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2"/>
  </p:notesMasterIdLst>
  <p:sldIdLst>
    <p:sldId id="346" r:id="rId2"/>
    <p:sldId id="257" r:id="rId3"/>
    <p:sldId id="258" r:id="rId4"/>
    <p:sldId id="274" r:id="rId5"/>
    <p:sldId id="275" r:id="rId6"/>
    <p:sldId id="272" r:id="rId7"/>
    <p:sldId id="271" r:id="rId8"/>
    <p:sldId id="269" r:id="rId9"/>
    <p:sldId id="273" r:id="rId10"/>
    <p:sldId id="259" r:id="rId11"/>
    <p:sldId id="270" r:id="rId12"/>
    <p:sldId id="262" r:id="rId13"/>
    <p:sldId id="266" r:id="rId14"/>
    <p:sldId id="263" r:id="rId15"/>
    <p:sldId id="267" r:id="rId16"/>
    <p:sldId id="264" r:id="rId17"/>
    <p:sldId id="265" r:id="rId18"/>
    <p:sldId id="277" r:id="rId19"/>
    <p:sldId id="278"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B6896-4797-2B98-44DB-AC8311EEF33C}" v="8" dt="2022-04-08T00:06:55.771"/>
    <p1510:client id="{EDF620C1-C03D-4AE9-8ABD-31A18347E350}" v="5" dt="2022-04-05T11:14:56.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85"/>
    <p:restoredTop sz="96197"/>
  </p:normalViewPr>
  <p:slideViewPr>
    <p:cSldViewPr snapToGrid="0" snapToObjects="1">
      <p:cViewPr varScale="1">
        <p:scale>
          <a:sx n="106" d="100"/>
          <a:sy n="106"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ermore, Patrick" userId="S::plivermore@csu.edu.au::4ec49bf6-205c-4a23-b404-9884b6160acf" providerId="AD" clId="Web-{ECAB6896-4797-2B98-44DB-AC8311EEF33C}"/>
    <pc:docChg chg="modSld">
      <pc:chgData name="Livermore, Patrick" userId="S::plivermore@csu.edu.au::4ec49bf6-205c-4a23-b404-9884b6160acf" providerId="AD" clId="Web-{ECAB6896-4797-2B98-44DB-AC8311EEF33C}" dt="2022-04-08T00:06:55.771" v="7" actId="1076"/>
      <pc:docMkLst>
        <pc:docMk/>
      </pc:docMkLst>
      <pc:sldChg chg="addSp delSp modSp">
        <pc:chgData name="Livermore, Patrick" userId="S::plivermore@csu.edu.au::4ec49bf6-205c-4a23-b404-9884b6160acf" providerId="AD" clId="Web-{ECAB6896-4797-2B98-44DB-AC8311EEF33C}" dt="2022-04-08T00:06:55.771" v="7" actId="1076"/>
        <pc:sldMkLst>
          <pc:docMk/>
          <pc:sldMk cId="2422081836" sldId="346"/>
        </pc:sldMkLst>
        <pc:spChg chg="del">
          <ac:chgData name="Livermore, Patrick" userId="S::plivermore@csu.edu.au::4ec49bf6-205c-4a23-b404-9884b6160acf" providerId="AD" clId="Web-{ECAB6896-4797-2B98-44DB-AC8311EEF33C}" dt="2022-04-08T00:05:53.442" v="4"/>
          <ac:spMkLst>
            <pc:docMk/>
            <pc:sldMk cId="2422081836" sldId="346"/>
            <ac:spMk id="3" creationId="{D6ACD210-84A4-4746-B299-98F3C56E9C95}"/>
          </ac:spMkLst>
        </pc:spChg>
        <pc:spChg chg="del">
          <ac:chgData name="Livermore, Patrick" userId="S::plivermore@csu.edu.au::4ec49bf6-205c-4a23-b404-9884b6160acf" providerId="AD" clId="Web-{ECAB6896-4797-2B98-44DB-AC8311EEF33C}" dt="2022-04-08T00:05:53.442" v="3"/>
          <ac:spMkLst>
            <pc:docMk/>
            <pc:sldMk cId="2422081836" sldId="346"/>
            <ac:spMk id="4" creationId="{52EE1CC6-4359-4323-925F-6AB0A1A08E94}"/>
          </ac:spMkLst>
        </pc:spChg>
        <pc:spChg chg="add mod">
          <ac:chgData name="Livermore, Patrick" userId="S::plivermore@csu.edu.au::4ec49bf6-205c-4a23-b404-9884b6160acf" providerId="AD" clId="Web-{ECAB6896-4797-2B98-44DB-AC8311EEF33C}" dt="2022-04-08T00:06:55.771" v="7" actId="1076"/>
          <ac:spMkLst>
            <pc:docMk/>
            <pc:sldMk cId="2422081836" sldId="346"/>
            <ac:spMk id="19" creationId="{4E5EF22F-A30E-6A80-1878-3E4C6BF8282B}"/>
          </ac:spMkLst>
        </pc:spChg>
        <pc:spChg chg="add">
          <ac:chgData name="Livermore, Patrick" userId="S::plivermore@csu.edu.au::4ec49bf6-205c-4a23-b404-9884b6160acf" providerId="AD" clId="Web-{ECAB6896-4797-2B98-44DB-AC8311EEF33C}" dt="2022-04-08T00:05:57.301" v="5"/>
          <ac:spMkLst>
            <pc:docMk/>
            <pc:sldMk cId="2422081836" sldId="346"/>
            <ac:spMk id="20" creationId="{E3DDB0FA-17AE-3530-4889-8E1D6D139D68}"/>
          </ac:spMkLst>
        </pc:spChg>
        <pc:picChg chg="del">
          <ac:chgData name="Livermore, Patrick" userId="S::plivermore@csu.edu.au::4ec49bf6-205c-4a23-b404-9884b6160acf" providerId="AD" clId="Web-{ECAB6896-4797-2B98-44DB-AC8311EEF33C}" dt="2022-04-08T00:05:53.442" v="2"/>
          <ac:picMkLst>
            <pc:docMk/>
            <pc:sldMk cId="2422081836" sldId="346"/>
            <ac:picMk id="5" creationId="{001DBA50-7111-48E3-8191-0447A7F842AF}"/>
          </ac:picMkLst>
        </pc:picChg>
        <pc:picChg chg="del">
          <ac:chgData name="Livermore, Patrick" userId="S::plivermore@csu.edu.au::4ec49bf6-205c-4a23-b404-9884b6160acf" providerId="AD" clId="Web-{ECAB6896-4797-2B98-44DB-AC8311EEF33C}" dt="2022-04-08T00:05:53.442" v="1"/>
          <ac:picMkLst>
            <pc:docMk/>
            <pc:sldMk cId="2422081836" sldId="346"/>
            <ac:picMk id="6" creationId="{BE657F6E-56EA-4D37-8802-964B48F15DB9}"/>
          </ac:picMkLst>
        </pc:picChg>
        <pc:picChg chg="del">
          <ac:chgData name="Livermore, Patrick" userId="S::plivermore@csu.edu.au::4ec49bf6-205c-4a23-b404-9884b6160acf" providerId="AD" clId="Web-{ECAB6896-4797-2B98-44DB-AC8311EEF33C}" dt="2022-04-08T00:05:53.442" v="0"/>
          <ac:picMkLst>
            <pc:docMk/>
            <pc:sldMk cId="2422081836" sldId="346"/>
            <ac:picMk id="7" creationId="{679A4191-F867-4E9B-BA2A-9FDA433E630B}"/>
          </ac:picMkLst>
        </pc:picChg>
        <pc:picChg chg="add">
          <ac:chgData name="Livermore, Patrick" userId="S::plivermore@csu.edu.au::4ec49bf6-205c-4a23-b404-9884b6160acf" providerId="AD" clId="Web-{ECAB6896-4797-2B98-44DB-AC8311EEF33C}" dt="2022-04-08T00:05:57.301" v="5"/>
          <ac:picMkLst>
            <pc:docMk/>
            <pc:sldMk cId="2422081836" sldId="346"/>
            <ac:picMk id="21" creationId="{EC44B5DE-CEF5-2DF2-0FB0-369AC120327D}"/>
          </ac:picMkLst>
        </pc:picChg>
        <pc:picChg chg="add">
          <ac:chgData name="Livermore, Patrick" userId="S::plivermore@csu.edu.au::4ec49bf6-205c-4a23-b404-9884b6160acf" providerId="AD" clId="Web-{ECAB6896-4797-2B98-44DB-AC8311EEF33C}" dt="2022-04-08T00:05:57.301" v="5"/>
          <ac:picMkLst>
            <pc:docMk/>
            <pc:sldMk cId="2422081836" sldId="346"/>
            <ac:picMk id="22" creationId="{3FA9A860-4CC1-DEA2-514D-D66503238D6C}"/>
          </ac:picMkLst>
        </pc:picChg>
        <pc:picChg chg="add">
          <ac:chgData name="Livermore, Patrick" userId="S::plivermore@csu.edu.au::4ec49bf6-205c-4a23-b404-9884b6160acf" providerId="AD" clId="Web-{ECAB6896-4797-2B98-44DB-AC8311EEF33C}" dt="2022-04-08T00:05:57.301" v="5"/>
          <ac:picMkLst>
            <pc:docMk/>
            <pc:sldMk cId="2422081836" sldId="346"/>
            <ac:picMk id="23" creationId="{4A0A3519-92EC-7B3D-6B81-62411A00D7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52C65-84CB-460A-A395-8ED23166AB2A}" type="datetimeFigureOut">
              <a:rPr lang="en-AU" smtClean="0"/>
              <a:t>7/04/2022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8BB6-A7BB-4B3B-BEDC-73B787F25162}" type="slidenum">
              <a:rPr lang="en-AU" smtClean="0"/>
              <a:t>‹#›</a:t>
            </a:fld>
            <a:endParaRPr lang="en-AU"/>
          </a:p>
        </p:txBody>
      </p:sp>
    </p:spTree>
    <p:extLst>
      <p:ext uri="{BB962C8B-B14F-4D97-AF65-F5344CB8AC3E}">
        <p14:creationId xmlns:p14="http://schemas.microsoft.com/office/powerpoint/2010/main" val="200715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14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24183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8364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42194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1645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9813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0208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3034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06257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36383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4/7/2022</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9953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4/7/2022</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4054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17.tiff"/></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E1E479-1957-431B-A674-EC1F9C549326}"/>
              </a:ext>
            </a:extLst>
          </p:cNvPr>
          <p:cNvPicPr>
            <a:picLocks noChangeAspect="1"/>
          </p:cNvPicPr>
          <p:nvPr/>
        </p:nvPicPr>
        <p:blipFill rotWithShape="1">
          <a:blip r:embed="rId2">
            <a:extLst>
              <a:ext uri="{28A0092B-C50C-407E-A947-70E740481C1C}">
                <a14:useLocalDpi xmlns:a14="http://schemas.microsoft.com/office/drawing/2010/main" val="0"/>
              </a:ext>
            </a:extLst>
          </a:blip>
          <a:srcRect t="48133" b="13483"/>
          <a:stretch/>
        </p:blipFill>
        <p:spPr>
          <a:xfrm>
            <a:off x="2619553" y="184021"/>
            <a:ext cx="6723286" cy="1451609"/>
          </a:xfrm>
          <a:prstGeom prst="rect">
            <a:avLst/>
          </a:prstGeom>
        </p:spPr>
      </p:pic>
      <p:sp>
        <p:nvSpPr>
          <p:cNvPr id="8" name="TextBox 7">
            <a:extLst>
              <a:ext uri="{FF2B5EF4-FFF2-40B4-BE49-F238E27FC236}">
                <a16:creationId xmlns:a16="http://schemas.microsoft.com/office/drawing/2014/main" id="{84A2137B-CFF8-4CD5-95AA-6B3574A3A2B8}"/>
              </a:ext>
            </a:extLst>
          </p:cNvPr>
          <p:cNvSpPr txBox="1"/>
          <p:nvPr/>
        </p:nvSpPr>
        <p:spPr>
          <a:xfrm>
            <a:off x="720035" y="2092431"/>
            <a:ext cx="5219700" cy="584775"/>
          </a:xfrm>
          <a:prstGeom prst="rect">
            <a:avLst/>
          </a:prstGeom>
          <a:noFill/>
        </p:spPr>
        <p:txBody>
          <a:bodyPr wrap="square" rtlCol="0">
            <a:spAutoFit/>
          </a:bodyPr>
          <a:lstStyle/>
          <a:p>
            <a:r>
              <a:rPr lang="en-AU" sz="3200" b="1" dirty="0">
                <a:solidFill>
                  <a:schemeClr val="accent2">
                    <a:lumMod val="75000"/>
                  </a:schemeClr>
                </a:solidFill>
                <a:latin typeface="Calibri" panose="020F0502020204030204" pitchFamily="34" charset="0"/>
                <a:cs typeface="Calibri" panose="020F0502020204030204" pitchFamily="34" charset="0"/>
              </a:rPr>
              <a:t>Thank you to our Sponsors</a:t>
            </a:r>
          </a:p>
        </p:txBody>
      </p:sp>
      <p:pic>
        <p:nvPicPr>
          <p:cNvPr id="9" name="Picture 8" descr="A picture containing logo&#10;&#10;Description automatically generated">
            <a:extLst>
              <a:ext uri="{FF2B5EF4-FFF2-40B4-BE49-F238E27FC236}">
                <a16:creationId xmlns:a16="http://schemas.microsoft.com/office/drawing/2014/main" id="{5EA8E89A-B053-4A39-B6AC-BDE629628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817" y="2822972"/>
            <a:ext cx="1388496" cy="846644"/>
          </a:xfrm>
          <a:prstGeom prst="rect">
            <a:avLst/>
          </a:prstGeom>
        </p:spPr>
      </p:pic>
      <p:pic>
        <p:nvPicPr>
          <p:cNvPr id="10" name="Picture 9" descr="A black and white logo&#10;&#10;Description automatically generated with low confidence">
            <a:extLst>
              <a:ext uri="{FF2B5EF4-FFF2-40B4-BE49-F238E27FC236}">
                <a16:creationId xmlns:a16="http://schemas.microsoft.com/office/drawing/2014/main" id="{1B3E268B-4EA2-482F-B389-588007E1B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720" y="2663322"/>
            <a:ext cx="1077247" cy="1077247"/>
          </a:xfrm>
          <a:prstGeom prst="rect">
            <a:avLst/>
          </a:prstGeom>
        </p:spPr>
      </p:pic>
      <p:pic>
        <p:nvPicPr>
          <p:cNvPr id="11" name="Picture 10" descr="Pie chart&#10;&#10;Description automatically generated with medium confidence">
            <a:extLst>
              <a:ext uri="{FF2B5EF4-FFF2-40B4-BE49-F238E27FC236}">
                <a16:creationId xmlns:a16="http://schemas.microsoft.com/office/drawing/2014/main" id="{B9AE3A8E-DF2B-4005-B589-E4D0A5AAB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374" y="2869365"/>
            <a:ext cx="1560967" cy="624387"/>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759E5110-94EA-464D-85A5-8A8BC826FA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0641" y="4320575"/>
            <a:ext cx="1718161" cy="602244"/>
          </a:xfrm>
          <a:prstGeom prst="rect">
            <a:avLst/>
          </a:prstGeom>
        </p:spPr>
      </p:pic>
      <p:pic>
        <p:nvPicPr>
          <p:cNvPr id="13" name="Picture 12" descr="Logo, company name&#10;&#10;Description automatically generated">
            <a:extLst>
              <a:ext uri="{FF2B5EF4-FFF2-40B4-BE49-F238E27FC236}">
                <a16:creationId xmlns:a16="http://schemas.microsoft.com/office/drawing/2014/main" id="{823D3668-E743-46B4-BE31-9D340FF340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0514" y="4273983"/>
            <a:ext cx="987572" cy="577730"/>
          </a:xfrm>
          <a:prstGeom prst="rect">
            <a:avLst/>
          </a:prstGeom>
        </p:spPr>
      </p:pic>
      <p:pic>
        <p:nvPicPr>
          <p:cNvPr id="14" name="Picture 13" descr="Diagram&#10;&#10;Description automatically generated with low confidence">
            <a:extLst>
              <a:ext uri="{FF2B5EF4-FFF2-40B4-BE49-F238E27FC236}">
                <a16:creationId xmlns:a16="http://schemas.microsoft.com/office/drawing/2014/main" id="{AA60B93E-A9CA-47F1-B8CF-6576874934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795" y="4217819"/>
            <a:ext cx="2154616" cy="757905"/>
          </a:xfrm>
          <a:prstGeom prst="rect">
            <a:avLst/>
          </a:prstGeom>
        </p:spPr>
      </p:pic>
      <p:sp>
        <p:nvSpPr>
          <p:cNvPr id="15" name="TextBox 14">
            <a:extLst>
              <a:ext uri="{FF2B5EF4-FFF2-40B4-BE49-F238E27FC236}">
                <a16:creationId xmlns:a16="http://schemas.microsoft.com/office/drawing/2014/main" id="{BAEB7982-DC02-47BF-849B-75DC8032D5FE}"/>
              </a:ext>
            </a:extLst>
          </p:cNvPr>
          <p:cNvSpPr txBox="1"/>
          <p:nvPr/>
        </p:nvSpPr>
        <p:spPr>
          <a:xfrm>
            <a:off x="4192531" y="5555258"/>
            <a:ext cx="4270137" cy="584775"/>
          </a:xfrm>
          <a:prstGeom prst="rect">
            <a:avLst/>
          </a:prstGeom>
          <a:noFill/>
        </p:spPr>
        <p:txBody>
          <a:bodyPr wrap="square" rtlCol="0">
            <a:spAutoFit/>
          </a:bodyPr>
          <a:lstStyle/>
          <a:p>
            <a:r>
              <a:rPr lang="en-AU" dirty="0"/>
              <a:t> </a:t>
            </a:r>
            <a:r>
              <a:rPr lang="en-AU" sz="3200" b="1" i="1" dirty="0">
                <a:solidFill>
                  <a:srgbClr val="002060"/>
                </a:solidFill>
                <a:latin typeface="Arial" panose="020B0604020202020204" pitchFamily="34" charset="0"/>
              </a:rPr>
              <a:t>#EquallyWellAu22</a:t>
            </a:r>
          </a:p>
        </p:txBody>
      </p:sp>
      <p:pic>
        <p:nvPicPr>
          <p:cNvPr id="16" name="Picture 15" descr="A picture containing diagram&#10;&#10;Description automatically generated">
            <a:extLst>
              <a:ext uri="{FF2B5EF4-FFF2-40B4-BE49-F238E27FC236}">
                <a16:creationId xmlns:a16="http://schemas.microsoft.com/office/drawing/2014/main" id="{4AC37942-9153-4F4C-8B94-1C4B3D0B6F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5512" y="2661277"/>
            <a:ext cx="1748082" cy="1119344"/>
          </a:xfrm>
          <a:prstGeom prst="rect">
            <a:avLst/>
          </a:prstGeom>
        </p:spPr>
      </p:pic>
      <p:pic>
        <p:nvPicPr>
          <p:cNvPr id="17" name="Picture 16" descr="Text&#10;&#10;Description automatically generated">
            <a:extLst>
              <a:ext uri="{FF2B5EF4-FFF2-40B4-BE49-F238E27FC236}">
                <a16:creationId xmlns:a16="http://schemas.microsoft.com/office/drawing/2014/main" id="{4B0A269D-079D-4987-9D82-7C1476A581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30900" y="4373028"/>
            <a:ext cx="1857913" cy="426883"/>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62B26758-CF83-4633-B303-B4C6D98F65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58223" y="4279392"/>
            <a:ext cx="1188000" cy="572321"/>
          </a:xfrm>
          <a:prstGeom prst="rect">
            <a:avLst/>
          </a:prstGeom>
        </p:spPr>
      </p:pic>
      <p:sp>
        <p:nvSpPr>
          <p:cNvPr id="19" name="Rectangle 18">
            <a:extLst>
              <a:ext uri="{FF2B5EF4-FFF2-40B4-BE49-F238E27FC236}">
                <a16:creationId xmlns:a16="http://schemas.microsoft.com/office/drawing/2014/main" id="{4E5EF22F-A30E-6A80-1878-3E4C6BF8282B}"/>
              </a:ext>
            </a:extLst>
          </p:cNvPr>
          <p:cNvSpPr/>
          <p:nvPr/>
        </p:nvSpPr>
        <p:spPr>
          <a:xfrm>
            <a:off x="334978" y="6256420"/>
            <a:ext cx="5604757" cy="449755"/>
          </a:xfrm>
          <a:prstGeom prst="rect">
            <a:avLst/>
          </a:prstGeom>
          <a:gradFill flip="none" rotWithShape="1">
            <a:gsLst>
              <a:gs pos="0">
                <a:schemeClr val="accent1">
                  <a:lumMod val="0"/>
                  <a:lumOff val="100000"/>
                </a:schemeClr>
              </a:gs>
              <a:gs pos="50000">
                <a:srgbClr val="1253A7">
                  <a:lumMod val="25000"/>
                  <a:lumOff val="75000"/>
                </a:srgbClr>
              </a:gs>
              <a:gs pos="75000">
                <a:srgbClr val="1253A7">
                  <a:lumMod val="50000"/>
                  <a:lumOff val="50000"/>
                </a:srgbClr>
              </a:gs>
              <a:gs pos="25000">
                <a:schemeClr val="accent1">
                  <a:lumMod val="0"/>
                  <a:lumOff val="100000"/>
                </a:schemeClr>
              </a:gs>
              <a:gs pos="100000">
                <a:srgbClr val="1253A7">
                  <a:lumMod val="75000"/>
                  <a:lumOff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sp>
        <p:nvSpPr>
          <p:cNvPr id="20" name="Rectangle 19">
            <a:extLst>
              <a:ext uri="{FF2B5EF4-FFF2-40B4-BE49-F238E27FC236}">
                <a16:creationId xmlns:a16="http://schemas.microsoft.com/office/drawing/2014/main" id="{E3DDB0FA-17AE-3530-4889-8E1D6D139D68}"/>
              </a:ext>
            </a:extLst>
          </p:cNvPr>
          <p:cNvSpPr/>
          <p:nvPr/>
        </p:nvSpPr>
        <p:spPr>
          <a:xfrm>
            <a:off x="6121828" y="6254355"/>
            <a:ext cx="5729158" cy="451821"/>
          </a:xfrm>
          <a:prstGeom prst="rect">
            <a:avLst/>
          </a:prstGeom>
          <a:gradFill>
            <a:gsLst>
              <a:gs pos="0">
                <a:srgbClr val="43921B"/>
              </a:gs>
              <a:gs pos="50000">
                <a:srgbClr val="43921B">
                  <a:lumMod val="25000"/>
                  <a:lumOff val="75000"/>
                </a:srgbClr>
              </a:gs>
              <a:gs pos="75000">
                <a:srgbClr val="43921B">
                  <a:lumMod val="0"/>
                  <a:lumOff val="100000"/>
                </a:srgbClr>
              </a:gs>
              <a:gs pos="25000">
                <a:srgbClr val="43921B">
                  <a:lumMod val="92000"/>
                  <a:lumOff val="8000"/>
                </a:srgbClr>
              </a:gs>
              <a:gs pos="100000">
                <a:srgbClr val="43921B">
                  <a:lumMod val="0"/>
                  <a:lumOff val="10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pic>
        <p:nvPicPr>
          <p:cNvPr id="21" name="Picture 20">
            <a:extLst>
              <a:ext uri="{FF2B5EF4-FFF2-40B4-BE49-F238E27FC236}">
                <a16:creationId xmlns:a16="http://schemas.microsoft.com/office/drawing/2014/main" id="{EC44B5DE-CEF5-2DF2-0FB0-369AC12032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327" y="6224888"/>
            <a:ext cx="1163553" cy="453690"/>
          </a:xfrm>
          <a:prstGeom prst="rect">
            <a:avLst/>
          </a:prstGeom>
        </p:spPr>
      </p:pic>
      <p:pic>
        <p:nvPicPr>
          <p:cNvPr id="22" name="Picture 21">
            <a:extLst>
              <a:ext uri="{FF2B5EF4-FFF2-40B4-BE49-F238E27FC236}">
                <a16:creationId xmlns:a16="http://schemas.microsoft.com/office/drawing/2014/main" id="{3FA9A860-4CC1-DEA2-514D-D66503238D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14312" y="6259775"/>
            <a:ext cx="450303" cy="453690"/>
          </a:xfrm>
          <a:prstGeom prst="rect">
            <a:avLst/>
          </a:prstGeom>
        </p:spPr>
      </p:pic>
      <p:pic>
        <p:nvPicPr>
          <p:cNvPr id="23" name="Picture 22">
            <a:extLst>
              <a:ext uri="{FF2B5EF4-FFF2-40B4-BE49-F238E27FC236}">
                <a16:creationId xmlns:a16="http://schemas.microsoft.com/office/drawing/2014/main" id="{4A0A3519-92EC-7B3D-6B81-62411A00D7BD}"/>
              </a:ext>
            </a:extLst>
          </p:cNvPr>
          <p:cNvPicPr>
            <a:picLocks noChangeAspect="1"/>
          </p:cNvPicPr>
          <p:nvPr/>
        </p:nvPicPr>
        <p:blipFill>
          <a:blip r:embed="rId14"/>
          <a:stretch>
            <a:fillRect/>
          </a:stretch>
        </p:blipFill>
        <p:spPr>
          <a:xfrm>
            <a:off x="10625591" y="6300340"/>
            <a:ext cx="1225395" cy="302787"/>
          </a:xfrm>
          <a:prstGeom prst="rect">
            <a:avLst/>
          </a:prstGeom>
        </p:spPr>
      </p:pic>
    </p:spTree>
    <p:extLst>
      <p:ext uri="{BB962C8B-B14F-4D97-AF65-F5344CB8AC3E}">
        <p14:creationId xmlns:p14="http://schemas.microsoft.com/office/powerpoint/2010/main" val="242208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EF04-BB11-9540-B275-6AA5FB026F8E}"/>
              </a:ext>
            </a:extLst>
          </p:cNvPr>
          <p:cNvSpPr>
            <a:spLocks noGrp="1"/>
          </p:cNvSpPr>
          <p:nvPr>
            <p:ph type="title"/>
          </p:nvPr>
        </p:nvSpPr>
        <p:spPr>
          <a:xfrm>
            <a:off x="296103" y="250600"/>
            <a:ext cx="10134600" cy="597926"/>
          </a:xfrm>
        </p:spPr>
        <p:txBody>
          <a:bodyPr>
            <a:normAutofit/>
          </a:bodyPr>
          <a:lstStyle/>
          <a:p>
            <a:r>
              <a:rPr lang="en-US" dirty="0"/>
              <a:t>Systematic Review &amp; Meta-Analysis </a:t>
            </a:r>
          </a:p>
        </p:txBody>
      </p:sp>
      <p:sp>
        <p:nvSpPr>
          <p:cNvPr id="3" name="Content Placeholder 2">
            <a:extLst>
              <a:ext uri="{FF2B5EF4-FFF2-40B4-BE49-F238E27FC236}">
                <a16:creationId xmlns:a16="http://schemas.microsoft.com/office/drawing/2014/main" id="{6D81EF2A-0589-0C41-B066-9F4074E81B52}"/>
              </a:ext>
            </a:extLst>
          </p:cNvPr>
          <p:cNvSpPr>
            <a:spLocks noGrp="1"/>
          </p:cNvSpPr>
          <p:nvPr>
            <p:ph idx="1"/>
          </p:nvPr>
        </p:nvSpPr>
        <p:spPr>
          <a:xfrm>
            <a:off x="296103" y="941292"/>
            <a:ext cx="11599794" cy="5758874"/>
          </a:xfrm>
        </p:spPr>
        <p:txBody>
          <a:bodyPr>
            <a:norm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Coles et al., 2022 under review at MJA</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Review of 12 RCTs of peer facilitated interventions for physical health outcomes in schizophrenia </a:t>
            </a:r>
            <a:endParaRPr lang="en-US" sz="1800" u="sng" dirty="0">
              <a:latin typeface="Times New Roman" panose="02020603050405020304" pitchFamily="18" charset="0"/>
              <a:cs typeface="Times New Roman" panose="02020603050405020304" pitchFamily="18" charset="0"/>
            </a:endParaRPr>
          </a:p>
          <a:p>
            <a:r>
              <a:rPr lang="en-US" sz="1800" b="1" u="sng" dirty="0">
                <a:latin typeface="Times New Roman" panose="02020603050405020304" pitchFamily="18" charset="0"/>
                <a:cs typeface="Times New Roman" panose="02020603050405020304" pitchFamily="18" charset="0"/>
              </a:rPr>
              <a:t>Results Overview:</a:t>
            </a:r>
          </a:p>
          <a:p>
            <a:pPr marL="285750" indent="-285750">
              <a:buFont typeface="Arial" panose="020B0604020202020204" pitchFamily="34" charset="0"/>
              <a:buChar char="•"/>
            </a:pPr>
            <a:r>
              <a:rPr lang="en-CA" sz="1800" dirty="0">
                <a:latin typeface="Times New Roman" panose="02020603050405020304" pitchFamily="18" charset="0"/>
                <a:cs typeface="Times New Roman" panose="02020603050405020304" pitchFamily="18" charset="0"/>
              </a:rPr>
              <a:t>8 of 12 interventions showed improvement in at least one physical health domain at post-intervention, compared to TAU </a:t>
            </a:r>
          </a:p>
          <a:p>
            <a:pPr marL="285750" indent="-285750">
              <a:buFont typeface="Arial" panose="020B0604020202020204" pitchFamily="34" charset="0"/>
              <a:buChar char="•"/>
            </a:pPr>
            <a:r>
              <a:rPr lang="en-CA" sz="1800" dirty="0">
                <a:latin typeface="Times New Roman" panose="02020603050405020304" pitchFamily="18" charset="0"/>
                <a:cs typeface="Times New Roman" panose="02020603050405020304" pitchFamily="18" charset="0"/>
              </a:rPr>
              <a:t>The following outcomes saw most significant improvements:</a:t>
            </a:r>
          </a:p>
          <a:p>
            <a:pPr marL="560070" lvl="1" indent="-285750">
              <a:buFont typeface="Courier New" panose="02070309020205020404" pitchFamily="49" charset="0"/>
              <a:buChar char="o"/>
            </a:pPr>
            <a:r>
              <a:rPr lang="en-CA" sz="1600" dirty="0">
                <a:latin typeface="Times New Roman" panose="02020603050405020304" pitchFamily="18" charset="0"/>
                <a:cs typeface="Times New Roman" panose="02020603050405020304" pitchFamily="18" charset="0"/>
              </a:rPr>
              <a:t>Physical Health</a:t>
            </a:r>
          </a:p>
          <a:p>
            <a:pPr marL="560070" lvl="1" indent="-285750">
              <a:buFont typeface="Courier New" panose="02070309020205020404" pitchFamily="49" charset="0"/>
              <a:buChar char="o"/>
            </a:pPr>
            <a:r>
              <a:rPr lang="en-CA" sz="1600" dirty="0">
                <a:latin typeface="Times New Roman" panose="02020603050405020304" pitchFamily="18" charset="0"/>
                <a:cs typeface="Times New Roman" panose="02020603050405020304" pitchFamily="18" charset="0"/>
              </a:rPr>
              <a:t>Physical Activity </a:t>
            </a:r>
          </a:p>
          <a:p>
            <a:pPr marL="560070" lvl="1" indent="-285750">
              <a:buFont typeface="Courier New" panose="02070309020205020404" pitchFamily="49" charset="0"/>
              <a:buChar char="o"/>
            </a:pPr>
            <a:r>
              <a:rPr lang="en-CA" sz="1600" dirty="0">
                <a:latin typeface="Times New Roman" panose="02020603050405020304" pitchFamily="18" charset="0"/>
                <a:cs typeface="Times New Roman" panose="02020603050405020304" pitchFamily="18" charset="0"/>
              </a:rPr>
              <a:t>Healthy Eating </a:t>
            </a:r>
          </a:p>
          <a:p>
            <a:pPr marL="560070" lvl="1" indent="-285750">
              <a:buFont typeface="Courier New" panose="02070309020205020404" pitchFamily="49" charset="0"/>
              <a:buChar char="o"/>
            </a:pPr>
            <a:r>
              <a:rPr lang="en-CA" sz="1600" dirty="0">
                <a:latin typeface="Times New Roman" panose="02020603050405020304" pitchFamily="18" charset="0"/>
                <a:cs typeface="Times New Roman" panose="02020603050405020304" pitchFamily="18" charset="0"/>
              </a:rPr>
              <a:t>BMI</a:t>
            </a:r>
            <a:br>
              <a:rPr lang="en-CA" sz="1600" dirty="0">
                <a:latin typeface="Times New Roman" panose="02020603050405020304" pitchFamily="18" charset="0"/>
                <a:cs typeface="Times New Roman" panose="02020603050405020304" pitchFamily="18" charset="0"/>
              </a:rPr>
            </a:br>
            <a:r>
              <a:rPr lang="en-CA" sz="1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CA" sz="1800" dirty="0">
                <a:latin typeface="Times New Roman" panose="02020603050405020304" pitchFamily="18" charset="0"/>
                <a:cs typeface="Times New Roman" panose="02020603050405020304" pitchFamily="18" charset="0"/>
              </a:rPr>
              <a:t>Interventions that targeted physical activity were the most consistently effective</a:t>
            </a:r>
          </a:p>
          <a:p>
            <a:pPr marL="560070" lvl="2" indent="-285750">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Most studies included weekly group aerobic exercise classes facilitated by peer facilitator</a:t>
            </a:r>
          </a:p>
          <a:p>
            <a:pPr marL="560070" lvl="2" indent="-285750">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Delayed onset of physical activity improvements (i.e., non-significant at study end, but significant at follow-up) </a:t>
            </a:r>
          </a:p>
          <a:p>
            <a:pPr marL="560070" lvl="2" indent="-285750">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May be greater benefit from the co-facilitation by both a peer specialist and mental health clinician, rather than peer-alone</a:t>
            </a:r>
          </a:p>
          <a:p>
            <a:pPr marL="285750" indent="-285750">
              <a:buFont typeface="Arial" panose="020B0604020202020204" pitchFamily="34" charset="0"/>
              <a:buChar char="•"/>
            </a:pPr>
            <a:r>
              <a:rPr lang="en-CA" sz="1800" dirty="0">
                <a:latin typeface="Times New Roman" panose="02020603050405020304" pitchFamily="18" charset="0"/>
                <a:cs typeface="Times New Roman" panose="02020603050405020304" pitchFamily="18" charset="0"/>
              </a:rPr>
              <a:t>Maintenance of effects at study follow-ups were inconsistent</a:t>
            </a:r>
          </a:p>
          <a:p>
            <a:pPr marL="285750" indent="-285750">
              <a:buFont typeface="Arial" panose="020B0604020202020204" pitchFamily="34" charset="0"/>
              <a:buChar char="•"/>
            </a:pPr>
            <a:endParaRPr lang="en-C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89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7EFBBC-6C33-2847-B709-FE02AD6F4AAC}"/>
              </a:ext>
            </a:extLst>
          </p:cNvPr>
          <p:cNvSpPr>
            <a:spLocks noGrp="1"/>
          </p:cNvSpPr>
          <p:nvPr>
            <p:ph type="title"/>
          </p:nvPr>
        </p:nvSpPr>
        <p:spPr>
          <a:xfrm>
            <a:off x="296105" y="274570"/>
            <a:ext cx="10134600" cy="597926"/>
          </a:xfrm>
        </p:spPr>
        <p:txBody>
          <a:bodyPr>
            <a:normAutofit/>
          </a:bodyPr>
          <a:lstStyle/>
          <a:p>
            <a:r>
              <a:rPr lang="en-US" dirty="0"/>
              <a:t>Systematic Review &amp; Meta-Analysis- Forest Plots </a:t>
            </a:r>
          </a:p>
        </p:txBody>
      </p:sp>
      <p:pic>
        <p:nvPicPr>
          <p:cNvPr id="5" name="Content Placeholder 4" descr="Table&#10;&#10;Description automatically generated">
            <a:extLst>
              <a:ext uri="{FF2B5EF4-FFF2-40B4-BE49-F238E27FC236}">
                <a16:creationId xmlns:a16="http://schemas.microsoft.com/office/drawing/2014/main" id="{39D7CFAF-C157-0E4E-8F79-D38F0F3F1404}"/>
              </a:ext>
            </a:extLst>
          </p:cNvPr>
          <p:cNvPicPr>
            <a:picLocks noGrp="1" noChangeAspect="1"/>
          </p:cNvPicPr>
          <p:nvPr>
            <p:ph idx="1"/>
          </p:nvPr>
        </p:nvPicPr>
        <p:blipFill>
          <a:blip r:embed="rId2"/>
          <a:stretch>
            <a:fillRect/>
          </a:stretch>
        </p:blipFill>
        <p:spPr>
          <a:xfrm>
            <a:off x="296105" y="1571528"/>
            <a:ext cx="5375824" cy="2057330"/>
          </a:xfrm>
          <a:prstGeom prst="rect">
            <a:avLst/>
          </a:prstGeom>
        </p:spPr>
      </p:pic>
      <p:pic>
        <p:nvPicPr>
          <p:cNvPr id="6" name="Picture 5" descr="Table&#10;&#10;Description automatically generated">
            <a:extLst>
              <a:ext uri="{FF2B5EF4-FFF2-40B4-BE49-F238E27FC236}">
                <a16:creationId xmlns:a16="http://schemas.microsoft.com/office/drawing/2014/main" id="{71833647-5AC3-284B-9189-466463FF3B60}"/>
              </a:ext>
            </a:extLst>
          </p:cNvPr>
          <p:cNvPicPr>
            <a:picLocks noChangeAspect="1"/>
          </p:cNvPicPr>
          <p:nvPr/>
        </p:nvPicPr>
        <p:blipFill>
          <a:blip r:embed="rId3"/>
          <a:stretch>
            <a:fillRect/>
          </a:stretch>
        </p:blipFill>
        <p:spPr>
          <a:xfrm>
            <a:off x="296105" y="4171116"/>
            <a:ext cx="5375825" cy="2301875"/>
          </a:xfrm>
          <a:prstGeom prst="rect">
            <a:avLst/>
          </a:prstGeom>
        </p:spPr>
      </p:pic>
      <p:pic>
        <p:nvPicPr>
          <p:cNvPr id="7" name="Picture 6" descr="Table&#10;&#10;Description automatically generated with low confidence">
            <a:extLst>
              <a:ext uri="{FF2B5EF4-FFF2-40B4-BE49-F238E27FC236}">
                <a16:creationId xmlns:a16="http://schemas.microsoft.com/office/drawing/2014/main" id="{F4466E36-0A25-FB43-A217-34B448A147C4}"/>
              </a:ext>
            </a:extLst>
          </p:cNvPr>
          <p:cNvPicPr>
            <a:picLocks noChangeAspect="1"/>
          </p:cNvPicPr>
          <p:nvPr/>
        </p:nvPicPr>
        <p:blipFill>
          <a:blip r:embed="rId4"/>
          <a:stretch>
            <a:fillRect/>
          </a:stretch>
        </p:blipFill>
        <p:spPr>
          <a:xfrm>
            <a:off x="6118779" y="1571528"/>
            <a:ext cx="5353046" cy="1900555"/>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C1B4A6BC-BA4F-2F4E-B2AD-DC9474DF49D8}"/>
              </a:ext>
            </a:extLst>
          </p:cNvPr>
          <p:cNvPicPr>
            <a:picLocks noChangeAspect="1"/>
          </p:cNvPicPr>
          <p:nvPr/>
        </p:nvPicPr>
        <p:blipFill>
          <a:blip r:embed="rId5"/>
          <a:stretch>
            <a:fillRect/>
          </a:stretch>
        </p:blipFill>
        <p:spPr>
          <a:xfrm>
            <a:off x="6096000" y="4171116"/>
            <a:ext cx="5375825" cy="1735455"/>
          </a:xfrm>
          <a:prstGeom prst="rect">
            <a:avLst/>
          </a:prstGeom>
        </p:spPr>
      </p:pic>
      <p:sp>
        <p:nvSpPr>
          <p:cNvPr id="9" name="TextBox 8">
            <a:extLst>
              <a:ext uri="{FF2B5EF4-FFF2-40B4-BE49-F238E27FC236}">
                <a16:creationId xmlns:a16="http://schemas.microsoft.com/office/drawing/2014/main" id="{55D8F27A-1F69-574C-A7E1-0E53E28F3E10}"/>
              </a:ext>
            </a:extLst>
          </p:cNvPr>
          <p:cNvSpPr txBox="1"/>
          <p:nvPr/>
        </p:nvSpPr>
        <p:spPr>
          <a:xfrm>
            <a:off x="450574" y="1099930"/>
            <a:ext cx="2533443" cy="276999"/>
          </a:xfrm>
          <a:prstGeom prst="rect">
            <a:avLst/>
          </a:prstGeom>
          <a:noFill/>
        </p:spPr>
        <p:txBody>
          <a:bodyPr wrap="square" rtlCol="0">
            <a:spAutoFit/>
          </a:bodyPr>
          <a:lstStyle/>
          <a:p>
            <a:r>
              <a:rPr lang="en-US" sz="1200" b="1" dirty="0"/>
              <a:t>(A) Physical Activity</a:t>
            </a:r>
          </a:p>
        </p:txBody>
      </p:sp>
      <p:sp>
        <p:nvSpPr>
          <p:cNvPr id="10" name="TextBox 9">
            <a:extLst>
              <a:ext uri="{FF2B5EF4-FFF2-40B4-BE49-F238E27FC236}">
                <a16:creationId xmlns:a16="http://schemas.microsoft.com/office/drawing/2014/main" id="{7F6408F9-8C51-CD4E-8E0D-C00A3A4CE1C0}"/>
              </a:ext>
            </a:extLst>
          </p:cNvPr>
          <p:cNvSpPr txBox="1"/>
          <p:nvPr/>
        </p:nvSpPr>
        <p:spPr>
          <a:xfrm>
            <a:off x="296105" y="3894117"/>
            <a:ext cx="2533443" cy="276999"/>
          </a:xfrm>
          <a:prstGeom prst="rect">
            <a:avLst/>
          </a:prstGeom>
          <a:noFill/>
        </p:spPr>
        <p:txBody>
          <a:bodyPr wrap="square" rtlCol="0">
            <a:spAutoFit/>
          </a:bodyPr>
          <a:lstStyle/>
          <a:p>
            <a:r>
              <a:rPr lang="en-US" sz="1200" b="1" dirty="0"/>
              <a:t>(B) Physical Health</a:t>
            </a:r>
          </a:p>
        </p:txBody>
      </p:sp>
      <p:sp>
        <p:nvSpPr>
          <p:cNvPr id="11" name="TextBox 10">
            <a:extLst>
              <a:ext uri="{FF2B5EF4-FFF2-40B4-BE49-F238E27FC236}">
                <a16:creationId xmlns:a16="http://schemas.microsoft.com/office/drawing/2014/main" id="{428AD766-F8CF-9B45-8733-25CAA791E7F2}"/>
              </a:ext>
            </a:extLst>
          </p:cNvPr>
          <p:cNvSpPr txBox="1"/>
          <p:nvPr/>
        </p:nvSpPr>
        <p:spPr>
          <a:xfrm>
            <a:off x="6118779" y="1099930"/>
            <a:ext cx="2533443" cy="276999"/>
          </a:xfrm>
          <a:prstGeom prst="rect">
            <a:avLst/>
          </a:prstGeom>
          <a:noFill/>
        </p:spPr>
        <p:txBody>
          <a:bodyPr wrap="square" rtlCol="0">
            <a:spAutoFit/>
          </a:bodyPr>
          <a:lstStyle/>
          <a:p>
            <a:r>
              <a:rPr lang="en-US" sz="1200" b="1" dirty="0"/>
              <a:t>(C) Healthy Eating </a:t>
            </a:r>
          </a:p>
        </p:txBody>
      </p:sp>
      <p:sp>
        <p:nvSpPr>
          <p:cNvPr id="12" name="TextBox 11">
            <a:extLst>
              <a:ext uri="{FF2B5EF4-FFF2-40B4-BE49-F238E27FC236}">
                <a16:creationId xmlns:a16="http://schemas.microsoft.com/office/drawing/2014/main" id="{6401AA24-B06B-684A-9C87-95D4F208DF82}"/>
              </a:ext>
            </a:extLst>
          </p:cNvPr>
          <p:cNvSpPr txBox="1"/>
          <p:nvPr/>
        </p:nvSpPr>
        <p:spPr>
          <a:xfrm>
            <a:off x="6109252" y="3882657"/>
            <a:ext cx="2533443" cy="276999"/>
          </a:xfrm>
          <a:prstGeom prst="rect">
            <a:avLst/>
          </a:prstGeom>
          <a:noFill/>
        </p:spPr>
        <p:txBody>
          <a:bodyPr wrap="square" rtlCol="0">
            <a:spAutoFit/>
          </a:bodyPr>
          <a:lstStyle/>
          <a:p>
            <a:r>
              <a:rPr lang="en-US" sz="1200" b="1" dirty="0"/>
              <a:t>(D) BMI</a:t>
            </a:r>
          </a:p>
        </p:txBody>
      </p:sp>
    </p:spTree>
    <p:extLst>
      <p:ext uri="{BB962C8B-B14F-4D97-AF65-F5344CB8AC3E}">
        <p14:creationId xmlns:p14="http://schemas.microsoft.com/office/powerpoint/2010/main" val="51795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EF04-BB11-9540-B275-6AA5FB026F8E}"/>
              </a:ext>
            </a:extLst>
          </p:cNvPr>
          <p:cNvSpPr>
            <a:spLocks noGrp="1"/>
          </p:cNvSpPr>
          <p:nvPr>
            <p:ph type="title"/>
          </p:nvPr>
        </p:nvSpPr>
        <p:spPr>
          <a:xfrm>
            <a:off x="328612" y="223837"/>
            <a:ext cx="10134600" cy="762001"/>
          </a:xfrm>
        </p:spPr>
        <p:txBody>
          <a:bodyPr/>
          <a:lstStyle/>
          <a:p>
            <a:r>
              <a:rPr lang="en-US" dirty="0"/>
              <a:t>Peer Intervention Study at CAMH</a:t>
            </a:r>
          </a:p>
        </p:txBody>
      </p:sp>
      <p:sp>
        <p:nvSpPr>
          <p:cNvPr id="3" name="Content Placeholder 2">
            <a:extLst>
              <a:ext uri="{FF2B5EF4-FFF2-40B4-BE49-F238E27FC236}">
                <a16:creationId xmlns:a16="http://schemas.microsoft.com/office/drawing/2014/main" id="{6D81EF2A-0589-0C41-B066-9F4074E81B52}"/>
              </a:ext>
            </a:extLst>
          </p:cNvPr>
          <p:cNvSpPr>
            <a:spLocks noGrp="1"/>
          </p:cNvSpPr>
          <p:nvPr>
            <p:ph idx="1"/>
          </p:nvPr>
        </p:nvSpPr>
        <p:spPr>
          <a:xfrm>
            <a:off x="328612" y="1090341"/>
            <a:ext cx="11501438" cy="5339034"/>
          </a:xfrm>
        </p:spPr>
        <p:txBody>
          <a:bodyPr>
            <a:normAutofit/>
          </a:bodyPr>
          <a:lstStyle/>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Setting: The CAMH Metabolic Clinic </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Design: Open-label, feasibility pilot trial (RCT to follow)</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Sample: 5-8 outpatients with schizophrenia or schizoaffective disorders</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Primary Objective: Feasibility and acceptability of peer facilitated intervention</a:t>
            </a:r>
          </a:p>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Secondary Objectives: </a:t>
            </a:r>
            <a:r>
              <a:rPr lang="en-CA" dirty="0">
                <a:latin typeface="Times New Roman" panose="02020603050405020304" pitchFamily="18" charset="0"/>
                <a:cs typeface="Times New Roman" panose="02020603050405020304" pitchFamily="18" charset="0"/>
              </a:rPr>
              <a:t>Measurable, long-term improvement in targeted physical health outcomes such as:</a:t>
            </a:r>
          </a:p>
          <a:p>
            <a:pPr lvl="2">
              <a:lnSpc>
                <a:spcPct val="100000"/>
              </a:lnSpc>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Weight/ BMI</a:t>
            </a:r>
          </a:p>
          <a:p>
            <a:pPr lvl="2">
              <a:lnSpc>
                <a:spcPct val="100000"/>
              </a:lnSpc>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Blood pressure</a:t>
            </a:r>
          </a:p>
          <a:p>
            <a:pPr lvl="2">
              <a:lnSpc>
                <a:spcPct val="100000"/>
              </a:lnSpc>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Diet &amp; nutrition </a:t>
            </a:r>
            <a:endParaRPr lang="en-CA" sz="1400" dirty="0">
              <a:latin typeface="Times New Roman" panose="02020603050405020304" pitchFamily="18" charset="0"/>
              <a:cs typeface="Times New Roman" panose="02020603050405020304" pitchFamily="18" charset="0"/>
            </a:endParaRPr>
          </a:p>
          <a:p>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Inclusion Criteria:</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18 years+ Ontario resident enrolled in the CAMH metabolic clinic</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DSM-5 or ICD-10 diagnosis of schizophrenia or schizoaffective disorder</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Internet access</a:t>
            </a:r>
            <a:endParaRPr lang="en-US" dirty="0"/>
          </a:p>
        </p:txBody>
      </p:sp>
    </p:spTree>
    <p:extLst>
      <p:ext uri="{BB962C8B-B14F-4D97-AF65-F5344CB8AC3E}">
        <p14:creationId xmlns:p14="http://schemas.microsoft.com/office/powerpoint/2010/main" val="246304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FFEBD4-59B9-4544-B559-C367936AEF17}"/>
              </a:ext>
            </a:extLst>
          </p:cNvPr>
          <p:cNvSpPr txBox="1">
            <a:spLocks/>
          </p:cNvSpPr>
          <p:nvPr/>
        </p:nvSpPr>
        <p:spPr>
          <a:xfrm>
            <a:off x="328612" y="223837"/>
            <a:ext cx="10134600" cy="762001"/>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r>
              <a:rPr lang="en-US" dirty="0"/>
              <a:t>Peer Intervention Study at CAMH-Outcomes &amp; Assessments</a:t>
            </a:r>
          </a:p>
        </p:txBody>
      </p:sp>
      <p:graphicFrame>
        <p:nvGraphicFramePr>
          <p:cNvPr id="5" name="Table 4">
            <a:extLst>
              <a:ext uri="{FF2B5EF4-FFF2-40B4-BE49-F238E27FC236}">
                <a16:creationId xmlns:a16="http://schemas.microsoft.com/office/drawing/2014/main" id="{6BCE6ACE-A787-5044-A4BC-E20BB9865EBD}"/>
              </a:ext>
            </a:extLst>
          </p:cNvPr>
          <p:cNvGraphicFramePr>
            <a:graphicFrameLocks noGrp="1"/>
          </p:cNvGraphicFramePr>
          <p:nvPr>
            <p:extLst>
              <p:ext uri="{D42A27DB-BD31-4B8C-83A1-F6EECF244321}">
                <p14:modId xmlns:p14="http://schemas.microsoft.com/office/powerpoint/2010/main" val="1764399946"/>
              </p:ext>
            </p:extLst>
          </p:nvPr>
        </p:nvGraphicFramePr>
        <p:xfrm>
          <a:off x="371365" y="1358463"/>
          <a:ext cx="5724635" cy="4713858"/>
        </p:xfrm>
        <a:graphic>
          <a:graphicData uri="http://schemas.openxmlformats.org/drawingml/2006/table">
            <a:tbl>
              <a:tblPr firstRow="1" bandRow="1">
                <a:tableStyleId>{7DF18680-E054-41AD-8BC1-D1AEF772440D}</a:tableStyleId>
              </a:tblPr>
              <a:tblGrid>
                <a:gridCol w="2130097">
                  <a:extLst>
                    <a:ext uri="{9D8B030D-6E8A-4147-A177-3AD203B41FA5}">
                      <a16:colId xmlns:a16="http://schemas.microsoft.com/office/drawing/2014/main" val="1238884287"/>
                    </a:ext>
                  </a:extLst>
                </a:gridCol>
                <a:gridCol w="3594538">
                  <a:extLst>
                    <a:ext uri="{9D8B030D-6E8A-4147-A177-3AD203B41FA5}">
                      <a16:colId xmlns:a16="http://schemas.microsoft.com/office/drawing/2014/main" val="2072252497"/>
                    </a:ext>
                  </a:extLst>
                </a:gridCol>
              </a:tblGrid>
              <a:tr h="465639">
                <a:tc>
                  <a:txBody>
                    <a:bodyPr/>
                    <a:lstStyle/>
                    <a:p>
                      <a:pPr algn="ctr"/>
                      <a:r>
                        <a:rPr lang="en-US" sz="1400" dirty="0"/>
                        <a:t>PHYSICAL HEALTH OUTCOMES</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t>MEASURE</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89753613"/>
                  </a:ext>
                </a:extLst>
              </a:tr>
              <a:tr h="501312">
                <a:tc rowSpan="3">
                  <a:txBody>
                    <a:bodyPr/>
                    <a:lstStyle/>
                    <a:p>
                      <a:pPr algn="ctr"/>
                      <a:r>
                        <a:rPr lang="en-US" sz="1400" dirty="0"/>
                        <a:t>Physical Activity Levels</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t>SIMPAQ </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07657227"/>
                  </a:ext>
                </a:extLst>
              </a:tr>
              <a:tr h="536027">
                <a:tc vMerge="1">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t>Pedometer</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00301236"/>
                  </a:ext>
                </a:extLst>
              </a:tr>
              <a:tr h="567559">
                <a:tc vMerge="1">
                  <a:txBody>
                    <a:bodyPr/>
                    <a:lstStyle/>
                    <a:p>
                      <a:pPr algn="ctr"/>
                      <a:r>
                        <a:rPr lang="en-US" sz="1000" dirty="0">
                          <a:latin typeface="Times New Roman" panose="02020603050405020304" pitchFamily="18" charset="0"/>
                          <a:cs typeface="Times New Roman" panose="02020603050405020304" pitchFamily="18" charset="0"/>
                        </a:rPr>
                        <a:t>Group Exercise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Number of weekly group exercise sessions attended </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76276818"/>
                  </a:ext>
                </a:extLst>
              </a:tr>
              <a:tr h="418061">
                <a:tc>
                  <a:txBody>
                    <a:bodyPr/>
                    <a:lstStyle/>
                    <a:p>
                      <a:pPr algn="ctr"/>
                      <a:r>
                        <a:rPr lang="en-US" sz="1400" dirty="0"/>
                        <a:t>CVD Risk</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err="1"/>
                        <a:t>PsyMetRic</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3978925"/>
                  </a:ext>
                </a:extLst>
              </a:tr>
              <a:tr h="496339">
                <a:tc>
                  <a:txBody>
                    <a:bodyPr/>
                    <a:lstStyle/>
                    <a:p>
                      <a:pPr algn="ctr"/>
                      <a:r>
                        <a:rPr lang="en-US" sz="1400" dirty="0"/>
                        <a:t>Changes in weight/BMI</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t>Change in </a:t>
                      </a:r>
                      <a:r>
                        <a:rPr lang="en-US" sz="1400" dirty="0" err="1"/>
                        <a:t>lbs</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4051710"/>
                  </a:ext>
                </a:extLst>
              </a:tr>
              <a:tr h="641131">
                <a:tc>
                  <a:txBody>
                    <a:bodyPr/>
                    <a:lstStyle/>
                    <a:p>
                      <a:pPr algn="ctr"/>
                      <a:r>
                        <a:rPr lang="en-US" sz="1400" dirty="0"/>
                        <a:t>Metabolic parameters: </a:t>
                      </a:r>
                    </a:p>
                    <a:p>
                      <a:pPr algn="ctr"/>
                      <a:r>
                        <a:rPr lang="en-US" sz="1400" dirty="0"/>
                        <a:t>HBA1C</a:t>
                      </a:r>
                    </a:p>
                    <a:p>
                      <a:pPr algn="ctr"/>
                      <a:r>
                        <a:rPr lang="en-US" sz="1400" dirty="0"/>
                        <a:t>Fasting Glucose</a:t>
                      </a:r>
                    </a:p>
                    <a:p>
                      <a:pPr algn="ctr"/>
                      <a:r>
                        <a:rPr lang="en-US" sz="1400" dirty="0"/>
                        <a:t>Fasting Insulin </a:t>
                      </a:r>
                    </a:p>
                    <a:p>
                      <a:pPr algn="ct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t>Blood sample collection</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26874856"/>
                  </a:ext>
                </a:extLst>
              </a:tr>
              <a:tr h="485490">
                <a:tc>
                  <a:txBody>
                    <a:bodyPr/>
                    <a:lstStyle/>
                    <a:p>
                      <a:pPr algn="ctr"/>
                      <a:r>
                        <a:rPr lang="en-US" sz="1400" dirty="0"/>
                        <a:t>Diet &amp; Nutrition Changes</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t>Diet log (</a:t>
                      </a:r>
                      <a:r>
                        <a:rPr lang="en-US" sz="1400" dirty="0" err="1"/>
                        <a:t>RedCap</a:t>
                      </a:r>
                      <a:r>
                        <a:rPr lang="en-US" sz="1400" dirty="0"/>
                        <a:t>), Number of fruit and vegetable servings per day</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59006011"/>
                  </a:ext>
                </a:extLst>
              </a:tr>
            </a:tbl>
          </a:graphicData>
        </a:graphic>
      </p:graphicFrame>
      <p:sp>
        <p:nvSpPr>
          <p:cNvPr id="8" name="TextBox 7">
            <a:extLst>
              <a:ext uri="{FF2B5EF4-FFF2-40B4-BE49-F238E27FC236}">
                <a16:creationId xmlns:a16="http://schemas.microsoft.com/office/drawing/2014/main" id="{210C74E3-B72B-A84A-B42F-BB0092C7CB72}"/>
              </a:ext>
            </a:extLst>
          </p:cNvPr>
          <p:cNvSpPr txBox="1"/>
          <p:nvPr/>
        </p:nvSpPr>
        <p:spPr>
          <a:xfrm>
            <a:off x="7007773" y="3983844"/>
            <a:ext cx="3993604" cy="2031325"/>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Outcome measurement at 3 timepoints: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Baseline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 months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6 months (Follow-up)</a:t>
            </a:r>
          </a:p>
        </p:txBody>
      </p:sp>
      <p:graphicFrame>
        <p:nvGraphicFramePr>
          <p:cNvPr id="9" name="Table 8">
            <a:extLst>
              <a:ext uri="{FF2B5EF4-FFF2-40B4-BE49-F238E27FC236}">
                <a16:creationId xmlns:a16="http://schemas.microsoft.com/office/drawing/2014/main" id="{8F226096-8CE6-D14C-97B7-6C4247466176}"/>
              </a:ext>
            </a:extLst>
          </p:cNvPr>
          <p:cNvGraphicFramePr>
            <a:graphicFrameLocks noGrp="1"/>
          </p:cNvGraphicFramePr>
          <p:nvPr>
            <p:extLst>
              <p:ext uri="{D42A27DB-BD31-4B8C-83A1-F6EECF244321}">
                <p14:modId xmlns:p14="http://schemas.microsoft.com/office/powerpoint/2010/main" val="1476027563"/>
              </p:ext>
            </p:extLst>
          </p:nvPr>
        </p:nvGraphicFramePr>
        <p:xfrm>
          <a:off x="6364835" y="1358463"/>
          <a:ext cx="5250904" cy="2123058"/>
        </p:xfrm>
        <a:graphic>
          <a:graphicData uri="http://schemas.openxmlformats.org/drawingml/2006/table">
            <a:tbl>
              <a:tblPr firstRow="1" bandRow="1">
                <a:tableStyleId>{7DF18680-E054-41AD-8BC1-D1AEF772440D}</a:tableStyleId>
              </a:tblPr>
              <a:tblGrid>
                <a:gridCol w="1953825">
                  <a:extLst>
                    <a:ext uri="{9D8B030D-6E8A-4147-A177-3AD203B41FA5}">
                      <a16:colId xmlns:a16="http://schemas.microsoft.com/office/drawing/2014/main" val="1238884287"/>
                    </a:ext>
                  </a:extLst>
                </a:gridCol>
                <a:gridCol w="3297079">
                  <a:extLst>
                    <a:ext uri="{9D8B030D-6E8A-4147-A177-3AD203B41FA5}">
                      <a16:colId xmlns:a16="http://schemas.microsoft.com/office/drawing/2014/main" val="2072252497"/>
                    </a:ext>
                  </a:extLst>
                </a:gridCol>
              </a:tblGrid>
              <a:tr h="465639">
                <a:tc>
                  <a:txBody>
                    <a:bodyPr/>
                    <a:lstStyle/>
                    <a:p>
                      <a:pPr algn="ctr"/>
                      <a:r>
                        <a:rPr lang="en-US" sz="1400" dirty="0"/>
                        <a:t>CLINICAL OUTCOMES</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t>MEASURE</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89753613"/>
                  </a:ext>
                </a:extLst>
              </a:tr>
              <a:tr h="501312">
                <a:tc rowSpan="3">
                  <a:txBody>
                    <a:bodyPr/>
                    <a:lstStyle/>
                    <a:p>
                      <a:pPr algn="ctr"/>
                      <a:r>
                        <a:rPr lang="en-US" sz="1400" dirty="0">
                          <a:latin typeface="Times New Roman" panose="02020603050405020304" pitchFamily="18" charset="0"/>
                          <a:cs typeface="Times New Roman" panose="02020603050405020304" pitchFamily="18" charset="0"/>
                        </a:rPr>
                        <a:t>Psychiatric Symptoms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BPRS</a:t>
                      </a:r>
                    </a:p>
                  </a:txBody>
                  <a:tcPr anchor="ctr"/>
                </a:tc>
                <a:extLst>
                  <a:ext uri="{0D108BD9-81ED-4DB2-BD59-A6C34878D82A}">
                    <a16:rowId xmlns:a16="http://schemas.microsoft.com/office/drawing/2014/main" val="3007657227"/>
                  </a:ext>
                </a:extLst>
              </a:tr>
              <a:tr h="536027">
                <a:tc vMerge="1">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latin typeface="Times New Roman" panose="02020603050405020304" pitchFamily="18" charset="0"/>
                          <a:cs typeface="Times New Roman" panose="02020603050405020304" pitchFamily="18" charset="0"/>
                        </a:rPr>
                        <a:t>CGI</a:t>
                      </a:r>
                    </a:p>
                  </a:txBody>
                  <a:tcPr anchor="ctr"/>
                </a:tc>
                <a:extLst>
                  <a:ext uri="{0D108BD9-81ED-4DB2-BD59-A6C34878D82A}">
                    <a16:rowId xmlns:a16="http://schemas.microsoft.com/office/drawing/2014/main" val="3100301236"/>
                  </a:ext>
                </a:extLst>
              </a:tr>
              <a:tr h="567559">
                <a:tc vMerge="1">
                  <a:txBody>
                    <a:bodyPr/>
                    <a:lstStyle/>
                    <a:p>
                      <a:pPr algn="ctr"/>
                      <a:r>
                        <a:rPr lang="en-US" sz="1000" dirty="0">
                          <a:latin typeface="Times New Roman" panose="02020603050405020304" pitchFamily="18" charset="0"/>
                          <a:cs typeface="Times New Roman" panose="02020603050405020304" pitchFamily="18" charset="0"/>
                        </a:rPr>
                        <a:t>Group Exercise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HAM-D</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76276818"/>
                  </a:ext>
                </a:extLst>
              </a:tr>
            </a:tbl>
          </a:graphicData>
        </a:graphic>
      </p:graphicFrame>
    </p:spTree>
    <p:extLst>
      <p:ext uri="{BB962C8B-B14F-4D97-AF65-F5344CB8AC3E}">
        <p14:creationId xmlns:p14="http://schemas.microsoft.com/office/powerpoint/2010/main" val="293729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1EF2A-0589-0C41-B066-9F4074E81B52}"/>
              </a:ext>
            </a:extLst>
          </p:cNvPr>
          <p:cNvSpPr>
            <a:spLocks noGrp="1"/>
          </p:cNvSpPr>
          <p:nvPr>
            <p:ph idx="1"/>
          </p:nvPr>
        </p:nvSpPr>
        <p:spPr>
          <a:xfrm>
            <a:off x="328611" y="985838"/>
            <a:ext cx="11115677" cy="5648325"/>
          </a:xfrm>
        </p:spPr>
        <p:txBody>
          <a:bodyPr>
            <a:normAutofit lnSpcReduction="10000"/>
          </a:bodyPr>
          <a:lstStyle/>
          <a:p>
            <a:pPr marL="457200" indent="-457200">
              <a:buAutoNum type="arabicPeriod"/>
            </a:pPr>
            <a:r>
              <a:rPr lang="en-US" dirty="0"/>
              <a:t>Weekly Psychoeducation Modules x 1 hour</a:t>
            </a:r>
          </a:p>
          <a:p>
            <a:pPr marL="617220" lvl="1" indent="-342900"/>
            <a:r>
              <a:rPr lang="en-US" dirty="0"/>
              <a:t>Co-facilitated by peer facilitator and clinician </a:t>
            </a:r>
          </a:p>
          <a:p>
            <a:pPr marL="617220" lvl="1" indent="-342900"/>
            <a:r>
              <a:rPr lang="en-US" dirty="0"/>
              <a:t>Virtual or in-person</a:t>
            </a:r>
          </a:p>
          <a:p>
            <a:pPr marL="457200" indent="-457200">
              <a:buAutoNum type="arabicPeriod"/>
            </a:pPr>
            <a:r>
              <a:rPr lang="en-US" dirty="0"/>
              <a:t>Weekly optional aerobic exercise class </a:t>
            </a:r>
          </a:p>
          <a:p>
            <a:pPr marL="617220" lvl="1" indent="-342900"/>
            <a:r>
              <a:rPr lang="en-US" dirty="0"/>
              <a:t>Co-facilitated by peer facilitator and clinician </a:t>
            </a:r>
          </a:p>
          <a:p>
            <a:pPr marL="617220" lvl="1" indent="-342900"/>
            <a:r>
              <a:rPr lang="en-US" dirty="0"/>
              <a:t>Virtual or in-person</a:t>
            </a:r>
          </a:p>
          <a:p>
            <a:pPr marL="457200" indent="-457200">
              <a:buAutoNum type="arabicPeriod"/>
            </a:pPr>
            <a:r>
              <a:rPr lang="en-US" dirty="0"/>
              <a:t> 1:1 Peer coaching sessions x 1 hour weekly</a:t>
            </a:r>
          </a:p>
          <a:p>
            <a:pPr marL="617220" lvl="1" indent="-342900"/>
            <a:r>
              <a:rPr lang="en-US" dirty="0"/>
              <a:t>Virtual</a:t>
            </a:r>
          </a:p>
          <a:p>
            <a:pPr marL="617220" lvl="1" indent="-342900"/>
            <a:r>
              <a:rPr lang="en-US" dirty="0"/>
              <a:t>Purpose: support, goal discussion, progress tracking etc.</a:t>
            </a:r>
          </a:p>
          <a:p>
            <a:pPr marL="617220" lvl="1" indent="-342900"/>
            <a:r>
              <a:rPr lang="en-US" dirty="0"/>
              <a:t>Potential for adjunct weekly text message exchanges</a:t>
            </a:r>
          </a:p>
          <a:p>
            <a:pPr marL="457200" indent="-457200">
              <a:buAutoNum type="arabicPeriod"/>
            </a:pPr>
            <a:r>
              <a:rPr lang="en-US" dirty="0"/>
              <a:t> </a:t>
            </a:r>
            <a:r>
              <a:rPr lang="en-US" dirty="0" err="1"/>
              <a:t>RedCap</a:t>
            </a:r>
            <a:r>
              <a:rPr lang="en-US" dirty="0"/>
              <a:t> Platform Use/ Access</a:t>
            </a:r>
          </a:p>
          <a:p>
            <a:pPr marL="617220" lvl="1" indent="-342900"/>
            <a:r>
              <a:rPr lang="en-US" dirty="0"/>
              <a:t>Complete assessments</a:t>
            </a:r>
          </a:p>
          <a:p>
            <a:pPr marL="617220" lvl="1" indent="-342900"/>
            <a:r>
              <a:rPr lang="en-US" dirty="0"/>
              <a:t>Goal setting and tracking </a:t>
            </a:r>
          </a:p>
          <a:p>
            <a:pPr marL="617220" lvl="1" indent="-342900"/>
            <a:r>
              <a:rPr lang="en-US" dirty="0"/>
              <a:t>Food log</a:t>
            </a:r>
          </a:p>
          <a:p>
            <a:pPr marL="617220" lvl="1" indent="-342900"/>
            <a:r>
              <a:rPr lang="en-US" dirty="0"/>
              <a:t>Access to resources</a:t>
            </a:r>
          </a:p>
          <a:p>
            <a:pPr lvl="2"/>
            <a:endParaRPr lang="en-US" dirty="0"/>
          </a:p>
        </p:txBody>
      </p:sp>
      <p:sp>
        <p:nvSpPr>
          <p:cNvPr id="4" name="Title 1">
            <a:extLst>
              <a:ext uri="{FF2B5EF4-FFF2-40B4-BE49-F238E27FC236}">
                <a16:creationId xmlns:a16="http://schemas.microsoft.com/office/drawing/2014/main" id="{C797E465-5526-0B4F-88B5-FCD0464D9A01}"/>
              </a:ext>
            </a:extLst>
          </p:cNvPr>
          <p:cNvSpPr txBox="1">
            <a:spLocks/>
          </p:cNvSpPr>
          <p:nvPr/>
        </p:nvSpPr>
        <p:spPr>
          <a:xfrm>
            <a:off x="328612" y="223837"/>
            <a:ext cx="10134600" cy="762001"/>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r>
              <a:rPr lang="en-US" dirty="0"/>
              <a:t>Peer Intervention Study at CAMH- Proposed Interventions</a:t>
            </a:r>
          </a:p>
        </p:txBody>
      </p:sp>
    </p:spTree>
    <p:extLst>
      <p:ext uri="{BB962C8B-B14F-4D97-AF65-F5344CB8AC3E}">
        <p14:creationId xmlns:p14="http://schemas.microsoft.com/office/powerpoint/2010/main" val="371973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6ED386-A415-1948-B8CF-235EC90C41B5}"/>
              </a:ext>
            </a:extLst>
          </p:cNvPr>
          <p:cNvSpPr txBox="1">
            <a:spLocks/>
          </p:cNvSpPr>
          <p:nvPr/>
        </p:nvSpPr>
        <p:spPr>
          <a:xfrm>
            <a:off x="328612" y="223837"/>
            <a:ext cx="10134600" cy="762001"/>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r>
              <a:rPr lang="en-US" dirty="0"/>
              <a:t>Peer Intervention Study at CAMH- Study Design</a:t>
            </a:r>
          </a:p>
        </p:txBody>
      </p:sp>
      <p:pic>
        <p:nvPicPr>
          <p:cNvPr id="6" name="Picture 5" descr="Diagram&#10;&#10;Description automatically generated">
            <a:extLst>
              <a:ext uri="{FF2B5EF4-FFF2-40B4-BE49-F238E27FC236}">
                <a16:creationId xmlns:a16="http://schemas.microsoft.com/office/drawing/2014/main" id="{4229DDC5-9F86-9140-892B-65A0C1CF6CB1}"/>
              </a:ext>
            </a:extLst>
          </p:cNvPr>
          <p:cNvPicPr>
            <a:picLocks noChangeAspect="1"/>
          </p:cNvPicPr>
          <p:nvPr/>
        </p:nvPicPr>
        <p:blipFill>
          <a:blip r:embed="rId2"/>
          <a:stretch>
            <a:fillRect/>
          </a:stretch>
        </p:blipFill>
        <p:spPr>
          <a:xfrm>
            <a:off x="328612" y="985838"/>
            <a:ext cx="11644313" cy="5648325"/>
          </a:xfrm>
          <a:prstGeom prst="rect">
            <a:avLst/>
          </a:prstGeom>
        </p:spPr>
      </p:pic>
    </p:spTree>
    <p:extLst>
      <p:ext uri="{BB962C8B-B14F-4D97-AF65-F5344CB8AC3E}">
        <p14:creationId xmlns:p14="http://schemas.microsoft.com/office/powerpoint/2010/main" val="344947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6AD13B-1AC4-DB49-8810-27CEB8E7D0D0}"/>
              </a:ext>
            </a:extLst>
          </p:cNvPr>
          <p:cNvSpPr txBox="1">
            <a:spLocks/>
          </p:cNvSpPr>
          <p:nvPr/>
        </p:nvSpPr>
        <p:spPr>
          <a:xfrm>
            <a:off x="115613" y="74645"/>
            <a:ext cx="10134600" cy="687976"/>
          </a:xfrm>
          <a:prstGeom prst="rect">
            <a:avLst/>
          </a:prstGeom>
        </p:spPr>
        <p:txBody>
          <a:bodyPr vert="horz" lIns="91440" tIns="45720" rIns="91440" bIns="45720" rtlCol="0" anchor="b">
            <a:normAutofit fontScale="92500"/>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r>
              <a:rPr lang="en-US" dirty="0"/>
              <a:t>Peer Intervention Study at CAMH- Psychoeducation Modules </a:t>
            </a:r>
          </a:p>
        </p:txBody>
      </p:sp>
      <p:sp>
        <p:nvSpPr>
          <p:cNvPr id="5" name="TextBox 4">
            <a:extLst>
              <a:ext uri="{FF2B5EF4-FFF2-40B4-BE49-F238E27FC236}">
                <a16:creationId xmlns:a16="http://schemas.microsoft.com/office/drawing/2014/main" id="{75B1D536-AC0F-F742-A809-C431D07A0146}"/>
              </a:ext>
            </a:extLst>
          </p:cNvPr>
          <p:cNvSpPr txBox="1"/>
          <p:nvPr/>
        </p:nvSpPr>
        <p:spPr>
          <a:xfrm>
            <a:off x="310053" y="911813"/>
            <a:ext cx="4162095" cy="5478423"/>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WEEK 1: SESSION INTRODUCTION</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Impact of lifestyle interventions on symptoms </a:t>
            </a:r>
          </a:p>
          <a:p>
            <a:pPr lvl="0"/>
            <a:r>
              <a:rPr lang="en-CA" sz="1400" dirty="0">
                <a:latin typeface="Times New Roman" panose="02020603050405020304" pitchFamily="18" charset="0"/>
                <a:cs typeface="Times New Roman" panose="02020603050405020304" pitchFamily="18" charset="0"/>
              </a:rPr>
              <a:t>       and health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Setting realistic and achievable goals </a:t>
            </a:r>
          </a:p>
          <a:p>
            <a:pPr marL="285750" lvl="0" indent="-285750">
              <a:buFont typeface="Arial" panose="020B0604020202020204" pitchFamily="34" charset="0"/>
              <a:buChar char="•"/>
            </a:pPr>
            <a:r>
              <a:rPr lang="en-CA" sz="1400" dirty="0" err="1">
                <a:latin typeface="Times New Roman" panose="02020603050405020304" pitchFamily="18" charset="0"/>
                <a:cs typeface="Times New Roman" panose="02020603050405020304" pitchFamily="18" charset="0"/>
              </a:rPr>
              <a:t>RedCap</a:t>
            </a:r>
            <a:r>
              <a:rPr lang="en-CA" sz="1400" dirty="0">
                <a:latin typeface="Times New Roman" panose="02020603050405020304" pitchFamily="18" charset="0"/>
                <a:cs typeface="Times New Roman" panose="02020603050405020304" pitchFamily="18" charset="0"/>
              </a:rPr>
              <a:t> navigation</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Problem solving skills </a:t>
            </a:r>
          </a:p>
          <a:p>
            <a:endParaRPr lang="en-CA" sz="1400" dirty="0">
              <a:latin typeface="Times New Roman" panose="02020603050405020304" pitchFamily="18" charset="0"/>
              <a:cs typeface="Times New Roman" panose="02020603050405020304" pitchFamily="18" charset="0"/>
            </a:endParaRPr>
          </a:p>
          <a:p>
            <a:r>
              <a:rPr lang="en-CA" sz="1400" dirty="0">
                <a:latin typeface="Times New Roman" panose="02020603050405020304" pitchFamily="18" charset="0"/>
                <a:cs typeface="Times New Roman" panose="02020603050405020304" pitchFamily="18" charset="0"/>
              </a:rPr>
              <a:t>WEEK 2: NUTRITION</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Inflammatory foods to avoid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Whole food benefits </a:t>
            </a:r>
          </a:p>
          <a:p>
            <a:r>
              <a:rPr lang="en-CA" sz="1400" dirty="0">
                <a:latin typeface="Times New Roman" panose="02020603050405020304" pitchFamily="18" charset="0"/>
                <a:cs typeface="Times New Roman" panose="02020603050405020304" pitchFamily="18" charset="0"/>
              </a:rPr>
              <a:t> </a:t>
            </a:r>
          </a:p>
          <a:p>
            <a:r>
              <a:rPr lang="en-CA" sz="1400" dirty="0">
                <a:latin typeface="Times New Roman" panose="02020603050405020304" pitchFamily="18" charset="0"/>
                <a:cs typeface="Times New Roman" panose="02020603050405020304" pitchFamily="18" charset="0"/>
              </a:rPr>
              <a:t>WEEK 3: DIET</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Grocery shopping on a budget</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Hydration</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Easy meals/ recipes/ cooking class? </a:t>
            </a:r>
          </a:p>
          <a:p>
            <a:endParaRPr lang="en-CA" sz="1400" dirty="0">
              <a:latin typeface="Times New Roman" panose="02020603050405020304" pitchFamily="18" charset="0"/>
              <a:cs typeface="Times New Roman" panose="02020603050405020304" pitchFamily="18" charset="0"/>
            </a:endParaRPr>
          </a:p>
          <a:p>
            <a:r>
              <a:rPr lang="en-CA" sz="1400" dirty="0">
                <a:latin typeface="Times New Roman" panose="02020603050405020304" pitchFamily="18" charset="0"/>
                <a:cs typeface="Times New Roman" panose="02020603050405020304" pitchFamily="18" charset="0"/>
              </a:rPr>
              <a:t>WEEK 4: PHYSICAL ACTIVITY</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Types of physical activity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Low impact options</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Cons of sedentary behaviour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Stretching </a:t>
            </a:r>
          </a:p>
        </p:txBody>
      </p:sp>
      <p:sp>
        <p:nvSpPr>
          <p:cNvPr id="6" name="TextBox 5">
            <a:extLst>
              <a:ext uri="{FF2B5EF4-FFF2-40B4-BE49-F238E27FC236}">
                <a16:creationId xmlns:a16="http://schemas.microsoft.com/office/drawing/2014/main" id="{61113D33-CEB7-E642-80D7-1D6B62611F68}"/>
              </a:ext>
            </a:extLst>
          </p:cNvPr>
          <p:cNvSpPr txBox="1"/>
          <p:nvPr/>
        </p:nvSpPr>
        <p:spPr>
          <a:xfrm>
            <a:off x="3910485" y="911813"/>
            <a:ext cx="4371029" cy="5909310"/>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WEEK 5: SLEEP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Sleep importance for health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Consequences of reduced sleep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Sleep hygiene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Sleep strategies </a:t>
            </a:r>
          </a:p>
          <a:p>
            <a:pPr lvl="0"/>
            <a:r>
              <a:rPr lang="en-CA" sz="1400" dirty="0">
                <a:latin typeface="Times New Roman" panose="02020603050405020304" pitchFamily="18" charset="0"/>
                <a:cs typeface="Times New Roman" panose="02020603050405020304" pitchFamily="18" charset="0"/>
              </a:rPr>
              <a:t> </a:t>
            </a:r>
          </a:p>
          <a:p>
            <a:r>
              <a:rPr lang="en-CA" sz="1400" dirty="0">
                <a:latin typeface="Times New Roman" panose="02020603050405020304" pitchFamily="18" charset="0"/>
                <a:cs typeface="Times New Roman" panose="02020603050405020304" pitchFamily="18" charset="0"/>
              </a:rPr>
              <a:t>WEEK 6: STRESS MANAGEMENT</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Mindfulness &amp; Meditation techniques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Stretching &amp; Deep breathing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Exercise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List making of tasks to complete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Organize your space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Reduced screen time</a:t>
            </a:r>
          </a:p>
          <a:p>
            <a:r>
              <a:rPr lang="en-CA" sz="1400" dirty="0">
                <a:latin typeface="Times New Roman" panose="02020603050405020304" pitchFamily="18" charset="0"/>
                <a:cs typeface="Times New Roman" panose="02020603050405020304" pitchFamily="18" charset="0"/>
              </a:rPr>
              <a:t> </a:t>
            </a:r>
          </a:p>
          <a:p>
            <a:r>
              <a:rPr lang="en-CA" sz="1400" dirty="0">
                <a:latin typeface="Times New Roman" panose="02020603050405020304" pitchFamily="18" charset="0"/>
                <a:cs typeface="Times New Roman" panose="02020603050405020304" pitchFamily="18" charset="0"/>
              </a:rPr>
              <a:t>WEEK 7: MEDICATION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What is available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Side effects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Importance of adherence and strategies to stay on track</a:t>
            </a:r>
          </a:p>
          <a:p>
            <a:endParaRPr lang="en-CA" sz="1400" dirty="0">
              <a:latin typeface="Times New Roman" panose="02020603050405020304" pitchFamily="18" charset="0"/>
              <a:cs typeface="Times New Roman" panose="02020603050405020304" pitchFamily="18" charset="0"/>
            </a:endParaRPr>
          </a:p>
          <a:p>
            <a:r>
              <a:rPr lang="en-CA" sz="1400" dirty="0">
                <a:latin typeface="Times New Roman" panose="02020603050405020304" pitchFamily="18" charset="0"/>
                <a:cs typeface="Times New Roman" panose="02020603050405020304" pitchFamily="18" charset="0"/>
              </a:rPr>
              <a:t>WEEK 8: CHRONIC DISEASE SELF-MANAGEMENT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Specific strategies geared toward everyday management of chronic disease </a:t>
            </a:r>
          </a:p>
        </p:txBody>
      </p:sp>
      <p:sp>
        <p:nvSpPr>
          <p:cNvPr id="7" name="TextBox 6">
            <a:extLst>
              <a:ext uri="{FF2B5EF4-FFF2-40B4-BE49-F238E27FC236}">
                <a16:creationId xmlns:a16="http://schemas.microsoft.com/office/drawing/2014/main" id="{B7C97F74-90D4-D948-A140-FEBE74416C73}"/>
              </a:ext>
            </a:extLst>
          </p:cNvPr>
          <p:cNvSpPr txBox="1"/>
          <p:nvPr/>
        </p:nvSpPr>
        <p:spPr>
          <a:xfrm>
            <a:off x="8095594" y="700824"/>
            <a:ext cx="3951889" cy="5109091"/>
          </a:xfrm>
          <a:prstGeom prst="rect">
            <a:avLst/>
          </a:prstGeom>
          <a:noFill/>
        </p:spPr>
        <p:txBody>
          <a:bodyPr wrap="square" rtlCol="0">
            <a:spAutoFit/>
          </a:bodyPr>
          <a:lstStyle/>
          <a:p>
            <a:pPr lvl="0"/>
            <a:endParaRPr lang="en-CA" sz="1400" dirty="0">
              <a:latin typeface="Times New Roman" panose="02020603050405020304" pitchFamily="18" charset="0"/>
              <a:cs typeface="Times New Roman" panose="02020603050405020304" pitchFamily="18" charset="0"/>
            </a:endParaRPr>
          </a:p>
          <a:p>
            <a:pPr lvl="0"/>
            <a:r>
              <a:rPr lang="en-CA" sz="1400" dirty="0">
                <a:latin typeface="Times New Roman" panose="02020603050405020304" pitchFamily="18" charset="0"/>
                <a:cs typeface="Times New Roman" panose="02020603050405020304" pitchFamily="18" charset="0"/>
              </a:rPr>
              <a:t>WEEK 9: SUPPORT SYSTEMS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Weekly goal discussion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Socializing importance</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Reaching out to friends and family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Maintaining relationships </a:t>
            </a:r>
          </a:p>
          <a:p>
            <a:r>
              <a:rPr lang="en-CA" sz="1400" dirty="0">
                <a:latin typeface="Times New Roman" panose="02020603050405020304" pitchFamily="18" charset="0"/>
                <a:cs typeface="Times New Roman" panose="02020603050405020304" pitchFamily="18" charset="0"/>
              </a:rPr>
              <a:t> </a:t>
            </a:r>
          </a:p>
          <a:p>
            <a:r>
              <a:rPr lang="en-CA" sz="1400" dirty="0">
                <a:latin typeface="Times New Roman" panose="02020603050405020304" pitchFamily="18" charset="0"/>
                <a:cs typeface="Times New Roman" panose="02020603050405020304" pitchFamily="18" charset="0"/>
              </a:rPr>
              <a:t>WEEK 10: SELF-CARE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Self-care habits</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Hygiene practices</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Self-care &amp; mental wellness</a:t>
            </a:r>
          </a:p>
          <a:p>
            <a:r>
              <a:rPr lang="en-CA" sz="1400" dirty="0">
                <a:latin typeface="Times New Roman" panose="02020603050405020304" pitchFamily="18" charset="0"/>
                <a:cs typeface="Times New Roman" panose="02020603050405020304" pitchFamily="18" charset="0"/>
              </a:rPr>
              <a:t> </a:t>
            </a:r>
          </a:p>
          <a:p>
            <a:r>
              <a:rPr lang="en-CA" sz="1400" dirty="0">
                <a:latin typeface="Times New Roman" panose="02020603050405020304" pitchFamily="18" charset="0"/>
                <a:cs typeface="Times New Roman" panose="02020603050405020304" pitchFamily="18" charset="0"/>
              </a:rPr>
              <a:t>WEEK 11: HEALTHCARE SYSTEM NAVIGATION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Making appointments</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How to talk to you doctor and self-advocate</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Available resources in Ontario and at CAMH</a:t>
            </a:r>
          </a:p>
          <a:p>
            <a:r>
              <a:rPr lang="en-CA" sz="1400" dirty="0">
                <a:latin typeface="Times New Roman" panose="02020603050405020304" pitchFamily="18" charset="0"/>
                <a:cs typeface="Times New Roman" panose="02020603050405020304" pitchFamily="18" charset="0"/>
              </a:rPr>
              <a:t> </a:t>
            </a:r>
          </a:p>
          <a:p>
            <a:r>
              <a:rPr lang="en-CA" sz="1400" dirty="0">
                <a:latin typeface="Times New Roman" panose="02020603050405020304" pitchFamily="18" charset="0"/>
                <a:cs typeface="Times New Roman" panose="02020603050405020304" pitchFamily="18" charset="0"/>
              </a:rPr>
              <a:t>WEEK 12: GRADUATION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Session conclusion</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Celebration of goals reached, and progress made </a:t>
            </a:r>
          </a:p>
          <a:p>
            <a:pPr marL="285750" lvl="0" indent="-285750">
              <a:buFont typeface="Arial" panose="020B0604020202020204" pitchFamily="34" charset="0"/>
              <a:buChar char="•"/>
            </a:pPr>
            <a:r>
              <a:rPr lang="en-CA" sz="1400" dirty="0">
                <a:latin typeface="Times New Roman" panose="02020603050405020304" pitchFamily="18" charset="0"/>
                <a:cs typeface="Times New Roman" panose="02020603050405020304" pitchFamily="18" charset="0"/>
              </a:rPr>
              <a:t>Key takeaways </a:t>
            </a:r>
          </a:p>
          <a:p>
            <a:endParaRPr lang="en-US" dirty="0"/>
          </a:p>
        </p:txBody>
      </p:sp>
      <p:sp>
        <p:nvSpPr>
          <p:cNvPr id="8" name="Rectangle 7">
            <a:extLst>
              <a:ext uri="{FF2B5EF4-FFF2-40B4-BE49-F238E27FC236}">
                <a16:creationId xmlns:a16="http://schemas.microsoft.com/office/drawing/2014/main" id="{92889FE7-3745-E342-A98B-18B775530A7C}"/>
              </a:ext>
            </a:extLst>
          </p:cNvPr>
          <p:cNvSpPr/>
          <p:nvPr/>
        </p:nvSpPr>
        <p:spPr>
          <a:xfrm>
            <a:off x="8261130" y="5745470"/>
            <a:ext cx="3620816" cy="82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Total number of modules= x 12 weeks </a:t>
            </a:r>
          </a:p>
          <a:p>
            <a:pPr marL="285750" lvl="0" indent="-285750">
              <a:buFont typeface="Arial" panose="020B0604020202020204" pitchFamily="34" charset="0"/>
              <a:buChar char="•"/>
            </a:pPr>
            <a:r>
              <a:rPr lang="en-CA" sz="1600" dirty="0">
                <a:latin typeface="Times New Roman" panose="02020603050405020304" pitchFamily="18" charset="0"/>
                <a:cs typeface="Times New Roman" panose="02020603050405020304" pitchFamily="18" charset="0"/>
              </a:rPr>
              <a:t>Sessions 2-12= weekly goal setting </a:t>
            </a:r>
          </a:p>
        </p:txBody>
      </p:sp>
    </p:spTree>
    <p:extLst>
      <p:ext uri="{BB962C8B-B14F-4D97-AF65-F5344CB8AC3E}">
        <p14:creationId xmlns:p14="http://schemas.microsoft.com/office/powerpoint/2010/main" val="177304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1EF2A-0589-0C41-B066-9F4074E81B52}"/>
              </a:ext>
            </a:extLst>
          </p:cNvPr>
          <p:cNvSpPr>
            <a:spLocks noGrp="1"/>
          </p:cNvSpPr>
          <p:nvPr>
            <p:ph idx="1"/>
          </p:nvPr>
        </p:nvSpPr>
        <p:spPr>
          <a:xfrm>
            <a:off x="328612" y="1147489"/>
            <a:ext cx="11630026" cy="5486673"/>
          </a:xfrm>
        </p:spPr>
        <p:txBody>
          <a:bodyPr>
            <a:norm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Two part-time individuals with lived experience to act as peer facilitators throughout study</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Individuals with experience in health coaching, motivational interviewing, </a:t>
            </a:r>
            <a:r>
              <a:rPr lang="en-US" sz="1800" dirty="0" err="1">
                <a:latin typeface="Times New Roman" panose="02020603050405020304" pitchFamily="18" charset="0"/>
                <a:cs typeface="Times New Roman" panose="02020603050405020304" pitchFamily="18" charset="0"/>
              </a:rPr>
              <a:t>etc</a:t>
            </a:r>
            <a:r>
              <a:rPr lang="en-US" sz="1800" dirty="0">
                <a:latin typeface="Times New Roman" panose="02020603050405020304" pitchFamily="18" charset="0"/>
                <a:cs typeface="Times New Roman" panose="02020603050405020304" pitchFamily="18" charset="0"/>
              </a:rPr>
              <a:t> are preferred</a:t>
            </a:r>
          </a:p>
          <a:p>
            <a:endParaRPr lang="en-US" sz="1800" dirty="0">
              <a:latin typeface="Times New Roman" panose="02020603050405020304" pitchFamily="18" charset="0"/>
              <a:cs typeface="Times New Roman" panose="02020603050405020304" pitchFamily="18" charset="0"/>
            </a:endParaRPr>
          </a:p>
          <a:p>
            <a:r>
              <a:rPr lang="en-US" sz="1800" u="sng" dirty="0">
                <a:latin typeface="Times New Roman" panose="02020603050405020304" pitchFamily="18" charset="0"/>
                <a:cs typeface="Times New Roman" panose="02020603050405020304" pitchFamily="18" charset="0"/>
              </a:rPr>
              <a:t>Responsibilities: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Work closely with research team to create and plan intervention &amp; related aspects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Complete TEACH course prior to study initiation to ensure adequate understanding of modifiable risk factors in patients with schizophrenia</a:t>
            </a:r>
          </a:p>
          <a:p>
            <a:pPr marL="560070" lvl="1" indent="-285750"/>
            <a:r>
              <a:rPr lang="en-US" sz="1600" dirty="0">
                <a:latin typeface="Times New Roman" panose="02020603050405020304" pitchFamily="18" charset="0"/>
                <a:cs typeface="Times New Roman" panose="02020603050405020304" pitchFamily="18" charset="0"/>
              </a:rPr>
              <a:t>Course: Integrated Chronic Disease Management and Prevention Course</a:t>
            </a:r>
          </a:p>
          <a:p>
            <a:pPr marL="560070" lvl="1" indent="-285750"/>
            <a:r>
              <a:rPr lang="en-US" sz="1600" dirty="0">
                <a:latin typeface="Times New Roman" panose="02020603050405020304" pitchFamily="18" charset="0"/>
                <a:cs typeface="Times New Roman" panose="02020603050405020304" pitchFamily="18" charset="0"/>
              </a:rPr>
              <a:t>A facilitator-led, online specialized course created by CAMH’s Peter Selby and group, which allows learners to increase their knowledge about modifiable risk factors (the six pack) and their relationship to health outcomes in mentally ill populations. </a:t>
            </a:r>
          </a:p>
          <a:p>
            <a:pPr marL="342900" indent="-342900">
              <a:buFont typeface="Arial" panose="020B0604020202020204" pitchFamily="34" charset="0"/>
              <a:buChar char="•"/>
            </a:pPr>
            <a:r>
              <a:rPr lang="en-US" dirty="0"/>
              <a:t>Co- facilitate weekly psychoeducation modules and weekly exercise class</a:t>
            </a:r>
          </a:p>
          <a:p>
            <a:pPr marL="342900" indent="-342900">
              <a:buFont typeface="Arial" panose="020B0604020202020204" pitchFamily="34" charset="0"/>
              <a:buChar char="•"/>
            </a:pPr>
            <a:r>
              <a:rPr lang="en-US" dirty="0"/>
              <a:t>1:1 coaching weekly &amp; participant text messaging </a:t>
            </a:r>
          </a:p>
        </p:txBody>
      </p:sp>
      <p:sp>
        <p:nvSpPr>
          <p:cNvPr id="4" name="Title 1">
            <a:extLst>
              <a:ext uri="{FF2B5EF4-FFF2-40B4-BE49-F238E27FC236}">
                <a16:creationId xmlns:a16="http://schemas.microsoft.com/office/drawing/2014/main" id="{97AA3058-4260-7B4D-B1E1-B25DCD1D9A27}"/>
              </a:ext>
            </a:extLst>
          </p:cNvPr>
          <p:cNvSpPr txBox="1">
            <a:spLocks/>
          </p:cNvSpPr>
          <p:nvPr/>
        </p:nvSpPr>
        <p:spPr>
          <a:xfrm>
            <a:off x="328612" y="223837"/>
            <a:ext cx="10134600" cy="762001"/>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r>
              <a:rPr lang="en-US" dirty="0"/>
              <a:t>Peer Intervention Study at CAMH- Peer Facilitator Roles</a:t>
            </a:r>
          </a:p>
        </p:txBody>
      </p:sp>
    </p:spTree>
    <p:extLst>
      <p:ext uri="{BB962C8B-B14F-4D97-AF65-F5344CB8AC3E}">
        <p14:creationId xmlns:p14="http://schemas.microsoft.com/office/powerpoint/2010/main" val="209334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cooked fish"/>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8" descr="Image result for cooked fish"/>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4" name="Picture 10" descr="http://www.seriouseats.com/images/2015/07/20150715-salmon-a-la-nage-vicky-wasik-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5900" y="2764008"/>
            <a:ext cx="1800200" cy="13501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dn.return2health.net/articles/wp-content/uploads/Legumes-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732" y="3861048"/>
            <a:ext cx="1783676" cy="179896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 descr="Image result for fruit"/>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18" descr="Image result for fruit"/>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44" name="Picture 20" descr="https://www.eatforhealth.gov.au/sites/default/files/images/the_guidelines/fruit_selection_155265101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5" y="2348881"/>
            <a:ext cx="2211339" cy="132048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2" descr="Image result for vegetabl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AutoShape 24" descr="Image result for vegetabl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50" name="Picture 26" descr="https://www.gingersport.com.au/wp-content/uploads/2015/03/vegetab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1585" y="4221089"/>
            <a:ext cx="2276381" cy="151216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olive o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1628" y="2276872"/>
            <a:ext cx="1962140" cy="15854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54926" y="454020"/>
            <a:ext cx="10346029" cy="619071"/>
          </a:xfrm>
        </p:spPr>
        <p:txBody>
          <a:bodyPr>
            <a:normAutofit/>
          </a:bodyPr>
          <a:lstStyle/>
          <a:p>
            <a:r>
              <a:rPr lang="en-US" dirty="0"/>
              <a:t>Diet</a:t>
            </a:r>
          </a:p>
        </p:txBody>
      </p:sp>
    </p:spTree>
    <p:extLst>
      <p:ext uri="{BB962C8B-B14F-4D97-AF65-F5344CB8AC3E}">
        <p14:creationId xmlns:p14="http://schemas.microsoft.com/office/powerpoint/2010/main" val="9291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image-10-0-tread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4" y="1484784"/>
            <a:ext cx="5051425"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b="1" dirty="0"/>
              <a:t>Exercise</a:t>
            </a:r>
            <a:r>
              <a:rPr lang="en-US" dirty="0"/>
              <a:t> </a:t>
            </a:r>
            <a:r>
              <a:rPr lang="en-US" sz="1800" dirty="0"/>
              <a:t>(</a:t>
            </a:r>
            <a:r>
              <a:rPr lang="en-US" sz="1800" dirty="0" err="1"/>
              <a:t>Falkai</a:t>
            </a:r>
            <a:r>
              <a:rPr lang="en-US" sz="1800" dirty="0"/>
              <a:t> et al. 2013)</a:t>
            </a:r>
          </a:p>
        </p:txBody>
      </p:sp>
    </p:spTree>
    <p:extLst>
      <p:ext uri="{BB962C8B-B14F-4D97-AF65-F5344CB8AC3E}">
        <p14:creationId xmlns:p14="http://schemas.microsoft.com/office/powerpoint/2010/main" val="286070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34F23A-F02A-1B68-006D-A88BCA7A9892}"/>
              </a:ext>
            </a:extLst>
          </p:cNvPr>
          <p:cNvPicPr>
            <a:picLocks noChangeAspect="1"/>
          </p:cNvPicPr>
          <p:nvPr/>
        </p:nvPicPr>
        <p:blipFill rotWithShape="1">
          <a:blip r:embed="rId2"/>
          <a:srcRect t="11664" b="8265"/>
          <a:stretch/>
        </p:blipFill>
        <p:spPr>
          <a:xfrm>
            <a:off x="20" y="10"/>
            <a:ext cx="12191980" cy="6857990"/>
          </a:xfrm>
          <a:prstGeom prst="rect">
            <a:avLst/>
          </a:prstGeom>
        </p:spPr>
      </p:pic>
      <p:sp>
        <p:nvSpPr>
          <p:cNvPr id="11" name="Rectangle 5">
            <a:extLst>
              <a:ext uri="{FF2B5EF4-FFF2-40B4-BE49-F238E27FC236}">
                <a16:creationId xmlns:a16="http://schemas.microsoft.com/office/drawing/2014/main" id="{FBE11A49-02A1-4D4C-9A49-CDF496B10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A37CB5-E317-FF42-AAC0-F701F8BDF14A}"/>
              </a:ext>
            </a:extLst>
          </p:cNvPr>
          <p:cNvSpPr>
            <a:spLocks noGrp="1"/>
          </p:cNvSpPr>
          <p:nvPr>
            <p:ph type="ctrTitle"/>
          </p:nvPr>
        </p:nvSpPr>
        <p:spPr>
          <a:xfrm>
            <a:off x="1048561" y="1066800"/>
            <a:ext cx="3931320" cy="2267193"/>
          </a:xfrm>
        </p:spPr>
        <p:txBody>
          <a:bodyPr>
            <a:normAutofit/>
          </a:bodyPr>
          <a:lstStyle/>
          <a:p>
            <a:pPr>
              <a:lnSpc>
                <a:spcPct val="100000"/>
              </a:lnSpc>
            </a:pPr>
            <a:r>
              <a:rPr lang="en-US" sz="2400">
                <a:latin typeface="Times New Roman" panose="02020603050405020304" pitchFamily="18" charset="0"/>
                <a:cs typeface="Times New Roman" panose="02020603050405020304" pitchFamily="18" charset="0"/>
              </a:rPr>
              <a:t>Peer Interventions for Physical Health Outcomes in Schizophrenia</a:t>
            </a:r>
          </a:p>
        </p:txBody>
      </p:sp>
      <p:sp>
        <p:nvSpPr>
          <p:cNvPr id="3" name="Subtitle 2">
            <a:extLst>
              <a:ext uri="{FF2B5EF4-FFF2-40B4-BE49-F238E27FC236}">
                <a16:creationId xmlns:a16="http://schemas.microsoft.com/office/drawing/2014/main" id="{67DA551F-B320-B54F-BB78-F12A7C1BB013}"/>
              </a:ext>
            </a:extLst>
          </p:cNvPr>
          <p:cNvSpPr>
            <a:spLocks noGrp="1"/>
          </p:cNvSpPr>
          <p:nvPr>
            <p:ph type="subTitle" idx="1"/>
          </p:nvPr>
        </p:nvSpPr>
        <p:spPr>
          <a:xfrm>
            <a:off x="1048561" y="4327781"/>
            <a:ext cx="3931321" cy="1033669"/>
          </a:xfrm>
        </p:spPr>
        <p:txBody>
          <a:bodyPr>
            <a:normAutofit/>
          </a:bodyPr>
          <a:lstStyle/>
          <a:p>
            <a:pPr>
              <a:lnSpc>
                <a:spcPct val="90000"/>
              </a:lnSpc>
            </a:pPr>
            <a:r>
              <a:rPr lang="en-US" sz="1900">
                <a:latin typeface="Times New Roman" panose="02020603050405020304" pitchFamily="18" charset="0"/>
                <a:cs typeface="Times New Roman" panose="02020603050405020304" pitchFamily="18" charset="0"/>
              </a:rPr>
              <a:t>Centre for Complex Interventions, CAMH</a:t>
            </a:r>
          </a:p>
          <a:p>
            <a:pPr>
              <a:lnSpc>
                <a:spcPct val="90000"/>
              </a:lnSpc>
            </a:pPr>
            <a:r>
              <a:rPr lang="en-US" sz="1900">
                <a:latin typeface="Times New Roman" panose="02020603050405020304" pitchFamily="18" charset="0"/>
                <a:cs typeface="Times New Roman" panose="02020603050405020304" pitchFamily="18" charset="0"/>
              </a:rPr>
              <a:t>March 2022</a:t>
            </a:r>
          </a:p>
        </p:txBody>
      </p:sp>
      <p:grpSp>
        <p:nvGrpSpPr>
          <p:cNvPr id="5" name="Group 12">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3871114"/>
            <a:ext cx="867485" cy="115439"/>
            <a:chOff x="8910933" y="1861308"/>
            <a:chExt cx="867485" cy="115439"/>
          </a:xfrm>
        </p:grpSpPr>
        <p:sp>
          <p:nvSpPr>
            <p:cNvPr id="14" name="Rectangle 13">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9157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EF04-BB11-9540-B275-6AA5FB026F8E}"/>
              </a:ext>
            </a:extLst>
          </p:cNvPr>
          <p:cNvSpPr>
            <a:spLocks noGrp="1"/>
          </p:cNvSpPr>
          <p:nvPr>
            <p:ph type="title"/>
          </p:nvPr>
        </p:nvSpPr>
        <p:spPr>
          <a:xfrm>
            <a:off x="1028700" y="644833"/>
            <a:ext cx="10134600" cy="669364"/>
          </a:xfrm>
        </p:spPr>
        <p:txBody>
          <a:bodyPr/>
          <a:lstStyle/>
          <a:p>
            <a:pPr algn="ctr"/>
            <a:r>
              <a:rPr lang="en-US" dirty="0"/>
              <a:t>Thank you!</a:t>
            </a:r>
          </a:p>
        </p:txBody>
      </p:sp>
      <p:sp>
        <p:nvSpPr>
          <p:cNvPr id="4" name="Title 1">
            <a:extLst>
              <a:ext uri="{FF2B5EF4-FFF2-40B4-BE49-F238E27FC236}">
                <a16:creationId xmlns:a16="http://schemas.microsoft.com/office/drawing/2014/main" id="{6BA04580-BA32-BD4D-B112-ECA518D61494}"/>
              </a:ext>
            </a:extLst>
          </p:cNvPr>
          <p:cNvSpPr txBox="1">
            <a:spLocks/>
          </p:cNvSpPr>
          <p:nvPr/>
        </p:nvSpPr>
        <p:spPr>
          <a:xfrm>
            <a:off x="1028700" y="1314197"/>
            <a:ext cx="10134600" cy="669364"/>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pPr algn="ctr"/>
            <a:r>
              <a:rPr lang="en-US" dirty="0"/>
              <a:t>Questions &amp; Comments?</a:t>
            </a:r>
          </a:p>
        </p:txBody>
      </p:sp>
      <p:sp>
        <p:nvSpPr>
          <p:cNvPr id="5" name="Rectangle 4">
            <a:extLst>
              <a:ext uri="{FF2B5EF4-FFF2-40B4-BE49-F238E27FC236}">
                <a16:creationId xmlns:a16="http://schemas.microsoft.com/office/drawing/2014/main" id="{8011C917-74E4-6248-B155-53FEE0DF58D3}"/>
              </a:ext>
            </a:extLst>
          </p:cNvPr>
          <p:cNvSpPr/>
          <p:nvPr/>
        </p:nvSpPr>
        <p:spPr>
          <a:xfrm>
            <a:off x="1871663" y="1983561"/>
            <a:ext cx="8810133" cy="69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CA" sz="1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5BF83EA-71C6-E24F-84B5-E30BA9DF3739}"/>
              </a:ext>
            </a:extLst>
          </p:cNvPr>
          <p:cNvSpPr txBox="1"/>
          <p:nvPr/>
        </p:nvSpPr>
        <p:spPr>
          <a:xfrm>
            <a:off x="1938337" y="2242849"/>
            <a:ext cx="9224963" cy="3970318"/>
          </a:xfrm>
          <a:prstGeom prst="rect">
            <a:avLst/>
          </a:prstGeom>
          <a:noFill/>
        </p:spPr>
        <p:txBody>
          <a:bodyPr wrap="square" rtlCol="0">
            <a:spAutoFit/>
          </a:bodyPr>
          <a:lstStyle/>
          <a:p>
            <a:pPr algn="ctr"/>
            <a:r>
              <a:rPr lang="en-US" b="1"/>
              <a:t>Selected References</a:t>
            </a:r>
            <a:r>
              <a:rPr lang="en-US" dirty="0"/>
              <a:t>: </a:t>
            </a:r>
          </a:p>
          <a:p>
            <a:r>
              <a:rPr lang="en-CA" dirty="0" err="1"/>
              <a:t>Cabassa</a:t>
            </a:r>
            <a:r>
              <a:rPr lang="en-CA" dirty="0"/>
              <a:t>, L. J., Camacho, D., </a:t>
            </a:r>
            <a:r>
              <a:rPr lang="en-CA" dirty="0" err="1"/>
              <a:t>Vélez</a:t>
            </a:r>
            <a:r>
              <a:rPr lang="en-CA" dirty="0"/>
              <a:t>-Grau, C. M., &amp; </a:t>
            </a:r>
            <a:r>
              <a:rPr lang="en-CA" dirty="0" err="1"/>
              <a:t>Stefancic</a:t>
            </a:r>
            <a:r>
              <a:rPr lang="en-CA" dirty="0"/>
              <a:t>, A. (2016). Peer-based health 	interventions for people with serious mental illness: A systematic literature review. </a:t>
            </a:r>
            <a:r>
              <a:rPr lang="en-CA" i="1" dirty="0"/>
              <a:t>Journal 	of Psychiatric Research</a:t>
            </a:r>
            <a:r>
              <a:rPr lang="en-CA" dirty="0"/>
              <a:t>, </a:t>
            </a:r>
            <a:r>
              <a:rPr lang="en-CA" i="1" dirty="0"/>
              <a:t>84</a:t>
            </a:r>
            <a:r>
              <a:rPr lang="en-CA" dirty="0"/>
              <a:t>, 80–89. https://</a:t>
            </a:r>
            <a:r>
              <a:rPr lang="en-CA" dirty="0" err="1"/>
              <a:t>doi.org</a:t>
            </a:r>
            <a:r>
              <a:rPr lang="en-CA" dirty="0"/>
              <a:t>/10.1016/j.jpsychires.2016.09.021 </a:t>
            </a:r>
          </a:p>
          <a:p>
            <a:endParaRPr lang="en-CA" dirty="0"/>
          </a:p>
          <a:p>
            <a:r>
              <a:rPr lang="en-CA" dirty="0"/>
              <a:t>Lloyd-Evans, B., Mayo-Wilson, E., Harrison, B. et al. (2014). A systematic review and meta-analysis of randomised controlled trials of peer support for people with severe mental illness. BMC Psychiatry, 14, 39. </a:t>
            </a:r>
          </a:p>
          <a:p>
            <a:endParaRPr lang="en-CA" dirty="0"/>
          </a:p>
          <a:p>
            <a:r>
              <a:rPr lang="en-CA" dirty="0"/>
              <a:t>Stubbs, B., Williams, J., Shannon, J., </a:t>
            </a:r>
            <a:r>
              <a:rPr lang="en-CA" dirty="0" err="1"/>
              <a:t>Gaughran</a:t>
            </a:r>
            <a:r>
              <a:rPr lang="en-CA" dirty="0"/>
              <a:t>, F., &amp; Craig, T. (2016). Peer support interventions seeking to improve physical health and lifestyle behaviours among people with serious mental illness: A systematic review. </a:t>
            </a:r>
            <a:r>
              <a:rPr lang="en-CA" i="1" dirty="0"/>
              <a:t>International Journal of Mental Health Nursing</a:t>
            </a:r>
            <a:r>
              <a:rPr lang="en-CA" dirty="0"/>
              <a:t>, </a:t>
            </a:r>
            <a:r>
              <a:rPr lang="en-CA" i="1" dirty="0"/>
              <a:t>25</a:t>
            </a:r>
            <a:r>
              <a:rPr lang="en-CA" dirty="0"/>
              <a:t>(6), 484–495. https://</a:t>
            </a:r>
            <a:r>
              <a:rPr lang="en-CA" dirty="0" err="1"/>
              <a:t>doi.org</a:t>
            </a:r>
            <a:r>
              <a:rPr lang="en-CA" dirty="0"/>
              <a:t>/10.1111/inm.12256 </a:t>
            </a:r>
          </a:p>
        </p:txBody>
      </p:sp>
    </p:spTree>
    <p:extLst>
      <p:ext uri="{BB962C8B-B14F-4D97-AF65-F5344CB8AC3E}">
        <p14:creationId xmlns:p14="http://schemas.microsoft.com/office/powerpoint/2010/main" val="259416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8E49-A8B7-2F47-9634-1C9F4D146D0B}"/>
              </a:ext>
            </a:extLst>
          </p:cNvPr>
          <p:cNvSpPr>
            <a:spLocks noGrp="1"/>
          </p:cNvSpPr>
          <p:nvPr>
            <p:ph type="title"/>
          </p:nvPr>
        </p:nvSpPr>
        <p:spPr>
          <a:xfrm>
            <a:off x="342900" y="171691"/>
            <a:ext cx="10134600" cy="555064"/>
          </a:xfrm>
        </p:spPr>
        <p:txBody>
          <a:bodyPr>
            <a:normAutofit fontScale="90000"/>
          </a:bodyPr>
          <a:lstStyle/>
          <a:p>
            <a:r>
              <a:rPr lang="en-US" dirty="0"/>
              <a:t>Background &amp; Rationale</a:t>
            </a:r>
          </a:p>
        </p:txBody>
      </p:sp>
      <p:sp>
        <p:nvSpPr>
          <p:cNvPr id="3" name="Content Placeholder 2">
            <a:extLst>
              <a:ext uri="{FF2B5EF4-FFF2-40B4-BE49-F238E27FC236}">
                <a16:creationId xmlns:a16="http://schemas.microsoft.com/office/drawing/2014/main" id="{2FA7F465-1A37-2D4F-A00A-CC28A4376CC7}"/>
              </a:ext>
            </a:extLst>
          </p:cNvPr>
          <p:cNvSpPr>
            <a:spLocks noGrp="1"/>
          </p:cNvSpPr>
          <p:nvPr>
            <p:ph idx="1"/>
          </p:nvPr>
        </p:nvSpPr>
        <p:spPr>
          <a:xfrm>
            <a:off x="342900" y="814389"/>
            <a:ext cx="11644313" cy="5871920"/>
          </a:xfrm>
        </p:spPr>
        <p:txBody>
          <a:bodyPr>
            <a:normAutofit/>
          </a:bodyPr>
          <a:lstStyle/>
          <a:p>
            <a:pPr>
              <a:lnSpc>
                <a:spcPct val="150000"/>
              </a:lnSpc>
            </a:pPr>
            <a:r>
              <a:rPr lang="en-US" sz="2400" u="sng" dirty="0">
                <a:latin typeface="Times New Roman" panose="02020603050405020304" pitchFamily="18" charset="0"/>
                <a:cs typeface="Times New Roman" panose="02020603050405020304" pitchFamily="18" charset="0"/>
              </a:rPr>
              <a:t>Issue to Address: </a:t>
            </a:r>
          </a:p>
          <a:p>
            <a:pPr marL="285750" indent="-2857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Individuals with schizophrenia spectrum disorders are disproportionately affected by chronic diseases and physical health problems due to a combination of lifestyle, physiological, and social factors</a:t>
            </a:r>
          </a:p>
          <a:p>
            <a:pPr marL="560070" lvl="2" indent="-285750">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E.g.,  Obesity, Diabetes, Hypertension </a:t>
            </a:r>
          </a:p>
          <a:p>
            <a:pPr marL="285750" indent="-2857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antipsychotics have a large metabolic footprint</a:t>
            </a:r>
          </a:p>
          <a:p>
            <a:pPr marL="285750" indent="-2857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Results in an increased risk for premature mortality: lifespan shortened by 15 to 20 years</a:t>
            </a:r>
          </a:p>
        </p:txBody>
      </p:sp>
    </p:spTree>
    <p:extLst>
      <p:ext uri="{BB962C8B-B14F-4D97-AF65-F5344CB8AC3E}">
        <p14:creationId xmlns:p14="http://schemas.microsoft.com/office/powerpoint/2010/main" val="122886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7309" y="6004595"/>
            <a:ext cx="10267988" cy="276999"/>
          </a:xfrm>
          <a:prstGeom prst="rect">
            <a:avLst/>
          </a:prstGeom>
          <a:solidFill>
            <a:schemeClr val="bg1">
              <a:lumMod val="40000"/>
              <a:lumOff val="60000"/>
            </a:schemeClr>
          </a:solidFill>
        </p:spPr>
        <p:txBody>
          <a:bodyPr wrap="square">
            <a:spAutoFit/>
          </a:bodyPr>
          <a:ls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a:lstStyle>
          <a:p>
            <a:pPr algn="ctr"/>
            <a:r>
              <a:rPr lang="en-US" sz="1200"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from</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Foley</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D</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000"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et al</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Cardiometabolic</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risk</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indicators</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that</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distinguish</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adults</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with</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psychosis</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from</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general</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population</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u="sng"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PLoSONE</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r>
              <a:rPr lang="en-US" sz="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2013,</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150" dirty="0">
                <a:solidFill>
                  <a:schemeClr val="accent4"/>
                </a:solidFill>
                <a:latin typeface="Open Sans" panose="020B0606030504020204" pitchFamily="34" charset="0"/>
                <a:ea typeface="Open Sans" panose="020B0606030504020204" pitchFamily="34" charset="0"/>
                <a:cs typeface="Open Sans" panose="020B0606030504020204" pitchFamily="34" charset="0"/>
              </a:rPr>
              <a:t>8,</a:t>
            </a:r>
            <a:r>
              <a:rPr lang="en-US" sz="7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e82606</a:t>
            </a:r>
            <a:endParaRPr lang="en-AU" sz="1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p:cNvGrpSpPr/>
          <p:nvPr/>
        </p:nvGrpSpPr>
        <p:grpSpPr>
          <a:xfrm>
            <a:off x="1761297" y="2658366"/>
            <a:ext cx="8583174" cy="1418707"/>
            <a:chOff x="237297" y="1614249"/>
            <a:chExt cx="8583174" cy="1418707"/>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450" y="1718199"/>
              <a:ext cx="8575973" cy="121862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297" y="2614312"/>
              <a:ext cx="8580125" cy="41864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66" y="1614249"/>
              <a:ext cx="8580105" cy="302583"/>
            </a:xfrm>
            <a:prstGeom prst="rect">
              <a:avLst/>
            </a:prstGeom>
          </p:spPr>
        </p:pic>
      </p:grpSp>
      <p:grpSp>
        <p:nvGrpSpPr>
          <p:cNvPr id="10" name="Group 9"/>
          <p:cNvGrpSpPr/>
          <p:nvPr/>
        </p:nvGrpSpPr>
        <p:grpSpPr>
          <a:xfrm>
            <a:off x="1761297" y="4292904"/>
            <a:ext cx="8583174" cy="1391863"/>
            <a:chOff x="237297" y="5061473"/>
            <a:chExt cx="8583174" cy="1391863"/>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341" y="5283977"/>
              <a:ext cx="8580129" cy="103210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297" y="6034692"/>
              <a:ext cx="8580125" cy="41864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66" y="5061473"/>
              <a:ext cx="8580105" cy="302583"/>
            </a:xfrm>
            <a:prstGeom prst="rect">
              <a:avLst/>
            </a:prstGeom>
          </p:spPr>
        </p:pic>
      </p:grpSp>
      <p:sp>
        <p:nvSpPr>
          <p:cNvPr id="11" name="Rectangle 10"/>
          <p:cNvSpPr/>
          <p:nvPr/>
        </p:nvSpPr>
        <p:spPr>
          <a:xfrm>
            <a:off x="1663904" y="2267580"/>
            <a:ext cx="7973465" cy="369332"/>
          </a:xfrm>
          <a:prstGeom prst="rect">
            <a:avLst/>
          </a:prstGeom>
        </p:spPr>
        <p:txBody>
          <a:bodyPr wrap="none">
            <a:spAutoFit/>
          </a:bodyPr>
          <a:ls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a:lstStyle>
          <a:p>
            <a:r>
              <a:rPr lang="en-AU" sz="1800" b="1" dirty="0">
                <a:solidFill>
                  <a:srgbClr val="006470"/>
                </a:solidFill>
                <a:latin typeface="Open Sans" panose="020B0606030504020204" pitchFamily="34" charset="0"/>
                <a:ea typeface="Open Sans" panose="020B0606030504020204" pitchFamily="34" charset="0"/>
                <a:cs typeface="Open Sans" panose="020B0606030504020204" pitchFamily="34" charset="0"/>
              </a:rPr>
              <a:t>Waist circumference (b) and triglycerides (e) </a:t>
            </a:r>
            <a:r>
              <a:rPr lang="en-AU" sz="1400"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(below the risk threshold is better)</a:t>
            </a:r>
          </a:p>
        </p:txBody>
      </p:sp>
      <p:cxnSp>
        <p:nvCxnSpPr>
          <p:cNvPr id="18" name="Straight Connector 17"/>
          <p:cNvCxnSpPr/>
          <p:nvPr/>
        </p:nvCxnSpPr>
        <p:spPr bwMode="auto">
          <a:xfrm>
            <a:off x="6472338" y="1628800"/>
            <a:ext cx="1224136" cy="0"/>
          </a:xfrm>
          <a:prstGeom prst="line">
            <a:avLst/>
          </a:prstGeom>
          <a:solidFill>
            <a:schemeClr val="accent1"/>
          </a:solidFill>
          <a:ln w="38100" cap="flat" cmpd="sng" algn="ctr">
            <a:solidFill>
              <a:schemeClr val="tx1">
                <a:lumMod val="75000"/>
              </a:schemeClr>
            </a:solidFill>
            <a:prstDash val="dash"/>
            <a:round/>
            <a:headEnd type="none" w="med" len="med"/>
            <a:tailEnd type="none" w="med" len="med"/>
          </a:ln>
          <a:effectLst/>
        </p:spPr>
      </p:cxnSp>
      <p:cxnSp>
        <p:nvCxnSpPr>
          <p:cNvPr id="19" name="Straight Connector 18"/>
          <p:cNvCxnSpPr/>
          <p:nvPr/>
        </p:nvCxnSpPr>
        <p:spPr bwMode="auto">
          <a:xfrm>
            <a:off x="6472338" y="1853208"/>
            <a:ext cx="1224136" cy="0"/>
          </a:xfrm>
          <a:prstGeom prst="line">
            <a:avLst/>
          </a:prstGeom>
          <a:solidFill>
            <a:schemeClr val="accent1"/>
          </a:solidFill>
          <a:ln w="38100" cap="flat" cmpd="sng" algn="ctr">
            <a:solidFill>
              <a:srgbClr val="79EFFF"/>
            </a:solidFill>
            <a:prstDash val="solid"/>
            <a:round/>
            <a:headEnd type="none" w="med" len="med"/>
            <a:tailEnd type="none" w="med" len="med"/>
          </a:ln>
          <a:effectLst/>
        </p:spPr>
      </p:cxnSp>
      <p:cxnSp>
        <p:nvCxnSpPr>
          <p:cNvPr id="20" name="Straight Connector 19"/>
          <p:cNvCxnSpPr/>
          <p:nvPr/>
        </p:nvCxnSpPr>
        <p:spPr bwMode="auto">
          <a:xfrm>
            <a:off x="6472338" y="2096852"/>
            <a:ext cx="1224136" cy="0"/>
          </a:xfrm>
          <a:prstGeom prst="line">
            <a:avLst/>
          </a:prstGeom>
          <a:solidFill>
            <a:schemeClr val="accent1"/>
          </a:solidFill>
          <a:ln w="38100" cap="flat" cmpd="sng" algn="ctr">
            <a:solidFill>
              <a:srgbClr val="FF9999"/>
            </a:solidFill>
            <a:prstDash val="solid"/>
            <a:round/>
            <a:headEnd type="none" w="med" len="med"/>
            <a:tailEnd type="none" w="med" len="med"/>
          </a:ln>
          <a:effectLst/>
        </p:spPr>
      </p:cxnSp>
      <p:sp>
        <p:nvSpPr>
          <p:cNvPr id="21" name="TextBox 21"/>
          <p:cNvSpPr txBox="1"/>
          <p:nvPr/>
        </p:nvSpPr>
        <p:spPr>
          <a:xfrm>
            <a:off x="7804486" y="1484784"/>
            <a:ext cx="2828018" cy="738664"/>
          </a:xfrm>
          <a:prstGeom prst="rect">
            <a:avLst/>
          </a:prstGeom>
          <a:noFill/>
        </p:spPr>
        <p:txBody>
          <a:bodyPr wrap="none" rtlCol="0">
            <a:spAutoFit/>
          </a:bodyPr>
          <a:ls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a:lstStyle>
          <a:p>
            <a:r>
              <a:rPr lang="en-AU" sz="1400" b="1" dirty="0">
                <a:solidFill>
                  <a:schemeClr val="bg1">
                    <a:lumMod val="50000"/>
                  </a:schemeClr>
                </a:solidFill>
                <a:latin typeface="+mj-lt"/>
              </a:rPr>
              <a:t>Risk status threshold</a:t>
            </a:r>
          </a:p>
          <a:p>
            <a:r>
              <a:rPr lang="en-AU" sz="1400" b="1" dirty="0">
                <a:solidFill>
                  <a:schemeClr val="bg1">
                    <a:lumMod val="50000"/>
                  </a:schemeClr>
                </a:solidFill>
                <a:latin typeface="+mj-lt"/>
              </a:rPr>
              <a:t>General population</a:t>
            </a:r>
          </a:p>
          <a:p>
            <a:r>
              <a:rPr lang="en-AU" sz="1400" b="1" dirty="0">
                <a:solidFill>
                  <a:schemeClr val="bg1">
                    <a:lumMod val="50000"/>
                  </a:schemeClr>
                </a:solidFill>
                <a:latin typeface="+mj-lt"/>
              </a:rPr>
              <a:t>People with psychotic disorder</a:t>
            </a:r>
          </a:p>
        </p:txBody>
      </p:sp>
      <p:sp>
        <p:nvSpPr>
          <p:cNvPr id="22" name="Rectangle 21"/>
          <p:cNvSpPr/>
          <p:nvPr/>
        </p:nvSpPr>
        <p:spPr bwMode="auto">
          <a:xfrm>
            <a:off x="6384032" y="1502204"/>
            <a:ext cx="4212468" cy="738664"/>
          </a:xfrm>
          <a:prstGeom prst="rect">
            <a:avLst/>
          </a:prstGeom>
          <a:no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a:lstStyle>
          <a:p>
            <a:pPr algn="ctr" eaLnBrk="0" hangingPunct="0"/>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1028700" y="723900"/>
            <a:ext cx="10134600" cy="545053"/>
          </a:xfrm>
        </p:spPr>
        <p:txBody>
          <a:bodyPr>
            <a:normAutofit fontScale="90000"/>
          </a:bodyPr>
          <a:lstStyle/>
          <a:p>
            <a:r>
              <a:rPr lang="en-US" b="1" dirty="0" err="1"/>
              <a:t>Cardiometabolic</a:t>
            </a:r>
            <a:r>
              <a:rPr lang="en-US" b="1" dirty="0"/>
              <a:t> profile by age and sex</a:t>
            </a:r>
          </a:p>
        </p:txBody>
      </p:sp>
    </p:spTree>
    <p:extLst>
      <p:ext uri="{BB962C8B-B14F-4D97-AF65-F5344CB8AC3E}">
        <p14:creationId xmlns:p14="http://schemas.microsoft.com/office/powerpoint/2010/main" val="155838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8218" y="723900"/>
            <a:ext cx="10963563" cy="637869"/>
          </a:xfrm>
        </p:spPr>
        <p:txBody>
          <a:bodyPr/>
          <a:lstStyle/>
          <a:p>
            <a:r>
              <a:rPr lang="en-AU" b="1" dirty="0"/>
              <a:t>Mean change in weight after 10 weeks of antipsychotics</a:t>
            </a:r>
          </a:p>
        </p:txBody>
      </p:sp>
      <p:pic>
        <p:nvPicPr>
          <p:cNvPr id="6" name="Content Placeholder 3"/>
          <p:cNvPicPr>
            <a:picLocks noChangeAspect="1"/>
          </p:cNvPicPr>
          <p:nvPr/>
        </p:nvPicPr>
        <p:blipFill rotWithShape="1">
          <a:blip r:embed="rId2"/>
          <a:srcRect l="3246" t="21990" r="23724" b="21973"/>
          <a:stretch/>
        </p:blipFill>
        <p:spPr>
          <a:xfrm>
            <a:off x="2495601" y="1502713"/>
            <a:ext cx="6996199" cy="3886777"/>
          </a:xfrm>
          <a:prstGeom prst="rect">
            <a:avLst/>
          </a:prstGeom>
        </p:spPr>
      </p:pic>
      <p:sp>
        <p:nvSpPr>
          <p:cNvPr id="8" name="TextBox 18"/>
          <p:cNvSpPr txBox="1">
            <a:spLocks noChangeArrowheads="1"/>
          </p:cNvSpPr>
          <p:nvPr/>
        </p:nvSpPr>
        <p:spPr bwMode="auto">
          <a:xfrm>
            <a:off x="2063751" y="5389489"/>
            <a:ext cx="806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6CC"/>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66CC"/>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66CC"/>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800" dirty="0">
                <a:solidFill>
                  <a:srgbClr val="000000"/>
                </a:solidFill>
                <a:latin typeface="Open Sans" panose="020B0606030504020204" pitchFamily="34" charset="0"/>
                <a:ea typeface="Open Sans" panose="020B0606030504020204" pitchFamily="34" charset="0"/>
                <a:cs typeface="Open Sans" panose="020B0606030504020204" pitchFamily="34" charset="0"/>
              </a:rPr>
              <a:t>ZIP: </a:t>
            </a:r>
            <a:r>
              <a:rPr lang="en-US" altLang="en-US" sz="8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Ziprasidone</a:t>
            </a:r>
            <a:r>
              <a:rPr lang="en-US" altLang="en-US" sz="800" dirty="0">
                <a:solidFill>
                  <a:srgbClr val="000000"/>
                </a:solidFill>
                <a:latin typeface="Open Sans" panose="020B0606030504020204" pitchFamily="34" charset="0"/>
                <a:ea typeface="Open Sans" panose="020B0606030504020204" pitchFamily="34" charset="0"/>
                <a:cs typeface="Open Sans" panose="020B0606030504020204" pitchFamily="34" charset="0"/>
              </a:rPr>
              <a:t>; FLU: </a:t>
            </a:r>
            <a:r>
              <a:rPr lang="en-US" altLang="en-US" sz="8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Fluphenazine</a:t>
            </a:r>
            <a:r>
              <a:rPr lang="en-US" altLang="en-US" sz="800" dirty="0">
                <a:solidFill>
                  <a:srgbClr val="000000"/>
                </a:solidFill>
                <a:latin typeface="Open Sans" panose="020B0606030504020204" pitchFamily="34" charset="0"/>
                <a:ea typeface="Open Sans" panose="020B0606030504020204" pitchFamily="34" charset="0"/>
                <a:cs typeface="Open Sans" panose="020B0606030504020204" pitchFamily="34" charset="0"/>
              </a:rPr>
              <a:t>; LUR: </a:t>
            </a:r>
            <a:r>
              <a:rPr lang="en-US" altLang="en-US" sz="8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Lurasidone</a:t>
            </a:r>
            <a:r>
              <a:rPr lang="en-US" altLang="en-US" sz="800" dirty="0">
                <a:solidFill>
                  <a:srgbClr val="000000"/>
                </a:solidFill>
                <a:latin typeface="Open Sans" panose="020B0606030504020204" pitchFamily="34" charset="0"/>
                <a:ea typeface="Open Sans" panose="020B0606030504020204" pitchFamily="34" charset="0"/>
                <a:cs typeface="Open Sans" panose="020B0606030504020204" pitchFamily="34" charset="0"/>
              </a:rPr>
              <a:t>; HAL: Haloperidol; ARI: </a:t>
            </a:r>
            <a:r>
              <a:rPr lang="en-US" altLang="en-US" sz="8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Aripiprazole</a:t>
            </a:r>
            <a:r>
              <a:rPr lang="en-US" altLang="en-US" sz="800" dirty="0">
                <a:solidFill>
                  <a:srgbClr val="000000"/>
                </a:solidFill>
                <a:latin typeface="Open Sans" panose="020B0606030504020204" pitchFamily="34" charset="0"/>
                <a:ea typeface="Open Sans" panose="020B0606030504020204" pitchFamily="34" charset="0"/>
                <a:cs typeface="Open Sans" panose="020B0606030504020204" pitchFamily="34" charset="0"/>
              </a:rPr>
              <a:t>; RIS: </a:t>
            </a:r>
            <a:r>
              <a:rPr lang="en-US" altLang="en-US" sz="8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Risperidone</a:t>
            </a:r>
            <a:r>
              <a:rPr lang="en-US" altLang="en-US" sz="800" dirty="0">
                <a:solidFill>
                  <a:srgbClr val="000000"/>
                </a:solidFill>
                <a:latin typeface="Open Sans" panose="020B0606030504020204" pitchFamily="34" charset="0"/>
                <a:ea typeface="Open Sans" panose="020B0606030504020204" pitchFamily="34" charset="0"/>
                <a:cs typeface="Open Sans" panose="020B0606030504020204" pitchFamily="34" charset="0"/>
              </a:rPr>
              <a:t>; QUE: Quetiapine; CHL: Chlorpromazine; SER: </a:t>
            </a:r>
            <a:r>
              <a:rPr lang="en-US" altLang="en-US" sz="8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Sertindole</a:t>
            </a:r>
            <a:r>
              <a:rPr lang="en-US" altLang="en-US" sz="800" dirty="0">
                <a:solidFill>
                  <a:srgbClr val="000000"/>
                </a:solidFill>
                <a:latin typeface="Open Sans" panose="020B0606030504020204" pitchFamily="34" charset="0"/>
                <a:ea typeface="Open Sans" panose="020B0606030504020204" pitchFamily="34" charset="0"/>
                <a:cs typeface="Open Sans" panose="020B0606030504020204" pitchFamily="34" charset="0"/>
              </a:rPr>
              <a:t>; OLA: Olanzapine; CLO: Clozapine.</a:t>
            </a:r>
          </a:p>
        </p:txBody>
      </p:sp>
      <p:sp>
        <p:nvSpPr>
          <p:cNvPr id="9" name="TextBox 22"/>
          <p:cNvSpPr txBox="1">
            <a:spLocks noChangeArrowheads="1"/>
          </p:cNvSpPr>
          <p:nvPr/>
        </p:nvSpPr>
        <p:spPr bwMode="auto">
          <a:xfrm>
            <a:off x="1525736" y="6158211"/>
            <a:ext cx="7828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6525" indent="-136525">
              <a:spcBef>
                <a:spcPct val="20000"/>
              </a:spcBef>
              <a:buClr>
                <a:srgbClr val="0066CC"/>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66CC"/>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66CC"/>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Arial Black" panose="020B0A04020102020204" pitchFamily="34" charset="0"/>
              <a:buAutoNum type="arabicPeriod"/>
            </a:pPr>
            <a:r>
              <a:rPr lang="en-US" alt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Allison DB, et al. </a:t>
            </a:r>
            <a:r>
              <a:rPr lang="en-US" altLang="en-US"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Am J Psychiatry</a:t>
            </a:r>
            <a:r>
              <a:rPr lang="en-US" alt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 1999;156(11):1686-1696. 2. LATUDA</a:t>
            </a:r>
            <a:r>
              <a:rPr lang="en-US" altLang="en-US" sz="9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alt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en-US" sz="9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lurasidone</a:t>
            </a:r>
            <a:r>
              <a:rPr lang="en-US" alt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en-US" sz="9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HCl</a:t>
            </a:r>
            <a:r>
              <a:rPr lang="en-US" alt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  Approved Product Information. 3. </a:t>
            </a:r>
            <a:r>
              <a:rPr lang="en-US" altLang="en-US" sz="9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Marder</a:t>
            </a:r>
            <a:r>
              <a:rPr lang="en-US" alt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 SR, et al. </a:t>
            </a:r>
            <a:r>
              <a:rPr lang="en-US" altLang="en-US" sz="9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Schizophr</a:t>
            </a:r>
            <a:r>
              <a:rPr lang="en-US" altLang="en-US"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Res</a:t>
            </a:r>
            <a:r>
              <a:rPr lang="en-US" alt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 2003;61(2-3):123-136. </a:t>
            </a:r>
          </a:p>
        </p:txBody>
      </p:sp>
      <p:sp>
        <p:nvSpPr>
          <p:cNvPr id="10" name="TextBox 20"/>
          <p:cNvSpPr txBox="1">
            <a:spLocks noChangeArrowheads="1"/>
          </p:cNvSpPr>
          <p:nvPr/>
        </p:nvSpPr>
        <p:spPr bwMode="auto">
          <a:xfrm>
            <a:off x="2063750" y="5741042"/>
            <a:ext cx="8750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CC"/>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66CC"/>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66CC"/>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66CC"/>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dirty="0">
                <a:solidFill>
                  <a:srgbClr val="000000"/>
                </a:solidFill>
              </a:rPr>
              <a:t>*Data pooled from short-term, placebo-controlled studies</a:t>
            </a:r>
            <a:r>
              <a:rPr lang="en-US" altLang="en-US" sz="1200" baseline="30000" dirty="0">
                <a:solidFill>
                  <a:srgbClr val="000000"/>
                </a:solidFill>
              </a:rPr>
              <a:t>2</a:t>
            </a:r>
            <a:r>
              <a:rPr lang="en-US" altLang="en-US" sz="1200" dirty="0">
                <a:solidFill>
                  <a:srgbClr val="000000"/>
                </a:solidFill>
              </a:rPr>
              <a:t>; **4-6 week pooled data</a:t>
            </a:r>
            <a:r>
              <a:rPr lang="en-US" altLang="en-US" sz="1200" baseline="30000" dirty="0">
                <a:solidFill>
                  <a:srgbClr val="000000"/>
                </a:solidFill>
              </a:rPr>
              <a:t>3</a:t>
            </a:r>
            <a:r>
              <a:rPr lang="en-US" altLang="en-US" sz="1200" dirty="0">
                <a:solidFill>
                  <a:srgbClr val="000000"/>
                </a:solidFill>
              </a:rPr>
              <a:t>;</a:t>
            </a:r>
            <a:r>
              <a:rPr lang="en-US" altLang="en-US" sz="1200" baseline="30000" dirty="0">
                <a:solidFill>
                  <a:srgbClr val="000000"/>
                </a:solidFill>
              </a:rPr>
              <a:t>†</a:t>
            </a:r>
            <a:r>
              <a:rPr lang="en-US" altLang="en-US" sz="1200" dirty="0">
                <a:solidFill>
                  <a:srgbClr val="000000"/>
                </a:solidFill>
              </a:rPr>
              <a:t>6-week data.</a:t>
            </a:r>
          </a:p>
        </p:txBody>
      </p:sp>
    </p:spTree>
    <p:extLst>
      <p:ext uri="{BB962C8B-B14F-4D97-AF65-F5344CB8AC3E}">
        <p14:creationId xmlns:p14="http://schemas.microsoft.com/office/powerpoint/2010/main" val="139054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8E49-A8B7-2F47-9634-1C9F4D146D0B}"/>
              </a:ext>
            </a:extLst>
          </p:cNvPr>
          <p:cNvSpPr>
            <a:spLocks noGrp="1"/>
          </p:cNvSpPr>
          <p:nvPr>
            <p:ph type="title"/>
          </p:nvPr>
        </p:nvSpPr>
        <p:spPr>
          <a:xfrm>
            <a:off x="342900" y="171691"/>
            <a:ext cx="10134600" cy="555064"/>
          </a:xfrm>
        </p:spPr>
        <p:txBody>
          <a:bodyPr>
            <a:normAutofit fontScale="90000"/>
          </a:bodyPr>
          <a:lstStyle/>
          <a:p>
            <a:r>
              <a:rPr lang="en-US" dirty="0"/>
              <a:t>Peer interventions</a:t>
            </a:r>
          </a:p>
        </p:txBody>
      </p:sp>
      <p:sp>
        <p:nvSpPr>
          <p:cNvPr id="3" name="Content Placeholder 2">
            <a:extLst>
              <a:ext uri="{FF2B5EF4-FFF2-40B4-BE49-F238E27FC236}">
                <a16:creationId xmlns:a16="http://schemas.microsoft.com/office/drawing/2014/main" id="{2FA7F465-1A37-2D4F-A00A-CC28A4376CC7}"/>
              </a:ext>
            </a:extLst>
          </p:cNvPr>
          <p:cNvSpPr>
            <a:spLocks noGrp="1"/>
          </p:cNvSpPr>
          <p:nvPr>
            <p:ph idx="1"/>
          </p:nvPr>
        </p:nvSpPr>
        <p:spPr>
          <a:xfrm>
            <a:off x="342900" y="814389"/>
            <a:ext cx="11644313" cy="5871920"/>
          </a:xfrm>
        </p:spPr>
        <p:txBody>
          <a:bodyPr>
            <a:normAutofit/>
          </a:bodyPr>
          <a:lstStyle/>
          <a:p>
            <a:pPr>
              <a:lnSpc>
                <a:spcPct val="150000"/>
              </a:lnSpc>
            </a:pPr>
            <a:r>
              <a:rPr lang="en-US" u="sng" dirty="0">
                <a:latin typeface="Times New Roman" panose="02020603050405020304" pitchFamily="18" charset="0"/>
                <a:cs typeface="Times New Roman" panose="02020603050405020304" pitchFamily="18" charset="0"/>
              </a:rPr>
              <a:t>Peer Interventions:</a:t>
            </a: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Peers, also called ‘Individuals with Lived Experiences’, use their experience with mental illness to empower and mentor individuals with similar conditions, in an effort to improve physical and psychological outcomes in serious mental illness.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Preliminary research suggests that peers may provide individual or group-based services for the purposes of:</a:t>
            </a:r>
          </a:p>
          <a:p>
            <a:pPr lvl="3">
              <a:lnSpc>
                <a:spcPct val="15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Psychoeducation</a:t>
            </a:r>
          </a:p>
          <a:p>
            <a:pPr lvl="3">
              <a:lnSpc>
                <a:spcPct val="15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Social support, encouragement and motivation </a:t>
            </a:r>
          </a:p>
          <a:p>
            <a:pPr lvl="3">
              <a:lnSpc>
                <a:spcPct val="15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Development of targeted interventions specific to various mental health disorders</a:t>
            </a:r>
          </a:p>
          <a:p>
            <a:pPr lvl="3">
              <a:lnSpc>
                <a:spcPct val="15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Facilitation of interventions</a:t>
            </a:r>
            <a:endParaRPr lang="en-US" sz="2000" dirty="0"/>
          </a:p>
        </p:txBody>
      </p:sp>
    </p:spTree>
    <p:extLst>
      <p:ext uri="{BB962C8B-B14F-4D97-AF65-F5344CB8AC3E}">
        <p14:creationId xmlns:p14="http://schemas.microsoft.com/office/powerpoint/2010/main" val="156674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5BFF-D686-9043-BCBE-A8F7F0E8043C}"/>
              </a:ext>
            </a:extLst>
          </p:cNvPr>
          <p:cNvSpPr>
            <a:spLocks noGrp="1"/>
          </p:cNvSpPr>
          <p:nvPr>
            <p:ph type="title"/>
          </p:nvPr>
        </p:nvSpPr>
        <p:spPr>
          <a:xfrm>
            <a:off x="445603" y="128588"/>
            <a:ext cx="9387509" cy="806441"/>
          </a:xfrm>
        </p:spPr>
        <p:txBody>
          <a:bodyPr>
            <a:normAutofit/>
          </a:bodyPr>
          <a:lstStyle/>
          <a:p>
            <a:r>
              <a:rPr lang="en-US" dirty="0"/>
              <a:t>Evidence for Peer Facilitated Interventions in SMI</a:t>
            </a:r>
          </a:p>
        </p:txBody>
      </p:sp>
      <p:sp>
        <p:nvSpPr>
          <p:cNvPr id="3" name="Content Placeholder 2">
            <a:extLst>
              <a:ext uri="{FF2B5EF4-FFF2-40B4-BE49-F238E27FC236}">
                <a16:creationId xmlns:a16="http://schemas.microsoft.com/office/drawing/2014/main" id="{74B54CF7-030C-E844-BA58-E981A7E3A3E2}"/>
              </a:ext>
            </a:extLst>
          </p:cNvPr>
          <p:cNvSpPr>
            <a:spLocks noGrp="1"/>
          </p:cNvSpPr>
          <p:nvPr>
            <p:ph idx="1"/>
          </p:nvPr>
        </p:nvSpPr>
        <p:spPr>
          <a:xfrm>
            <a:off x="445603" y="935029"/>
            <a:ext cx="11427310" cy="5580071"/>
          </a:xfrm>
        </p:spPr>
        <p:txBody>
          <a:bodyPr>
            <a:normAutofit fontScale="77500" lnSpcReduction="20000"/>
          </a:bodyPr>
          <a:lstStyle/>
          <a:p>
            <a:r>
              <a:rPr lang="en-US" dirty="0"/>
              <a:t>The inclusion of peer facilitators in interventions for serious mental illness and/ or chronic disease have been shown to improve the following outcomes: </a:t>
            </a:r>
          </a:p>
          <a:p>
            <a:pPr marL="342900" indent="-342900">
              <a:buFont typeface="Arial" panose="020B0604020202020204" pitchFamily="34" charset="0"/>
              <a:buChar char="•"/>
            </a:pPr>
            <a:r>
              <a:rPr lang="en-US" dirty="0"/>
              <a:t>Illness self- management</a:t>
            </a:r>
          </a:p>
          <a:p>
            <a:pPr marL="342900" indent="-342900">
              <a:buFont typeface="Arial" panose="020B0604020202020204" pitchFamily="34" charset="0"/>
              <a:buChar char="•"/>
            </a:pPr>
            <a:r>
              <a:rPr lang="en-US" dirty="0"/>
              <a:t>Medication adherence </a:t>
            </a:r>
          </a:p>
          <a:p>
            <a:pPr marL="342900" indent="-342900">
              <a:buFont typeface="Arial" panose="020B0604020202020204" pitchFamily="34" charset="0"/>
              <a:buChar char="•"/>
            </a:pPr>
            <a:r>
              <a:rPr lang="en-US" dirty="0"/>
              <a:t>Navigation of health care system</a:t>
            </a:r>
          </a:p>
          <a:p>
            <a:pPr marL="342900" indent="-342900">
              <a:buFont typeface="Arial" panose="020B0604020202020204" pitchFamily="34" charset="0"/>
              <a:buChar char="•"/>
            </a:pPr>
            <a:r>
              <a:rPr lang="en-US" dirty="0"/>
              <a:t>Patient-physician relationships </a:t>
            </a:r>
          </a:p>
          <a:p>
            <a:pPr marL="342900" indent="-342900">
              <a:buFont typeface="Arial" panose="020B0604020202020204" pitchFamily="34" charset="0"/>
              <a:buChar char="•"/>
            </a:pPr>
            <a:r>
              <a:rPr lang="en-US" dirty="0"/>
              <a:t>Quality of life</a:t>
            </a:r>
          </a:p>
          <a:p>
            <a:pPr marL="342900" indent="-342900">
              <a:buFont typeface="Arial" panose="020B0604020202020204" pitchFamily="34" charset="0"/>
              <a:buChar char="•"/>
            </a:pPr>
            <a:r>
              <a:rPr lang="en-US" dirty="0"/>
              <a:t>Self-efficacy</a:t>
            </a:r>
          </a:p>
          <a:p>
            <a:pPr marL="342900" indent="-342900">
              <a:buFont typeface="Arial" panose="020B0604020202020204" pitchFamily="34" charset="0"/>
              <a:buChar char="•"/>
            </a:pPr>
            <a:r>
              <a:rPr lang="en-US" dirty="0"/>
              <a:t>Hope, Recovery and Empowerment </a:t>
            </a:r>
          </a:p>
          <a:p>
            <a:pPr marL="342900" indent="-342900">
              <a:buFont typeface="Arial" panose="020B0604020202020204" pitchFamily="34" charset="0"/>
              <a:buChar char="•"/>
            </a:pPr>
            <a:r>
              <a:rPr lang="en-US" dirty="0"/>
              <a:t>Physical Activity </a:t>
            </a:r>
          </a:p>
          <a:p>
            <a:pPr marL="342900" indent="-342900">
              <a:buFont typeface="Arial" panose="020B0604020202020204" pitchFamily="34" charset="0"/>
              <a:buChar char="•"/>
            </a:pPr>
            <a:r>
              <a:rPr lang="en-US" dirty="0"/>
              <a:t>Pain severity </a:t>
            </a:r>
          </a:p>
          <a:p>
            <a:pPr marL="342900" indent="-342900">
              <a:buFont typeface="Arial" panose="020B0604020202020204" pitchFamily="34" charset="0"/>
              <a:buChar char="•"/>
            </a:pPr>
            <a:r>
              <a:rPr lang="en-US" dirty="0"/>
              <a:t>Glycemic control </a:t>
            </a:r>
          </a:p>
          <a:p>
            <a:pPr marL="342900" indent="-342900">
              <a:buFont typeface="Arial" panose="020B0604020202020204" pitchFamily="34" charset="0"/>
              <a:buChar char="•"/>
            </a:pPr>
            <a:r>
              <a:rPr lang="en-US" dirty="0"/>
              <a:t>Blood Pressure</a:t>
            </a:r>
          </a:p>
          <a:p>
            <a:pPr marL="342900" indent="-342900">
              <a:buFont typeface="Arial" panose="020B0604020202020204" pitchFamily="34" charset="0"/>
              <a:buChar char="•"/>
            </a:pPr>
            <a:r>
              <a:rPr lang="en-US" dirty="0"/>
              <a:t>Weight/BMI/Waist circumference</a:t>
            </a:r>
          </a:p>
          <a:p>
            <a:pPr marL="342900" indent="-342900">
              <a:buFont typeface="Arial" panose="020B0604020202020204" pitchFamily="34" charset="0"/>
              <a:buChar char="•"/>
            </a:pPr>
            <a:endParaRPr lang="en-US" dirty="0"/>
          </a:p>
          <a:p>
            <a:r>
              <a:rPr lang="en-CA" dirty="0"/>
              <a:t>(Lloyd-Evans et al., 2014; </a:t>
            </a:r>
            <a:r>
              <a:rPr lang="en-CA" dirty="0" err="1"/>
              <a:t>Cabassa</a:t>
            </a:r>
            <a:r>
              <a:rPr lang="en-CA" dirty="0"/>
              <a:t> et al., 2016; Stubbs et al., 2016)</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9970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3102-AAC5-2447-A878-4535F764AB4B}"/>
              </a:ext>
            </a:extLst>
          </p:cNvPr>
          <p:cNvSpPr>
            <a:spLocks noGrp="1"/>
          </p:cNvSpPr>
          <p:nvPr>
            <p:ph type="title"/>
          </p:nvPr>
        </p:nvSpPr>
        <p:spPr>
          <a:xfrm>
            <a:off x="499907" y="342584"/>
            <a:ext cx="8662565" cy="1283016"/>
          </a:xfrm>
        </p:spPr>
        <p:txBody>
          <a:bodyPr>
            <a:normAutofit/>
          </a:bodyPr>
          <a:lstStyle/>
          <a:p>
            <a:r>
              <a:rPr lang="en-US" dirty="0"/>
              <a:t>Peer Intervention Facilitators- Pros and Cons </a:t>
            </a:r>
          </a:p>
        </p:txBody>
      </p:sp>
      <p:sp>
        <p:nvSpPr>
          <p:cNvPr id="6" name="Content Placeholder 5">
            <a:extLst>
              <a:ext uri="{FF2B5EF4-FFF2-40B4-BE49-F238E27FC236}">
                <a16:creationId xmlns:a16="http://schemas.microsoft.com/office/drawing/2014/main" id="{BF84EA03-3527-DD4C-8B0E-11F1F7E43339}"/>
              </a:ext>
            </a:extLst>
          </p:cNvPr>
          <p:cNvSpPr>
            <a:spLocks noGrp="1"/>
          </p:cNvSpPr>
          <p:nvPr>
            <p:ph idx="1"/>
          </p:nvPr>
        </p:nvSpPr>
        <p:spPr>
          <a:xfrm>
            <a:off x="499908" y="1625600"/>
            <a:ext cx="11241518" cy="4889815"/>
          </a:xfrm>
        </p:spPr>
        <p:txBody>
          <a:bodyPr>
            <a:noAutofit/>
          </a:bodyPr>
          <a:lstStyle/>
          <a:p>
            <a:r>
              <a:rPr lang="en-US" sz="2400" b="1" dirty="0"/>
              <a:t>Pros</a:t>
            </a:r>
            <a:r>
              <a:rPr lang="en-US" sz="2400" dirty="0"/>
              <a:t>: </a:t>
            </a:r>
          </a:p>
          <a:p>
            <a:pPr marL="342900" indent="-342900">
              <a:buFont typeface="Arial" panose="020B0604020202020204" pitchFamily="34" charset="0"/>
              <a:buChar char="•"/>
            </a:pPr>
            <a:r>
              <a:rPr lang="en-US" sz="2400" dirty="0"/>
              <a:t>Aid in the development of interventions by peers may allow for more targeted and accessible interventions, potentially improving outcomes</a:t>
            </a:r>
          </a:p>
          <a:p>
            <a:pPr marL="342900" indent="-342900">
              <a:buFont typeface="Arial" panose="020B0604020202020204" pitchFamily="34" charset="0"/>
              <a:buChar char="•"/>
            </a:pPr>
            <a:r>
              <a:rPr lang="en-US" sz="2400" dirty="0"/>
              <a:t>More effective engagement with targeted populations due to shared experiences</a:t>
            </a:r>
          </a:p>
          <a:p>
            <a:pPr marL="342900" indent="-342900">
              <a:buFont typeface="Arial" panose="020B0604020202020204" pitchFamily="34" charset="0"/>
              <a:buChar char="•"/>
            </a:pPr>
            <a:r>
              <a:rPr lang="en-US" sz="2400" dirty="0"/>
              <a:t>May be cost-effective </a:t>
            </a:r>
          </a:p>
          <a:p>
            <a:pPr marL="342900" indent="-342900">
              <a:buFont typeface="Arial" panose="020B0604020202020204" pitchFamily="34" charset="0"/>
              <a:buChar char="•"/>
            </a:pPr>
            <a:r>
              <a:rPr lang="en-US" sz="2400" dirty="0"/>
              <a:t>Can facilitate equal and empathetic relationships between peers and participant</a:t>
            </a:r>
          </a:p>
          <a:p>
            <a:pPr marL="342900" indent="-342900">
              <a:buFont typeface="Arial" panose="020B0604020202020204" pitchFamily="34" charset="0"/>
              <a:buChar char="•"/>
            </a:pPr>
            <a:r>
              <a:rPr lang="en-US" sz="2400" dirty="0"/>
              <a:t>Expansion of individuals able to deliver interventions (not limited to clinicians)</a:t>
            </a:r>
          </a:p>
        </p:txBody>
      </p:sp>
    </p:spTree>
    <p:extLst>
      <p:ext uri="{BB962C8B-B14F-4D97-AF65-F5344CB8AC3E}">
        <p14:creationId xmlns:p14="http://schemas.microsoft.com/office/powerpoint/2010/main" val="423055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3102-AAC5-2447-A878-4535F764AB4B}"/>
              </a:ext>
            </a:extLst>
          </p:cNvPr>
          <p:cNvSpPr>
            <a:spLocks noGrp="1"/>
          </p:cNvSpPr>
          <p:nvPr>
            <p:ph type="title"/>
          </p:nvPr>
        </p:nvSpPr>
        <p:spPr>
          <a:xfrm>
            <a:off x="499908" y="342584"/>
            <a:ext cx="7305622" cy="602876"/>
          </a:xfrm>
        </p:spPr>
        <p:txBody>
          <a:bodyPr>
            <a:normAutofit fontScale="90000"/>
          </a:bodyPr>
          <a:lstStyle/>
          <a:p>
            <a:r>
              <a:rPr lang="en-US" dirty="0"/>
              <a:t>Peer Intervention Facilitators- Pros and Cons </a:t>
            </a:r>
          </a:p>
        </p:txBody>
      </p:sp>
      <p:sp>
        <p:nvSpPr>
          <p:cNvPr id="6" name="Content Placeholder 5">
            <a:extLst>
              <a:ext uri="{FF2B5EF4-FFF2-40B4-BE49-F238E27FC236}">
                <a16:creationId xmlns:a16="http://schemas.microsoft.com/office/drawing/2014/main" id="{BF84EA03-3527-DD4C-8B0E-11F1F7E43339}"/>
              </a:ext>
            </a:extLst>
          </p:cNvPr>
          <p:cNvSpPr>
            <a:spLocks noGrp="1"/>
          </p:cNvSpPr>
          <p:nvPr>
            <p:ph idx="1"/>
          </p:nvPr>
        </p:nvSpPr>
        <p:spPr>
          <a:xfrm>
            <a:off x="499908" y="1061972"/>
            <a:ext cx="11241518" cy="5453444"/>
          </a:xfrm>
        </p:spPr>
        <p:txBody>
          <a:bodyPr>
            <a:normAutofit/>
          </a:bodyPr>
          <a:lstStyle/>
          <a:p>
            <a:r>
              <a:rPr lang="en-US" sz="2400" b="1" dirty="0"/>
              <a:t>Cons</a:t>
            </a:r>
            <a:r>
              <a:rPr lang="en-US" sz="2400" dirty="0"/>
              <a:t>: </a:t>
            </a:r>
          </a:p>
          <a:p>
            <a:pPr marL="342900" indent="-342900">
              <a:buFont typeface="Arial" panose="020B0604020202020204" pitchFamily="34" charset="0"/>
              <a:buChar char="•"/>
            </a:pPr>
            <a:r>
              <a:rPr lang="en-US" sz="2400" dirty="0"/>
              <a:t>Varying degrees of lived experience and recovery may affect consistency of delivered interventions </a:t>
            </a:r>
          </a:p>
          <a:p>
            <a:pPr marL="342900" indent="-342900">
              <a:buFont typeface="Arial" panose="020B0604020202020204" pitchFamily="34" charset="0"/>
              <a:buChar char="•"/>
            </a:pPr>
            <a:r>
              <a:rPr lang="en-US" sz="2400" dirty="0"/>
              <a:t>Varying degrees of experience in domains of coaching, motivational interviewing, previous experience in study settings, etc. may also affect outcomes</a:t>
            </a:r>
          </a:p>
          <a:p>
            <a:pPr marL="342900" indent="-342900">
              <a:buFont typeface="Arial" panose="020B0604020202020204" pitchFamily="34" charset="0"/>
              <a:buChar char="•"/>
            </a:pPr>
            <a:r>
              <a:rPr lang="en-US" sz="2400" dirty="0"/>
              <a:t>No consistent definition of peer across the literature </a:t>
            </a:r>
          </a:p>
          <a:p>
            <a:pPr marL="342900" indent="-342900">
              <a:buFont typeface="Arial" panose="020B0604020202020204" pitchFamily="34" charset="0"/>
              <a:buChar char="•"/>
            </a:pPr>
            <a:r>
              <a:rPr lang="en-US" sz="2400" dirty="0"/>
              <a:t>Training pre-study initiation also differed across literature </a:t>
            </a:r>
          </a:p>
        </p:txBody>
      </p:sp>
    </p:spTree>
    <p:extLst>
      <p:ext uri="{BB962C8B-B14F-4D97-AF65-F5344CB8AC3E}">
        <p14:creationId xmlns:p14="http://schemas.microsoft.com/office/powerpoint/2010/main" val="2456583664"/>
      </p:ext>
    </p:extLst>
  </p:cSld>
  <p:clrMapOvr>
    <a:masterClrMapping/>
  </p:clrMapOvr>
</p:sld>
</file>

<file path=ppt/theme/theme1.xml><?xml version="1.0" encoding="utf-8"?>
<a:theme xmlns:a="http://schemas.openxmlformats.org/drawingml/2006/main" name="AdornVTI">
  <a:themeElements>
    <a:clrScheme name="AnalogousFromRegularSeedRightStep">
      <a:dk1>
        <a:srgbClr val="000000"/>
      </a:dk1>
      <a:lt1>
        <a:srgbClr val="FFFFFF"/>
      </a:lt1>
      <a:dk2>
        <a:srgbClr val="1D2733"/>
      </a:dk2>
      <a:lt2>
        <a:srgbClr val="E8E3E2"/>
      </a:lt2>
      <a:accent1>
        <a:srgbClr val="4AB0BE"/>
      </a:accent1>
      <a:accent2>
        <a:srgbClr val="3B71B1"/>
      </a:accent2>
      <a:accent3>
        <a:srgbClr val="4D52C3"/>
      </a:accent3>
      <a:accent4>
        <a:srgbClr val="673BB1"/>
      </a:accent4>
      <a:accent5>
        <a:srgbClr val="AA4DC3"/>
      </a:accent5>
      <a:accent6>
        <a:srgbClr val="B13B99"/>
      </a:accent6>
      <a:hlink>
        <a:srgbClr val="BF4F3F"/>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1567</Words>
  <Application>Microsoft Office PowerPoint</Application>
  <PresentationFormat>Widescreen</PresentationFormat>
  <Paragraphs>235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AdornVTI</vt:lpstr>
      <vt:lpstr>PowerPoint Presentation</vt:lpstr>
      <vt:lpstr>Peer Interventions for Physical Health Outcomes in Schizophrenia</vt:lpstr>
      <vt:lpstr>Background &amp; Rationale</vt:lpstr>
      <vt:lpstr>Cardiometabolic profile by age and sex</vt:lpstr>
      <vt:lpstr>Mean change in weight after 10 weeks of antipsychotics</vt:lpstr>
      <vt:lpstr>Peer interventions</vt:lpstr>
      <vt:lpstr>Evidence for Peer Facilitated Interventions in SMI</vt:lpstr>
      <vt:lpstr>Peer Intervention Facilitators- Pros and Cons </vt:lpstr>
      <vt:lpstr>Peer Intervention Facilitators- Pros and Cons </vt:lpstr>
      <vt:lpstr>Systematic Review &amp; Meta-Analysis </vt:lpstr>
      <vt:lpstr>Systematic Review &amp; Meta-Analysis- Forest Plots </vt:lpstr>
      <vt:lpstr>Peer Intervention Study at CAMH</vt:lpstr>
      <vt:lpstr>PowerPoint Presentation</vt:lpstr>
      <vt:lpstr>PowerPoint Presentation</vt:lpstr>
      <vt:lpstr>PowerPoint Presentation</vt:lpstr>
      <vt:lpstr>PowerPoint Presentation</vt:lpstr>
      <vt:lpstr>PowerPoint Presentation</vt:lpstr>
      <vt:lpstr>Diet</vt:lpstr>
      <vt:lpstr>Exercise (Falkai et al. 2013)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Interventions for Physical Health Outcomes in Schizophrenia</dc:title>
  <dc:creator>Alex Coles</dc:creator>
  <cp:lastModifiedBy>Cobb, Lee</cp:lastModifiedBy>
  <cp:revision>81</cp:revision>
  <dcterms:created xsi:type="dcterms:W3CDTF">2022-03-17T16:09:48Z</dcterms:created>
  <dcterms:modified xsi:type="dcterms:W3CDTF">2022-04-08T00:07:03Z</dcterms:modified>
</cp:coreProperties>
</file>