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7" r:id="rId2"/>
    <p:sldMasterId id="2147483750" r:id="rId3"/>
    <p:sldMasterId id="2147483762" r:id="rId4"/>
    <p:sldMasterId id="2147483810" r:id="rId5"/>
    <p:sldMasterId id="2147483825" r:id="rId6"/>
    <p:sldMasterId id="2147483850" r:id="rId7"/>
    <p:sldMasterId id="2147483863" r:id="rId8"/>
    <p:sldMasterId id="2147483876" r:id="rId9"/>
    <p:sldMasterId id="2147483903" r:id="rId10"/>
    <p:sldMasterId id="2147483916" r:id="rId11"/>
    <p:sldMasterId id="2147483769" r:id="rId12"/>
  </p:sldMasterIdLst>
  <p:notesMasterIdLst>
    <p:notesMasterId r:id="rId45"/>
  </p:notesMasterIdLst>
  <p:sldIdLst>
    <p:sldId id="6122" r:id="rId13"/>
    <p:sldId id="6109" r:id="rId14"/>
    <p:sldId id="554" r:id="rId15"/>
    <p:sldId id="6103" r:id="rId16"/>
    <p:sldId id="6115" r:id="rId17"/>
    <p:sldId id="6116" r:id="rId18"/>
    <p:sldId id="6117" r:id="rId19"/>
    <p:sldId id="272" r:id="rId20"/>
    <p:sldId id="6110" r:id="rId21"/>
    <p:sldId id="531" r:id="rId22"/>
    <p:sldId id="265" r:id="rId23"/>
    <p:sldId id="6111" r:id="rId24"/>
    <p:sldId id="6113" r:id="rId25"/>
    <p:sldId id="360" r:id="rId26"/>
    <p:sldId id="352" r:id="rId27"/>
    <p:sldId id="378" r:id="rId28"/>
    <p:sldId id="321" r:id="rId29"/>
    <p:sldId id="6093" r:id="rId30"/>
    <p:sldId id="6062" r:id="rId31"/>
    <p:sldId id="6086" r:id="rId32"/>
    <p:sldId id="6060" r:id="rId33"/>
    <p:sldId id="6107" r:id="rId34"/>
    <p:sldId id="6073" r:id="rId35"/>
    <p:sldId id="6100" r:id="rId36"/>
    <p:sldId id="262" r:id="rId37"/>
    <p:sldId id="6118" r:id="rId38"/>
    <p:sldId id="6119" r:id="rId39"/>
    <p:sldId id="6051" r:id="rId40"/>
    <p:sldId id="6120" r:id="rId41"/>
    <p:sldId id="6121" r:id="rId42"/>
    <p:sldId id="6046" r:id="rId43"/>
    <p:sldId id="356" r:id="rId4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956"/>
    <a:srgbClr val="010230"/>
    <a:srgbClr val="CF5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A7821-70AD-BFCE-9E5F-B2CF3FA43A65}" v="2" dt="2022-04-08T06:25:5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ermore, Patrick" userId="S::plivermore@csu.edu.au::4ec49bf6-205c-4a23-b404-9884b6160acf" providerId="AD" clId="Web-{08DA7821-70AD-BFCE-9E5F-B2CF3FA43A65}"/>
    <pc:docChg chg="addSld sldOrd addMainMaster modMainMaster">
      <pc:chgData name="Livermore, Patrick" userId="S::plivermore@csu.edu.au::4ec49bf6-205c-4a23-b404-9884b6160acf" providerId="AD" clId="Web-{08DA7821-70AD-BFCE-9E5F-B2CF3FA43A65}" dt="2022-04-08T06:25:53.854" v="1"/>
      <pc:docMkLst>
        <pc:docMk/>
      </pc:docMkLst>
      <pc:sldChg chg="add ord">
        <pc:chgData name="Livermore, Patrick" userId="S::plivermore@csu.edu.au::4ec49bf6-205c-4a23-b404-9884b6160acf" providerId="AD" clId="Web-{08DA7821-70AD-BFCE-9E5F-B2CF3FA43A65}" dt="2022-04-08T06:25:53.854" v="1"/>
        <pc:sldMkLst>
          <pc:docMk/>
          <pc:sldMk cId="2493131251" sldId="6122"/>
        </pc:sldMkLst>
      </pc:sldChg>
      <pc:sldMasterChg chg="modSldLayout">
        <pc:chgData name="Livermore, Patrick" userId="S::plivermore@csu.edu.au::4ec49bf6-205c-4a23-b404-9884b6160acf" providerId="AD" clId="Web-{08DA7821-70AD-BFCE-9E5F-B2CF3FA43A65}" dt="2022-04-08T06:25:47.416" v="0"/>
        <pc:sldMasterMkLst>
          <pc:docMk/>
          <pc:sldMasterMk cId="2644290615" sldId="2147483762"/>
        </pc:sldMasterMkLst>
        <pc:sldLayoutChg chg="replI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2644290615" sldId="2147483762"/>
            <pc:sldLayoutMk cId="801417241" sldId="2147483929"/>
          </pc:sldLayoutMkLst>
        </pc:sldLayoutChg>
        <pc:sldLayoutChg chg="replI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2644290615" sldId="2147483762"/>
            <pc:sldLayoutMk cId="2950220433" sldId="2147483930"/>
          </pc:sldLayoutMkLst>
        </pc:sldLayoutChg>
        <pc:sldLayoutChg chg="replI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2644290615" sldId="2147483762"/>
            <pc:sldLayoutMk cId="3956574377" sldId="2147483931"/>
          </pc:sldLayoutMkLst>
        </pc:sldLayoutChg>
        <pc:sldLayoutChg chg="replI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2644290615" sldId="2147483762"/>
            <pc:sldLayoutMk cId="1049402810" sldId="2147483932"/>
          </pc:sldLayoutMkLst>
        </pc:sldLayoutChg>
        <pc:sldLayoutChg chg="replI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2644290615" sldId="2147483762"/>
            <pc:sldLayoutMk cId="2521996073" sldId="2147483933"/>
          </pc:sldLayoutMkLst>
        </pc:sldLayoutChg>
      </pc:sldMasterChg>
      <pc:sldMasterChg chg="add addSldLayout">
        <pc:chgData name="Livermore, Patrick" userId="S::plivermore@csu.edu.au::4ec49bf6-205c-4a23-b404-9884b6160acf" providerId="AD" clId="Web-{08DA7821-70AD-BFCE-9E5F-B2CF3FA43A65}" dt="2022-04-08T06:25:47.416" v="0"/>
        <pc:sldMasterMkLst>
          <pc:docMk/>
          <pc:sldMasterMk cId="649147532" sldId="2147483769"/>
        </pc:sldMasterMkLst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685153709" sldId="2147483770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1735174477" sldId="2147483771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3539865576" sldId="2147483772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1296049897" sldId="2147483773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650126867" sldId="2147483774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983051747" sldId="2147483775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738822090" sldId="2147483776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835350483" sldId="2147483777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525071443" sldId="2147483778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1606823029" sldId="2147483779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486138398" sldId="2147483780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113488955" sldId="2147483781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2193833094" sldId="2147483782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351882750" sldId="2147483783"/>
          </pc:sldLayoutMkLst>
        </pc:sldLayoutChg>
        <pc:sldLayoutChg chg="add">
          <pc:chgData name="Livermore, Patrick" userId="S::plivermore@csu.edu.au::4ec49bf6-205c-4a23-b404-9884b6160acf" providerId="AD" clId="Web-{08DA7821-70AD-BFCE-9E5F-B2CF3FA43A65}" dt="2022-04-08T06:25:47.416" v="0"/>
          <pc:sldLayoutMkLst>
            <pc:docMk/>
            <pc:sldMasterMk cId="649147532" sldId="2147483769"/>
            <pc:sldLayoutMk cId="733485891" sldId="21474837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C25A-C7C3-4CAC-9819-EF1EF0F0F155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6574-971C-4789-AA5A-AC03E273F5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80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Add your name and introduce yourself</a:t>
            </a:r>
          </a:p>
          <a:p>
            <a:r>
              <a:rPr lang="en-NZ"/>
              <a:t>Also let people know about following us on social media – all handles on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F6574-971C-4789-AA5A-AC03E273F5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72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F5563-75E4-40A9-9EBA-71B02F255E4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5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6D23F-B90E-4577-B3D0-AE96777C161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749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F6574-971C-4789-AA5A-AC03E273F5B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1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389063" y="993775"/>
            <a:ext cx="4019550" cy="340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504" tIns="42753" rIns="85504" bIns="42753" anchor="ctr"/>
          <a:lstStyle/>
          <a:p>
            <a:pPr marL="0" marR="0" lvl="0" indent="0" algn="l" defTabSz="4270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gothic"/>
              <a:cs typeface="msgothic"/>
            </a:endParaRPr>
          </a:p>
        </p:txBody>
      </p:sp>
      <p:sp>
        <p:nvSpPr>
          <p:cNvPr id="6656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36638" y="4725988"/>
            <a:ext cx="4730750" cy="37782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200">
                <a:solidFill>
                  <a:srgbClr val="000000"/>
                </a:solidFill>
                <a:ea typeface="msgothic"/>
                <a:cs typeface="msgothic"/>
              </a:rPr>
              <a:t>All-cause mortality per 1000 person-years, for each coronary artery calcium category within each age group.</a:t>
            </a:r>
          </a:p>
        </p:txBody>
      </p:sp>
      <p:sp>
        <p:nvSpPr>
          <p:cNvPr id="6656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1588" cy="3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19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82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82"/>
            <a:ext cx="3860800" cy="476251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82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9718E4-F076-42C1-8476-A6E40073157D}" type="slidenum">
              <a:rPr lang="en-AU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0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00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34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7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0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069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0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448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495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24418" y="6245225"/>
            <a:ext cx="10943167" cy="47625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9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6016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81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796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86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26" y="1575653"/>
            <a:ext cx="11895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585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7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25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355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9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264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33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7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65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1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24449" y="6245282"/>
            <a:ext cx="10943167" cy="476251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7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10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10"/>
            <a:ext cx="19304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276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418" y="6245225"/>
            <a:ext cx="10943167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525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6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1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8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1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2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1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6772" indent="0" algn="ctr">
              <a:buNone/>
            </a:lvl2pPr>
            <a:lvl3pPr marL="913548" indent="0" algn="ctr">
              <a:buNone/>
            </a:lvl3pPr>
            <a:lvl4pPr marL="1370322" indent="0" algn="ctr">
              <a:buNone/>
            </a:lvl4pPr>
            <a:lvl5pPr marL="1827094" indent="0" algn="ctr">
              <a:buNone/>
            </a:lvl5pPr>
            <a:lvl6pPr marL="2283868" indent="0" algn="ctr">
              <a:buNone/>
            </a:lvl6pPr>
            <a:lvl7pPr marL="2740642" indent="0" algn="ctr">
              <a:buNone/>
            </a:lvl7pPr>
            <a:lvl8pPr marL="3197412" indent="0" algn="ctr">
              <a:buNone/>
            </a:lvl8pPr>
            <a:lvl9pPr marL="36541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7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7632BB-3139-408D-99B5-B77CDFFBFD6B}" type="slidenum">
              <a:rPr lang="en-AU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9" y="1527051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566-88D7-43CA-A69A-3D1DBB68746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25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F4EF-1560-4CE8-AA9B-41162639ECAF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49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7"/>
            <a:ext cx="11777133" cy="21399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8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2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1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19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67C2-5623-417F-8EF4-038DA2DCE073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7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ED1996-E1BA-4E5E-9023-D0850F3915E3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31" y="1576392"/>
            <a:ext cx="12700" cy="4818063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9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15" y="6410337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A64B-1DB0-46A5-AB92-C1758B126E78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1B42-844B-4806-9735-827A59FFEE53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46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8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1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84"/>
            <a:ext cx="11777133" cy="3111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7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7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10"/>
            <a:ext cx="5386917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1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5210-6792-4E01-B4A0-7DEAC9DE96F2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4" y="6410337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300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98906B-B01E-4EC4-9328-D7296ABDD62D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8B15-921D-4B12-BA48-919EA5FDDAD4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4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C57C-35D4-4A76-BA6E-B2B962CECFEF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121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9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8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CD8C-FFF8-4CBF-B317-5A0F9E05B963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13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FF6C9-A4E8-469D-B9B5-48B1D8E4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54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9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2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1" y="323851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3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6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3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1" y="31274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688E90-FD26-4E3B-8B78-00B8618A9C3C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CAEF-72DC-462E-8C21-60E9110BE0F9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45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167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8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0153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8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7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1" y="323851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1" y="31274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2796-15FD-4D0F-867C-C2450B77603C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86" y="6405573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7A32-F0B3-49E2-9079-3FAB499338B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80" y="6410345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0276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245B-1961-499D-BB97-0AF8B77E1037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5418-6DC7-4CC2-AA5B-DE0B5AC08157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9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8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7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405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5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10"/>
            <a:ext cx="8737600" cy="58213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1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3" y="3009913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EF2E-3B71-409C-9656-869A63E290B0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A52-8F1C-4095-BF79-97EF155BC38A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88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431" y="6245226"/>
            <a:ext cx="10943167" cy="476251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8813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1537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174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55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498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68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5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407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21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220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04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714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3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383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889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53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7/04/2022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4" y="1600205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8330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0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1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29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8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001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77" y="1575664"/>
            <a:ext cx="11895" cy="481955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43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12"/>
            <a:ext cx="5386917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6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7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5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049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55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3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9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7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7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424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3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75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1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1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424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39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52"/>
            <a:ext cx="8737600" cy="5821367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39"/>
            <a:ext cx="19304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880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799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79"/>
            <a:ext cx="12192000" cy="390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16771" y="6469496"/>
            <a:ext cx="5840237" cy="22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Avenir Light"/>
                <a:cs typeface="Avenir Light"/>
              </a:rPr>
              <a:t>XERION </a:t>
            </a:r>
            <a:r>
              <a:rPr lang="en-US" sz="800" err="1">
                <a:solidFill>
                  <a:schemeClr val="bg1"/>
                </a:solidFill>
                <a:latin typeface="Avenir Light"/>
                <a:cs typeface="Avenir Light"/>
              </a:rPr>
              <a:t>PUFAcoat</a:t>
            </a:r>
            <a:r>
              <a:rPr lang="en-US" sz="800" baseline="0">
                <a:solidFill>
                  <a:schemeClr val="bg1"/>
                </a:solidFill>
                <a:latin typeface="Avenir Light"/>
                <a:cs typeface="Avenir Light"/>
              </a:rPr>
              <a:t> presentation August </a:t>
            </a:r>
            <a:r>
              <a:rPr lang="en-US" sz="800">
                <a:solidFill>
                  <a:schemeClr val="bg1"/>
                </a:solidFill>
                <a:latin typeface="Avenir Light"/>
                <a:cs typeface="Avenir Light"/>
              </a:rPr>
              <a:t>2017 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7286" y="6462530"/>
            <a:ext cx="520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157B17-6B3E-491E-8F0D-90F184BB41BE}" type="slidenum">
              <a:rPr lang="en-AU" sz="900" b="1" smtClean="0">
                <a:solidFill>
                  <a:schemeClr val="bg1"/>
                </a:solidFill>
                <a:latin typeface="Avenire light"/>
              </a:rPr>
              <a:pPr/>
              <a:t>‹#›</a:t>
            </a:fld>
            <a:endParaRPr lang="en-AU" sz="900" b="1">
              <a:solidFill>
                <a:schemeClr val="bg1"/>
              </a:solidFill>
              <a:latin typeface="Avenire light"/>
            </a:endParaRPr>
          </a:p>
        </p:txBody>
      </p:sp>
      <p:pic>
        <p:nvPicPr>
          <p:cNvPr id="5" name="Picture 4" descr="xerion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7" y="84736"/>
            <a:ext cx="1186485" cy="4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49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72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51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673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411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041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49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9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72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51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185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2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45" y="1575653"/>
            <a:ext cx="11895" cy="481955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115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2"/>
            <a:ext cx="5386917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68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7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52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833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61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4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72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37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7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7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45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77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1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1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45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72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67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28"/>
            <a:ext cx="8737600" cy="5821367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38"/>
            <a:ext cx="19304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615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alphaModFix amt="6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3" y="3657605"/>
            <a:ext cx="10668000" cy="1012825"/>
          </a:xfrm>
          <a:effectLst/>
        </p:spPr>
        <p:txBody>
          <a:bodyPr/>
          <a:lstStyle>
            <a:lvl1pPr>
              <a:defRPr sz="4400">
                <a:solidFill>
                  <a:srgbClr val="25579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8885" r="7334"/>
          <a:stretch/>
        </p:blipFill>
        <p:spPr>
          <a:xfrm>
            <a:off x="0" y="2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9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68964"/>
            <a:ext cx="5065184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52876" y="252649"/>
            <a:ext cx="8534400" cy="2455209"/>
          </a:xfrm>
        </p:spPr>
        <p:txBody>
          <a:bodyPr tIns="0" rIns="0" anchor="b"/>
          <a:lstStyle>
            <a:lvl1pPr algn="l">
              <a:lnSpc>
                <a:spcPts val="4000"/>
              </a:lnSpc>
              <a:defRPr sz="4200" b="1" spc="-1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52876" y="2832368"/>
            <a:ext cx="8534400" cy="1865383"/>
          </a:xfrm>
        </p:spPr>
        <p:txBody>
          <a:bodyPr>
            <a:normAutofit/>
          </a:bodyPr>
          <a:lstStyle>
            <a:lvl1pPr marL="0" indent="0" algn="l">
              <a:buNone/>
              <a:defRPr sz="2600" spc="-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0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68BC-4E59-4B08-A3B9-A67BC7096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96F8E-608F-4870-8941-BB26A2BF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AD29-38C7-4FAC-8368-04D9E3AF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6D32-8C1C-4997-813B-54F2F2DB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33D42-C254-4251-87FC-535265CE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4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86BE-4419-4524-9EC8-F9627C24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29D9-D767-4091-B695-930ACA33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B3B5C-669C-415B-929D-AA1D789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1FC8-ECE4-41FB-9F15-DC9114C5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7F03-4292-4D72-AAB6-7F037D47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2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D468-3F33-411D-A8A7-78395362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50CE-FFF2-4D5B-9B0B-4749706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86EC3-A02F-4F12-BF91-DC4567AD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4761-AF50-409F-AAC3-609013BA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CCED-3C79-410B-890B-8FCCCD91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8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8FD2-ACB7-48E5-A5DD-B55B88A1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56FC-7AC3-456B-A454-577D40E78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7DD9-7701-4109-970B-E1B696C3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E997-A212-461B-A85D-51B073A1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92BA-C2AA-4FDB-84B3-76852452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78742-1AB6-4195-9A3B-AA5FEFC3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2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AA19-53CB-4140-AA4C-7A315F26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2AC4-1994-4FA1-9B2F-D37D929E4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6950D-06DF-4430-AB41-4F48F890A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C9E7C-1097-4C6C-B2A7-99252B3DB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B6491-2BFD-4F71-9F6D-371797FA3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C0DAE-21D6-4221-A733-6CAA6C3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B08A4-7C65-4E68-AE3B-9DECAC67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02619-27C0-4E3B-85D4-1DB7AC97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8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6B75-6704-43DE-B687-92B1E7BC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B030-B68D-4978-9A3C-EE32208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70FD7-B1B9-4FF8-9CC2-51009043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845A1-C400-4B33-8CDC-8437842F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75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707AE-0297-41B8-AC09-727C639E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5D5C1-BCBD-4A27-BF80-A5C88344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B3E14-A74E-4059-B171-3A12914D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7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2C56-64D6-4FB3-9C44-F7F878EB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DE5F-89D3-4C10-9511-DAB6B87D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65F3F-7470-4C18-9453-89332B2C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2C51D-B582-4CC0-81B1-569F837A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937D-0899-4B27-B283-1EFA0D0B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1EA62-F7E8-453D-BB27-992AE5D1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20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DFF0-F452-42D4-AA68-D5305E67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BA539-223A-40CB-BEAB-701DDB2D8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B42F7-9774-4A45-B731-C0BD576B8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60BF8-CE93-4A45-B945-320B14A2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99F87-39FD-4574-B23A-CF9F9BDE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D3DF-2A55-401A-8AAE-71BD9DAD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74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F64B-07F5-4B29-8EAC-944E1685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DBEA-D168-4E40-A9F8-61C3985E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2E39-FA5D-41BA-B677-887A9183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86C4-2710-49B5-8353-65D41DD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171D-0873-4CCF-AD6F-16177206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99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D0CA7-7382-4EC3-8AF3-6E50329C3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72567-8B68-4CDF-98CB-CFBEF6B1B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49992-4634-4631-AB6E-03AF594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4EDCE-F51F-4A8F-B46C-FFC5CF6A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E4C8-AC71-47B4-A195-0A574022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96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9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4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7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4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2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76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84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67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4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6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99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319122-B850-47B7-BEEA-39B8C46D925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786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367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378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438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462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624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136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13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3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697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723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140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24418" y="6245225"/>
            <a:ext cx="10943167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062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08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81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01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594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26" y="1575653"/>
            <a:ext cx="11895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318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7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25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3579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9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5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5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7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63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04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6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10"/>
            <a:ext cx="609600" cy="4413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10"/>
            <a:ext cx="19304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51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F2D50-CE8D-4C9C-8A80-589BB53121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3510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6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1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6" y="639132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6" y="2419351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2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1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6772" indent="0" algn="ctr">
              <a:buNone/>
            </a:lvl2pPr>
            <a:lvl3pPr marL="913548" indent="0" algn="ctr">
              <a:buNone/>
            </a:lvl3pPr>
            <a:lvl4pPr marL="1370322" indent="0" algn="ctr">
              <a:buNone/>
            </a:lvl4pPr>
            <a:lvl5pPr marL="1827094" indent="0" algn="ctr">
              <a:buNone/>
            </a:lvl5pPr>
            <a:lvl6pPr marL="2283868" indent="0" algn="ctr">
              <a:buNone/>
            </a:lvl6pPr>
            <a:lvl7pPr marL="2740642" indent="0" algn="ctr">
              <a:buNone/>
            </a:lvl7pPr>
            <a:lvl8pPr marL="3197412" indent="0" algn="ctr">
              <a:buNone/>
            </a:lvl8pPr>
            <a:lvl9pPr marL="36541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7632BB-3139-408D-99B5-B77CDFFBFD6B}" type="slidenum">
              <a:rPr lang="en-AU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9" y="1527051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566-88D7-43CA-A69A-3D1DBB68746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5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F4EF-1560-4CE8-AA9B-41162639ECAF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49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6" y="142903"/>
            <a:ext cx="11777133" cy="21399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6" y="639132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2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1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19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67C2-5623-417F-8EF4-038DA2DCE073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ED1996-E1BA-4E5E-9023-D0850F3915E3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4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37" y="1576392"/>
            <a:ext cx="12700" cy="4818063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9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18" y="6410377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A64B-1DB0-46A5-AB92-C1758B126E78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1B42-844B-4806-9735-827A59FFEE53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5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393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318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1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6" y="6391324"/>
            <a:ext cx="11777133" cy="3111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7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12"/>
            <a:ext cx="5386917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68" y="1524001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5210-6792-4E01-B4A0-7DEAC9DE96F2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4" y="6410377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3030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98906B-B01E-4EC4-9328-D7296ABDD62D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8B15-921D-4B12-BA48-919EA5FDDAD4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76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C57C-35D4-4A76-BA6E-B2B962CECFEF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7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46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6" y="639132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6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CD8C-FFF8-4CBF-B317-5A0F9E05B963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53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FF6C9-A4E8-469D-B9B5-48B1D8E4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35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2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1" y="323851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8" y="638814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3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7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3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1" y="31277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688E90-FD26-4E3B-8B78-00B8618A9C3C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CAEF-72DC-462E-8C21-60E9110BE0F9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92" y="6410385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86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34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1" y="323851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8" y="638814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1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1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1" y="312777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2796-15FD-4D0F-867C-C2450B77603C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93" y="6405613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7A32-F0B3-49E2-9079-3FAB499338B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204" y="6410385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109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245B-1961-499D-BB97-0AF8B77E1037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5418-6DC7-4CC2-AA5B-DE0B5AC08157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46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6" y="6391322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432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5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38"/>
            <a:ext cx="8737600" cy="58213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38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3" y="3009953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EF2E-3B71-409C-9656-869A63E290B0}" type="slidenum">
              <a:rPr lang="en-US">
                <a:solidFill>
                  <a:srgbClr val="EB641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A52-8F1C-4095-BF79-97EF155BC38A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900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455" y="6245266"/>
            <a:ext cx="10943167" cy="476251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925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319122-B850-47B7-BEEA-39B8C46D925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76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49" y="6245282"/>
            <a:ext cx="1094316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4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4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83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94A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94A0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31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white">
          <a:xfrm>
            <a:off x="0" y="12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15" y="6405573"/>
            <a:ext cx="4059767" cy="365125"/>
          </a:xfrm>
          <a:prstGeom prst="rect">
            <a:avLst/>
          </a:prstGeom>
        </p:spPr>
        <p:txBody>
          <a:bodyPr vert="horz" lIns="91350" tIns="45677" rIns="91350" bIns="45677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3552E-CC1D-4071-ABCD-46913C9D232F}" type="datetimeFigureOut">
              <a:rPr lang="en-A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7/04/2022</a:t>
            </a:fld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4" y="6410345"/>
            <a:ext cx="4775200" cy="366713"/>
          </a:xfrm>
          <a:prstGeom prst="rect">
            <a:avLst/>
          </a:prstGeom>
        </p:spPr>
        <p:txBody>
          <a:bodyPr vert="horz" lIns="91350" tIns="45677" rIns="91350" bIns="45677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7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1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7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25"/>
            <a:ext cx="609600" cy="441325"/>
          </a:xfrm>
          <a:prstGeom prst="rect">
            <a:avLst/>
          </a:prstGeom>
        </p:spPr>
        <p:txBody>
          <a:bodyPr vert="horz" lIns="45677" tIns="45677" rIns="45677" bIns="45677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4069E-3922-4DBD-8986-6D349F5EE9C4}" type="slidenum">
              <a:rPr lang="en-AU">
                <a:solidFill>
                  <a:srgbClr val="EB641B">
                    <a:shade val="7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EB641B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9" y="228612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9" y="1524007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0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5pPr>
      <a:lvl6pPr marL="456772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6pPr>
      <a:lvl7pPr marL="913548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7pPr>
      <a:lvl8pPr marL="1370322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8pPr>
      <a:lvl9pPr marL="1827094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9pPr>
    </p:titleStyle>
    <p:bodyStyle>
      <a:lvl1pPr marL="272791" indent="-2727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indent="-2727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559" indent="-228387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940" indent="-228387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322" indent="-228387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386" indent="-18270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449" indent="-18270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158" indent="-18270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224" indent="-18270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66AC-D7A3-4C36-B87F-723B5E9DFAE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C141-0832-4E40-800C-81C7E0D0C1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14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424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ea typeface="MS PGothic"/>
              </a:rPr>
              <a:pPr/>
              <a:t>4/7/2022</a:t>
            </a:fld>
            <a:endParaRPr lang="en-US">
              <a:ea typeface="MS P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ea typeface="MS PGothic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4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  <a:ea typeface="MS PGothic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211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  <a:ea typeface="MS PGothic"/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  <a:ea typeface="MS PGothic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0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902" r:id="rId13"/>
    <p:sldLayoutId id="2147483823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45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cs typeface="Arial" pitchFamily="34" charset="0"/>
              </a:rPr>
              <a:pPr/>
              <a:t>4/7/2022</a:t>
            </a:fld>
            <a:endParaRPr lang="en-US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4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211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  <a:cs typeface="Arial" pitchFamily="34" charset="0"/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90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24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98648-A9D0-4DD6-9BC8-BE8B6090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3082-7895-4864-AC8B-F5A42FE0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3FDF-D45B-471B-9AD1-2416BF6B4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36997-BB60-4831-837F-12D9AD52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07F9E-8EAA-4181-9688-C33509C53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/>
                <a:cs typeface="Arial" pitchFamily="34" charset="0"/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MS PGothic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  <a:ea typeface="MS PGothic"/>
                <a:cs typeface="Arial" pitchFamily="34" charset="0"/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  <a:ea typeface="MS P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8" y="6245225"/>
            <a:ext cx="109431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247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95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4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83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EB641B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EB641B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609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white">
          <a:xfrm>
            <a:off x="0" y="38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8" y="638814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18" y="6405613"/>
            <a:ext cx="4059767" cy="365125"/>
          </a:xfrm>
          <a:prstGeom prst="rect">
            <a:avLst/>
          </a:prstGeom>
        </p:spPr>
        <p:txBody>
          <a:bodyPr vert="horz" lIns="91350" tIns="45677" rIns="91350" bIns="45677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1063552E-CC1D-4071-ABCD-46913C9D232F}" type="datetimeFigureOut">
              <a:rPr lang="en-AU" smtClean="0">
                <a:latin typeface="Arial" pitchFamily="34" charset="0"/>
                <a:cs typeface="Arial" pitchFamily="34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7/04/2022</a:t>
            </a:fld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4" y="6410385"/>
            <a:ext cx="4775200" cy="366713"/>
          </a:xfrm>
          <a:prstGeom prst="rect">
            <a:avLst/>
          </a:prstGeom>
        </p:spPr>
        <p:txBody>
          <a:bodyPr vert="horz" lIns="91350" tIns="45677" rIns="91350" bIns="45677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8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1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50" tIns="45677" rIns="91350" bIns="45677" anchor="ctr"/>
          <a:lstStyle/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7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52"/>
            <a:ext cx="609600" cy="441325"/>
          </a:xfrm>
          <a:prstGeom prst="rect">
            <a:avLst/>
          </a:prstGeom>
        </p:spPr>
        <p:txBody>
          <a:bodyPr vert="horz" lIns="45677" tIns="45677" rIns="45677" bIns="45677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7194069E-3922-4DBD-8986-6D349F5EE9C4}" type="slidenum">
              <a:rPr lang="en-AU" smtClean="0">
                <a:solidFill>
                  <a:srgbClr val="EB641B">
                    <a:shade val="75000"/>
                  </a:srgbClr>
                </a:solidFill>
                <a:latin typeface="Arial" pitchFamily="34" charset="0"/>
                <a:cs typeface="Arial" pitchFamily="34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EB641B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9" y="228638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9" y="1524007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5pPr>
      <a:lvl6pPr marL="456772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6pPr>
      <a:lvl7pPr marL="913548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7pPr>
      <a:lvl8pPr marL="1370322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8pPr>
      <a:lvl9pPr marL="1827094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9pPr>
    </p:titleStyle>
    <p:bodyStyle>
      <a:lvl1pPr marL="272791" indent="-2727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indent="-2727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559" indent="-228387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940" indent="-228387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322" indent="-228387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386" indent="-18270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449" indent="-18270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158" indent="-18270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224" indent="-18270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8" y="6245225"/>
            <a:ext cx="109431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3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107" y="-162094"/>
            <a:ext cx="9144000" cy="1143000"/>
          </a:xfrm>
        </p:spPr>
        <p:txBody>
          <a:bodyPr/>
          <a:lstStyle/>
          <a:p>
            <a:r>
              <a:rPr lang="en-AU" b="1"/>
              <a:t>CHD Risk Factors are Universal</a:t>
            </a:r>
            <a:endParaRPr lang="en-A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79251" y="871367"/>
            <a:ext cx="9144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b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</a:b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Classic biological</a:t>
            </a:r>
            <a:r>
              <a:rPr kumimoji="0" lang="en-AU" sz="16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1&amp;2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6" charset="0"/>
                <a:ea typeface="+mn-ea"/>
                <a:cs typeface="+mn-cs"/>
              </a:rPr>
              <a:t>	</a:t>
            </a: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-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Cholesterol, BP (&gt;160/95mmhG), ECG-LVH (2-3times)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-Gender, Age, Educational status &amp; Smoking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endParaRPr kumimoji="0" lang="en-AU" sz="1600" b="1" i="0" u="none" strike="noStrike" kern="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Other Biological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-	Lipids: LDL-C, Triglycerides, HDL-C, </a:t>
            </a:r>
            <a:r>
              <a:rPr kumimoji="0" lang="en-AU" sz="1600" b="1" i="0" u="none" strike="noStrike" kern="0" cap="none" spc="0" normalizeH="0" baseline="0" noProof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Lp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(a), Omega-3 Index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Genetic Lipid Disorders : FH, Familial combined </a:t>
            </a:r>
            <a:r>
              <a:rPr kumimoji="0" lang="en-AU" sz="1600" b="1" i="0" u="none" strike="noStrike" kern="0" cap="none" spc="0" normalizeH="0" baseline="0" noProof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Hyperlipidemia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, 				     Type 3, </a:t>
            </a:r>
            <a:r>
              <a:rPr kumimoji="0" lang="en-AU" sz="1600" b="1" i="0" u="none" strike="noStrike" kern="0" cap="none" spc="0" normalizeH="0" baseline="0" noProof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Lp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(a)</a:t>
            </a:r>
            <a:endParaRPr kumimoji="0" lang="en-AU" sz="16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-Diabetes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-R</a:t>
            </a:r>
            <a:r>
              <a:rPr kumimoji="0" lang="en-AU" sz="1600" b="1" i="0" u="none" strike="noStrike" kern="0" cap="none" spc="0" normalizeH="0" baseline="0" noProof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enal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impairment, inflammation, Omega 3, ethnicity, short stature, 	male pattern baldness &amp; Frank’s 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Psychosocial</a:t>
            </a:r>
            <a:r>
              <a:rPr kumimoji="0" lang="en-AU" sz="16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3</a:t>
            </a:r>
            <a:r>
              <a:rPr kumimoji="0" lang="en-AU" sz="16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&amp;4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-  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Mental illness 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– depression, PTSD, anxiety, schizophrenia.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-Social Isolation &amp; Socioeconomic Status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Other Lifestyle</a:t>
            </a:r>
            <a:r>
              <a:rPr kumimoji="0" lang="en-AU" sz="16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5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	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-Obesity, alcohol (+ /- dose), exercise, diet, pollution.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endParaRPr kumimoji="0" lang="en-AU" sz="2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5551899"/>
            <a:ext cx="12192000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1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Dawber TR, et al. 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Some Factors Associated with the Development of Coronary Heart Disease–Six Years’ Follow-Up Experience in the Framingham Study.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Am J Public Health Nations Health 1959; 46(10): 1349-1356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2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Kannel WB, </a:t>
            </a:r>
            <a:r>
              <a:rPr kumimoji="0" lang="en-AU" sz="9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Dawber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TR et al. Factors of risk in the development of  Coronary Heart Disease – Six Year Follow-up Experience. The Framingham Study. Am Intern Med. 1461; 55: 33-50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3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Bunker SJ, Colquhoun DM, et al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. 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NHFA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.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“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Stress” and coronary heart disease: psychosocial risk factors. 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NHFA Position Statement Med J Aust 2003; 178: 272-276.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4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Colquhoun DM, Bunker SJ, Clarke DM, et al. NHFA. 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Screening, referral and treatment for depression in patients with coronary heart disease.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Med J Aust 2013; 198: 483-484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5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Glozier N, </a:t>
            </a:r>
            <a:r>
              <a:rPr kumimoji="0" lang="en-AU" sz="9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Tofler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G, Colquhoun D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Psychosocial risk factors for coronary heart disease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. (NHFA) Med J Aust 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2013;  199: </a:t>
            </a: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179-180 5Aug2013</a:t>
            </a:r>
            <a:endParaRPr kumimoji="0" lang="en-AU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6</a:t>
            </a:r>
            <a:r>
              <a:rPr kumimoji="0" lang="en-AU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Keys A. </a:t>
            </a:r>
            <a:r>
              <a:rPr kumimoji="0" lang="en-AU" sz="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Coronary heart disease in seven countries. Summary.</a:t>
            </a: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Circulation. 1970 Apr;41(4 </a:t>
            </a:r>
            <a:r>
              <a:rPr kumimoji="0" lang="fr-FR" sz="9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Suppl</a:t>
            </a: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):I186-95.</a:t>
            </a:r>
            <a:endParaRPr kumimoji="0" lang="en-AU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16107" y="671312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“force depends on culture, gender and time”</a:t>
            </a:r>
            <a:r>
              <a:rPr kumimoji="0" lang="en-AU" sz="20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6</a:t>
            </a:r>
            <a:endParaRPr kumimoji="0" lang="en-AU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31B9A-BD83-4DF8-8EB9-ADE0A9E04E30}"/>
              </a:ext>
            </a:extLst>
          </p:cNvPr>
          <p:cNvSpPr/>
          <p:nvPr/>
        </p:nvSpPr>
        <p:spPr>
          <a:xfrm>
            <a:off x="2676112" y="1814313"/>
            <a:ext cx="7164796" cy="40011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1913" algn="l"/>
                <a:tab pos="2867025" algn="l"/>
              </a:tabLst>
              <a:defRPr/>
            </a:pP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Combination of Chol, BP, LVH - Risk of CHD over 6years 3.6%</a:t>
            </a: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  <a:sym typeface="Wingdings" panose="05000000000000000000" pitchFamily="2" charset="2"/>
              </a:rPr>
              <a:t>50%</a:t>
            </a: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9DC8B-7667-49C9-8173-A583A75F6F1B}"/>
              </a:ext>
            </a:extLst>
          </p:cNvPr>
          <p:cNvSpPr txBox="1"/>
          <p:nvPr/>
        </p:nvSpPr>
        <p:spPr>
          <a:xfrm>
            <a:off x="3359696" y="5142662"/>
            <a:ext cx="846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At least 50 well defined risk factors/markers for CHD</a:t>
            </a: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6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68" y="732290"/>
            <a:ext cx="3066541" cy="2120132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Psychosocial</a:t>
            </a:r>
            <a:br>
              <a:rPr lang="en-US" sz="3200"/>
            </a:br>
            <a:r>
              <a:rPr lang="en-US" sz="3200"/>
              <a:t>Factors</a:t>
            </a:r>
            <a:br>
              <a:rPr lang="en-US" sz="3200"/>
            </a:br>
            <a:r>
              <a:rPr lang="en-US" sz="3200"/>
              <a:t>in Vascular Disease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4182" y="539015"/>
            <a:ext cx="7703883" cy="5847953"/>
          </a:xfrm>
        </p:spPr>
        <p:txBody>
          <a:bodyPr anchor="ctr">
            <a:norm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Acute and Chronic Stress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Mood Disorder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4"/>
                </a:solidFill>
                <a:cs typeface="Times New Roman" pitchFamily="18" charset="0"/>
              </a:rPr>
              <a:t>Depression and anxiety 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Schizophrenia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Posttraumatic Stress Disorder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Social Isolation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Economic Status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Persistent moderate-sever distress</a:t>
            </a:r>
            <a:br>
              <a:rPr lang="en-US" sz="2800">
                <a:solidFill>
                  <a:schemeClr val="accent4"/>
                </a:solidFill>
                <a:cs typeface="Times New Roman" pitchFamily="18" charset="0"/>
              </a:rPr>
            </a:br>
            <a:r>
              <a:rPr lang="en-US" sz="2800">
                <a:solidFill>
                  <a:schemeClr val="accent4"/>
                </a:solidFill>
                <a:cs typeface="Times New Roman" pitchFamily="18" charset="0"/>
              </a:rPr>
              <a:t>2x risk of total mortality over 12 years</a:t>
            </a:r>
            <a:r>
              <a:rPr lang="en-US" sz="2800" baseline="-25000">
                <a:solidFill>
                  <a:schemeClr val="accent4"/>
                </a:solidFill>
              </a:rPr>
              <a:t>(1)</a:t>
            </a:r>
            <a:endParaRPr lang="en-US" sz="2800">
              <a:solidFill>
                <a:schemeClr val="accent4"/>
              </a:solidFill>
              <a:cs typeface="Times New Roman" pitchFamily="18" charset="0"/>
            </a:endParaRPr>
          </a:p>
          <a:p>
            <a:pPr marL="0" indent="0" algn="ctr">
              <a:buClr>
                <a:schemeClr val="accent3"/>
              </a:buClr>
              <a:buNone/>
            </a:pPr>
            <a:endParaRPr lang="en-US" sz="1600">
              <a:solidFill>
                <a:schemeClr val="accent4"/>
              </a:solidFill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</a:pPr>
            <a:r>
              <a:rPr lang="en-US" sz="2000" baseline="-25000">
                <a:solidFill>
                  <a:schemeClr val="accent4"/>
                </a:solidFill>
              </a:rPr>
              <a:t>(1)</a:t>
            </a:r>
            <a:r>
              <a:rPr lang="en-US" sz="2000">
                <a:solidFill>
                  <a:schemeClr val="accent4"/>
                </a:solidFill>
                <a:cs typeface="Times New Roman" pitchFamily="18" charset="0"/>
              </a:rPr>
              <a:t>BMJ Wednesday, 21</a:t>
            </a:r>
            <a:r>
              <a:rPr lang="en-US" sz="2000" baseline="30000">
                <a:solidFill>
                  <a:schemeClr val="accent4"/>
                </a:solidFill>
                <a:cs typeface="Times New Roman" pitchFamily="18" charset="0"/>
              </a:rPr>
              <a:t>st</a:t>
            </a:r>
            <a:r>
              <a:rPr lang="en-US" sz="2000">
                <a:solidFill>
                  <a:schemeClr val="accent4"/>
                </a:solidFill>
                <a:cs typeface="Times New Roman" pitchFamily="18" charset="0"/>
              </a:rPr>
              <a:t> June 2017 @ 23:30 embargo lifted!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3066319"/>
            <a:ext cx="3629608" cy="33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6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822443" y="1556793"/>
            <a:ext cx="85026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572000" algn="l"/>
              </a:tabLst>
              <a:defRPr/>
            </a:pPr>
            <a:r>
              <a:rPr lang="en-AU" altLang="en-US" sz="2000" b="1">
                <a:solidFill>
                  <a:prstClr val="black"/>
                </a:solidFill>
                <a:latin typeface="Georgia"/>
              </a:rPr>
              <a:t>In 52 Countries 15,152 cases and 14,820 controls.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572000" algn="l"/>
              </a:tabLst>
              <a:defRPr/>
            </a:pPr>
            <a:r>
              <a:rPr lang="en-AU" altLang="en-US" sz="2000" b="1">
                <a:solidFill>
                  <a:prstClr val="black"/>
                </a:solidFill>
                <a:latin typeface="Georgia"/>
              </a:rPr>
              <a:t>9 RISK FACTORS account for	90% PAR in men</a:t>
            </a:r>
            <a:br>
              <a:rPr lang="en-AU" altLang="en-US" sz="2000" b="1">
                <a:solidFill>
                  <a:prstClr val="black"/>
                </a:solidFill>
                <a:latin typeface="Georgia"/>
              </a:rPr>
            </a:br>
            <a:r>
              <a:rPr lang="en-AU" altLang="en-US" sz="2000" b="1">
                <a:solidFill>
                  <a:prstClr val="black"/>
                </a:solidFill>
                <a:latin typeface="Georgia"/>
              </a:rPr>
              <a:t>	94% in women</a:t>
            </a:r>
            <a:endParaRPr lang="en-AU" altLang="en-US" sz="2000">
              <a:solidFill>
                <a:prstClr val="black"/>
              </a:solidFill>
              <a:latin typeface="Georgia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AU" altLang="en-US" sz="2000">
              <a:solidFill>
                <a:prstClr val="black"/>
              </a:solidFill>
              <a:latin typeface="Georgia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AU" altLang="en-US" sz="2000" b="1">
                <a:solidFill>
                  <a:prstClr val="black"/>
                </a:solidFill>
                <a:latin typeface="Georgia"/>
              </a:rPr>
              <a:t>Risk factors are universal - </a:t>
            </a:r>
            <a:r>
              <a:rPr lang="en-AU" altLang="en-US" sz="2000" b="1" i="1">
                <a:solidFill>
                  <a:prstClr val="black"/>
                </a:solidFill>
                <a:latin typeface="Georgia"/>
              </a:rPr>
              <a:t>“relative importance                                           …..largely related to its prevalence.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AU" altLang="en-US" sz="2000" b="1" i="1">
                <a:solidFill>
                  <a:prstClr val="black"/>
                </a:solidFill>
                <a:latin typeface="Georgia"/>
              </a:rPr>
              <a:t>Raised </a:t>
            </a:r>
            <a:r>
              <a:rPr lang="en-AU" altLang="en-US" sz="2000" b="1" i="1">
                <a:solidFill>
                  <a:srgbClr val="FF0000"/>
                </a:solidFill>
                <a:latin typeface="Georgia"/>
              </a:rPr>
              <a:t>LIPIDS, SMOKING, </a:t>
            </a:r>
            <a:r>
              <a:rPr lang="en-AU" altLang="en-US" sz="2000" b="1" i="1">
                <a:solidFill>
                  <a:prstClr val="black"/>
                </a:solidFill>
                <a:latin typeface="Georgia"/>
              </a:rPr>
              <a:t>and</a:t>
            </a:r>
            <a:r>
              <a:rPr lang="en-AU" altLang="en-US" sz="2000" b="1" i="1">
                <a:solidFill>
                  <a:srgbClr val="FF0000"/>
                </a:solidFill>
                <a:latin typeface="Georgia"/>
              </a:rPr>
              <a:t> PSYCHOSOCIAL </a:t>
            </a:r>
            <a:r>
              <a:rPr lang="en-AU" altLang="en-US" sz="2000" b="1" i="1">
                <a:solidFill>
                  <a:prstClr val="black"/>
                </a:solidFill>
                <a:latin typeface="Georgia"/>
              </a:rPr>
              <a:t>factors were the </a:t>
            </a:r>
            <a:r>
              <a:rPr lang="en-AU" altLang="en-US" sz="2000" b="1" i="1">
                <a:solidFill>
                  <a:srgbClr val="FF0000"/>
                </a:solidFill>
                <a:latin typeface="Georgia"/>
              </a:rPr>
              <a:t>most important </a:t>
            </a:r>
            <a:r>
              <a:rPr lang="en-AU" altLang="en-US" sz="2000" b="1" i="1">
                <a:solidFill>
                  <a:prstClr val="black"/>
                </a:solidFill>
                <a:latin typeface="Georgia"/>
              </a:rPr>
              <a:t>risk factors in ALL REGIONS IN THE WORLD”.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AU" altLang="en-US" sz="2000" b="1" i="1">
              <a:solidFill>
                <a:prstClr val="black"/>
              </a:solidFill>
              <a:latin typeface="Georgia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prstClr val="black"/>
                </a:solidFill>
                <a:latin typeface="Georgia"/>
              </a:rPr>
              <a:t>Psychosocial factors were a composite of depression and perceived stress (marital, work, financial)</a:t>
            </a:r>
            <a:endParaRPr lang="en-AU" altLang="en-US" sz="2000" b="1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703512" y="6453337"/>
            <a:ext cx="8502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normAutofit fontScale="77500" lnSpcReduction="20000"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AU" altLang="en-US" sz="1500">
                <a:solidFill>
                  <a:prstClr val="black"/>
                </a:solidFill>
                <a:latin typeface="Georgia"/>
              </a:rPr>
              <a:t>Yusef S et al. “Effect of potentially modifiable risk factors associated with myocardial infarction” Lancet 2004;364:937-52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188641"/>
            <a:ext cx="8842375" cy="75882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altLang="en-US" sz="2800" b="1" err="1"/>
              <a:t>Interheart</a:t>
            </a:r>
            <a:r>
              <a:rPr lang="en-AU" altLang="en-US" sz="2800" b="1"/>
              <a:t> Myocardial Infarction Case-Control Study</a:t>
            </a:r>
            <a:endParaRPr lang="en-AU" altLang="en-US" sz="2800"/>
          </a:p>
        </p:txBody>
      </p:sp>
    </p:spTree>
    <p:extLst>
      <p:ext uri="{BB962C8B-B14F-4D97-AF65-F5344CB8AC3E}">
        <p14:creationId xmlns:p14="http://schemas.microsoft.com/office/powerpoint/2010/main" val="305223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23235" name="Picture 3" descr="Hippocrates"/>
          <p:cNvPicPr>
            <a:picLocks noChangeAspect="1" noChangeArrowheads="1"/>
          </p:cNvPicPr>
          <p:nvPr/>
        </p:nvPicPr>
        <p:blipFill>
          <a:blip r:embed="rId2" cstate="print"/>
          <a:srcRect l="2528" t="8009" r="1694" b="3796"/>
          <a:stretch>
            <a:fillRect/>
          </a:stretch>
        </p:blipFill>
        <p:spPr bwMode="auto">
          <a:xfrm>
            <a:off x="2886830" y="0"/>
            <a:ext cx="64183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61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AU" err="1"/>
              <a:t>PREvencion</a:t>
            </a:r>
            <a:r>
              <a:rPr lang="en-AU"/>
              <a:t> con </a:t>
            </a:r>
            <a:r>
              <a:rPr lang="en-AU" err="1"/>
              <a:t>DIeta</a:t>
            </a:r>
            <a:r>
              <a:rPr lang="en-AU"/>
              <a:t> </a:t>
            </a:r>
            <a:r>
              <a:rPr lang="en-AU" err="1"/>
              <a:t>MEDiterranea</a:t>
            </a:r>
            <a:r>
              <a:rPr lang="en-AU"/>
              <a:t> (PREDIMED)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/>
              <a:t>Men 55 – 80 years, women 60 – 80 years</a:t>
            </a:r>
          </a:p>
          <a:p>
            <a:r>
              <a:rPr lang="en-AU"/>
              <a:t>Free of CVD at baseline</a:t>
            </a:r>
          </a:p>
          <a:p>
            <a:r>
              <a:rPr lang="en-AU"/>
              <a:t>Diabetes or ≥3 risk factors:</a:t>
            </a:r>
          </a:p>
          <a:p>
            <a:pPr lvl="2"/>
            <a:r>
              <a:rPr lang="en-AU"/>
              <a:t> smokers, </a:t>
            </a:r>
          </a:p>
          <a:p>
            <a:pPr lvl="2"/>
            <a:r>
              <a:rPr lang="en-AU"/>
              <a:t>high BP ≥ 140mmHg, </a:t>
            </a:r>
          </a:p>
          <a:p>
            <a:pPr lvl="2"/>
            <a:r>
              <a:rPr lang="en-AU"/>
              <a:t>LDL-C ≥4.1mMol/L  or on lipid lowering drugs, </a:t>
            </a:r>
          </a:p>
          <a:p>
            <a:pPr lvl="2"/>
            <a:r>
              <a:rPr lang="en-AU"/>
              <a:t>HDL ≤1.0mMol/L in men, in women &lt;1.3mMol/L, </a:t>
            </a:r>
          </a:p>
          <a:p>
            <a:pPr lvl="2"/>
            <a:r>
              <a:rPr lang="en-AU"/>
              <a:t>BMI ≥25, </a:t>
            </a:r>
          </a:p>
          <a:p>
            <a:pPr lvl="2"/>
            <a:r>
              <a:rPr lang="en-AU"/>
              <a:t>Family history of premature CHD</a:t>
            </a:r>
          </a:p>
          <a:p>
            <a:endParaRPr lang="en-AU"/>
          </a:p>
          <a:p>
            <a:pPr marL="0" indent="0">
              <a:buNone/>
            </a:pPr>
            <a:r>
              <a:rPr lang="en-AU" sz="1400"/>
              <a:t>Martinez-Gonzalez MA. Corella D. Salas-</a:t>
            </a:r>
            <a:r>
              <a:rPr lang="en-AU" sz="1400" err="1"/>
              <a:t>Salvado</a:t>
            </a:r>
            <a:r>
              <a:rPr lang="en-AU" sz="1400"/>
              <a:t> J. et al. </a:t>
            </a:r>
            <a:r>
              <a:rPr lang="en-AU" sz="1400" i="1"/>
              <a:t>Cohort Profile: Design and methods of the PREDIMED study</a:t>
            </a:r>
            <a:r>
              <a:rPr lang="en-AU" sz="1400"/>
              <a:t>. Int. J. </a:t>
            </a:r>
            <a:r>
              <a:rPr lang="en-AU" sz="1400" err="1"/>
              <a:t>Epidem</a:t>
            </a:r>
            <a:r>
              <a:rPr lang="en-AU" sz="1400"/>
              <a:t> 2012; 41:377 – 385.</a:t>
            </a:r>
          </a:p>
          <a:p>
            <a:pPr marL="0" indent="0">
              <a:buNone/>
            </a:pPr>
            <a:r>
              <a:rPr lang="en-A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50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5B08B-3B52-46DD-9D8F-B004041D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9" y="518802"/>
            <a:ext cx="8335722" cy="58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PREDIMED Trial New Onset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/>
              <a:t>Depression is a major risk factor for  first and recurrent CHD</a:t>
            </a:r>
          </a:p>
          <a:p>
            <a:r>
              <a:rPr lang="en-AU"/>
              <a:t>Patients included were: </a:t>
            </a:r>
          </a:p>
          <a:p>
            <a:pPr lvl="1"/>
            <a:r>
              <a:rPr lang="en-AU"/>
              <a:t>not depressed at baseline</a:t>
            </a:r>
          </a:p>
          <a:p>
            <a:pPr lvl="1"/>
            <a:r>
              <a:rPr lang="en-AU"/>
              <a:t>not on antidepressants</a:t>
            </a:r>
          </a:p>
          <a:p>
            <a:r>
              <a:rPr lang="en-AU"/>
              <a:t>Greater than 3 year follow-up – n=3923 patients</a:t>
            </a:r>
          </a:p>
          <a:p>
            <a:r>
              <a:rPr lang="en-AU"/>
              <a:t>New cases – n=224, reported by a physician or by use of an antidepressant drug</a:t>
            </a:r>
          </a:p>
          <a:p>
            <a:r>
              <a:rPr lang="en-AU"/>
              <a:t>Inverse relationship between Med Diet and depression</a:t>
            </a:r>
          </a:p>
          <a:p>
            <a:pPr marL="274320" lvl="1" indent="0">
              <a:buNone/>
            </a:pPr>
            <a:r>
              <a:rPr lang="en-AU"/>
              <a:t>	HR 0.38 (0.6/0.8 – 1.1)</a:t>
            </a:r>
          </a:p>
          <a:p>
            <a:r>
              <a:rPr lang="en-AU"/>
              <a:t>In diabetic HR 0.6 (0.4 – 0.96: n=0.04) for Nut Med Diet</a:t>
            </a:r>
          </a:p>
          <a:p>
            <a:pPr marL="0" indent="0">
              <a:buNone/>
            </a:pPr>
            <a:endParaRPr lang="en-AU" sz="1200"/>
          </a:p>
          <a:p>
            <a:pPr marL="0" indent="0">
              <a:buNone/>
            </a:pPr>
            <a:r>
              <a:rPr lang="en-AU" sz="1200"/>
              <a:t>Sanchez-Villegas A. Martinez-Gonzalez MA. </a:t>
            </a:r>
            <a:r>
              <a:rPr lang="en-AU" sz="1200" err="1"/>
              <a:t>Estruch</a:t>
            </a:r>
            <a:r>
              <a:rPr lang="en-AU" sz="1200"/>
              <a:t> R. et al. </a:t>
            </a:r>
            <a:r>
              <a:rPr lang="en-AU" sz="1200" i="1"/>
              <a:t>Mediterranean dietary pattern and depression: the PREDIMED randomized trial.</a:t>
            </a:r>
            <a:r>
              <a:rPr lang="en-AU" sz="1200"/>
              <a:t> BMC Medicine. 2013. 11:208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8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8D836-EAA7-4D18-AE1E-40D43A2503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0"/>
            <a:ext cx="6048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D433-894D-409B-80EA-9AC78EFB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Omega-3 Quick Facts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540A-4ABC-49D4-9BF4-309992853B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7026" y="1535924"/>
            <a:ext cx="11777947" cy="4720453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EPA and DHA “essential fatty acids” and seafood the best source.</a:t>
            </a:r>
            <a:br>
              <a:rPr lang="en-US" sz="2800"/>
            </a:br>
            <a:endParaRPr lang="en-US" sz="2800"/>
          </a:p>
          <a:p>
            <a:r>
              <a:rPr lang="en-US" sz="2800"/>
              <a:t>Origin is algae for almost all EPA/DHA in ecosystem.</a:t>
            </a:r>
            <a:br>
              <a:rPr lang="en-US" sz="2800"/>
            </a:br>
            <a:endParaRPr lang="en-US" sz="2800"/>
          </a:p>
          <a:p>
            <a:r>
              <a:rPr lang="en-US" sz="2800"/>
              <a:t>In all cell membranes in all tissues and essential for life.</a:t>
            </a:r>
            <a:br>
              <a:rPr lang="en-US" sz="2800"/>
            </a:br>
            <a:endParaRPr lang="en-US" sz="2800"/>
          </a:p>
          <a:p>
            <a:r>
              <a:rPr lang="en-US" sz="2800"/>
              <a:t>Omega-3 deficiency determined cause of vascular disease by Hugh Sinclair in 1956.</a:t>
            </a:r>
            <a:br>
              <a:rPr lang="en-US" sz="3000"/>
            </a:br>
            <a:endParaRPr lang="en-US" sz="3000"/>
          </a:p>
          <a:p>
            <a:r>
              <a:rPr lang="en-US" sz="2800"/>
              <a:t>DHA dominant and very rich in neural tissue.</a:t>
            </a:r>
            <a:br>
              <a:rPr lang="en-US" sz="2800"/>
            </a:br>
            <a:endParaRPr lang="en-US" sz="2800"/>
          </a:p>
          <a:p>
            <a:r>
              <a:rPr lang="en-US" sz="2800">
                <a:solidFill>
                  <a:srgbClr val="CF5716"/>
                </a:solidFill>
              </a:rPr>
              <a:t>Omega-3 index reflects</a:t>
            </a:r>
            <a:r>
              <a:rPr lang="en-AU" sz="2800">
                <a:solidFill>
                  <a:srgbClr val="CF5716"/>
                </a:solidFill>
              </a:rPr>
              <a:t> tissue levels throughout the body.</a:t>
            </a:r>
            <a:endParaRPr lang="en-US" sz="2800">
              <a:solidFill>
                <a:srgbClr val="CF571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C5C1F-53E3-4D07-A24B-4CECF8D8363C}"/>
              </a:ext>
            </a:extLst>
          </p:cNvPr>
          <p:cNvSpPr txBox="1"/>
          <p:nvPr/>
        </p:nvSpPr>
        <p:spPr>
          <a:xfrm>
            <a:off x="207026" y="6256377"/>
            <a:ext cx="11777948" cy="600164"/>
          </a:xfrm>
          <a:prstGeom prst="rect">
            <a:avLst/>
          </a:prstGeom>
          <a:solidFill>
            <a:srgbClr val="CF571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Browning L, Walker C,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Mander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et al.      Incorporation of EPA and DHA into lipid pools…      Am J Clin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2012;96:748-58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Arterburn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L, Hall E,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      Distribution, interconversion, and dose response of n-3…     AM j Clin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2006;83(suppl):1467S-76S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Sinclair H.M.      Deficiency of essential fatty acids and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artherosclerosis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      LANCET. 1456; 270 : 381-3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7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b="917"/>
          <a:stretch/>
        </p:blipFill>
        <p:spPr bwMode="auto">
          <a:xfrm>
            <a:off x="1111541" y="637519"/>
            <a:ext cx="9968917" cy="55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5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1188-00AA-4130-A3CC-445F129F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/>
              <a:t>Lifestyle and Cardiology for People with Mental Illness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09EEF-6A88-4C8A-A26E-2F1C723C2A6F}"/>
              </a:ext>
            </a:extLst>
          </p:cNvPr>
          <p:cNvSpPr txBox="1"/>
          <p:nvPr/>
        </p:nvSpPr>
        <p:spPr>
          <a:xfrm>
            <a:off x="402336" y="3091648"/>
            <a:ext cx="11283518" cy="326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>
                <a:solidFill>
                  <a:schemeClr val="accent1"/>
                </a:solidFill>
              </a:rPr>
              <a:t>12</a:t>
            </a:r>
            <a:r>
              <a:rPr lang="en-US" sz="2800" baseline="30000">
                <a:solidFill>
                  <a:schemeClr val="accent1"/>
                </a:solidFill>
              </a:rPr>
              <a:t>th</a:t>
            </a:r>
            <a:r>
              <a:rPr lang="en-US" sz="2800">
                <a:solidFill>
                  <a:schemeClr val="accent1"/>
                </a:solidFill>
              </a:rPr>
              <a:t> April 2022 Version</a:t>
            </a: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>
                <a:solidFill>
                  <a:schemeClr val="accent1"/>
                </a:solidFill>
              </a:rPr>
              <a:t>Griffith University, Gold Coast Campus</a:t>
            </a:r>
            <a:endParaRPr lang="en-US" sz="1050">
              <a:solidFill>
                <a:schemeClr val="accent1"/>
              </a:solidFill>
            </a:endParaRPr>
          </a:p>
          <a:p>
            <a:pPr algn="ctr" eaLnBrk="0" hangingPunct="0">
              <a:spcBef>
                <a:spcPts val="500"/>
              </a:spcBef>
              <a:buClr>
                <a:srgbClr val="2DA2BF"/>
              </a:buClr>
              <a:defRPr/>
            </a:pPr>
            <a:r>
              <a:rPr lang="en-US" sz="3200" b="1" cap="small">
                <a:solidFill>
                  <a:srgbClr val="E94A00"/>
                </a:solidFill>
              </a:rPr>
              <a:t> </a:t>
            </a:r>
            <a:r>
              <a:rPr lang="en-US" sz="2800" b="1" cap="small">
                <a:solidFill>
                  <a:srgbClr val="E94A00"/>
                </a:solidFill>
              </a:rPr>
              <a:t>A/Prof David Colquhoun</a:t>
            </a:r>
            <a:endParaRPr lang="en-US" sz="1200" b="1">
              <a:solidFill>
                <a:prstClr val="black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2DA2BF"/>
              </a:buClr>
              <a:defRPr/>
            </a:pPr>
            <a:r>
              <a:rPr lang="en-AU" sz="1200">
                <a:solidFill>
                  <a:srgbClr val="7D3C4A"/>
                </a:solidFill>
                <a:cs typeface="Georgia"/>
              </a:rPr>
              <a:t> </a:t>
            </a:r>
            <a:r>
              <a:rPr lang="en-AU" sz="1200" b="1">
                <a:solidFill>
                  <a:srgbClr val="7D3C4A"/>
                </a:solidFill>
                <a:cs typeface="Georgia"/>
              </a:rPr>
              <a:t>University of Queensland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2DA2BF"/>
              </a:buClr>
              <a:defRPr/>
            </a:pPr>
            <a:r>
              <a:rPr lang="en-AU" sz="1200" b="1">
                <a:solidFill>
                  <a:srgbClr val="7D3C4A"/>
                </a:solidFill>
                <a:cs typeface="Georgia"/>
              </a:rPr>
              <a:t> Wesley &amp; Greenslopes Hospitals</a:t>
            </a:r>
            <a:endParaRPr lang="en-AU" sz="1400" b="1">
              <a:solidFill>
                <a:srgbClr val="7D3C4A"/>
              </a:solidFill>
              <a:cs typeface="Georgia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2DA2BF"/>
              </a:buClr>
              <a:defRPr/>
            </a:pPr>
            <a:r>
              <a:rPr lang="en-AU" sz="1600">
                <a:solidFill>
                  <a:prstClr val="black"/>
                </a:solidFill>
                <a:cs typeface="Georgia"/>
              </a:rPr>
              <a:t>  </a:t>
            </a:r>
            <a:r>
              <a:rPr lang="en-AU" sz="1600" b="1">
                <a:solidFill>
                  <a:prstClr val="black"/>
                </a:solidFill>
                <a:cs typeface="Georgia"/>
              </a:rPr>
              <a:t>Brisbane, Australia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2DA2BF"/>
              </a:buClr>
              <a:defRPr/>
            </a:pPr>
            <a:endParaRPr lang="en-AU" sz="600" b="1">
              <a:solidFill>
                <a:srgbClr val="EB641B"/>
              </a:solidFill>
              <a:cs typeface="Georgia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2DA2BF"/>
              </a:buClr>
              <a:defRPr/>
            </a:pPr>
            <a:r>
              <a:rPr lang="en-AU" sz="1100" b="1">
                <a:solidFill>
                  <a:srgbClr val="EB641B"/>
                </a:solidFill>
                <a:cs typeface="Georgia"/>
              </a:rPr>
              <a:t> d.colquhoun@uq.edu.au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7E7AC-A6A3-4808-9EAC-C8D5440F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94" y="1777534"/>
            <a:ext cx="6698212" cy="13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959C-72F7-4FB8-9D2E-4AB5C4EE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Omega-3 Index in Patient Groups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618480-CC2D-4903-80D2-AF1EFB5F83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30070" y="1584142"/>
            <a:ext cx="6923731" cy="3689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17E25-1B5A-4F46-94D8-C7E3CEA6D4FF}"/>
              </a:ext>
            </a:extLst>
          </p:cNvPr>
          <p:cNvSpPr txBox="1"/>
          <p:nvPr/>
        </p:nvSpPr>
        <p:spPr>
          <a:xfrm>
            <a:off x="206039" y="6252927"/>
            <a:ext cx="11771790" cy="461665"/>
          </a:xfrm>
          <a:prstGeom prst="rect">
            <a:avLst/>
          </a:prstGeom>
          <a:solidFill>
            <a:srgbClr val="CF571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Messamore</a:t>
            </a: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 E, McNamara R Detection and treatment of omega-3 fatty acid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Psychiatric Practice: Rational and Implementation   Lipids in Healthcare and </a:t>
            </a:r>
            <a:r>
              <a:rPr kumimoji="0" lang="en-AU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Diease</a:t>
            </a: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 2016; 15:25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F0E70-0E86-46DC-81F1-813350D537CB}"/>
              </a:ext>
            </a:extLst>
          </p:cNvPr>
          <p:cNvSpPr txBox="1"/>
          <p:nvPr/>
        </p:nvSpPr>
        <p:spPr>
          <a:xfrm>
            <a:off x="3185977" y="5344987"/>
            <a:ext cx="5811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ACS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= Acute Coronary Syndrome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BD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= Bipolar Disorder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MDD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= Adolescent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3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482"/>
            <a:ext cx="10515600" cy="62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2E93FA4-D2FB-43FE-B0B3-2C0494AF3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20" y="1615707"/>
            <a:ext cx="7996159" cy="4669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5D0828-B450-4B13-B22F-276772E8423E}"/>
              </a:ext>
            </a:extLst>
          </p:cNvPr>
          <p:cNvSpPr txBox="1"/>
          <p:nvPr/>
        </p:nvSpPr>
        <p:spPr>
          <a:xfrm>
            <a:off x="1164453" y="280614"/>
            <a:ext cx="98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chemeClr val="accent3"/>
                </a:solidFill>
              </a:rPr>
              <a:t>Mental Illness and Omega-3 fatty acids</a:t>
            </a:r>
          </a:p>
        </p:txBody>
      </p:sp>
    </p:spTree>
    <p:extLst>
      <p:ext uri="{BB962C8B-B14F-4D97-AF65-F5344CB8AC3E}">
        <p14:creationId xmlns:p14="http://schemas.microsoft.com/office/powerpoint/2010/main" val="231210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1E3C-6886-4FFB-A2E9-F3E26A4A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Blood Request 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3072B-E06F-42A0-B21E-439F4251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8"/>
          <a:stretch/>
        </p:blipFill>
        <p:spPr>
          <a:xfrm>
            <a:off x="0" y="1987534"/>
            <a:ext cx="12192000" cy="43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6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45A3-A979-4D9B-BF23-07CA1294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2E54F00-11A0-4C53-84E0-6D6FE31F0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37840" r="896" b="3226"/>
          <a:stretch/>
        </p:blipFill>
        <p:spPr>
          <a:xfrm>
            <a:off x="1858565" y="0"/>
            <a:ext cx="8474869" cy="6858000"/>
          </a:xfrm>
        </p:spPr>
      </p:pic>
    </p:spTree>
    <p:extLst>
      <p:ext uri="{BB962C8B-B14F-4D97-AF65-F5344CB8AC3E}">
        <p14:creationId xmlns:p14="http://schemas.microsoft.com/office/powerpoint/2010/main" val="222120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AU"/>
              <a:t>Primary Prevention 2021</a:t>
            </a:r>
            <a:br>
              <a:rPr lang="en-AU"/>
            </a:br>
            <a:r>
              <a:rPr lang="en-AU"/>
              <a:t>Cardiac Investigations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34400" cy="4854280"/>
          </a:xfrm>
        </p:spPr>
        <p:txBody>
          <a:bodyPr>
            <a:normAutofit fontScale="92500" lnSpcReduction="10000"/>
          </a:bodyPr>
          <a:lstStyle/>
          <a:p>
            <a:r>
              <a:rPr lang="en-AU"/>
              <a:t>Basic</a:t>
            </a:r>
          </a:p>
          <a:p>
            <a:pPr lvl="1"/>
            <a:r>
              <a:rPr lang="en-AU"/>
              <a:t>Examination and history </a:t>
            </a:r>
          </a:p>
          <a:p>
            <a:pPr lvl="2"/>
            <a:r>
              <a:rPr lang="en-AU"/>
              <a:t>Include PHQ </a:t>
            </a:r>
            <a:r>
              <a:rPr lang="en-AU">
                <a:latin typeface="Arial Nova" panose="020B0604020202020204" pitchFamily="34" charset="0"/>
              </a:rPr>
              <a:t>2</a:t>
            </a:r>
            <a:r>
              <a:rPr lang="en-AU"/>
              <a:t> consider Mediterranean Diet Score</a:t>
            </a:r>
          </a:p>
          <a:p>
            <a:pPr lvl="1"/>
            <a:r>
              <a:rPr lang="en-AU"/>
              <a:t>ECG</a:t>
            </a:r>
          </a:p>
          <a:p>
            <a:pPr lvl="1"/>
            <a:r>
              <a:rPr lang="en-AU"/>
              <a:t>Bloods (E/LFTs + HDL, FBC, CRP, Iron Studies, Folate, B12, TSH)</a:t>
            </a:r>
          </a:p>
          <a:p>
            <a:pPr lvl="1"/>
            <a:r>
              <a:rPr lang="en-AU"/>
              <a:t>Heart Age Calculator and Australian Risk Calculator</a:t>
            </a:r>
          </a:p>
          <a:p>
            <a:r>
              <a:rPr lang="en-AU"/>
              <a:t>Advanced</a:t>
            </a:r>
          </a:p>
          <a:p>
            <a:pPr lvl="1"/>
            <a:r>
              <a:rPr lang="en-AU"/>
              <a:t>Coronary Arterial Calcium (CAC)</a:t>
            </a:r>
          </a:p>
          <a:p>
            <a:pPr lvl="1"/>
            <a:r>
              <a:rPr lang="en-AU"/>
              <a:t>NT-</a:t>
            </a:r>
            <a:r>
              <a:rPr lang="en-AU" err="1"/>
              <a:t>proBNP</a:t>
            </a:r>
            <a:r>
              <a:rPr lang="en-AU"/>
              <a:t>, Omega-3 index, </a:t>
            </a:r>
            <a:r>
              <a:rPr lang="en-AU" err="1"/>
              <a:t>Lp</a:t>
            </a:r>
            <a:r>
              <a:rPr lang="en-AU"/>
              <a:t>(a) &amp; Apo E typing</a:t>
            </a:r>
          </a:p>
          <a:p>
            <a:pPr lvl="1"/>
            <a:r>
              <a:rPr lang="en-AU"/>
              <a:t>Echo</a:t>
            </a:r>
          </a:p>
          <a:p>
            <a:pPr lvl="2"/>
            <a:r>
              <a:rPr lang="en-AU"/>
              <a:t>+/- Stress Echo or Stress ECG</a:t>
            </a:r>
          </a:p>
          <a:p>
            <a:pPr lvl="2"/>
            <a:endParaRPr lang="en-AU"/>
          </a:p>
          <a:p>
            <a:pPr marL="594360" lvl="2" indent="0">
              <a:buNone/>
            </a:pPr>
            <a:r>
              <a:rPr lang="en-AU" sz="1900" b="1">
                <a:solidFill>
                  <a:srgbClr val="FF0000"/>
                </a:solidFill>
              </a:rPr>
              <a:t>NHFA responsible for Heart Check MBS “</a:t>
            </a:r>
            <a:r>
              <a:rPr lang="en-AU" sz="1500" b="1">
                <a:solidFill>
                  <a:srgbClr val="FF0000"/>
                </a:solidFill>
              </a:rPr>
              <a:t>interim</a:t>
            </a:r>
            <a:r>
              <a:rPr lang="en-AU" sz="1900" b="1">
                <a:solidFill>
                  <a:srgbClr val="FF0000"/>
                </a:solidFill>
              </a:rPr>
              <a:t>” items</a:t>
            </a:r>
            <a:r>
              <a:rPr lang="en-AU" sz="1500" b="1">
                <a:solidFill>
                  <a:srgbClr val="FF0000"/>
                </a:solidFill>
              </a:rPr>
              <a:t> </a:t>
            </a:r>
            <a:r>
              <a:rPr lang="en-AU" sz="1300" b="1">
                <a:solidFill>
                  <a:srgbClr val="FF0000"/>
                </a:solidFill>
              </a:rPr>
              <a:t>(699 &amp; 177)</a:t>
            </a:r>
            <a:endParaRPr lang="en-AU" sz="1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1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A5B21-10A5-49B6-B0A3-FC36A719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77" y="228486"/>
            <a:ext cx="4635795" cy="6090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D02E3-C3F9-4261-8C75-3D51EC1763E8}"/>
              </a:ext>
            </a:extLst>
          </p:cNvPr>
          <p:cNvSpPr txBox="1"/>
          <p:nvPr/>
        </p:nvSpPr>
        <p:spPr>
          <a:xfrm>
            <a:off x="393267" y="188640"/>
            <a:ext cx="586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Australian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Risk Calculator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B3192-1694-4DA3-B12D-C6A90C16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7" y="1439006"/>
            <a:ext cx="5337682" cy="4880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26B5C-E90A-41F1-A7D4-18F17DF58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66" y="5747278"/>
            <a:ext cx="674740" cy="4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15416"/>
          <a:stretch/>
        </p:blipFill>
        <p:spPr>
          <a:xfrm>
            <a:off x="2514869" y="188640"/>
            <a:ext cx="7162263" cy="6192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6C2DA-6C31-4126-A556-8A14F2F4E237}"/>
              </a:ext>
            </a:extLst>
          </p:cNvPr>
          <p:cNvSpPr txBox="1"/>
          <p:nvPr/>
        </p:nvSpPr>
        <p:spPr>
          <a:xfrm>
            <a:off x="1710016" y="6381329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AHA/ ACC/ AACVPR Guideline on the management of blood cholesterol. Nov.2018</a:t>
            </a:r>
          </a:p>
        </p:txBody>
      </p:sp>
    </p:spTree>
    <p:extLst>
      <p:ext uri="{BB962C8B-B14F-4D97-AF65-F5344CB8AC3E}">
        <p14:creationId xmlns:p14="http://schemas.microsoft.com/office/powerpoint/2010/main" val="3394635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b="10725"/>
          <a:stretch/>
        </p:blipFill>
        <p:spPr>
          <a:xfrm>
            <a:off x="177280" y="-5632"/>
            <a:ext cx="11831217" cy="68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9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849439" y="381001"/>
            <a:ext cx="8493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gothic"/>
                <a:cs typeface="msgothic"/>
              </a:rPr>
              <a:t>All-cause mortality per 1000 person-years, </a:t>
            </a:r>
          </a:p>
          <a:p>
            <a:pPr marL="0" marR="0" lvl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gothic"/>
                <a:cs typeface="msgothic"/>
              </a:rPr>
              <a:t>for each coronary artery calcium category within each age group.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439" y="1484434"/>
            <a:ext cx="8493125" cy="44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2195513" y="5972176"/>
            <a:ext cx="3917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gothic"/>
                <a:cs typeface="msgothic"/>
              </a:rPr>
              <a:t>Rajesh Tota-Maharaj et al. Eur Heart J 2012;33:2955-2962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868384" y="6401869"/>
            <a:ext cx="493077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marR="0" lvl="0" indent="-85725" algn="l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gothic"/>
                <a:cs typeface="msgothic"/>
              </a:rPr>
              <a:t>Published on behalf of the European Society of Cardiology. All rights reserved. © The Author 2012. For permissions please email: journals.permissions@oup.com</a:t>
            </a:r>
          </a:p>
        </p:txBody>
      </p:sp>
    </p:spTree>
    <p:extLst>
      <p:ext uri="{BB962C8B-B14F-4D97-AF65-F5344CB8AC3E}">
        <p14:creationId xmlns:p14="http://schemas.microsoft.com/office/powerpoint/2010/main" val="238675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27D-0017-4A7C-B3C8-FE09347A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9ED2-443C-4E69-8092-1B935B4FEA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591396" cy="4572000"/>
          </a:xfrm>
        </p:spPr>
        <p:txBody>
          <a:bodyPr>
            <a:normAutofit/>
          </a:bodyPr>
          <a:lstStyle/>
          <a:p>
            <a:r>
              <a:rPr lang="en-AU" sz="4400"/>
              <a:t>Patients with severe mental illness have high rates of vascular disease.			</a:t>
            </a:r>
            <a:r>
              <a:rPr lang="en-AU" sz="3600"/>
              <a:t>	(Poor assessment of CVD risk factor)</a:t>
            </a:r>
          </a:p>
          <a:p>
            <a:r>
              <a:rPr lang="en-AU" sz="4400"/>
              <a:t>Patients with CVD have high rates of poor assessment depression anxiety and PTSD</a:t>
            </a:r>
          </a:p>
        </p:txBody>
      </p:sp>
    </p:spTree>
    <p:extLst>
      <p:ext uri="{BB962C8B-B14F-4D97-AF65-F5344CB8AC3E}">
        <p14:creationId xmlns:p14="http://schemas.microsoft.com/office/powerpoint/2010/main" val="118014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0C777-A39F-4AAD-A550-9B8C16DB8A6F}"/>
              </a:ext>
            </a:extLst>
          </p:cNvPr>
          <p:cNvSpPr/>
          <p:nvPr/>
        </p:nvSpPr>
        <p:spPr>
          <a:xfrm>
            <a:off x="212650" y="6237312"/>
            <a:ext cx="11780875" cy="504056"/>
          </a:xfrm>
          <a:prstGeom prst="rect">
            <a:avLst/>
          </a:prstGeom>
          <a:solidFill>
            <a:srgbClr val="EB641B"/>
          </a:solidFill>
          <a:ln>
            <a:solidFill>
              <a:srgbClr val="EB6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Mach F. Baigent C. </a:t>
            </a:r>
            <a:r>
              <a:rPr kumimoji="0" lang="en-AU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Catapano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AL. </a:t>
            </a:r>
            <a:r>
              <a:rPr kumimoji="0" lang="en-AU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2019 ESC/EAS guidelines for the management of dyslipidaemias: lipid modification to </a:t>
            </a:r>
            <a:r>
              <a:rPr kumimoji="0" lang="en-AU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recude</a:t>
            </a:r>
            <a:r>
              <a:rPr kumimoji="0" lang="en-AU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cardiovascular risk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</a:t>
            </a:r>
            <a:r>
              <a:rPr kumimoji="0" lang="en-AU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Atheresclerosis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2019; 290:140-205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82A55-CB3E-48D5-A849-976BE23E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Lipid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C74D-12B9-42FB-94F2-91C2C610DB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280" y="1666574"/>
            <a:ext cx="9319846" cy="4379663"/>
          </a:xfrm>
        </p:spPr>
        <p:txBody>
          <a:bodyPr>
            <a:normAutofit fontScale="92500" lnSpcReduction="10000"/>
          </a:bodyPr>
          <a:lstStyle/>
          <a:p>
            <a:r>
              <a:rPr lang="en-AU" sz="3600"/>
              <a:t>LDL-C &lt;1.4mmol/L (primary or secondary)</a:t>
            </a:r>
          </a:p>
          <a:p>
            <a:pPr marL="594360" lvl="2" indent="0">
              <a:buNone/>
            </a:pPr>
            <a:r>
              <a:rPr lang="en-AU" sz="3200"/>
              <a:t>For very high risk (subset)</a:t>
            </a:r>
          </a:p>
          <a:p>
            <a:pPr marL="594360" lvl="2" indent="0">
              <a:buNone/>
            </a:pPr>
            <a:r>
              <a:rPr lang="en-AU" sz="3200"/>
              <a:t>		</a:t>
            </a:r>
            <a:r>
              <a:rPr lang="en-AU" sz="2800"/>
              <a:t>&lt;1.0mmol/L (2 or more CVD events within 2 years)</a:t>
            </a:r>
          </a:p>
          <a:p>
            <a:pPr marL="594360" lvl="2" indent="0">
              <a:buNone/>
            </a:pPr>
            <a:endParaRPr lang="en-AU" sz="300"/>
          </a:p>
          <a:p>
            <a:r>
              <a:rPr lang="en-AU" sz="3600"/>
              <a:t>Triglycerides &lt;2.0mmol/L</a:t>
            </a:r>
          </a:p>
          <a:p>
            <a:pPr marL="594360" lvl="2" indent="0">
              <a:buNone/>
            </a:pPr>
            <a:r>
              <a:rPr lang="en-AU" sz="3200"/>
              <a:t>And &lt;10mmol/L for prevention of pancreatitis</a:t>
            </a:r>
          </a:p>
          <a:p>
            <a:pPr marL="594360" lvl="2" indent="0">
              <a:buNone/>
            </a:pPr>
            <a:endParaRPr lang="en-AU" sz="300"/>
          </a:p>
          <a:p>
            <a:r>
              <a:rPr lang="en-AU" sz="3600" err="1"/>
              <a:t>Lp</a:t>
            </a:r>
            <a:r>
              <a:rPr lang="en-AU" sz="3600"/>
              <a:t>(a) no targets</a:t>
            </a:r>
          </a:p>
          <a:p>
            <a:endParaRPr lang="en-AU" sz="300"/>
          </a:p>
          <a:p>
            <a:r>
              <a:rPr lang="en-AU" sz="3600"/>
              <a:t>HDL-C no targets</a:t>
            </a:r>
          </a:p>
        </p:txBody>
      </p:sp>
    </p:spTree>
    <p:extLst>
      <p:ext uri="{BB962C8B-B14F-4D97-AF65-F5344CB8AC3E}">
        <p14:creationId xmlns:p14="http://schemas.microsoft.com/office/powerpoint/2010/main" val="342953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/>
              <a:t>Expected Treatment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5" y="1371600"/>
            <a:ext cx="11379199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CHOLESTEROL</a:t>
            </a:r>
          </a:p>
          <a:p>
            <a:r>
              <a:rPr lang="en-AU" sz="1900"/>
              <a:t>For each 1mMol/L decrease of LDL-C  20-25% less CVD &amp; 10% deaths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BLOOD PRESSURE</a:t>
            </a:r>
          </a:p>
          <a:p>
            <a:r>
              <a:rPr lang="en-AU" sz="1900"/>
              <a:t>For each 10mmHg decrease Systolic BP  10-20% less CVD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DIET</a:t>
            </a:r>
          </a:p>
          <a:p>
            <a:r>
              <a:rPr lang="en-AU" sz="1900"/>
              <a:t>1 point increase Med Diet  10-20% less CVD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OMEGA-3</a:t>
            </a:r>
          </a:p>
          <a:p>
            <a:r>
              <a:rPr lang="en-AU" sz="1900"/>
              <a:t>2000mg EPA/DHA per day if Omega-3 Index &gt;8% : 90% lower SCD, 30% lower mortality.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EXERCISE</a:t>
            </a:r>
          </a:p>
          <a:p>
            <a:r>
              <a:rPr lang="en-AU" sz="1900"/>
              <a:t>Walking (moderate) 30 minutes daily  10-20% less CVD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DIABETES</a:t>
            </a:r>
          </a:p>
          <a:p>
            <a:r>
              <a:rPr lang="en-AU" sz="1900"/>
              <a:t>Treatment with GPL-1 agonist or SGLT-2 inhibitor  20% less CVD and HF</a:t>
            </a:r>
          </a:p>
          <a:p>
            <a:pPr marL="0" indent="0">
              <a:buNone/>
            </a:pPr>
            <a:r>
              <a:rPr lang="en-AU" sz="1900">
                <a:solidFill>
                  <a:srgbClr val="FF0000"/>
                </a:solidFill>
              </a:rPr>
              <a:t>WEIGHT LOSS</a:t>
            </a:r>
          </a:p>
          <a:p>
            <a:r>
              <a:rPr lang="en-AU" sz="1900"/>
              <a:t>Unfortunately, treatment  does not prevent CVD</a:t>
            </a:r>
          </a:p>
        </p:txBody>
      </p:sp>
    </p:spTree>
    <p:extLst>
      <p:ext uri="{BB962C8B-B14F-4D97-AF65-F5344CB8AC3E}">
        <p14:creationId xmlns:p14="http://schemas.microsoft.com/office/powerpoint/2010/main" val="274813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6259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End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65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2F6D-C0C8-4664-A165-AC848D04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2" y="130946"/>
            <a:ext cx="11781536" cy="758952"/>
          </a:xfrm>
        </p:spPr>
        <p:txBody>
          <a:bodyPr>
            <a:noAutofit/>
          </a:bodyPr>
          <a:lstStyle/>
          <a:p>
            <a:r>
              <a:rPr lang="en-AU" sz="3600"/>
              <a:t>CVD risk in people with severe mental illness.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370F395-BC6A-476D-B1A4-B84F91FC6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0" y="1633862"/>
            <a:ext cx="8176275" cy="4701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8D5C1-39CA-4312-9BE5-4785B5224DA6}"/>
              </a:ext>
            </a:extLst>
          </p:cNvPr>
          <p:cNvSpPr txBox="1"/>
          <p:nvPr/>
        </p:nvSpPr>
        <p:spPr>
          <a:xfrm>
            <a:off x="205232" y="6373640"/>
            <a:ext cx="112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err="1"/>
              <a:t>R.Cunningham</a:t>
            </a:r>
            <a:r>
              <a:rPr lang="en-AU"/>
              <a:t>… </a:t>
            </a:r>
            <a:r>
              <a:rPr lang="en-AU" err="1"/>
              <a:t>R.Jackson</a:t>
            </a:r>
            <a:r>
              <a:rPr lang="en-AU"/>
              <a:t> et al. Prediction of CVD risk… </a:t>
            </a:r>
            <a:r>
              <a:rPr lang="en-AU" err="1"/>
              <a:t>PLoS</a:t>
            </a:r>
            <a:r>
              <a:rPr lang="en-AU"/>
              <a:t> ONE 14(9): e0221521 ; </a:t>
            </a:r>
            <a:r>
              <a:rPr lang="en-AU" err="1"/>
              <a:t>Septermber</a:t>
            </a:r>
            <a:r>
              <a:rPr lang="en-AU"/>
              <a:t> 2019 </a:t>
            </a:r>
          </a:p>
        </p:txBody>
      </p:sp>
    </p:spTree>
    <p:extLst>
      <p:ext uri="{BB962C8B-B14F-4D97-AF65-F5344CB8AC3E}">
        <p14:creationId xmlns:p14="http://schemas.microsoft.com/office/powerpoint/2010/main" val="144621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AU" sz="4000"/>
              <a:t>SADHART</a:t>
            </a:r>
            <a:endParaRPr lang="en-AU" sz="4800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798980" y="1595021"/>
            <a:ext cx="10585912" cy="526297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0000" marR="0" lvl="0" indent="-269875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Sertraline Antidepressant Heart Attack Randomised Trial </a:t>
            </a:r>
          </a:p>
          <a:p>
            <a:pPr marL="720000" marR="0" lvl="0" indent="-269875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- USA, Canada, Australia</a:t>
            </a:r>
          </a:p>
          <a:p>
            <a:pPr marL="906463" marR="0" lvl="0" indent="-4572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DA2B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369 Depressed pts with ACS</a:t>
            </a:r>
          </a:p>
          <a:p>
            <a:pPr marL="906463" marR="0" lvl="0" indent="-4572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DA2B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Depression on HAM-D, BDI-I, interview</a:t>
            </a:r>
          </a:p>
          <a:p>
            <a:pPr marL="906463" marR="0" lvl="0" indent="-4572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DA2B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Randomised during admission Sertraline or Placebo</a:t>
            </a:r>
          </a:p>
          <a:p>
            <a:pPr marL="719138" marR="0" lvl="0" indent="-269875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24 week follow-up</a:t>
            </a:r>
          </a:p>
          <a:p>
            <a:pPr marL="719138" marR="0" lvl="0" indent="-269875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648200" y="6400801"/>
            <a:ext cx="571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Glassman JAMA 2002; 288:801-9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7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4638"/>
            <a:ext cx="8229600" cy="1371601"/>
          </a:xfrm>
        </p:spPr>
        <p:txBody>
          <a:bodyPr>
            <a:normAutofit fontScale="90000"/>
          </a:bodyPr>
          <a:lstStyle/>
          <a:p>
            <a:r>
              <a:rPr lang="en-US" sz="4400"/>
              <a:t>SADHART: Cardiovascular Event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42664" y="1374760"/>
            <a:ext cx="7804327" cy="4818062"/>
            <a:chOff x="756" y="878"/>
            <a:chExt cx="5531" cy="3035"/>
          </a:xfrm>
        </p:grpSpPr>
        <p:sp>
          <p:nvSpPr>
            <p:cNvPr id="153604" name="Line 4"/>
            <p:cNvSpPr>
              <a:spLocks noChangeShapeType="1"/>
            </p:cNvSpPr>
            <p:nvPr/>
          </p:nvSpPr>
          <p:spPr bwMode="auto">
            <a:xfrm>
              <a:off x="1566" y="1255"/>
              <a:ext cx="0" cy="2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05" name="Line 5"/>
            <p:cNvSpPr>
              <a:spLocks noChangeShapeType="1"/>
            </p:cNvSpPr>
            <p:nvPr/>
          </p:nvSpPr>
          <p:spPr bwMode="auto">
            <a:xfrm>
              <a:off x="918" y="3511"/>
              <a:ext cx="162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06" name="Line 6"/>
            <p:cNvSpPr>
              <a:spLocks noChangeShapeType="1"/>
            </p:cNvSpPr>
            <p:nvPr/>
          </p:nvSpPr>
          <p:spPr bwMode="auto">
            <a:xfrm>
              <a:off x="864" y="1255"/>
              <a:ext cx="1620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07" name="Line 7"/>
            <p:cNvSpPr>
              <a:spLocks noChangeShapeType="1"/>
            </p:cNvSpPr>
            <p:nvPr/>
          </p:nvSpPr>
          <p:spPr bwMode="auto">
            <a:xfrm>
              <a:off x="918" y="3463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08" name="Line 8"/>
            <p:cNvSpPr>
              <a:spLocks noChangeShapeType="1"/>
            </p:cNvSpPr>
            <p:nvPr/>
          </p:nvSpPr>
          <p:spPr bwMode="auto">
            <a:xfrm>
              <a:off x="1242" y="3463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09" name="Line 9"/>
            <p:cNvSpPr>
              <a:spLocks noChangeShapeType="1"/>
            </p:cNvSpPr>
            <p:nvPr/>
          </p:nvSpPr>
          <p:spPr bwMode="auto">
            <a:xfrm>
              <a:off x="1944" y="3463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0" name="Line 10"/>
            <p:cNvSpPr>
              <a:spLocks noChangeShapeType="1"/>
            </p:cNvSpPr>
            <p:nvPr/>
          </p:nvSpPr>
          <p:spPr bwMode="auto">
            <a:xfrm>
              <a:off x="2268" y="3463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>
              <a:off x="1188" y="1255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2" name="Line 12"/>
            <p:cNvSpPr>
              <a:spLocks noChangeShapeType="1"/>
            </p:cNvSpPr>
            <p:nvPr/>
          </p:nvSpPr>
          <p:spPr bwMode="auto">
            <a:xfrm>
              <a:off x="1890" y="1255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3" name="Line 13"/>
            <p:cNvSpPr>
              <a:spLocks noChangeShapeType="1"/>
            </p:cNvSpPr>
            <p:nvPr/>
          </p:nvSpPr>
          <p:spPr bwMode="auto">
            <a:xfrm>
              <a:off x="2214" y="1255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4" name="Line 14"/>
            <p:cNvSpPr>
              <a:spLocks noChangeShapeType="1"/>
            </p:cNvSpPr>
            <p:nvPr/>
          </p:nvSpPr>
          <p:spPr bwMode="auto">
            <a:xfrm>
              <a:off x="864" y="1255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5" name="Text Box 15"/>
            <p:cNvSpPr txBox="1">
              <a:spLocks noChangeArrowheads="1"/>
            </p:cNvSpPr>
            <p:nvPr/>
          </p:nvSpPr>
          <p:spPr bwMode="auto">
            <a:xfrm>
              <a:off x="2754" y="1111"/>
              <a:ext cx="2618" cy="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Event                    Relative risk (95% CI)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Death       	             0.39 (0.08 – 1.39)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Myocardial             0.70 (0.23 – 2.16)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infarction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Stroke                    0.98 (0.14 – 6.93)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Worsened              0.85 (0.53 – 1.38)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Angina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Congestive            0.70 (0.23 – 2.16)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Heart failure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Composite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*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0.77 (0.51 – 1.16)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6" name="Text Box 16"/>
            <p:cNvSpPr txBox="1">
              <a:spLocks noChangeArrowheads="1"/>
            </p:cNvSpPr>
            <p:nvPr/>
          </p:nvSpPr>
          <p:spPr bwMode="auto">
            <a:xfrm>
              <a:off x="810" y="3559"/>
              <a:ext cx="18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0        0.5      1         1.5        2      2.5</a:t>
              </a:r>
            </a:p>
          </p:txBody>
        </p:sp>
        <p:sp>
          <p:nvSpPr>
            <p:cNvPr id="153617" name="Line 17"/>
            <p:cNvSpPr>
              <a:spLocks noChangeShapeType="1"/>
            </p:cNvSpPr>
            <p:nvPr/>
          </p:nvSpPr>
          <p:spPr bwMode="auto">
            <a:xfrm>
              <a:off x="918" y="1495"/>
              <a:ext cx="9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8" name="Line 18"/>
            <p:cNvSpPr>
              <a:spLocks noChangeShapeType="1"/>
            </p:cNvSpPr>
            <p:nvPr/>
          </p:nvSpPr>
          <p:spPr bwMode="auto">
            <a:xfrm>
              <a:off x="972" y="1831"/>
              <a:ext cx="12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19" name="Line 19"/>
            <p:cNvSpPr>
              <a:spLocks noChangeShapeType="1"/>
            </p:cNvSpPr>
            <p:nvPr/>
          </p:nvSpPr>
          <p:spPr bwMode="auto">
            <a:xfrm>
              <a:off x="918" y="2263"/>
              <a:ext cx="178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0" name="Line 20"/>
            <p:cNvSpPr>
              <a:spLocks noChangeShapeType="1"/>
            </p:cNvSpPr>
            <p:nvPr/>
          </p:nvSpPr>
          <p:spPr bwMode="auto">
            <a:xfrm>
              <a:off x="1188" y="2647"/>
              <a:ext cx="59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1" name="Line 21"/>
            <p:cNvSpPr>
              <a:spLocks noChangeShapeType="1"/>
            </p:cNvSpPr>
            <p:nvPr/>
          </p:nvSpPr>
          <p:spPr bwMode="auto">
            <a:xfrm>
              <a:off x="972" y="2983"/>
              <a:ext cx="11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2" name="Rectangle 22"/>
            <p:cNvSpPr>
              <a:spLocks noChangeArrowheads="1"/>
            </p:cNvSpPr>
            <p:nvPr/>
          </p:nvSpPr>
          <p:spPr bwMode="auto">
            <a:xfrm>
              <a:off x="1296" y="1783"/>
              <a:ext cx="5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3" name="Rectangle 23"/>
            <p:cNvSpPr>
              <a:spLocks noChangeArrowheads="1"/>
            </p:cNvSpPr>
            <p:nvPr/>
          </p:nvSpPr>
          <p:spPr bwMode="auto">
            <a:xfrm>
              <a:off x="1080" y="1447"/>
              <a:ext cx="54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4" name="Rectangle 24"/>
            <p:cNvSpPr>
              <a:spLocks noChangeArrowheads="1"/>
            </p:cNvSpPr>
            <p:nvPr/>
          </p:nvSpPr>
          <p:spPr bwMode="auto">
            <a:xfrm>
              <a:off x="1512" y="2215"/>
              <a:ext cx="5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5" name="Rectangle 25"/>
            <p:cNvSpPr>
              <a:spLocks noChangeArrowheads="1"/>
            </p:cNvSpPr>
            <p:nvPr/>
          </p:nvSpPr>
          <p:spPr bwMode="auto">
            <a:xfrm>
              <a:off x="1458" y="2599"/>
              <a:ext cx="5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6" name="Line 26"/>
            <p:cNvSpPr>
              <a:spLocks noChangeShapeType="1"/>
            </p:cNvSpPr>
            <p:nvPr/>
          </p:nvSpPr>
          <p:spPr bwMode="auto">
            <a:xfrm>
              <a:off x="2808" y="1303"/>
              <a:ext cx="2376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7" name="Text Box 27"/>
            <p:cNvSpPr txBox="1">
              <a:spLocks noChangeArrowheads="1"/>
            </p:cNvSpPr>
            <p:nvPr/>
          </p:nvSpPr>
          <p:spPr bwMode="auto">
            <a:xfrm>
              <a:off x="756" y="1063"/>
              <a:ext cx="18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0       0.5        1        1.5       2      2.5</a:t>
              </a:r>
            </a:p>
          </p:txBody>
        </p:sp>
        <p:sp>
          <p:nvSpPr>
            <p:cNvPr id="153628" name="Line 28"/>
            <p:cNvSpPr>
              <a:spLocks noChangeShapeType="1"/>
            </p:cNvSpPr>
            <p:nvPr/>
          </p:nvSpPr>
          <p:spPr bwMode="auto">
            <a:xfrm>
              <a:off x="2538" y="3463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29" name="Line 29"/>
            <p:cNvSpPr>
              <a:spLocks noChangeShapeType="1"/>
            </p:cNvSpPr>
            <p:nvPr/>
          </p:nvSpPr>
          <p:spPr bwMode="auto">
            <a:xfrm>
              <a:off x="2484" y="1255"/>
              <a:ext cx="0" cy="48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0" name="Text Box 30"/>
            <p:cNvSpPr txBox="1">
              <a:spLocks noChangeArrowheads="1"/>
            </p:cNvSpPr>
            <p:nvPr/>
          </p:nvSpPr>
          <p:spPr bwMode="auto">
            <a:xfrm>
              <a:off x="864" y="878"/>
              <a:ext cx="2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Relative risk for sertraline vs. placebo</a:t>
              </a:r>
            </a:p>
          </p:txBody>
        </p:sp>
        <p:sp>
          <p:nvSpPr>
            <p:cNvPr id="153631" name="Text Box 31"/>
            <p:cNvSpPr txBox="1">
              <a:spLocks noChangeArrowheads="1"/>
            </p:cNvSpPr>
            <p:nvPr/>
          </p:nvSpPr>
          <p:spPr bwMode="auto">
            <a:xfrm>
              <a:off x="3726" y="3511"/>
              <a:ext cx="25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*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Composite consists of combination of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5 individual events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2" name="Line 32"/>
            <p:cNvSpPr>
              <a:spLocks noChangeShapeType="1"/>
            </p:cNvSpPr>
            <p:nvPr/>
          </p:nvSpPr>
          <p:spPr bwMode="auto">
            <a:xfrm>
              <a:off x="1242" y="3319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3" name="Rectangle 33"/>
            <p:cNvSpPr>
              <a:spLocks noChangeArrowheads="1"/>
            </p:cNvSpPr>
            <p:nvPr/>
          </p:nvSpPr>
          <p:spPr bwMode="auto">
            <a:xfrm>
              <a:off x="1350" y="3271"/>
              <a:ext cx="5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4" name="Rectangle 34"/>
            <p:cNvSpPr>
              <a:spLocks noChangeArrowheads="1"/>
            </p:cNvSpPr>
            <p:nvPr/>
          </p:nvSpPr>
          <p:spPr bwMode="auto">
            <a:xfrm>
              <a:off x="1296" y="2935"/>
              <a:ext cx="5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5" name="Text Box 35"/>
            <p:cNvSpPr txBox="1">
              <a:spLocks noChangeArrowheads="1"/>
            </p:cNvSpPr>
            <p:nvPr/>
          </p:nvSpPr>
          <p:spPr bwMode="auto">
            <a:xfrm>
              <a:off x="864" y="3721"/>
              <a:ext cx="2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Relative risk for sertraline vs. placebo</a:t>
              </a:r>
            </a:p>
          </p:txBody>
        </p:sp>
        <p:sp>
          <p:nvSpPr>
            <p:cNvPr id="153636" name="Line 36"/>
            <p:cNvSpPr>
              <a:spLocks noChangeShapeType="1"/>
            </p:cNvSpPr>
            <p:nvPr/>
          </p:nvSpPr>
          <p:spPr bwMode="auto">
            <a:xfrm>
              <a:off x="2754" y="3463"/>
              <a:ext cx="2376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3637" name="Line 37"/>
            <p:cNvSpPr>
              <a:spLocks noChangeShapeType="1"/>
            </p:cNvSpPr>
            <p:nvPr/>
          </p:nvSpPr>
          <p:spPr bwMode="auto">
            <a:xfrm>
              <a:off x="2646" y="2263"/>
              <a:ext cx="1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588574" y="6362885"/>
            <a:ext cx="6804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Swenson JR (Colquhoun – Investigator) </a:t>
            </a:r>
            <a:r>
              <a:rPr kumimoji="0" lang="en-AU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J </a:t>
            </a:r>
            <a:r>
              <a:rPr kumimoji="0" lang="en-AU" sz="12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Cardiol</a:t>
            </a:r>
            <a:r>
              <a:rPr kumimoji="0" lang="en-AU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2003 92;11:1271-76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C48167-7A29-40D8-8314-EC871BAC6BE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076186" y="1806395"/>
            <a:ext cx="4346825" cy="3676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85610E-4B19-44D9-A68E-CD054AE1EBB6}"/>
              </a:ext>
            </a:extLst>
          </p:cNvPr>
          <p:cNvSpPr txBox="1"/>
          <p:nvPr/>
        </p:nvSpPr>
        <p:spPr>
          <a:xfrm>
            <a:off x="411061" y="1663192"/>
            <a:ext cx="61491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n= 361 of original 369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Randomised to sertraline or placebo for 6 months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“substantial mood improvement at 6/12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regardless of treatment 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had significant lower mortality (at 7 years).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16% vs 28%  HR 2.4 (1.5-3.8)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4AC5D-75EF-4DF1-B3BE-7AA2ADFF7208}"/>
              </a:ext>
            </a:extLst>
          </p:cNvPr>
          <p:cNvSpPr txBox="1"/>
          <p:nvPr/>
        </p:nvSpPr>
        <p:spPr>
          <a:xfrm>
            <a:off x="1646777" y="6381783"/>
            <a:ext cx="892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Alexander H. Glassman, MD; J. Thomas Bigger Jr, MD; Michael Gaffney  Arch Gen Psychiatry. 2009;66(9);1022-1029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779D95-3CCB-4140-9DC5-FAFC08E6A759}"/>
              </a:ext>
            </a:extLst>
          </p:cNvPr>
          <p:cNvSpPr txBox="1">
            <a:spLocks/>
          </p:cNvSpPr>
          <p:nvPr/>
        </p:nvSpPr>
        <p:spPr>
          <a:xfrm>
            <a:off x="1524000" y="-171400"/>
            <a:ext cx="9144000" cy="12680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900" b="0" i="0" u="none" strike="noStrike" kern="1200" cap="none" spc="0" normalizeH="0" baseline="0" noProof="0">
                <a:ln>
                  <a:noFill/>
                </a:ln>
                <a:solidFill>
                  <a:srgbClr val="EB641B">
                    <a:shade val="75000"/>
                  </a:srgb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Long Term Mortality Among 361 Patients Having an Acute Coronary Syndrome and Major Depression</a:t>
            </a:r>
          </a:p>
        </p:txBody>
      </p:sp>
    </p:spTree>
    <p:extLst>
      <p:ext uri="{BB962C8B-B14F-4D97-AF65-F5344CB8AC3E}">
        <p14:creationId xmlns:p14="http://schemas.microsoft.com/office/powerpoint/2010/main" val="22717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701988" y="4709450"/>
            <a:ext cx="8620494" cy="1063625"/>
          </a:xfrm>
        </p:spPr>
        <p:txBody>
          <a:bodyPr/>
          <a:lstStyle/>
          <a:p>
            <a:pPr algn="ctr" eaLnBrk="1" hangingPunct="1"/>
            <a:r>
              <a:rPr lang="en-US" sz="2500">
                <a:solidFill>
                  <a:schemeClr val="accent1"/>
                </a:solidFill>
              </a:rPr>
              <a:t>Professor Michael Brown</a:t>
            </a:r>
            <a:br>
              <a:rPr lang="en-US" sz="2500">
                <a:solidFill>
                  <a:schemeClr val="accent1"/>
                </a:solidFill>
              </a:rPr>
            </a:br>
            <a:r>
              <a:rPr lang="en-US" sz="1800" i="1">
                <a:solidFill>
                  <a:schemeClr val="accent3"/>
                </a:solidFill>
              </a:rPr>
              <a:t>Nobel Prize Winner for Medicine with Joseph Goldstein in 1984</a:t>
            </a:r>
            <a:br>
              <a:rPr lang="en-US" sz="1800" i="1">
                <a:solidFill>
                  <a:schemeClr val="accent3"/>
                </a:solidFill>
              </a:rPr>
            </a:br>
            <a:br>
              <a:rPr lang="en-US" sz="2000" i="1">
                <a:solidFill>
                  <a:schemeClr val="accent3"/>
                </a:solidFill>
              </a:rPr>
            </a:br>
            <a:r>
              <a:rPr lang="en-US" sz="1600" i="1">
                <a:solidFill>
                  <a:schemeClr val="tx1"/>
                </a:solidFill>
              </a:rPr>
              <a:t>“for their discoveries concerning the regulation of cholesterol metabolism including LDL Receptor”</a:t>
            </a:r>
            <a:endParaRPr lang="en-AU" sz="2000" i="1">
              <a:solidFill>
                <a:schemeClr val="tx1"/>
              </a:solidFill>
            </a:endParaRPr>
          </a:p>
        </p:txBody>
      </p:sp>
      <p:sp>
        <p:nvSpPr>
          <p:cNvPr id="9216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7292" y="1819388"/>
            <a:ext cx="3640533" cy="36750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cs typeface="Times New Roman" pitchFamily="18" charset="0"/>
              </a:rPr>
              <a:t>“</a:t>
            </a:r>
            <a:r>
              <a:rPr lang="en-US" sz="2400" b="1" i="1">
                <a:solidFill>
                  <a:schemeClr val="bg1"/>
                </a:solidFill>
                <a:cs typeface="Times New Roman" pitchFamily="18" charset="0"/>
              </a:rPr>
              <a:t>An elevated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bg1"/>
                </a:solidFill>
                <a:cs typeface="Times New Roman" pitchFamily="18" charset="0"/>
              </a:rPr>
              <a:t>Low Density Lipoprotein-cholesterol (LDL-C) is the primary risk factor (cause) of atherosclerosis</a:t>
            </a:r>
            <a:r>
              <a:rPr lang="en-US" sz="2000" b="1" i="1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en-US" sz="170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bg1"/>
                </a:solidFill>
                <a:cs typeface="Times New Roman" pitchFamily="18" charset="0"/>
              </a:rPr>
              <a:t>		</a:t>
            </a:r>
            <a:r>
              <a:rPr lang="en-US" sz="2000">
                <a:cs typeface="Times New Roman" pitchFamily="18" charset="0"/>
              </a:rPr>
              <a:t>				</a:t>
            </a: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-2389588" y="5225011"/>
            <a:ext cx="6164884" cy="1038659"/>
          </a:xfrm>
          <a:prstGeom prst="rect">
            <a:avLst/>
          </a:prstGeom>
          <a:noFill/>
        </p:spPr>
        <p:txBody>
          <a:bodyPr wrap="square" lIns="91350" tIns="45677" rIns="91350" bIns="45677">
            <a:spAutoFit/>
          </a:bodyPr>
          <a:lstStyle/>
          <a:p>
            <a:pPr marL="0" marR="0" lvl="0" indent="0" algn="r" defTabSz="913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		</a:t>
            </a: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Plenary Lecture </a:t>
            </a:r>
          </a:p>
          <a:p>
            <a:pPr marL="0" marR="0" lvl="0" indent="0" algn="r" defTabSz="913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European Atherosclerosis Meeting </a:t>
            </a:r>
          </a:p>
          <a:p>
            <a:pPr marL="0" marR="0" lvl="0" indent="0" algn="r" defTabSz="913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NICE France, May 1992           </a:t>
            </a: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itchFamily="34" charset="0"/>
              </a:rPr>
              <a:t>                                </a:t>
            </a:r>
          </a:p>
          <a:p>
            <a:pPr marL="0" marR="0" lvl="0" indent="0" algn="l" defTabSz="913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740" y="609547"/>
            <a:ext cx="2836448" cy="39624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5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5E230-1179-46F7-B4C4-22590448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50" y="215262"/>
            <a:ext cx="9529700" cy="6167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AEDDD0-3F5E-41B7-B2C4-5C4FDBA759DA}"/>
              </a:ext>
            </a:extLst>
          </p:cNvPr>
          <p:cNvSpPr txBox="1"/>
          <p:nvPr/>
        </p:nvSpPr>
        <p:spPr>
          <a:xfrm>
            <a:off x="1681798" y="6412347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1200">
                <a:solidFill>
                  <a:prstClr val="black"/>
                </a:solidFill>
                <a:latin typeface="Georgia"/>
              </a:rPr>
              <a:t>Goldstein JL &amp; Brown MS. A century of cholesterol and coronaries: from plaques to  genes to statins. Cell 2015; 161(1): 161-172</a:t>
            </a:r>
          </a:p>
        </p:txBody>
      </p:sp>
    </p:spTree>
    <p:extLst>
      <p:ext uri="{BB962C8B-B14F-4D97-AF65-F5344CB8AC3E}">
        <p14:creationId xmlns:p14="http://schemas.microsoft.com/office/powerpoint/2010/main" val="1322442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vid Template">
  <a:themeElements>
    <a:clrScheme name="David Templa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avid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vid Templa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id Templa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avid Template">
  <a:themeElements>
    <a:clrScheme name="David Templa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avid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vid Templa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id Templa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avid Template">
  <a:themeElements>
    <a:clrScheme name="David Templa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avid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vid Templa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Templa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id Templa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6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David Template</vt:lpstr>
      <vt:lpstr>10_Civic</vt:lpstr>
      <vt:lpstr>5_Civic</vt:lpstr>
      <vt:lpstr>3_Office Theme</vt:lpstr>
      <vt:lpstr>7_Office Theme</vt:lpstr>
      <vt:lpstr>1_David Template</vt:lpstr>
      <vt:lpstr>1_Civic</vt:lpstr>
      <vt:lpstr>2_Civic</vt:lpstr>
      <vt:lpstr>2_David Template</vt:lpstr>
      <vt:lpstr>4_Civic</vt:lpstr>
      <vt:lpstr>Civic</vt:lpstr>
      <vt:lpstr>Office Theme</vt:lpstr>
      <vt:lpstr>PowerPoint Presentation</vt:lpstr>
      <vt:lpstr>Lifestyle and Cardiology for People with Mental Illness</vt:lpstr>
      <vt:lpstr>PowerPoint Presentation</vt:lpstr>
      <vt:lpstr>CVD risk in people with severe mental illness.</vt:lpstr>
      <vt:lpstr>SADHART</vt:lpstr>
      <vt:lpstr>SADHART: Cardiovascular Event</vt:lpstr>
      <vt:lpstr>PowerPoint Presentation</vt:lpstr>
      <vt:lpstr>Professor Michael Brown Nobel Prize Winner for Medicine with Joseph Goldstein in 1984  “for their discoveries concerning the regulation of cholesterol metabolism including LDL Receptor”</vt:lpstr>
      <vt:lpstr>PowerPoint Presentation</vt:lpstr>
      <vt:lpstr>CHD Risk Factors are Universal</vt:lpstr>
      <vt:lpstr>Psychosocial Factors in Vascular Disease</vt:lpstr>
      <vt:lpstr>Interheart Myocardial Infarction Case-Control Study</vt:lpstr>
      <vt:lpstr>PowerPoint Presentation</vt:lpstr>
      <vt:lpstr>PREvencion con DIeta MEDiterranea (PREDIMED)</vt:lpstr>
      <vt:lpstr>PowerPoint Presentation</vt:lpstr>
      <vt:lpstr>PREDIMED Trial New Onset Depression</vt:lpstr>
      <vt:lpstr>PowerPoint Presentation</vt:lpstr>
      <vt:lpstr>Omega-3 Quick Facts</vt:lpstr>
      <vt:lpstr>PowerPoint Presentation</vt:lpstr>
      <vt:lpstr>Omega-3 Index in Patient Groups</vt:lpstr>
      <vt:lpstr>PowerPoint Presentation</vt:lpstr>
      <vt:lpstr>PowerPoint Presentation</vt:lpstr>
      <vt:lpstr>Blood Request Form</vt:lpstr>
      <vt:lpstr>PowerPoint Presentation</vt:lpstr>
      <vt:lpstr>Primary Prevention 2021 Cardiac Investigations</vt:lpstr>
      <vt:lpstr>PowerPoint Presentation</vt:lpstr>
      <vt:lpstr>PowerPoint Presentation</vt:lpstr>
      <vt:lpstr>PowerPoint Presentation</vt:lpstr>
      <vt:lpstr>PowerPoint Presentation</vt:lpstr>
      <vt:lpstr>Lipid Targets</vt:lpstr>
      <vt:lpstr>Expected Treatment Benefit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and Cardiology for People with Mental Illness</dc:title>
  <dc:creator>Generic2</dc:creator>
  <cp:revision>1</cp:revision>
  <dcterms:created xsi:type="dcterms:W3CDTF">2022-04-05T05:41:22Z</dcterms:created>
  <dcterms:modified xsi:type="dcterms:W3CDTF">2022-04-08T06:26:29Z</dcterms:modified>
</cp:coreProperties>
</file>