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4"/>
    <p:sldMasterId id="2147483686" r:id="rId5"/>
  </p:sldMasterIdLst>
  <p:notesMasterIdLst>
    <p:notesMasterId r:id="rId25"/>
  </p:notesMasterIdLst>
  <p:handoutMasterIdLst>
    <p:handoutMasterId r:id="rId26"/>
  </p:handoutMasterIdLst>
  <p:sldIdLst>
    <p:sldId id="1953" r:id="rId6"/>
    <p:sldId id="258" r:id="rId7"/>
    <p:sldId id="987" r:id="rId8"/>
    <p:sldId id="416" r:id="rId9"/>
    <p:sldId id="410" r:id="rId10"/>
    <p:sldId id="1950" r:id="rId11"/>
    <p:sldId id="412" r:id="rId12"/>
    <p:sldId id="1949" r:id="rId13"/>
    <p:sldId id="997" r:id="rId14"/>
    <p:sldId id="998" r:id="rId15"/>
    <p:sldId id="999" r:id="rId16"/>
    <p:sldId id="1000" r:id="rId17"/>
    <p:sldId id="1945" r:id="rId18"/>
    <p:sldId id="1944" r:id="rId19"/>
    <p:sldId id="1935" r:id="rId20"/>
    <p:sldId id="1947" r:id="rId21"/>
    <p:sldId id="1948" r:id="rId22"/>
    <p:sldId id="1951" r:id="rId23"/>
    <p:sldId id="263" r:id="rId24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B9580-831B-BE05-9697-0B85BF274CF8}" v="4" dt="2022-04-06T23:49:54.004"/>
    <p1510:client id="{8B3D5078-DE04-46EF-9F9B-AE72A4174BF5}" v="7" dt="2022-04-04T16:47:29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72" autoAdjust="0"/>
  </p:normalViewPr>
  <p:slideViewPr>
    <p:cSldViewPr>
      <p:cViewPr varScale="1">
        <p:scale>
          <a:sx n="83" d="100"/>
          <a:sy n="83" d="100"/>
        </p:scale>
        <p:origin x="1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ermore, Patrick" userId="S::plivermore@csu.edu.au::4ec49bf6-205c-4a23-b404-9884b6160acf" providerId="AD" clId="Web-{165B9580-831B-BE05-9697-0B85BF274CF8}"/>
    <pc:docChg chg="addSld delSld sldOrd addMainMaster">
      <pc:chgData name="Livermore, Patrick" userId="S::plivermore@csu.edu.au::4ec49bf6-205c-4a23-b404-9884b6160acf" providerId="AD" clId="Web-{165B9580-831B-BE05-9697-0B85BF274CF8}" dt="2022-04-06T23:49:54.004" v="3"/>
      <pc:docMkLst>
        <pc:docMk/>
      </pc:docMkLst>
      <pc:sldChg chg="new del">
        <pc:chgData name="Livermore, Patrick" userId="S::plivermore@csu.edu.au::4ec49bf6-205c-4a23-b404-9884b6160acf" providerId="AD" clId="Web-{165B9580-831B-BE05-9697-0B85BF274CF8}" dt="2022-04-06T23:49:54.004" v="3"/>
        <pc:sldMkLst>
          <pc:docMk/>
          <pc:sldMk cId="3993650129" sldId="1952"/>
        </pc:sldMkLst>
      </pc:sldChg>
      <pc:sldChg chg="add ord">
        <pc:chgData name="Livermore, Patrick" userId="S::plivermore@csu.edu.au::4ec49bf6-205c-4a23-b404-9884b6160acf" providerId="AD" clId="Web-{165B9580-831B-BE05-9697-0B85BF274CF8}" dt="2022-04-06T23:49:48.879" v="2"/>
        <pc:sldMkLst>
          <pc:docMk/>
          <pc:sldMk cId="348375636" sldId="1953"/>
        </pc:sldMkLst>
      </pc:sldChg>
      <pc:sldMasterChg chg="add addSldLayout">
        <pc:chgData name="Livermore, Patrick" userId="S::plivermore@csu.edu.au::4ec49bf6-205c-4a23-b404-9884b6160acf" providerId="AD" clId="Web-{165B9580-831B-BE05-9697-0B85BF274CF8}" dt="2022-04-06T23:49:44.676" v="1"/>
        <pc:sldMasterMkLst>
          <pc:docMk/>
          <pc:sldMasterMk cId="2952405424" sldId="2147483686"/>
        </pc:sldMasterMkLst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160143291" sldId="2147483675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2421944017" sldId="2147483676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3916459475" sldId="2147483677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98136563" sldId="2147483678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1502088237" sldId="2147483679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2062570877" sldId="2147483680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1363831350" sldId="2147483681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1499535926" sldId="2147483682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3983648063" sldId="2147483683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2241831861" sldId="2147483684"/>
          </pc:sldLayoutMkLst>
        </pc:sldLayoutChg>
        <pc:sldLayoutChg chg="add">
          <pc:chgData name="Livermore, Patrick" userId="S::plivermore@csu.edu.au::4ec49bf6-205c-4a23-b404-9884b6160acf" providerId="AD" clId="Web-{165B9580-831B-BE05-9697-0B85BF274CF8}" dt="2022-04-06T23:49:44.676" v="1"/>
          <pc:sldLayoutMkLst>
            <pc:docMk/>
            <pc:sldMasterMk cId="2952405424" sldId="2147483686"/>
            <pc:sldLayoutMk cId="4130343506" sldId="2147483685"/>
          </pc:sldLayoutMkLst>
        </pc:sldLayoutChg>
      </pc:sldMasterChg>
    </pc:docChg>
  </pc:docChgLst>
  <pc:docChgLst>
    <pc:chgData name="Andy Bell" userId="3eb16050-f9a9-4822-a2b4-3a213c5a7076" providerId="ADAL" clId="{8B3D5078-DE04-46EF-9F9B-AE72A4174BF5}"/>
    <pc:docChg chg="custSel addSld delSld modSld sldOrd">
      <pc:chgData name="Andy Bell" userId="3eb16050-f9a9-4822-a2b4-3a213c5a7076" providerId="ADAL" clId="{8B3D5078-DE04-46EF-9F9B-AE72A4174BF5}" dt="2022-04-04T16:52:56.414" v="1360" actId="20577"/>
      <pc:docMkLst>
        <pc:docMk/>
      </pc:docMkLst>
      <pc:sldChg chg="modSp mod">
        <pc:chgData name="Andy Bell" userId="3eb16050-f9a9-4822-a2b4-3a213c5a7076" providerId="ADAL" clId="{8B3D5078-DE04-46EF-9F9B-AE72A4174BF5}" dt="2022-04-04T16:43:02.654" v="496" actId="20577"/>
        <pc:sldMkLst>
          <pc:docMk/>
          <pc:sldMk cId="0" sldId="258"/>
        </pc:sldMkLst>
        <pc:spChg chg="mod">
          <ac:chgData name="Andy Bell" userId="3eb16050-f9a9-4822-a2b4-3a213c5a7076" providerId="ADAL" clId="{8B3D5078-DE04-46EF-9F9B-AE72A4174BF5}" dt="2022-04-04T16:43:02.654" v="496" actId="20577"/>
          <ac:spMkLst>
            <pc:docMk/>
            <pc:sldMk cId="0" sldId="258"/>
            <ac:spMk id="4098" creationId="{00000000-0000-0000-0000-000000000000}"/>
          </ac:spMkLst>
        </pc:spChg>
        <pc:spChg chg="mod">
          <ac:chgData name="Andy Bell" userId="3eb16050-f9a9-4822-a2b4-3a213c5a7076" providerId="ADAL" clId="{8B3D5078-DE04-46EF-9F9B-AE72A4174BF5}" dt="2022-04-01T16:25:36.388" v="23" actId="20577"/>
          <ac:spMkLst>
            <pc:docMk/>
            <pc:sldMk cId="0" sldId="258"/>
            <ac:spMk id="4099" creationId="{00000000-0000-0000-0000-000000000000}"/>
          </ac:spMkLst>
        </pc:spChg>
      </pc:sldChg>
      <pc:sldChg chg="add">
        <pc:chgData name="Andy Bell" userId="3eb16050-f9a9-4822-a2b4-3a213c5a7076" providerId="ADAL" clId="{8B3D5078-DE04-46EF-9F9B-AE72A4174BF5}" dt="2022-04-04T12:29:49.100" v="24"/>
        <pc:sldMkLst>
          <pc:docMk/>
          <pc:sldMk cId="3327258954" sldId="410"/>
        </pc:sldMkLst>
      </pc:sldChg>
      <pc:sldChg chg="modSp add mod ord">
        <pc:chgData name="Andy Bell" userId="3eb16050-f9a9-4822-a2b4-3a213c5a7076" providerId="ADAL" clId="{8B3D5078-DE04-46EF-9F9B-AE72A4174BF5}" dt="2022-04-04T16:48:42.735" v="994" actId="20577"/>
        <pc:sldMkLst>
          <pc:docMk/>
          <pc:sldMk cId="1680085580" sldId="412"/>
        </pc:sldMkLst>
        <pc:spChg chg="mod">
          <ac:chgData name="Andy Bell" userId="3eb16050-f9a9-4822-a2b4-3a213c5a7076" providerId="ADAL" clId="{8B3D5078-DE04-46EF-9F9B-AE72A4174BF5}" dt="2022-04-04T16:48:42.735" v="994" actId="20577"/>
          <ac:spMkLst>
            <pc:docMk/>
            <pc:sldMk cId="1680085580" sldId="412"/>
            <ac:spMk id="3" creationId="{00000000-0000-0000-0000-000000000000}"/>
          </ac:spMkLst>
        </pc:spChg>
      </pc:sldChg>
      <pc:sldChg chg="add">
        <pc:chgData name="Andy Bell" userId="3eb16050-f9a9-4822-a2b4-3a213c5a7076" providerId="ADAL" clId="{8B3D5078-DE04-46EF-9F9B-AE72A4174BF5}" dt="2022-04-04T12:29:49.100" v="24"/>
        <pc:sldMkLst>
          <pc:docMk/>
          <pc:sldMk cId="1344702257" sldId="416"/>
        </pc:sldMkLst>
      </pc:sldChg>
      <pc:sldChg chg="modSp add mod">
        <pc:chgData name="Andy Bell" userId="3eb16050-f9a9-4822-a2b4-3a213c5a7076" providerId="ADAL" clId="{8B3D5078-DE04-46EF-9F9B-AE72A4174BF5}" dt="2022-04-04T16:44:08.862" v="551" actId="20577"/>
        <pc:sldMkLst>
          <pc:docMk/>
          <pc:sldMk cId="1374212999" sldId="997"/>
        </pc:sldMkLst>
        <pc:spChg chg="mod">
          <ac:chgData name="Andy Bell" userId="3eb16050-f9a9-4822-a2b4-3a213c5a7076" providerId="ADAL" clId="{8B3D5078-DE04-46EF-9F9B-AE72A4174BF5}" dt="2022-04-04T16:44:08.862" v="551" actId="20577"/>
          <ac:spMkLst>
            <pc:docMk/>
            <pc:sldMk cId="1374212999" sldId="997"/>
            <ac:spMk id="2" creationId="{B192E3EF-9C18-428D-96FA-7367E141ABDE}"/>
          </ac:spMkLst>
        </pc:spChg>
      </pc:sldChg>
      <pc:sldChg chg="add">
        <pc:chgData name="Andy Bell" userId="3eb16050-f9a9-4822-a2b4-3a213c5a7076" providerId="ADAL" clId="{8B3D5078-DE04-46EF-9F9B-AE72A4174BF5}" dt="2022-04-04T12:31:14.201" v="25"/>
        <pc:sldMkLst>
          <pc:docMk/>
          <pc:sldMk cId="3802753684" sldId="998"/>
        </pc:sldMkLst>
      </pc:sldChg>
      <pc:sldChg chg="add">
        <pc:chgData name="Andy Bell" userId="3eb16050-f9a9-4822-a2b4-3a213c5a7076" providerId="ADAL" clId="{8B3D5078-DE04-46EF-9F9B-AE72A4174BF5}" dt="2022-04-04T12:31:14.201" v="25"/>
        <pc:sldMkLst>
          <pc:docMk/>
          <pc:sldMk cId="2758237882" sldId="999"/>
        </pc:sldMkLst>
      </pc:sldChg>
      <pc:sldChg chg="add">
        <pc:chgData name="Andy Bell" userId="3eb16050-f9a9-4822-a2b4-3a213c5a7076" providerId="ADAL" clId="{8B3D5078-DE04-46EF-9F9B-AE72A4174BF5}" dt="2022-04-04T12:31:14.201" v="25"/>
        <pc:sldMkLst>
          <pc:docMk/>
          <pc:sldMk cId="3980162162" sldId="1000"/>
        </pc:sldMkLst>
      </pc:sldChg>
      <pc:sldChg chg="modSp add mod">
        <pc:chgData name="Andy Bell" userId="3eb16050-f9a9-4822-a2b4-3a213c5a7076" providerId="ADAL" clId="{8B3D5078-DE04-46EF-9F9B-AE72A4174BF5}" dt="2022-04-04T13:27:40.758" v="466" actId="20577"/>
        <pc:sldMkLst>
          <pc:docMk/>
          <pc:sldMk cId="2151358123" sldId="1935"/>
        </pc:sldMkLst>
        <pc:spChg chg="mod">
          <ac:chgData name="Andy Bell" userId="3eb16050-f9a9-4822-a2b4-3a213c5a7076" providerId="ADAL" clId="{8B3D5078-DE04-46EF-9F9B-AE72A4174BF5}" dt="2022-04-04T13:25:11.906" v="210" actId="20577"/>
          <ac:spMkLst>
            <pc:docMk/>
            <pc:sldMk cId="2151358123" sldId="1935"/>
            <ac:spMk id="2" creationId="{FD4567C5-BAB2-449D-BE00-ECF98DB834B9}"/>
          </ac:spMkLst>
        </pc:spChg>
        <pc:spChg chg="mod">
          <ac:chgData name="Andy Bell" userId="3eb16050-f9a9-4822-a2b4-3a213c5a7076" providerId="ADAL" clId="{8B3D5078-DE04-46EF-9F9B-AE72A4174BF5}" dt="2022-04-04T13:27:40.758" v="466" actId="20577"/>
          <ac:spMkLst>
            <pc:docMk/>
            <pc:sldMk cId="2151358123" sldId="1935"/>
            <ac:spMk id="3" creationId="{B9A4BEBA-3FD5-4CBA-81BE-D9D84E20E6A9}"/>
          </ac:spMkLst>
        </pc:spChg>
      </pc:sldChg>
      <pc:sldChg chg="add del">
        <pc:chgData name="Andy Bell" userId="3eb16050-f9a9-4822-a2b4-3a213c5a7076" providerId="ADAL" clId="{8B3D5078-DE04-46EF-9F9B-AE72A4174BF5}" dt="2022-04-04T13:27:50.262" v="467" actId="47"/>
        <pc:sldMkLst>
          <pc:docMk/>
          <pc:sldMk cId="625460" sldId="1936"/>
        </pc:sldMkLst>
      </pc:sldChg>
      <pc:sldChg chg="add del">
        <pc:chgData name="Andy Bell" userId="3eb16050-f9a9-4822-a2b4-3a213c5a7076" providerId="ADAL" clId="{8B3D5078-DE04-46EF-9F9B-AE72A4174BF5}" dt="2022-04-04T13:27:50.262" v="467" actId="47"/>
        <pc:sldMkLst>
          <pc:docMk/>
          <pc:sldMk cId="162921602" sldId="1937"/>
        </pc:sldMkLst>
      </pc:sldChg>
      <pc:sldChg chg="add del">
        <pc:chgData name="Andy Bell" userId="3eb16050-f9a9-4822-a2b4-3a213c5a7076" providerId="ADAL" clId="{8B3D5078-DE04-46EF-9F9B-AE72A4174BF5}" dt="2022-04-04T13:27:50.262" v="467" actId="47"/>
        <pc:sldMkLst>
          <pc:docMk/>
          <pc:sldMk cId="3635527330" sldId="1938"/>
        </pc:sldMkLst>
      </pc:sldChg>
      <pc:sldChg chg="add del">
        <pc:chgData name="Andy Bell" userId="3eb16050-f9a9-4822-a2b4-3a213c5a7076" providerId="ADAL" clId="{8B3D5078-DE04-46EF-9F9B-AE72A4174BF5}" dt="2022-04-04T13:27:50.262" v="467" actId="47"/>
        <pc:sldMkLst>
          <pc:docMk/>
          <pc:sldMk cId="3291489788" sldId="1939"/>
        </pc:sldMkLst>
      </pc:sldChg>
      <pc:sldChg chg="add del">
        <pc:chgData name="Andy Bell" userId="3eb16050-f9a9-4822-a2b4-3a213c5a7076" providerId="ADAL" clId="{8B3D5078-DE04-46EF-9F9B-AE72A4174BF5}" dt="2022-04-04T13:27:50.262" v="467" actId="47"/>
        <pc:sldMkLst>
          <pc:docMk/>
          <pc:sldMk cId="518371667" sldId="1940"/>
        </pc:sldMkLst>
      </pc:sldChg>
      <pc:sldChg chg="add">
        <pc:chgData name="Andy Bell" userId="3eb16050-f9a9-4822-a2b4-3a213c5a7076" providerId="ADAL" clId="{8B3D5078-DE04-46EF-9F9B-AE72A4174BF5}" dt="2022-04-04T12:36:58.952" v="68"/>
        <pc:sldMkLst>
          <pc:docMk/>
          <pc:sldMk cId="2469287077" sldId="1944"/>
        </pc:sldMkLst>
      </pc:sldChg>
      <pc:sldChg chg="modSp add mod ord">
        <pc:chgData name="Andy Bell" userId="3eb16050-f9a9-4822-a2b4-3a213c5a7076" providerId="ADAL" clId="{8B3D5078-DE04-46EF-9F9B-AE72A4174BF5}" dt="2022-04-04T13:24:41.614" v="184"/>
        <pc:sldMkLst>
          <pc:docMk/>
          <pc:sldMk cId="1657545643" sldId="1945"/>
        </pc:sldMkLst>
        <pc:spChg chg="mod">
          <ac:chgData name="Andy Bell" userId="3eb16050-f9a9-4822-a2b4-3a213c5a7076" providerId="ADAL" clId="{8B3D5078-DE04-46EF-9F9B-AE72A4174BF5}" dt="2022-04-04T13:23:55.230" v="182" actId="6549"/>
          <ac:spMkLst>
            <pc:docMk/>
            <pc:sldMk cId="1657545643" sldId="1945"/>
            <ac:spMk id="3" creationId="{F8A209A0-2FE2-47BA-ACD3-A85399F0FC12}"/>
          </ac:spMkLst>
        </pc:spChg>
      </pc:sldChg>
      <pc:sldChg chg="add">
        <pc:chgData name="Andy Bell" userId="3eb16050-f9a9-4822-a2b4-3a213c5a7076" providerId="ADAL" clId="{8B3D5078-DE04-46EF-9F9B-AE72A4174BF5}" dt="2022-04-04T13:19:44.177" v="70"/>
        <pc:sldMkLst>
          <pc:docMk/>
          <pc:sldMk cId="2579273432" sldId="1947"/>
        </pc:sldMkLst>
      </pc:sldChg>
      <pc:sldChg chg="modSp add mod">
        <pc:chgData name="Andy Bell" userId="3eb16050-f9a9-4822-a2b4-3a213c5a7076" providerId="ADAL" clId="{8B3D5078-DE04-46EF-9F9B-AE72A4174BF5}" dt="2022-04-04T13:23:24.778" v="181" actId="20577"/>
        <pc:sldMkLst>
          <pc:docMk/>
          <pc:sldMk cId="3899668587" sldId="1948"/>
        </pc:sldMkLst>
        <pc:spChg chg="mod">
          <ac:chgData name="Andy Bell" userId="3eb16050-f9a9-4822-a2b4-3a213c5a7076" providerId="ADAL" clId="{8B3D5078-DE04-46EF-9F9B-AE72A4174BF5}" dt="2022-04-04T13:23:24.778" v="181" actId="20577"/>
          <ac:spMkLst>
            <pc:docMk/>
            <pc:sldMk cId="3899668587" sldId="1948"/>
            <ac:spMk id="3" creationId="{28E71B4E-8233-4C1E-BFA2-7101E8CD8DA2}"/>
          </ac:spMkLst>
        </pc:spChg>
      </pc:sldChg>
      <pc:sldChg chg="addSp modSp new mod">
        <pc:chgData name="Andy Bell" userId="3eb16050-f9a9-4822-a2b4-3a213c5a7076" providerId="ADAL" clId="{8B3D5078-DE04-46EF-9F9B-AE72A4174BF5}" dt="2022-04-04T16:49:21.598" v="1041" actId="20577"/>
        <pc:sldMkLst>
          <pc:docMk/>
          <pc:sldMk cId="3790694682" sldId="1949"/>
        </pc:sldMkLst>
        <pc:spChg chg="mod">
          <ac:chgData name="Andy Bell" userId="3eb16050-f9a9-4822-a2b4-3a213c5a7076" providerId="ADAL" clId="{8B3D5078-DE04-46EF-9F9B-AE72A4174BF5}" dt="2022-04-04T16:49:21.598" v="1041" actId="20577"/>
          <ac:spMkLst>
            <pc:docMk/>
            <pc:sldMk cId="3790694682" sldId="1949"/>
            <ac:spMk id="3" creationId="{305D6903-B75D-41D2-B7D3-4779A201AA2E}"/>
          </ac:spMkLst>
        </pc:spChg>
        <pc:picChg chg="add mod">
          <ac:chgData name="Andy Bell" userId="3eb16050-f9a9-4822-a2b4-3a213c5a7076" providerId="ADAL" clId="{8B3D5078-DE04-46EF-9F9B-AE72A4174BF5}" dt="2022-04-04T16:47:29.233" v="858"/>
          <ac:picMkLst>
            <pc:docMk/>
            <pc:sldMk cId="3790694682" sldId="1949"/>
            <ac:picMk id="4" creationId="{A7E439E3-0BBC-4304-B60F-711748F9D787}"/>
          </ac:picMkLst>
        </pc:picChg>
      </pc:sldChg>
      <pc:sldChg chg="modSp add mod ord">
        <pc:chgData name="Andy Bell" userId="3eb16050-f9a9-4822-a2b4-3a213c5a7076" providerId="ADAL" clId="{8B3D5078-DE04-46EF-9F9B-AE72A4174BF5}" dt="2022-04-04T16:47:10.166" v="855" actId="20577"/>
        <pc:sldMkLst>
          <pc:docMk/>
          <pc:sldMk cId="887213837" sldId="1950"/>
        </pc:sldMkLst>
        <pc:spChg chg="mod">
          <ac:chgData name="Andy Bell" userId="3eb16050-f9a9-4822-a2b4-3a213c5a7076" providerId="ADAL" clId="{8B3D5078-DE04-46EF-9F9B-AE72A4174BF5}" dt="2022-04-04T16:47:10.166" v="855" actId="20577"/>
          <ac:spMkLst>
            <pc:docMk/>
            <pc:sldMk cId="887213837" sldId="1950"/>
            <ac:spMk id="3" creationId="{00000000-0000-0000-0000-000000000000}"/>
          </ac:spMkLst>
        </pc:spChg>
      </pc:sldChg>
      <pc:sldChg chg="modSp new mod">
        <pc:chgData name="Andy Bell" userId="3eb16050-f9a9-4822-a2b4-3a213c5a7076" providerId="ADAL" clId="{8B3D5078-DE04-46EF-9F9B-AE72A4174BF5}" dt="2022-04-04T16:52:56.414" v="1360" actId="20577"/>
        <pc:sldMkLst>
          <pc:docMk/>
          <pc:sldMk cId="570443684" sldId="1951"/>
        </pc:sldMkLst>
        <pc:spChg chg="mod">
          <ac:chgData name="Andy Bell" userId="3eb16050-f9a9-4822-a2b4-3a213c5a7076" providerId="ADAL" clId="{8B3D5078-DE04-46EF-9F9B-AE72A4174BF5}" dt="2022-04-04T16:50:09.041" v="1056" actId="20577"/>
          <ac:spMkLst>
            <pc:docMk/>
            <pc:sldMk cId="570443684" sldId="1951"/>
            <ac:spMk id="2" creationId="{C49A2D87-501F-436E-81F6-8BEADBFCB10A}"/>
          </ac:spMkLst>
        </pc:spChg>
        <pc:spChg chg="mod">
          <ac:chgData name="Andy Bell" userId="3eb16050-f9a9-4822-a2b4-3a213c5a7076" providerId="ADAL" clId="{8B3D5078-DE04-46EF-9F9B-AE72A4174BF5}" dt="2022-04-04T16:52:56.414" v="1360" actId="20577"/>
          <ac:spMkLst>
            <pc:docMk/>
            <pc:sldMk cId="570443684" sldId="1951"/>
            <ac:spMk id="3" creationId="{C001B7AA-47B0-4CF3-B13B-1815002E35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7FFB-FF61-41B9-9057-468065273599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4C4C-D86B-4C43-B351-38A4CABC5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7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63AC69F-52BE-4939-9E58-6431094BEA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4840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7189F608-3937-485A-A8D0-FE4C97C8D2E2}" type="slidenum">
              <a:rPr lang="en-GB" alt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GB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D299AED7-F71E-4463-BF08-7D880F32B0AD}" type="slidenum">
              <a:rPr lang="en-GB" altLang="en-US" sz="120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GB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748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/>
          </a:p>
        </p:txBody>
      </p:sp>
      <p:pic>
        <p:nvPicPr>
          <p:cNvPr id="5" name="Picture 9" descr="Centre_logo_RGB_medium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7" y="333376"/>
            <a:ext cx="35988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3622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DEECD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029200"/>
            <a:ext cx="7010400" cy="1066800"/>
          </a:xfrm>
        </p:spPr>
        <p:txBody>
          <a:bodyPr anchor="ctr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B3048-85B0-40B8-99FA-B7623FCC3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55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57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C0C0B-BC6C-4548-BFAC-C27CC5C15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71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43CC7-3F96-4F43-9CE4-72D9A28EB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33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20690" y="157606"/>
            <a:ext cx="890262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6348" y="1066801"/>
            <a:ext cx="6084277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100" cap="all" spc="29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853" y="4876803"/>
            <a:ext cx="5866228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974" y="6245353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4246694" y="4240547"/>
            <a:ext cx="650614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43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4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925" y="750338"/>
            <a:ext cx="343548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35359" y="4714705"/>
            <a:ext cx="650614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68" y="1274476"/>
            <a:ext cx="2821374" cy="2823913"/>
          </a:xfrm>
        </p:spPr>
        <p:txBody>
          <a:bodyPr anchor="b">
            <a:normAutofit/>
          </a:bodyPr>
          <a:lstStyle>
            <a:lvl1pPr algn="ctr">
              <a:defRPr sz="2400" cap="all" spc="4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7567" y="2730304"/>
            <a:ext cx="3287273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45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979" y="2155370"/>
            <a:ext cx="371475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55370"/>
            <a:ext cx="371475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555172"/>
            <a:ext cx="760095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980" y="1801621"/>
            <a:ext cx="3636777" cy="814387"/>
          </a:xfrm>
        </p:spPr>
        <p:txBody>
          <a:bodyPr anchor="b">
            <a:normAutofit/>
          </a:bodyPr>
          <a:lstStyle>
            <a:lvl1pPr marL="0" indent="0">
              <a:buNone/>
              <a:defRPr sz="135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80" y="2619104"/>
            <a:ext cx="3636777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7581" y="1801621"/>
            <a:ext cx="3678439" cy="814387"/>
          </a:xfrm>
        </p:spPr>
        <p:txBody>
          <a:bodyPr anchor="b">
            <a:normAutofit/>
          </a:bodyPr>
          <a:lstStyle>
            <a:lvl1pPr marL="0" indent="0">
              <a:buNone/>
              <a:defRPr sz="135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7581" y="2619104"/>
            <a:ext cx="3678439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7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57200"/>
            <a:ext cx="277891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066801"/>
            <a:ext cx="4629150" cy="48386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2057400"/>
            <a:ext cx="277891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57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3EF22-F7A1-46F3-9101-B45A17FF4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87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57200"/>
            <a:ext cx="277891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66800"/>
            <a:ext cx="4456509" cy="4838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2057400"/>
            <a:ext cx="277891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1525" y="2161904"/>
            <a:ext cx="760095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97188" y="723900"/>
            <a:ext cx="1703887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2925" y="723900"/>
            <a:ext cx="6226901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0226B-54C0-4E14-A111-3DE591295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24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57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16E78-D601-46BD-9A4B-E85ED1ECB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51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DE279-3DCE-4F03-9CE0-94678CC41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57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0CB-0C31-4505-A9C7-1F51CF5D3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2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BD596-D75C-4B93-B45A-0F3A183F0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1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47125-3B64-4C0A-B1F4-22EFEA1CB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6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42D03-80A7-4421-ADD9-0757BC118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78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8748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chemeClr val="tx1"/>
                </a:solidFill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chemeClr val="tx1"/>
                </a:solidFill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B3CF440-79B4-4384-B9B7-E51F90B883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Centre_logo_RGB_medium_JP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7" y="333376"/>
            <a:ext cx="35988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23901"/>
            <a:ext cx="760095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5" y="2161903"/>
            <a:ext cx="760095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6074" y="6245033"/>
            <a:ext cx="393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131" y="6245033"/>
            <a:ext cx="1994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9973" y="6245034"/>
            <a:ext cx="3084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5240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05740" indent="-171450" algn="l" defTabSz="685800" rtl="0" eaLnBrk="1" latinLnBrk="0" hangingPunct="1">
        <a:lnSpc>
          <a:spcPct val="110000"/>
        </a:lnSpc>
        <a:spcBef>
          <a:spcPts val="375"/>
        </a:spcBef>
        <a:buSzPct val="85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205740" indent="0" algn="l" defTabSz="685800" rtl="0" eaLnBrk="1" latinLnBrk="0" hangingPunct="1">
        <a:lnSpc>
          <a:spcPct val="110000"/>
        </a:lnSpc>
        <a:spcBef>
          <a:spcPts val="375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41148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411480" indent="0" algn="l" defTabSz="685800" rtl="0" eaLnBrk="1" latinLnBrk="0" hangingPunct="1">
        <a:lnSpc>
          <a:spcPct val="110000"/>
        </a:lnSpc>
        <a:spcBef>
          <a:spcPts val="375"/>
        </a:spcBef>
        <a:buFontTx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quallywell.co.uk/resources/a-guide-for-people-with-severe-mental-illness-and-their-carers-on-what-to-expect-from-the-covid-19-vaccination-programm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quallywell.co.uk/resources/flu-vaccination-and-mental-illness-resourc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equallywell.co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1E479-1957-431B-A674-EC1F9C549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1964665" y="995266"/>
            <a:ext cx="5042465" cy="1088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ACD210-84A4-4746-B299-98F3C56E9C95}"/>
              </a:ext>
            </a:extLst>
          </p:cNvPr>
          <p:cNvSpPr/>
          <p:nvPr/>
        </p:nvSpPr>
        <p:spPr>
          <a:xfrm>
            <a:off x="251234" y="5549566"/>
            <a:ext cx="4203568" cy="3373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E1CC6-4359-4323-925F-6AB0A1A08E94}"/>
              </a:ext>
            </a:extLst>
          </p:cNvPr>
          <p:cNvSpPr/>
          <p:nvPr/>
        </p:nvSpPr>
        <p:spPr>
          <a:xfrm>
            <a:off x="4591371" y="5548017"/>
            <a:ext cx="4296869" cy="338866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DBA50-7111-48E3-8191-0447A7F84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6" y="5525916"/>
            <a:ext cx="872665" cy="340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57F6E-56EA-4D37-8802-964B48F1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35" y="5552081"/>
            <a:ext cx="337727" cy="340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A4191-F867-4E9B-BA2A-9FDA433E6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194" y="5582506"/>
            <a:ext cx="919046" cy="227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A2137B-CFF8-4CD5-95AA-6B3574A3A2B8}"/>
              </a:ext>
            </a:extLst>
          </p:cNvPr>
          <p:cNvSpPr txBox="1"/>
          <p:nvPr/>
        </p:nvSpPr>
        <p:spPr>
          <a:xfrm>
            <a:off x="540026" y="2426574"/>
            <a:ext cx="391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EA8E89A-B053-4A39-B6AC-BDE629628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63" y="2974479"/>
            <a:ext cx="1041372" cy="6349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B3E268B-4EA2-482F-B389-588007E1B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1" y="2854742"/>
            <a:ext cx="807935" cy="807935"/>
          </a:xfrm>
          <a:prstGeom prst="rect">
            <a:avLst/>
          </a:prstGeom>
        </p:spPr>
      </p:pic>
      <p:pic>
        <p:nvPicPr>
          <p:cNvPr id="11" name="Picture 10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B9AE3A8E-DF2B-4005-B589-E4D0A5AAB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81" y="3009274"/>
            <a:ext cx="1170725" cy="468290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59E5110-94EA-464D-85A5-8A8BC826F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1" y="4097681"/>
            <a:ext cx="1288621" cy="451683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23D3668-E743-46B4-BE31-9D340FF340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6" y="4062737"/>
            <a:ext cx="740679" cy="433298"/>
          </a:xfrm>
          <a:prstGeom prst="rect">
            <a:avLst/>
          </a:prstGeom>
        </p:spPr>
      </p:pic>
      <p:pic>
        <p:nvPicPr>
          <p:cNvPr id="14" name="Picture 13" descr="Diagram&#10;&#10;Description automatically generated with low confidence">
            <a:extLst>
              <a:ext uri="{FF2B5EF4-FFF2-40B4-BE49-F238E27FC236}">
                <a16:creationId xmlns:a16="http://schemas.microsoft.com/office/drawing/2014/main" id="{AA60B93E-A9CA-47F1-B8CF-657687493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6" y="4020615"/>
            <a:ext cx="1615962" cy="568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EB7982-DC02-47BF-849B-75DC8032D5FE}"/>
              </a:ext>
            </a:extLst>
          </p:cNvPr>
          <p:cNvSpPr txBox="1"/>
          <p:nvPr/>
        </p:nvSpPr>
        <p:spPr>
          <a:xfrm>
            <a:off x="3144399" y="5023694"/>
            <a:ext cx="320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 </a:t>
            </a:r>
            <a:r>
              <a:rPr lang="en-A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#EquallyWellAu22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C37942-9153-4F4C-8B94-1C4B3D0B6F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4" y="2853208"/>
            <a:ext cx="1311062" cy="839508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4B0A269D-079D-4987-9D82-7C1476A581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75" y="4137022"/>
            <a:ext cx="1393435" cy="320162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62B26758-CF83-4633-B303-B4C6D98F65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67" y="4066794"/>
            <a:ext cx="891000" cy="4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92F2-36A4-4430-AF43-B42FACDF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with 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8A6D-F8AD-453B-BC67-10344880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Smoking rate 3x average and gap growing</a:t>
            </a:r>
          </a:p>
          <a:p>
            <a:r>
              <a:rPr lang="en-GB" dirty="0"/>
              <a:t>Personalised approach: asking at the right time, not through shame &amp; stigma</a:t>
            </a:r>
          </a:p>
          <a:p>
            <a:r>
              <a:rPr lang="en-GB" dirty="0"/>
              <a:t>Access to full range of interventions (SCIMITAR+ approach)</a:t>
            </a:r>
          </a:p>
          <a:p>
            <a:r>
              <a:rPr lang="en-GB" dirty="0"/>
              <a:t>Support and reward</a:t>
            </a:r>
          </a:p>
          <a:p>
            <a:r>
              <a:rPr lang="en-GB" dirty="0"/>
              <a:t>Opportunity through Long Term Plan to extend support nationwide</a:t>
            </a:r>
          </a:p>
        </p:txBody>
      </p:sp>
    </p:spTree>
    <p:extLst>
      <p:ext uri="{BB962C8B-B14F-4D97-AF65-F5344CB8AC3E}">
        <p14:creationId xmlns:p14="http://schemas.microsoft.com/office/powerpoint/2010/main" val="380275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E842-8C0E-4621-98BE-512BECA5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coproduction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18068-E6C6-49DA-A138-7A06141C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Understanding what helps (and what doesn’t)</a:t>
            </a:r>
          </a:p>
          <a:p>
            <a:r>
              <a:rPr lang="en-GB" dirty="0"/>
              <a:t>Redesigning services as equal partners</a:t>
            </a:r>
          </a:p>
          <a:p>
            <a:r>
              <a:rPr lang="en-GB" dirty="0"/>
              <a:t>Peer-led services and peer support (including families/carers)</a:t>
            </a:r>
          </a:p>
          <a:p>
            <a:r>
              <a:rPr lang="en-GB" dirty="0"/>
              <a:t>Effective communication (both medium and message)</a:t>
            </a:r>
          </a:p>
        </p:txBody>
      </p:sp>
    </p:spTree>
    <p:extLst>
      <p:ext uri="{BB962C8B-B14F-4D97-AF65-F5344CB8AC3E}">
        <p14:creationId xmlns:p14="http://schemas.microsoft.com/office/powerpoint/2010/main" val="275823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7F33-17C8-4FC2-AB56-980B3BCF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Holistic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0237-5651-41C1-B97D-F123230D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Importance of housing, work, education and money</a:t>
            </a:r>
          </a:p>
          <a:p>
            <a:r>
              <a:rPr lang="en-GB" dirty="0"/>
              <a:t>Covid and flu vaccination</a:t>
            </a:r>
          </a:p>
          <a:p>
            <a:r>
              <a:rPr lang="en-GB" dirty="0"/>
              <a:t>Oral health and dentistry</a:t>
            </a:r>
          </a:p>
          <a:p>
            <a:r>
              <a:rPr lang="en-GB" dirty="0"/>
              <a:t>Sexual </a:t>
            </a:r>
            <a:r>
              <a:rPr lang="en-GB"/>
              <a:t>and reproductive health</a:t>
            </a:r>
            <a:endParaRPr lang="en-GB" dirty="0"/>
          </a:p>
          <a:p>
            <a:r>
              <a:rPr lang="en-GB" dirty="0"/>
              <a:t>Trauma-informed approach</a:t>
            </a:r>
          </a:p>
        </p:txBody>
      </p:sp>
    </p:spTree>
    <p:extLst>
      <p:ext uri="{BB962C8B-B14F-4D97-AF65-F5344CB8AC3E}">
        <p14:creationId xmlns:p14="http://schemas.microsoft.com/office/powerpoint/2010/main" val="398016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CA0E-C663-4FDB-AB4E-EEC8051A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vaccination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09A0-2FE2-47BA-ACD3-A85399F0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Supporting NHS and partners to reach out to people with mental illness and carers</a:t>
            </a:r>
          </a:p>
          <a:p>
            <a:r>
              <a:rPr lang="en-GB" dirty="0"/>
              <a:t>Guide for ‘what to expect’ from the vaccination process</a:t>
            </a:r>
          </a:p>
          <a:p>
            <a:r>
              <a:rPr lang="en-GB" dirty="0">
                <a:hlinkClick r:id="rId2"/>
              </a:rPr>
              <a:t>https://equallywell.co.uk/resources/a-guide-for-people-with-severe-mental-illness-and-their-carers-on-what-to-expect-from-the-covid-19-vaccination-programme/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4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8A0A-FDA8-42B9-BA82-B8912FD1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Flu vaccination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1F75-BBE3-49B6-A1CC-A931E82B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Guides for:</a:t>
            </a:r>
          </a:p>
          <a:p>
            <a:pPr lvl="1"/>
            <a:r>
              <a:rPr lang="en-GB" dirty="0"/>
              <a:t>People living with mental illness and their families</a:t>
            </a:r>
          </a:p>
          <a:p>
            <a:pPr lvl="1"/>
            <a:r>
              <a:rPr lang="en-GB" dirty="0"/>
              <a:t>GPs and pharmacists</a:t>
            </a:r>
          </a:p>
          <a:p>
            <a:pPr lvl="1"/>
            <a:r>
              <a:rPr lang="en-GB" dirty="0"/>
              <a:t>Mental health teams</a:t>
            </a:r>
          </a:p>
          <a:p>
            <a:r>
              <a:rPr lang="en-GB" dirty="0">
                <a:hlinkClick r:id="rId2"/>
              </a:rPr>
              <a:t>https://equallywell.co.uk/resources/flu-vaccination-and-mental-illness-resources/</a:t>
            </a:r>
            <a:r>
              <a:rPr lang="en-GB" dirty="0"/>
              <a:t> </a:t>
            </a:r>
          </a:p>
          <a:p>
            <a:r>
              <a:rPr lang="en-GB" dirty="0"/>
              <a:t>Concern that not everyone with a mental illness if eligible for this still</a:t>
            </a:r>
          </a:p>
        </p:txBody>
      </p:sp>
    </p:spTree>
    <p:extLst>
      <p:ext uri="{BB962C8B-B14F-4D97-AF65-F5344CB8AC3E}">
        <p14:creationId xmlns:p14="http://schemas.microsoft.com/office/powerpoint/2010/main" val="246928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67C5-BAB2-449D-BE00-ECF98DB8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Keys to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BEBA-3FD5-4CBA-81BE-D9D84E20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Coproduction works – at every level</a:t>
            </a:r>
          </a:p>
          <a:p>
            <a:r>
              <a:rPr lang="en-GB" dirty="0"/>
              <a:t>Words matter</a:t>
            </a:r>
          </a:p>
          <a:p>
            <a:r>
              <a:rPr lang="en-GB" dirty="0"/>
              <a:t>Use multimedia communication to reach people</a:t>
            </a:r>
          </a:p>
          <a:p>
            <a:r>
              <a:rPr lang="en-GB" dirty="0"/>
              <a:t>Community organisations can connect where statutory organisations can’t</a:t>
            </a:r>
          </a:p>
          <a:p>
            <a:r>
              <a:rPr lang="en-GB" dirty="0"/>
              <a:t>Trauma informed approaches work</a:t>
            </a:r>
          </a:p>
          <a:p>
            <a:r>
              <a:rPr lang="en-GB" dirty="0"/>
              <a:t>Support staff to ‘own’ it</a:t>
            </a:r>
          </a:p>
        </p:txBody>
      </p:sp>
    </p:spTree>
    <p:extLst>
      <p:ext uri="{BB962C8B-B14F-4D97-AF65-F5344CB8AC3E}">
        <p14:creationId xmlns:p14="http://schemas.microsoft.com/office/powerpoint/2010/main" val="215135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4A32-5556-4461-85B6-A69EB7D1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0989-A276-4905-847B-4829FF71D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Growing interest in physical health equality across the NHS</a:t>
            </a:r>
          </a:p>
          <a:p>
            <a:r>
              <a:rPr lang="en-GB" dirty="0"/>
              <a:t>Funding for full six-point health check in primary care</a:t>
            </a:r>
          </a:p>
          <a:p>
            <a:r>
              <a:rPr lang="en-GB" dirty="0"/>
              <a:t>Commitment to extend smoking cessation treatment to mental health services</a:t>
            </a:r>
          </a:p>
          <a:p>
            <a:r>
              <a:rPr lang="en-GB" dirty="0"/>
              <a:t>Covid vaccination prioritisation and coverage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27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4BDB-758C-46B1-B280-005834B0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Shortcomings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1B4E-8233-4C1E-BFA2-7101E8CD8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Limited implementation of agreed priorities</a:t>
            </a:r>
          </a:p>
          <a:p>
            <a:r>
              <a:rPr lang="en-GB" dirty="0"/>
              <a:t>Resource constraints</a:t>
            </a:r>
          </a:p>
          <a:p>
            <a:r>
              <a:rPr lang="en-GB" dirty="0"/>
              <a:t>Workforce enthusiasm, knowledge and skill</a:t>
            </a:r>
          </a:p>
          <a:p>
            <a:r>
              <a:rPr lang="en-GB" dirty="0"/>
              <a:t>Lack of holistic or equalities approaches in policy and practice</a:t>
            </a:r>
          </a:p>
        </p:txBody>
      </p:sp>
    </p:spTree>
    <p:extLst>
      <p:ext uri="{BB962C8B-B14F-4D97-AF65-F5344CB8AC3E}">
        <p14:creationId xmlns:p14="http://schemas.microsoft.com/office/powerpoint/2010/main" val="389966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2D87-501F-436E-81F6-8BEADBFC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B7AA-47B0-4CF3-B13B-1815002E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Changing practices takes (a lot) longer than changing policies</a:t>
            </a:r>
          </a:p>
          <a:p>
            <a:r>
              <a:rPr lang="en-GB" dirty="0"/>
              <a:t>Discrimination and stigma are still pervasive in our health care system</a:t>
            </a:r>
          </a:p>
          <a:p>
            <a:r>
              <a:rPr lang="en-GB" dirty="0"/>
              <a:t>Coproduction gets markedly better results than any other approach we know of</a:t>
            </a:r>
          </a:p>
          <a:p>
            <a:r>
              <a:rPr lang="en-GB" dirty="0"/>
              <a:t>We’re getting there piece by piece, with a long way to go</a:t>
            </a:r>
          </a:p>
        </p:txBody>
      </p:sp>
    </p:spTree>
    <p:extLst>
      <p:ext uri="{BB962C8B-B14F-4D97-AF65-F5344CB8AC3E}">
        <p14:creationId xmlns:p14="http://schemas.microsoft.com/office/powerpoint/2010/main" val="57044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Thank you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/>
              <a:t>For more information: </a:t>
            </a:r>
          </a:p>
          <a:p>
            <a:r>
              <a:rPr lang="en-GB" altLang="en-US" dirty="0"/>
              <a:t>andy.bell@centreformentalhealth.org.uk</a:t>
            </a:r>
          </a:p>
          <a:p>
            <a:r>
              <a:rPr lang="en-GB" altLang="en-US" dirty="0"/>
              <a:t>@</a:t>
            </a:r>
            <a:r>
              <a:rPr lang="en-GB" altLang="en-US" dirty="0" err="1"/>
              <a:t>CentreforMH</a:t>
            </a:r>
            <a:r>
              <a:rPr lang="en-GB" altLang="en-US" dirty="0"/>
              <a:t> @</a:t>
            </a:r>
            <a:r>
              <a:rPr lang="en-GB" altLang="en-US" dirty="0" err="1"/>
              <a:t>EquallyWellUK</a:t>
            </a:r>
            <a:r>
              <a:rPr lang="en-GB" altLang="en-US" dirty="0"/>
              <a:t> @</a:t>
            </a:r>
            <a:r>
              <a:rPr lang="en-GB" altLang="en-US" dirty="0" err="1"/>
              <a:t>Andy__Bell</a:t>
            </a:r>
            <a:r>
              <a:rPr lang="en-GB" altLang="en-US" dirty="0"/>
              <a:t>__</a:t>
            </a:r>
          </a:p>
          <a:p>
            <a:r>
              <a:rPr lang="en-GB" altLang="en-US" dirty="0"/>
              <a:t>www.centreformentalhealth.org.uk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Equally Well UK: what we have learned so far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/>
              <a:t>Andy Bell</a:t>
            </a:r>
            <a:r>
              <a:rPr lang="en-GB" altLang="en-US"/>
              <a:t>, 12 April 2022</a:t>
            </a:r>
            <a:endParaRPr lang="en-GB" altLang="en-US" dirty="0"/>
          </a:p>
          <a:p>
            <a:r>
              <a:rPr lang="en-GB" altLang="en-US" dirty="0"/>
              <a:t>@</a:t>
            </a:r>
            <a:r>
              <a:rPr lang="en-GB" altLang="en-US" dirty="0" err="1"/>
              <a:t>Andy__Bell</a:t>
            </a:r>
            <a:r>
              <a:rPr lang="en-GB" altLang="en-US" dirty="0"/>
              <a:t>__ @</a:t>
            </a:r>
            <a:r>
              <a:rPr lang="en-GB" altLang="en-US" dirty="0" err="1"/>
              <a:t>CentreforMH</a:t>
            </a:r>
            <a:r>
              <a:rPr lang="en-GB" altLang="en-US" dirty="0"/>
              <a:t> @</a:t>
            </a:r>
            <a:r>
              <a:rPr lang="en-GB" altLang="en-US" dirty="0" err="1"/>
              <a:t>EquallyWellUK</a:t>
            </a: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093-DE41-4BE7-99D5-FC5F5869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Tackling inequalities in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F2CC-B798-43F0-81BE-9F1FBDB1A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5E9D8-77FA-4363-AB9E-51C2BFCE7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280"/>
            <a:ext cx="2573740" cy="3647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EFF0A-3E25-4FB8-888A-476A45B7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" y="4941168"/>
            <a:ext cx="4413172" cy="1916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A3D7C-797B-43FE-AA5A-B9EFEA973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538318"/>
            <a:ext cx="6156176" cy="2151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61C09D-4650-4B3D-8157-23390E8FC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3" y="3114845"/>
            <a:ext cx="3602202" cy="120073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040D3E-D916-485C-9FD2-854BC904F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354" y="4136724"/>
            <a:ext cx="4286646" cy="27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3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Unequal health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15-20 year shorter life expectancy</a:t>
            </a:r>
          </a:p>
          <a:p>
            <a:r>
              <a:rPr lang="en-GB" dirty="0"/>
              <a:t>3.7 times higher premature mortality</a:t>
            </a:r>
          </a:p>
          <a:p>
            <a:r>
              <a:rPr lang="en-GB" dirty="0"/>
              <a:t>Three times risk of Covid mortality</a:t>
            </a:r>
          </a:p>
          <a:p>
            <a:r>
              <a:rPr lang="en-GB" dirty="0"/>
              <a:t>Three times as likely to have diabetes </a:t>
            </a:r>
          </a:p>
          <a:p>
            <a:r>
              <a:rPr lang="en-GB" dirty="0"/>
              <a:t>Twice as likely to have heart disease</a:t>
            </a:r>
          </a:p>
          <a:p>
            <a:r>
              <a:rPr lang="en-GB" dirty="0"/>
              <a:t>More likely to die from cancer</a:t>
            </a:r>
          </a:p>
          <a:p>
            <a:r>
              <a:rPr lang="en-GB" dirty="0"/>
              <a:t>More likely to have multiple physical health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0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Collaborative to spur collective action on physical health</a:t>
            </a:r>
          </a:p>
          <a:p>
            <a:r>
              <a:rPr lang="en-GB" dirty="0"/>
              <a:t>Members from across UK including NHS, professional bodies, charities &amp; universities</a:t>
            </a:r>
          </a:p>
          <a:p>
            <a:r>
              <a:rPr lang="en-GB" dirty="0"/>
              <a:t>Three principles: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We all have a right to good health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No one organisation can do this alone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The answers lie in collaboration and coproduction</a:t>
            </a:r>
          </a:p>
          <a:p>
            <a:pPr marL="51435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818"/>
            <a:ext cx="2952328" cy="12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5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Coproduction included from the outset</a:t>
            </a:r>
          </a:p>
          <a:p>
            <a:r>
              <a:rPr lang="en-GB" dirty="0"/>
              <a:t>Hosted by Centre for Mental Health</a:t>
            </a:r>
          </a:p>
          <a:p>
            <a:r>
              <a:rPr lang="en-GB" dirty="0"/>
              <a:t>Experts by experience group brought together by Rethink Mental Illness</a:t>
            </a:r>
          </a:p>
          <a:p>
            <a:r>
              <a:rPr lang="en-GB" dirty="0"/>
              <a:t>Clinical group supported by clinical bodies including medical Royal Colleges, nursing, occupational therapists, dietitians, public health, etc</a:t>
            </a:r>
          </a:p>
          <a:p>
            <a:pPr marL="51435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818"/>
            <a:ext cx="2952328" cy="12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1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Major activities:</a:t>
            </a:r>
            <a:endParaRPr lang="en-GB" dirty="0"/>
          </a:p>
          <a:p>
            <a:r>
              <a:rPr lang="en-GB" dirty="0"/>
              <a:t>Sharing evidence, research and resources</a:t>
            </a:r>
          </a:p>
          <a:p>
            <a:r>
              <a:rPr lang="en-GB" dirty="0"/>
              <a:t>Publishing blogs &amp; podcasts on practice and experience</a:t>
            </a:r>
          </a:p>
          <a:p>
            <a:r>
              <a:rPr lang="en-GB" dirty="0"/>
              <a:t>Organising learning events, webinars and other activities</a:t>
            </a:r>
          </a:p>
          <a:p>
            <a:r>
              <a:rPr lang="en-GB" dirty="0"/>
              <a:t>Supporting system change and innovation</a:t>
            </a:r>
          </a:p>
          <a:p>
            <a:r>
              <a:rPr lang="en-GB" dirty="0"/>
              <a:t>Campaigning for change</a:t>
            </a:r>
          </a:p>
          <a:p>
            <a:r>
              <a:rPr lang="en-GB" dirty="0"/>
              <a:t>Website </a:t>
            </a:r>
            <a:r>
              <a:rPr lang="en-GB" dirty="0">
                <a:hlinkClick r:id="rId2"/>
              </a:rPr>
              <a:t>www.equallywell.co.uk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818"/>
            <a:ext cx="2952328" cy="12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BC4B-BA79-4C09-A1FB-11F0B6F6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6903-B75D-41D2-B7D3-4779A201A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Key topics (so far):</a:t>
            </a:r>
          </a:p>
          <a:p>
            <a:r>
              <a:rPr lang="en-GB" dirty="0"/>
              <a:t>Healthy weight management</a:t>
            </a:r>
          </a:p>
          <a:p>
            <a:r>
              <a:rPr lang="en-GB" dirty="0"/>
              <a:t>Tobacco smoking</a:t>
            </a:r>
          </a:p>
          <a:p>
            <a:r>
              <a:rPr lang="en-GB" dirty="0"/>
              <a:t>Covid19 (including vaccinations)</a:t>
            </a:r>
          </a:p>
          <a:p>
            <a:r>
              <a:rPr lang="en-GB" dirty="0"/>
              <a:t>Poverty and racial injustice</a:t>
            </a:r>
          </a:p>
          <a:p>
            <a:r>
              <a:rPr lang="en-GB" dirty="0"/>
              <a:t>Health checks and screening</a:t>
            </a:r>
          </a:p>
          <a:p>
            <a:r>
              <a:rPr lang="en-GB" dirty="0"/>
              <a:t>Early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439E3-0BBC-4304-B60F-711748F9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818"/>
            <a:ext cx="2952328" cy="12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E3EF-9C18-428D-96FA-7367E141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weight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517E-6D33-4C41-895F-06E97CCA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800" dirty="0">
                <a:ea typeface="+mn-lt"/>
                <a:cs typeface="+mn-lt"/>
              </a:rPr>
              <a:t>Weight management is complex, an</a:t>
            </a:r>
            <a:r>
              <a:rPr lang="en-GB" sz="2800" dirty="0"/>
              <a:t>d</a:t>
            </a:r>
            <a:r>
              <a:rPr lang="en-GB" sz="2800" dirty="0">
                <a:ea typeface="+mn-lt"/>
                <a:cs typeface="+mn-lt"/>
              </a:rPr>
              <a:t> no one size of support fits all </a:t>
            </a:r>
          </a:p>
          <a:p>
            <a:pPr>
              <a:spcAft>
                <a:spcPts val="0"/>
              </a:spcAft>
            </a:pPr>
            <a:r>
              <a:rPr lang="en-GB" sz="2800" dirty="0">
                <a:ea typeface="+mn-lt"/>
                <a:cs typeface="+mn-lt"/>
              </a:rPr>
              <a:t>People need long-term support to maintain a healthy lifestyle 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+mn-lt"/>
                <a:cs typeface="+mn-lt"/>
              </a:rPr>
              <a:t>L</a:t>
            </a:r>
            <a:r>
              <a:rPr lang="en-GB" sz="2800" dirty="0">
                <a:ea typeface="+mn-lt"/>
                <a:cs typeface="+mn-lt"/>
              </a:rPr>
              <a:t>ook beyond the numbers (weight, BMI etc) </a:t>
            </a:r>
          </a:p>
          <a:p>
            <a:pPr>
              <a:spcAft>
                <a:spcPts val="0"/>
              </a:spcAft>
            </a:pPr>
            <a:r>
              <a:rPr lang="en-GB" sz="2800" dirty="0">
                <a:ea typeface="+mn-lt"/>
                <a:cs typeface="+mn-lt"/>
              </a:rPr>
              <a:t>Emotional aspects of food and eating</a:t>
            </a:r>
          </a:p>
          <a:p>
            <a:pPr>
              <a:spcAft>
                <a:spcPts val="0"/>
              </a:spcAft>
            </a:pPr>
            <a:r>
              <a:rPr lang="en-GB" sz="2800" dirty="0">
                <a:ea typeface="+mn-lt"/>
                <a:cs typeface="+mn-lt"/>
              </a:rPr>
              <a:t>Interventions delivered by staff trained in helping people with severe mental illness to manage their weight </a:t>
            </a:r>
            <a:endParaRPr lang="en-GB" sz="2800" dirty="0">
              <a:ea typeface="Tahoma"/>
              <a:cs typeface="Tahom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2129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539D31"/>
      </a:dk2>
      <a:lt2>
        <a:srgbClr val="808080"/>
      </a:lt2>
      <a:accent1>
        <a:srgbClr val="DEECD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CF4E6"/>
      </a:accent5>
      <a:accent6>
        <a:srgbClr val="2D2D8A"/>
      </a:accent6>
      <a:hlink>
        <a:srgbClr val="53AF31"/>
      </a:hlink>
      <a:folHlink>
        <a:srgbClr val="53AF31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9499E21-13BB-474F-9F27-FD9181C464CD}" vid="{21B90EDE-BD3E-4017-B015-47D75A693F0D}"/>
    </a:ext>
  </a:extLst>
</a:theme>
</file>

<file path=ppt/theme/theme2.xml><?xml version="1.0" encoding="utf-8"?>
<a:theme xmlns:a="http://schemas.openxmlformats.org/drawingml/2006/main" name="AdornVTI">
  <a:themeElements>
    <a:clrScheme name="AnalogousFromRegularSeedRightStep">
      <a:dk1>
        <a:srgbClr val="000000"/>
      </a:dk1>
      <a:lt1>
        <a:srgbClr val="FFFFFF"/>
      </a:lt1>
      <a:dk2>
        <a:srgbClr val="1D2733"/>
      </a:dk2>
      <a:lt2>
        <a:srgbClr val="E8E3E2"/>
      </a:lt2>
      <a:accent1>
        <a:srgbClr val="4AB0BE"/>
      </a:accent1>
      <a:accent2>
        <a:srgbClr val="3B71B1"/>
      </a:accent2>
      <a:accent3>
        <a:srgbClr val="4D52C3"/>
      </a:accent3>
      <a:accent4>
        <a:srgbClr val="673BB1"/>
      </a:accent4>
      <a:accent5>
        <a:srgbClr val="AA4DC3"/>
      </a:accent5>
      <a:accent6>
        <a:srgbClr val="B13B99"/>
      </a:accent6>
      <a:hlink>
        <a:srgbClr val="BF4F3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AF03960E8114FB066A97574896111" ma:contentTypeVersion="0" ma:contentTypeDescription="Create a new document." ma:contentTypeScope="" ma:versionID="055d9fc6387173ab9d9160220a2c5ba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ddb571d657badb0241e1dbcaf8c2f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C622D4-736F-4DC2-85FF-CEB45281DE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32C5B-6C33-4BED-B027-10276590C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794387-BD65-4F27-9820-0286029B148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32282</TotalTime>
  <Words>664</Words>
  <Application>Microsoft Office PowerPoint</Application>
  <PresentationFormat>On-screen Show (4:3)</PresentationFormat>
  <Paragraphs>100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</vt:lpstr>
      <vt:lpstr>AdornVTI</vt:lpstr>
      <vt:lpstr>PowerPoint Presentation</vt:lpstr>
      <vt:lpstr>Equally Well UK: what we have learned so far </vt:lpstr>
      <vt:lpstr>Tackling inequalities in mental health</vt:lpstr>
      <vt:lpstr>Unequal health outcomes</vt:lpstr>
      <vt:lpstr>PowerPoint Presentation</vt:lpstr>
      <vt:lpstr>PowerPoint Presentation</vt:lpstr>
      <vt:lpstr>PowerPoint Presentation</vt:lpstr>
      <vt:lpstr>PowerPoint Presentation</vt:lpstr>
      <vt:lpstr>Healthy weight management</vt:lpstr>
      <vt:lpstr>Support with smoking</vt:lpstr>
      <vt:lpstr>The importance of coproduction</vt:lpstr>
      <vt:lpstr>Holistic approach</vt:lpstr>
      <vt:lpstr>Covid-19 vaccination resources</vt:lpstr>
      <vt:lpstr>Flu vaccination resources</vt:lpstr>
      <vt:lpstr>Keys to engagement</vt:lpstr>
      <vt:lpstr>Positives so far</vt:lpstr>
      <vt:lpstr>Shortcomings</vt:lpstr>
      <vt:lpstr>A few insights</vt:lpstr>
      <vt:lpstr>Thank you </vt:lpstr>
    </vt:vector>
  </TitlesOfParts>
  <Company>The Centre for Mental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policy now and in the future…</dc:title>
  <dc:creator>Andy Bell</dc:creator>
  <cp:lastModifiedBy>Andy Bell</cp:lastModifiedBy>
  <cp:revision>194</cp:revision>
  <cp:lastPrinted>2015-03-20T12:23:28Z</cp:lastPrinted>
  <dcterms:created xsi:type="dcterms:W3CDTF">2014-04-17T14:20:02Z</dcterms:created>
  <dcterms:modified xsi:type="dcterms:W3CDTF">2022-04-06T23:49:58Z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0x010100932AF03960E8114FB066A97574896111</vt:lpwstr>
  </property>
  <property fmtid="{D5CDD505-2E9C-101B-9397-08002B2CF9AE}" pid="3" name="IsMyDocuments">
    <vt:bool>true</vt:bool>
  </property>
</Properties>
</file>