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 id="2147483687" r:id="rId5"/>
    <p:sldMasterId id="2147483694" r:id="rId6"/>
    <p:sldMasterId id="2147483736" r:id="rId7"/>
    <p:sldMasterId id="2147483745" r:id="rId8"/>
    <p:sldMasterId id="2147483753" r:id="rId9"/>
    <p:sldMasterId id="2147483761" r:id="rId10"/>
    <p:sldMasterId id="2147483686" r:id="rId11"/>
  </p:sldMasterIdLst>
  <p:notesMasterIdLst>
    <p:notesMasterId r:id="rId35"/>
  </p:notesMasterIdLst>
  <p:handoutMasterIdLst>
    <p:handoutMasterId r:id="rId36"/>
  </p:handoutMasterIdLst>
  <p:sldIdLst>
    <p:sldId id="352" r:id="rId12"/>
    <p:sldId id="274" r:id="rId13"/>
    <p:sldId id="330" r:id="rId14"/>
    <p:sldId id="331" r:id="rId15"/>
    <p:sldId id="335" r:id="rId16"/>
    <p:sldId id="290" r:id="rId17"/>
    <p:sldId id="332" r:id="rId18"/>
    <p:sldId id="348" r:id="rId19"/>
    <p:sldId id="333" r:id="rId20"/>
    <p:sldId id="338" r:id="rId21"/>
    <p:sldId id="329" r:id="rId22"/>
    <p:sldId id="339" r:id="rId23"/>
    <p:sldId id="349" r:id="rId24"/>
    <p:sldId id="340" r:id="rId25"/>
    <p:sldId id="341" r:id="rId26"/>
    <p:sldId id="305" r:id="rId27"/>
    <p:sldId id="343" r:id="rId28"/>
    <p:sldId id="344" r:id="rId29"/>
    <p:sldId id="345" r:id="rId30"/>
    <p:sldId id="347" r:id="rId31"/>
    <p:sldId id="310" r:id="rId32"/>
    <p:sldId id="351" r:id="rId33"/>
    <p:sldId id="281" r:id="rId34"/>
  </p:sldIdLst>
  <p:sldSz cx="10688638" cy="7562850"/>
  <p:notesSz cx="6858000" cy="9144000"/>
  <p:defaultTex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55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9F248F"/>
    <a:srgbClr val="C1D82F"/>
    <a:srgbClr val="E20177"/>
    <a:srgbClr val="00AEEF"/>
    <a:srgbClr val="4D4D4F"/>
    <a:srgbClr val="0092D2"/>
    <a:srgbClr val="CD004D"/>
    <a:srgbClr val="000000"/>
    <a:srgbClr val="4D55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C1B5A-59B6-A362-C870-C8F2ADC97574}" v="2" dt="2022-04-07T23:15:16.477"/>
    <p1510:client id="{E08758A3-E38D-B3DE-422D-9A216DB98F20}" v="13" dt="2021-02-04T03:31:59.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2" autoAdjust="0"/>
    <p:restoredTop sz="50729" autoAdjust="0"/>
  </p:normalViewPr>
  <p:slideViewPr>
    <p:cSldViewPr snapToGrid="0" snapToObjects="1">
      <p:cViewPr varScale="1">
        <p:scale>
          <a:sx n="50" d="100"/>
          <a:sy n="50" d="100"/>
        </p:scale>
        <p:origin x="2508" y="54"/>
      </p:cViewPr>
      <p:guideLst>
        <p:guide orient="horz" pos="2544"/>
        <p:guide pos="550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8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ermore, Patrick" userId="S::plivermore@csu.edu.au::4ec49bf6-205c-4a23-b404-9884b6160acf" providerId="AD" clId="Web-{353C1B5A-59B6-A362-C870-C8F2ADC97574}"/>
    <pc:docChg chg="addSld sldOrd addMainMaster">
      <pc:chgData name="Livermore, Patrick" userId="S::plivermore@csu.edu.au::4ec49bf6-205c-4a23-b404-9884b6160acf" providerId="AD" clId="Web-{353C1B5A-59B6-A362-C870-C8F2ADC97574}" dt="2022-04-07T23:15:16.477" v="1"/>
      <pc:docMkLst>
        <pc:docMk/>
      </pc:docMkLst>
      <pc:sldChg chg="add ord">
        <pc:chgData name="Livermore, Patrick" userId="S::plivermore@csu.edu.au::4ec49bf6-205c-4a23-b404-9884b6160acf" providerId="AD" clId="Web-{353C1B5A-59B6-A362-C870-C8F2ADC97574}" dt="2022-04-07T23:15:16.477" v="1"/>
        <pc:sldMkLst>
          <pc:docMk/>
          <pc:sldMk cId="1771734699" sldId="352"/>
        </pc:sldMkLst>
      </pc:sldChg>
      <pc:sldMasterChg chg="add addSldLayout">
        <pc:chgData name="Livermore, Patrick" userId="S::plivermore@csu.edu.au::4ec49bf6-205c-4a23-b404-9884b6160acf" providerId="AD" clId="Web-{353C1B5A-59B6-A362-C870-C8F2ADC97574}" dt="2022-04-07T23:15:07.743" v="0"/>
        <pc:sldMasterMkLst>
          <pc:docMk/>
          <pc:sldMasterMk cId="2952405424" sldId="2147483686"/>
        </pc:sldMasterMkLst>
        <pc:sldLayoutChg chg="add">
          <pc:chgData name="Livermore, Patrick" userId="S::plivermore@csu.edu.au::4ec49bf6-205c-4a23-b404-9884b6160acf" providerId="AD" clId="Web-{353C1B5A-59B6-A362-C870-C8F2ADC97574}" dt="2022-04-07T23:15:07.743" v="0"/>
          <pc:sldLayoutMkLst>
            <pc:docMk/>
            <pc:sldMasterMk cId="2952405424" sldId="2147483686"/>
            <pc:sldLayoutMk cId="160143291" sldId="2147483675"/>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2421944017" sldId="2147483676"/>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3916459475" sldId="2147483677"/>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98136563" sldId="2147483678"/>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1502088237" sldId="2147483679"/>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2062570877" sldId="2147483680"/>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1363831350" sldId="2147483681"/>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1499535926" sldId="2147483682"/>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3983648063" sldId="2147483683"/>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2241831861" sldId="2147483684"/>
          </pc:sldLayoutMkLst>
        </pc:sldLayoutChg>
        <pc:sldLayoutChg chg="add">
          <pc:chgData name="Livermore, Patrick" userId="S::plivermore@csu.edu.au::4ec49bf6-205c-4a23-b404-9884b6160acf" providerId="AD" clId="Web-{353C1B5A-59B6-A362-C870-C8F2ADC97574}" dt="2022-04-07T23:15:07.743" v="0"/>
          <pc:sldLayoutMkLst>
            <pc:docMk/>
            <pc:sldMasterMk cId="2952405424" sldId="2147483686"/>
            <pc:sldLayoutMk cId="4130343506" sldId="2147483685"/>
          </pc:sldLayoutMkLst>
        </pc:sldLayoutChg>
      </pc:sldMasterChg>
    </pc:docChg>
  </pc:docChgLst>
  <pc:docChgLst>
    <pc:chgData name="Laura Price" userId="S::lprice@mindaustralia.org.au::e2d754a4-2262-41cd-b7da-594e697f50de" providerId="AD" clId="Web-{E08758A3-E38D-B3DE-422D-9A216DB98F20}"/>
    <pc:docChg chg="modSld">
      <pc:chgData name="Laura Price" userId="S::lprice@mindaustralia.org.au::e2d754a4-2262-41cd-b7da-594e697f50de" providerId="AD" clId="Web-{E08758A3-E38D-B3DE-422D-9A216DB98F20}" dt="2021-02-04T03:31:59.835" v="11" actId="20577"/>
      <pc:docMkLst>
        <pc:docMk/>
      </pc:docMkLst>
      <pc:sldChg chg="modSp">
        <pc:chgData name="Laura Price" userId="S::lprice@mindaustralia.org.au::e2d754a4-2262-41cd-b7da-594e697f50de" providerId="AD" clId="Web-{E08758A3-E38D-B3DE-422D-9A216DB98F20}" dt="2021-02-04T03:31:59.835" v="11" actId="20577"/>
        <pc:sldMkLst>
          <pc:docMk/>
          <pc:sldMk cId="3155263630" sldId="275"/>
        </pc:sldMkLst>
        <pc:spChg chg="mod">
          <ac:chgData name="Laura Price" userId="S::lprice@mindaustralia.org.au::e2d754a4-2262-41cd-b7da-594e697f50de" providerId="AD" clId="Web-{E08758A3-E38D-B3DE-422D-9A216DB98F20}" dt="2021-02-04T03:31:59.835" v="11" actId="20577"/>
          <ac:spMkLst>
            <pc:docMk/>
            <pc:sldMk cId="3155263630" sldId="275"/>
            <ac:spMk id="2" creationId="{00000000-0000-0000-0000-000000000000}"/>
          </ac:spMkLst>
        </pc:spChg>
        <pc:spChg chg="mod">
          <ac:chgData name="Laura Price" userId="S::lprice@mindaustralia.org.au::e2d754a4-2262-41cd-b7da-594e697f50de" providerId="AD" clId="Web-{E08758A3-E38D-B3DE-422D-9A216DB98F20}" dt="2021-02-04T03:31:55.570" v="10" actId="20577"/>
          <ac:spMkLst>
            <pc:docMk/>
            <pc:sldMk cId="3155263630" sldId="275"/>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dirty="0"/>
              <a:t>Quality</a:t>
            </a:r>
            <a:r>
              <a:rPr lang="en-AU" baseline="0" dirty="0"/>
              <a:t> of life compared </a:t>
            </a:r>
          </a:p>
          <a:p>
            <a:pPr>
              <a:defRPr/>
            </a:pPr>
            <a:r>
              <a:rPr lang="en-AU" baseline="0" dirty="0"/>
              <a:t>(</a:t>
            </a:r>
            <a:r>
              <a:rPr lang="en-AU" baseline="0" dirty="0" err="1"/>
              <a:t>WHOQoL</a:t>
            </a:r>
            <a:r>
              <a:rPr lang="en-AU" baseline="0" dirty="0"/>
              <a:t> –</a:t>
            </a:r>
            <a:r>
              <a:rPr lang="en-AU" baseline="0" dirty="0" err="1"/>
              <a:t>Bref</a:t>
            </a:r>
            <a:r>
              <a:rPr lang="en-AU" baseline="0" dirty="0"/>
              <a:t>; average scores)</a:t>
            </a:r>
            <a:endParaRPr lang="en-A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Mind SIL Residents (n=77)</c:v>
                </c:pt>
              </c:strCache>
            </c:strRef>
          </c:tx>
          <c:spPr>
            <a:solidFill>
              <a:srgbClr val="E20177"/>
            </a:solidFill>
            <a:ln>
              <a:solidFill>
                <a:srgbClr val="E20177"/>
              </a:solidFill>
            </a:ln>
            <a:effectLst/>
          </c:spPr>
          <c:invertIfNegative val="0"/>
          <c:dLbls>
            <c:dLbl>
              <c:idx val="0"/>
              <c:layout>
                <c:manualLayout>
                  <c:x val="0"/>
                  <c:y val="6.6834985578378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DE-481E-8E27-4A1C033461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Physical health</c:v>
                </c:pt>
              </c:strCache>
            </c:strRef>
          </c:cat>
          <c:val>
            <c:numRef>
              <c:f>Sheet1!$B$2</c:f>
              <c:numCache>
                <c:formatCode>0%</c:formatCode>
                <c:ptCount val="1"/>
                <c:pt idx="0">
                  <c:v>0.49</c:v>
                </c:pt>
              </c:numCache>
            </c:numRef>
          </c:val>
          <c:extLst>
            <c:ext xmlns:c16="http://schemas.microsoft.com/office/drawing/2014/chart" uri="{C3380CC4-5D6E-409C-BE32-E72D297353CC}">
              <c16:uniqueId val="{00000000-05E7-44DF-836A-0C7CE411FCE1}"/>
            </c:ext>
          </c:extLst>
        </c:ser>
        <c:ser>
          <c:idx val="1"/>
          <c:order val="1"/>
          <c:tx>
            <c:strRef>
              <c:f>Sheet1!$C$1</c:f>
              <c:strCache>
                <c:ptCount val="1"/>
                <c:pt idx="0">
                  <c:v>Australian population</c:v>
                </c:pt>
              </c:strCache>
            </c:strRef>
          </c:tx>
          <c:spPr>
            <a:solidFill>
              <a:srgbClr val="FF8200"/>
            </a:solidFill>
            <a:ln>
              <a:solidFill>
                <a:srgbClr val="FF8200"/>
              </a:solidFill>
            </a:ln>
            <a:effectLst/>
          </c:spPr>
          <c:invertIfNegative val="0"/>
          <c:dLbls>
            <c:dLbl>
              <c:idx val="0"/>
              <c:layout>
                <c:manualLayout>
                  <c:x val="0"/>
                  <c:y val="5.8814787308973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DE-481E-8E27-4A1C033461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Physical health</c:v>
                </c:pt>
              </c:strCache>
            </c:strRef>
          </c:cat>
          <c:val>
            <c:numRef>
              <c:f>Sheet1!$C$2</c:f>
              <c:numCache>
                <c:formatCode>0%</c:formatCode>
                <c:ptCount val="1"/>
                <c:pt idx="0">
                  <c:v>0.74</c:v>
                </c:pt>
              </c:numCache>
            </c:numRef>
          </c:val>
          <c:extLst>
            <c:ext xmlns:c16="http://schemas.microsoft.com/office/drawing/2014/chart" uri="{C3380CC4-5D6E-409C-BE32-E72D297353CC}">
              <c16:uniqueId val="{00000001-05E7-44DF-836A-0C7CE411FCE1}"/>
            </c:ext>
          </c:extLst>
        </c:ser>
        <c:ser>
          <c:idx val="2"/>
          <c:order val="2"/>
          <c:tx>
            <c:strRef>
              <c:f>Sheet1!$D$1</c:f>
              <c:strCache>
                <c:ptCount val="1"/>
                <c:pt idx="0">
                  <c:v>Australians living with psychosis</c:v>
                </c:pt>
              </c:strCache>
            </c:strRef>
          </c:tx>
          <c:spPr>
            <a:solidFill>
              <a:srgbClr val="9F248F"/>
            </a:solidFill>
            <a:ln>
              <a:solidFill>
                <a:srgbClr val="9F248F"/>
              </a:solidFill>
            </a:ln>
            <a:effectLst/>
          </c:spPr>
          <c:invertIfNegative val="0"/>
          <c:dLbls>
            <c:dLbl>
              <c:idx val="0"/>
              <c:layout>
                <c:manualLayout>
                  <c:x val="0"/>
                  <c:y val="6.4161586155243255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DE-481E-8E27-4A1C033461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Physical health</c:v>
                </c:pt>
              </c:strCache>
            </c:strRef>
          </c:cat>
          <c:val>
            <c:numRef>
              <c:f>Sheet1!$D$2</c:f>
              <c:numCache>
                <c:formatCode>0%</c:formatCode>
                <c:ptCount val="1"/>
                <c:pt idx="0">
                  <c:v>0.61</c:v>
                </c:pt>
              </c:numCache>
            </c:numRef>
          </c:val>
          <c:extLst>
            <c:ext xmlns:c16="http://schemas.microsoft.com/office/drawing/2014/chart" uri="{C3380CC4-5D6E-409C-BE32-E72D297353CC}">
              <c16:uniqueId val="{00000002-05E7-44DF-836A-0C7CE411FCE1}"/>
            </c:ext>
          </c:extLst>
        </c:ser>
        <c:dLbls>
          <c:showLegendKey val="0"/>
          <c:showVal val="0"/>
          <c:showCatName val="0"/>
          <c:showSerName val="0"/>
          <c:showPercent val="0"/>
          <c:showBubbleSize val="0"/>
        </c:dLbls>
        <c:gapWidth val="219"/>
        <c:overlap val="-27"/>
        <c:axId val="1688063407"/>
        <c:axId val="1688060079"/>
      </c:barChart>
      <c:catAx>
        <c:axId val="168806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8060079"/>
        <c:crosses val="autoZero"/>
        <c:auto val="1"/>
        <c:lblAlgn val="ctr"/>
        <c:lblOffset val="100"/>
        <c:noMultiLvlLbl val="0"/>
      </c:catAx>
      <c:valAx>
        <c:axId val="168806007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88063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8418F6-A3CE-4503-806D-CD348C0725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A7420F0-8654-4714-AEF7-D8FB9CA53C9B}">
      <dgm:prSet phldrT="[Text]"/>
      <dgm:spPr>
        <a:solidFill>
          <a:srgbClr val="00AEEF"/>
        </a:solidFill>
        <a:ln>
          <a:solidFill>
            <a:srgbClr val="00AEEF"/>
          </a:solidFill>
        </a:ln>
      </dgm:spPr>
      <dgm:t>
        <a:bodyPr/>
        <a:lstStyle/>
        <a:p>
          <a:r>
            <a:rPr lang="en-AU" dirty="0"/>
            <a:t>Resources for Service Managers and Team Leaders to introduce My Physical Health to staff</a:t>
          </a:r>
          <a:endParaRPr lang="en-US" dirty="0"/>
        </a:p>
      </dgm:t>
    </dgm:pt>
    <dgm:pt modelId="{91618BEE-BB79-42FE-8EEE-57E332D68E8E}" type="parTrans" cxnId="{AB9772F5-8A21-4468-80B0-7706392FB2CC}">
      <dgm:prSet/>
      <dgm:spPr/>
      <dgm:t>
        <a:bodyPr/>
        <a:lstStyle/>
        <a:p>
          <a:endParaRPr lang="en-US"/>
        </a:p>
      </dgm:t>
    </dgm:pt>
    <dgm:pt modelId="{2D3A2674-32E8-4D50-8106-FEDDE6ED928A}" type="sibTrans" cxnId="{AB9772F5-8A21-4468-80B0-7706392FB2CC}">
      <dgm:prSet/>
      <dgm:spPr>
        <a:ln>
          <a:solidFill>
            <a:srgbClr val="4D4D4F"/>
          </a:solidFill>
        </a:ln>
      </dgm:spPr>
      <dgm:t>
        <a:bodyPr/>
        <a:lstStyle/>
        <a:p>
          <a:endParaRPr lang="en-US"/>
        </a:p>
      </dgm:t>
    </dgm:pt>
    <dgm:pt modelId="{5215EDBD-97FC-4654-A450-12A8DC24D21A}">
      <dgm:prSet phldrT="[Text]"/>
      <dgm:spPr>
        <a:solidFill>
          <a:srgbClr val="E20177"/>
        </a:solidFill>
        <a:ln>
          <a:solidFill>
            <a:srgbClr val="E20177"/>
          </a:solidFill>
        </a:ln>
      </dgm:spPr>
      <dgm:t>
        <a:bodyPr/>
        <a:lstStyle/>
        <a:p>
          <a:r>
            <a:rPr lang="en-AU" dirty="0"/>
            <a:t>Tailored presentations at Mind’s Communities of Practice e.g. Peer Practitioners, Youth, Complex Disability, </a:t>
          </a:r>
          <a:endParaRPr lang="en-US" dirty="0"/>
        </a:p>
      </dgm:t>
    </dgm:pt>
    <dgm:pt modelId="{AB209E44-D223-45A9-A12A-2BB5212D785A}" type="parTrans" cxnId="{4EB7D195-040E-491B-9637-EEFE0E74E269}">
      <dgm:prSet/>
      <dgm:spPr/>
      <dgm:t>
        <a:bodyPr/>
        <a:lstStyle/>
        <a:p>
          <a:endParaRPr lang="en-US"/>
        </a:p>
      </dgm:t>
    </dgm:pt>
    <dgm:pt modelId="{D400BA9D-EE84-421D-8104-111AE7B279AE}" type="sibTrans" cxnId="{4EB7D195-040E-491B-9637-EEFE0E74E269}">
      <dgm:prSet/>
      <dgm:spPr/>
      <dgm:t>
        <a:bodyPr/>
        <a:lstStyle/>
        <a:p>
          <a:endParaRPr lang="en-US"/>
        </a:p>
      </dgm:t>
    </dgm:pt>
    <dgm:pt modelId="{1CC33499-DE3B-4FDC-9786-4A723DDA6046}">
      <dgm:prSet/>
      <dgm:spPr>
        <a:solidFill>
          <a:srgbClr val="9F248F"/>
        </a:solidFill>
        <a:ln>
          <a:solidFill>
            <a:srgbClr val="9F248F"/>
          </a:solidFill>
        </a:ln>
      </dgm:spPr>
      <dgm:t>
        <a:bodyPr/>
        <a:lstStyle/>
        <a:p>
          <a:r>
            <a:rPr lang="en-AU" dirty="0"/>
            <a:t>Run webinars to support the launch in 2022</a:t>
          </a:r>
        </a:p>
      </dgm:t>
    </dgm:pt>
    <dgm:pt modelId="{DE49F35E-6175-433B-AE89-87561BAFF831}" type="parTrans" cxnId="{1C94249E-1223-479F-BD12-6D9033644517}">
      <dgm:prSet/>
      <dgm:spPr/>
      <dgm:t>
        <a:bodyPr/>
        <a:lstStyle/>
        <a:p>
          <a:endParaRPr lang="en-US"/>
        </a:p>
      </dgm:t>
    </dgm:pt>
    <dgm:pt modelId="{0CF3DFB6-F7AF-4289-8E37-E6B04273BB25}" type="sibTrans" cxnId="{1C94249E-1223-479F-BD12-6D9033644517}">
      <dgm:prSet/>
      <dgm:spPr/>
      <dgm:t>
        <a:bodyPr/>
        <a:lstStyle/>
        <a:p>
          <a:endParaRPr lang="en-US"/>
        </a:p>
      </dgm:t>
    </dgm:pt>
    <dgm:pt modelId="{F41ED1E7-DD4F-4E32-BD4C-D777106BDE36}">
      <dgm:prSet/>
      <dgm:spPr>
        <a:solidFill>
          <a:srgbClr val="C1D82F"/>
        </a:solidFill>
        <a:ln>
          <a:solidFill>
            <a:srgbClr val="C1D82F"/>
          </a:solidFill>
        </a:ln>
      </dgm:spPr>
      <dgm:t>
        <a:bodyPr/>
        <a:lstStyle/>
        <a:p>
          <a:r>
            <a:rPr lang="en-AU" dirty="0"/>
            <a:t>Measure progress using data from My Better Life plans® and Outcome Measures that include General Health items</a:t>
          </a:r>
        </a:p>
      </dgm:t>
    </dgm:pt>
    <dgm:pt modelId="{39F00370-E05C-401E-877E-1C97E03F333C}" type="parTrans" cxnId="{B7C0E4FF-6FD2-4234-AB7C-8AB4BC6F5684}">
      <dgm:prSet/>
      <dgm:spPr/>
      <dgm:t>
        <a:bodyPr/>
        <a:lstStyle/>
        <a:p>
          <a:endParaRPr lang="en-US"/>
        </a:p>
      </dgm:t>
    </dgm:pt>
    <dgm:pt modelId="{D32AAE44-09E2-4F38-8C79-E00A0619BAD0}" type="sibTrans" cxnId="{B7C0E4FF-6FD2-4234-AB7C-8AB4BC6F5684}">
      <dgm:prSet/>
      <dgm:spPr/>
      <dgm:t>
        <a:bodyPr/>
        <a:lstStyle/>
        <a:p>
          <a:endParaRPr lang="en-US"/>
        </a:p>
      </dgm:t>
    </dgm:pt>
    <dgm:pt modelId="{3FC9C17E-58F0-413E-962F-8104FCFB58D3}">
      <dgm:prSet/>
      <dgm:spPr>
        <a:solidFill>
          <a:srgbClr val="FF8200"/>
        </a:solidFill>
        <a:ln>
          <a:solidFill>
            <a:srgbClr val="FF8200"/>
          </a:solidFill>
        </a:ln>
      </dgm:spPr>
      <dgm:t>
        <a:bodyPr/>
        <a:lstStyle/>
        <a:p>
          <a:r>
            <a:rPr lang="en-AU" dirty="0"/>
            <a:t>Encourage Quality Improvement Activities to share examples of good practice </a:t>
          </a:r>
        </a:p>
      </dgm:t>
    </dgm:pt>
    <dgm:pt modelId="{74923692-9F0D-4DB0-93B1-0A3B18A66EA6}" type="parTrans" cxnId="{EFB08812-8658-46F8-8730-08523859751F}">
      <dgm:prSet/>
      <dgm:spPr/>
      <dgm:t>
        <a:bodyPr/>
        <a:lstStyle/>
        <a:p>
          <a:endParaRPr lang="en-US"/>
        </a:p>
      </dgm:t>
    </dgm:pt>
    <dgm:pt modelId="{79E2CBE6-CDCC-46C8-AFAE-21B82A9DB695}" type="sibTrans" cxnId="{EFB08812-8658-46F8-8730-08523859751F}">
      <dgm:prSet/>
      <dgm:spPr/>
      <dgm:t>
        <a:bodyPr/>
        <a:lstStyle/>
        <a:p>
          <a:endParaRPr lang="en-US"/>
        </a:p>
      </dgm:t>
    </dgm:pt>
    <dgm:pt modelId="{62470B35-D4B5-4956-ACEB-2F5C2E98E9A3}" type="pres">
      <dgm:prSet presAssocID="{848418F6-A3CE-4503-806D-CD348C072577}" presName="Name0" presStyleCnt="0">
        <dgm:presLayoutVars>
          <dgm:chMax val="7"/>
          <dgm:chPref val="7"/>
          <dgm:dir/>
        </dgm:presLayoutVars>
      </dgm:prSet>
      <dgm:spPr/>
    </dgm:pt>
    <dgm:pt modelId="{87044A4B-0548-46F5-9B9E-9F1712179AD8}" type="pres">
      <dgm:prSet presAssocID="{848418F6-A3CE-4503-806D-CD348C072577}" presName="Name1" presStyleCnt="0"/>
      <dgm:spPr/>
    </dgm:pt>
    <dgm:pt modelId="{E241C3DE-51FF-4758-B3FB-D4DD803F7AF1}" type="pres">
      <dgm:prSet presAssocID="{848418F6-A3CE-4503-806D-CD348C072577}" presName="cycle" presStyleCnt="0"/>
      <dgm:spPr/>
    </dgm:pt>
    <dgm:pt modelId="{F5FCE8BD-B1A3-41A5-99F6-FBD8E5E88674}" type="pres">
      <dgm:prSet presAssocID="{848418F6-A3CE-4503-806D-CD348C072577}" presName="srcNode" presStyleLbl="node1" presStyleIdx="0" presStyleCnt="5"/>
      <dgm:spPr/>
    </dgm:pt>
    <dgm:pt modelId="{D2A73D63-1CE9-4F5C-B5C6-7876C05E3AF4}" type="pres">
      <dgm:prSet presAssocID="{848418F6-A3CE-4503-806D-CD348C072577}" presName="conn" presStyleLbl="parChTrans1D2" presStyleIdx="0" presStyleCnt="1"/>
      <dgm:spPr/>
    </dgm:pt>
    <dgm:pt modelId="{836F9971-BCB6-4ACE-A0C8-2ABC4B04EA7C}" type="pres">
      <dgm:prSet presAssocID="{848418F6-A3CE-4503-806D-CD348C072577}" presName="extraNode" presStyleLbl="node1" presStyleIdx="0" presStyleCnt="5"/>
      <dgm:spPr/>
    </dgm:pt>
    <dgm:pt modelId="{FC9F309F-7A51-4B67-9009-F416EA71036A}" type="pres">
      <dgm:prSet presAssocID="{848418F6-A3CE-4503-806D-CD348C072577}" presName="dstNode" presStyleLbl="node1" presStyleIdx="0" presStyleCnt="5"/>
      <dgm:spPr/>
    </dgm:pt>
    <dgm:pt modelId="{98243C36-44A2-4736-84C4-FE9553D97FFC}" type="pres">
      <dgm:prSet presAssocID="{DA7420F0-8654-4714-AEF7-D8FB9CA53C9B}" presName="text_1" presStyleLbl="node1" presStyleIdx="0" presStyleCnt="5">
        <dgm:presLayoutVars>
          <dgm:bulletEnabled val="1"/>
        </dgm:presLayoutVars>
      </dgm:prSet>
      <dgm:spPr/>
    </dgm:pt>
    <dgm:pt modelId="{5848D2C7-253C-48C6-9368-7AFA1516932C}" type="pres">
      <dgm:prSet presAssocID="{DA7420F0-8654-4714-AEF7-D8FB9CA53C9B}" presName="accent_1" presStyleCnt="0"/>
      <dgm:spPr/>
    </dgm:pt>
    <dgm:pt modelId="{953C3057-0671-4EBE-9F55-50594D151F0A}" type="pres">
      <dgm:prSet presAssocID="{DA7420F0-8654-4714-AEF7-D8FB9CA53C9B}" presName="accentRepeatNode" presStyleLbl="solidFgAcc1" presStyleIdx="0" presStyleCnt="5"/>
      <dgm:spPr>
        <a:ln>
          <a:solidFill>
            <a:srgbClr val="00AEEF"/>
          </a:solidFill>
        </a:ln>
      </dgm:spPr>
    </dgm:pt>
    <dgm:pt modelId="{327C7B88-6423-42A0-A200-5F20AB541BBA}" type="pres">
      <dgm:prSet presAssocID="{5215EDBD-97FC-4654-A450-12A8DC24D21A}" presName="text_2" presStyleLbl="node1" presStyleIdx="1" presStyleCnt="5">
        <dgm:presLayoutVars>
          <dgm:bulletEnabled val="1"/>
        </dgm:presLayoutVars>
      </dgm:prSet>
      <dgm:spPr/>
    </dgm:pt>
    <dgm:pt modelId="{CB7F993C-EEDC-47CD-A943-98636943649A}" type="pres">
      <dgm:prSet presAssocID="{5215EDBD-97FC-4654-A450-12A8DC24D21A}" presName="accent_2" presStyleCnt="0"/>
      <dgm:spPr/>
    </dgm:pt>
    <dgm:pt modelId="{E61BEB92-2A6B-4748-8ED4-0D999F31676C}" type="pres">
      <dgm:prSet presAssocID="{5215EDBD-97FC-4654-A450-12A8DC24D21A}" presName="accentRepeatNode" presStyleLbl="solidFgAcc1" presStyleIdx="1" presStyleCnt="5"/>
      <dgm:spPr>
        <a:ln>
          <a:solidFill>
            <a:srgbClr val="E20177"/>
          </a:solidFill>
        </a:ln>
      </dgm:spPr>
    </dgm:pt>
    <dgm:pt modelId="{00527FCE-7542-4C7C-B985-988D0F1ED775}" type="pres">
      <dgm:prSet presAssocID="{1CC33499-DE3B-4FDC-9786-4A723DDA6046}" presName="text_3" presStyleLbl="node1" presStyleIdx="2" presStyleCnt="5">
        <dgm:presLayoutVars>
          <dgm:bulletEnabled val="1"/>
        </dgm:presLayoutVars>
      </dgm:prSet>
      <dgm:spPr/>
    </dgm:pt>
    <dgm:pt modelId="{26634D4B-DAFF-4D11-8356-02E328E4507C}" type="pres">
      <dgm:prSet presAssocID="{1CC33499-DE3B-4FDC-9786-4A723DDA6046}" presName="accent_3" presStyleCnt="0"/>
      <dgm:spPr/>
    </dgm:pt>
    <dgm:pt modelId="{4BE2906C-4C86-41E3-802F-E1E04F7179AA}" type="pres">
      <dgm:prSet presAssocID="{1CC33499-DE3B-4FDC-9786-4A723DDA6046}" presName="accentRepeatNode" presStyleLbl="solidFgAcc1" presStyleIdx="2" presStyleCnt="5"/>
      <dgm:spPr>
        <a:ln>
          <a:solidFill>
            <a:srgbClr val="9F248F"/>
          </a:solidFill>
        </a:ln>
      </dgm:spPr>
    </dgm:pt>
    <dgm:pt modelId="{0F20892E-9C0E-4110-97C4-05FBF8C45ABD}" type="pres">
      <dgm:prSet presAssocID="{F41ED1E7-DD4F-4E32-BD4C-D777106BDE36}" presName="text_4" presStyleLbl="node1" presStyleIdx="3" presStyleCnt="5">
        <dgm:presLayoutVars>
          <dgm:bulletEnabled val="1"/>
        </dgm:presLayoutVars>
      </dgm:prSet>
      <dgm:spPr/>
    </dgm:pt>
    <dgm:pt modelId="{8C484F7B-54D5-4A81-888A-1937DF14F203}" type="pres">
      <dgm:prSet presAssocID="{F41ED1E7-DD4F-4E32-BD4C-D777106BDE36}" presName="accent_4" presStyleCnt="0"/>
      <dgm:spPr/>
    </dgm:pt>
    <dgm:pt modelId="{6F46B8B5-80D9-4773-9F6D-1FDEC0908DEA}" type="pres">
      <dgm:prSet presAssocID="{F41ED1E7-DD4F-4E32-BD4C-D777106BDE36}" presName="accentRepeatNode" presStyleLbl="solidFgAcc1" presStyleIdx="3" presStyleCnt="5"/>
      <dgm:spPr>
        <a:ln>
          <a:solidFill>
            <a:srgbClr val="C1D82F"/>
          </a:solidFill>
        </a:ln>
      </dgm:spPr>
    </dgm:pt>
    <dgm:pt modelId="{E494648B-4363-4181-93A4-1D3DC8EBD8CE}" type="pres">
      <dgm:prSet presAssocID="{3FC9C17E-58F0-413E-962F-8104FCFB58D3}" presName="text_5" presStyleLbl="node1" presStyleIdx="4" presStyleCnt="5">
        <dgm:presLayoutVars>
          <dgm:bulletEnabled val="1"/>
        </dgm:presLayoutVars>
      </dgm:prSet>
      <dgm:spPr/>
    </dgm:pt>
    <dgm:pt modelId="{F2AC4C60-645B-46EB-B97A-D0CF5E06CB69}" type="pres">
      <dgm:prSet presAssocID="{3FC9C17E-58F0-413E-962F-8104FCFB58D3}" presName="accent_5" presStyleCnt="0"/>
      <dgm:spPr/>
    </dgm:pt>
    <dgm:pt modelId="{CD8FA476-35E3-49D9-91B8-0152146EC3A1}" type="pres">
      <dgm:prSet presAssocID="{3FC9C17E-58F0-413E-962F-8104FCFB58D3}" presName="accentRepeatNode" presStyleLbl="solidFgAcc1" presStyleIdx="4" presStyleCnt="5"/>
      <dgm:spPr>
        <a:ln>
          <a:solidFill>
            <a:srgbClr val="FF8200"/>
          </a:solidFill>
        </a:ln>
      </dgm:spPr>
    </dgm:pt>
  </dgm:ptLst>
  <dgm:cxnLst>
    <dgm:cxn modelId="{5930AB07-7F2C-495E-ABB4-11BDD49A8262}" type="presOf" srcId="{1CC33499-DE3B-4FDC-9786-4A723DDA6046}" destId="{00527FCE-7542-4C7C-B985-988D0F1ED775}" srcOrd="0" destOrd="0" presId="urn:microsoft.com/office/officeart/2008/layout/VerticalCurvedList"/>
    <dgm:cxn modelId="{EFB08812-8658-46F8-8730-08523859751F}" srcId="{848418F6-A3CE-4503-806D-CD348C072577}" destId="{3FC9C17E-58F0-413E-962F-8104FCFB58D3}" srcOrd="4" destOrd="0" parTransId="{74923692-9F0D-4DB0-93B1-0A3B18A66EA6}" sibTransId="{79E2CBE6-CDCC-46C8-AFAE-21B82A9DB695}"/>
    <dgm:cxn modelId="{12577C1A-AD16-4F7D-95EA-85E5727011A5}" type="presOf" srcId="{3FC9C17E-58F0-413E-962F-8104FCFB58D3}" destId="{E494648B-4363-4181-93A4-1D3DC8EBD8CE}" srcOrd="0" destOrd="0" presId="urn:microsoft.com/office/officeart/2008/layout/VerticalCurvedList"/>
    <dgm:cxn modelId="{6DECA73D-2631-42BC-A4A0-4EBFC8311218}" type="presOf" srcId="{848418F6-A3CE-4503-806D-CD348C072577}" destId="{62470B35-D4B5-4956-ACEB-2F5C2E98E9A3}" srcOrd="0" destOrd="0" presId="urn:microsoft.com/office/officeart/2008/layout/VerticalCurvedList"/>
    <dgm:cxn modelId="{D009B949-CB23-4890-88B1-51B347362D27}" type="presOf" srcId="{2D3A2674-32E8-4D50-8106-FEDDE6ED928A}" destId="{D2A73D63-1CE9-4F5C-B5C6-7876C05E3AF4}" srcOrd="0" destOrd="0" presId="urn:microsoft.com/office/officeart/2008/layout/VerticalCurvedList"/>
    <dgm:cxn modelId="{DE290D6B-CC31-4ACA-A1B4-12B22847CA62}" type="presOf" srcId="{DA7420F0-8654-4714-AEF7-D8FB9CA53C9B}" destId="{98243C36-44A2-4736-84C4-FE9553D97FFC}" srcOrd="0" destOrd="0" presId="urn:microsoft.com/office/officeart/2008/layout/VerticalCurvedList"/>
    <dgm:cxn modelId="{4EB7D195-040E-491B-9637-EEFE0E74E269}" srcId="{848418F6-A3CE-4503-806D-CD348C072577}" destId="{5215EDBD-97FC-4654-A450-12A8DC24D21A}" srcOrd="1" destOrd="0" parTransId="{AB209E44-D223-45A9-A12A-2BB5212D785A}" sibTransId="{D400BA9D-EE84-421D-8104-111AE7B279AE}"/>
    <dgm:cxn modelId="{1C94249E-1223-479F-BD12-6D9033644517}" srcId="{848418F6-A3CE-4503-806D-CD348C072577}" destId="{1CC33499-DE3B-4FDC-9786-4A723DDA6046}" srcOrd="2" destOrd="0" parTransId="{DE49F35E-6175-433B-AE89-87561BAFF831}" sibTransId="{0CF3DFB6-F7AF-4289-8E37-E6B04273BB25}"/>
    <dgm:cxn modelId="{14EAECA2-8EB2-4E5C-AF81-BB1E6F9DF7B4}" type="presOf" srcId="{5215EDBD-97FC-4654-A450-12A8DC24D21A}" destId="{327C7B88-6423-42A0-A200-5F20AB541BBA}" srcOrd="0" destOrd="0" presId="urn:microsoft.com/office/officeart/2008/layout/VerticalCurvedList"/>
    <dgm:cxn modelId="{97657DEE-CC31-44E1-98E0-9CA475E7A2B2}" type="presOf" srcId="{F41ED1E7-DD4F-4E32-BD4C-D777106BDE36}" destId="{0F20892E-9C0E-4110-97C4-05FBF8C45ABD}" srcOrd="0" destOrd="0" presId="urn:microsoft.com/office/officeart/2008/layout/VerticalCurvedList"/>
    <dgm:cxn modelId="{AB9772F5-8A21-4468-80B0-7706392FB2CC}" srcId="{848418F6-A3CE-4503-806D-CD348C072577}" destId="{DA7420F0-8654-4714-AEF7-D8FB9CA53C9B}" srcOrd="0" destOrd="0" parTransId="{91618BEE-BB79-42FE-8EEE-57E332D68E8E}" sibTransId="{2D3A2674-32E8-4D50-8106-FEDDE6ED928A}"/>
    <dgm:cxn modelId="{B7C0E4FF-6FD2-4234-AB7C-8AB4BC6F5684}" srcId="{848418F6-A3CE-4503-806D-CD348C072577}" destId="{F41ED1E7-DD4F-4E32-BD4C-D777106BDE36}" srcOrd="3" destOrd="0" parTransId="{39F00370-E05C-401E-877E-1C97E03F333C}" sibTransId="{D32AAE44-09E2-4F38-8C79-E00A0619BAD0}"/>
    <dgm:cxn modelId="{3E24DC22-BBE1-4266-8CF0-D43B03BD8F86}" type="presParOf" srcId="{62470B35-D4B5-4956-ACEB-2F5C2E98E9A3}" destId="{87044A4B-0548-46F5-9B9E-9F1712179AD8}" srcOrd="0" destOrd="0" presId="urn:microsoft.com/office/officeart/2008/layout/VerticalCurvedList"/>
    <dgm:cxn modelId="{791957A3-7DA0-437C-A2AF-2CC5746295A0}" type="presParOf" srcId="{87044A4B-0548-46F5-9B9E-9F1712179AD8}" destId="{E241C3DE-51FF-4758-B3FB-D4DD803F7AF1}" srcOrd="0" destOrd="0" presId="urn:microsoft.com/office/officeart/2008/layout/VerticalCurvedList"/>
    <dgm:cxn modelId="{ABFD2162-6BC0-4B7C-8373-C8CD28201DAA}" type="presParOf" srcId="{E241C3DE-51FF-4758-B3FB-D4DD803F7AF1}" destId="{F5FCE8BD-B1A3-41A5-99F6-FBD8E5E88674}" srcOrd="0" destOrd="0" presId="urn:microsoft.com/office/officeart/2008/layout/VerticalCurvedList"/>
    <dgm:cxn modelId="{83877485-E49B-4BB5-BF8C-13959AB107E0}" type="presParOf" srcId="{E241C3DE-51FF-4758-B3FB-D4DD803F7AF1}" destId="{D2A73D63-1CE9-4F5C-B5C6-7876C05E3AF4}" srcOrd="1" destOrd="0" presId="urn:microsoft.com/office/officeart/2008/layout/VerticalCurvedList"/>
    <dgm:cxn modelId="{52675BE9-15F8-4020-A441-0C7C13BAC464}" type="presParOf" srcId="{E241C3DE-51FF-4758-B3FB-D4DD803F7AF1}" destId="{836F9971-BCB6-4ACE-A0C8-2ABC4B04EA7C}" srcOrd="2" destOrd="0" presId="urn:microsoft.com/office/officeart/2008/layout/VerticalCurvedList"/>
    <dgm:cxn modelId="{0CF55ACA-C1DC-4100-82B3-EE98A8BA761D}" type="presParOf" srcId="{E241C3DE-51FF-4758-B3FB-D4DD803F7AF1}" destId="{FC9F309F-7A51-4B67-9009-F416EA71036A}" srcOrd="3" destOrd="0" presId="urn:microsoft.com/office/officeart/2008/layout/VerticalCurvedList"/>
    <dgm:cxn modelId="{25CF4292-F0AC-48E4-A238-823B4A2CBC21}" type="presParOf" srcId="{87044A4B-0548-46F5-9B9E-9F1712179AD8}" destId="{98243C36-44A2-4736-84C4-FE9553D97FFC}" srcOrd="1" destOrd="0" presId="urn:microsoft.com/office/officeart/2008/layout/VerticalCurvedList"/>
    <dgm:cxn modelId="{4AB64D24-6BCC-4729-8994-1F5498BD5CE5}" type="presParOf" srcId="{87044A4B-0548-46F5-9B9E-9F1712179AD8}" destId="{5848D2C7-253C-48C6-9368-7AFA1516932C}" srcOrd="2" destOrd="0" presId="urn:microsoft.com/office/officeart/2008/layout/VerticalCurvedList"/>
    <dgm:cxn modelId="{948FB2D2-724F-4DB7-B8A2-117C0AE015E4}" type="presParOf" srcId="{5848D2C7-253C-48C6-9368-7AFA1516932C}" destId="{953C3057-0671-4EBE-9F55-50594D151F0A}" srcOrd="0" destOrd="0" presId="urn:microsoft.com/office/officeart/2008/layout/VerticalCurvedList"/>
    <dgm:cxn modelId="{B84F4F9F-6C64-4218-B52A-A79545E41646}" type="presParOf" srcId="{87044A4B-0548-46F5-9B9E-9F1712179AD8}" destId="{327C7B88-6423-42A0-A200-5F20AB541BBA}" srcOrd="3" destOrd="0" presId="urn:microsoft.com/office/officeart/2008/layout/VerticalCurvedList"/>
    <dgm:cxn modelId="{928E69BD-53FF-4BCE-BE39-C31235A79736}" type="presParOf" srcId="{87044A4B-0548-46F5-9B9E-9F1712179AD8}" destId="{CB7F993C-EEDC-47CD-A943-98636943649A}" srcOrd="4" destOrd="0" presId="urn:microsoft.com/office/officeart/2008/layout/VerticalCurvedList"/>
    <dgm:cxn modelId="{0F6D076C-0D18-49BF-8355-BE9F11FAF11B}" type="presParOf" srcId="{CB7F993C-EEDC-47CD-A943-98636943649A}" destId="{E61BEB92-2A6B-4748-8ED4-0D999F31676C}" srcOrd="0" destOrd="0" presId="urn:microsoft.com/office/officeart/2008/layout/VerticalCurvedList"/>
    <dgm:cxn modelId="{EC7094C7-29EA-45A1-88BC-05D0142C4670}" type="presParOf" srcId="{87044A4B-0548-46F5-9B9E-9F1712179AD8}" destId="{00527FCE-7542-4C7C-B985-988D0F1ED775}" srcOrd="5" destOrd="0" presId="urn:microsoft.com/office/officeart/2008/layout/VerticalCurvedList"/>
    <dgm:cxn modelId="{B31BD6FD-953F-4D71-8F65-85D96428B64A}" type="presParOf" srcId="{87044A4B-0548-46F5-9B9E-9F1712179AD8}" destId="{26634D4B-DAFF-4D11-8356-02E328E4507C}" srcOrd="6" destOrd="0" presId="urn:microsoft.com/office/officeart/2008/layout/VerticalCurvedList"/>
    <dgm:cxn modelId="{DBF37057-82CD-427B-855E-F46E11D1D287}" type="presParOf" srcId="{26634D4B-DAFF-4D11-8356-02E328E4507C}" destId="{4BE2906C-4C86-41E3-802F-E1E04F7179AA}" srcOrd="0" destOrd="0" presId="urn:microsoft.com/office/officeart/2008/layout/VerticalCurvedList"/>
    <dgm:cxn modelId="{98854523-47D4-47B5-A49D-235D94E08861}" type="presParOf" srcId="{87044A4B-0548-46F5-9B9E-9F1712179AD8}" destId="{0F20892E-9C0E-4110-97C4-05FBF8C45ABD}" srcOrd="7" destOrd="0" presId="urn:microsoft.com/office/officeart/2008/layout/VerticalCurvedList"/>
    <dgm:cxn modelId="{31EA35A4-C149-4FA9-BA18-47BF42FB867C}" type="presParOf" srcId="{87044A4B-0548-46F5-9B9E-9F1712179AD8}" destId="{8C484F7B-54D5-4A81-888A-1937DF14F203}" srcOrd="8" destOrd="0" presId="urn:microsoft.com/office/officeart/2008/layout/VerticalCurvedList"/>
    <dgm:cxn modelId="{DB6812C9-7439-4F89-9EC3-9AFFF144D5E7}" type="presParOf" srcId="{8C484F7B-54D5-4A81-888A-1937DF14F203}" destId="{6F46B8B5-80D9-4773-9F6D-1FDEC0908DEA}" srcOrd="0" destOrd="0" presId="urn:microsoft.com/office/officeart/2008/layout/VerticalCurvedList"/>
    <dgm:cxn modelId="{B4C8AD6C-82B3-43D1-91FB-FA0B5308D20F}" type="presParOf" srcId="{87044A4B-0548-46F5-9B9E-9F1712179AD8}" destId="{E494648B-4363-4181-93A4-1D3DC8EBD8CE}" srcOrd="9" destOrd="0" presId="urn:microsoft.com/office/officeart/2008/layout/VerticalCurvedList"/>
    <dgm:cxn modelId="{D0A3169D-2074-4FA4-9D63-13B91D2C35EC}" type="presParOf" srcId="{87044A4B-0548-46F5-9B9E-9F1712179AD8}" destId="{F2AC4C60-645B-46EB-B97A-D0CF5E06CB69}" srcOrd="10" destOrd="0" presId="urn:microsoft.com/office/officeart/2008/layout/VerticalCurvedList"/>
    <dgm:cxn modelId="{71DBD021-4B57-405E-A3E6-B3EEC33A4BD7}" type="presParOf" srcId="{F2AC4C60-645B-46EB-B97A-D0CF5E06CB69}" destId="{CD8FA476-35E3-49D9-91B8-0152146EC3A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73D63-1CE9-4F5C-B5C6-7876C05E3AF4}">
      <dsp:nvSpPr>
        <dsp:cNvPr id="0" name=""/>
        <dsp:cNvSpPr/>
      </dsp:nvSpPr>
      <dsp:spPr>
        <a:xfrm>
          <a:off x="-5371036" y="-822487"/>
          <a:ext cx="6395480" cy="6395480"/>
        </a:xfrm>
        <a:prstGeom prst="blockArc">
          <a:avLst>
            <a:gd name="adj1" fmla="val 18900000"/>
            <a:gd name="adj2" fmla="val 2700000"/>
            <a:gd name="adj3" fmla="val 338"/>
          </a:avLst>
        </a:prstGeom>
        <a:noFill/>
        <a:ln w="25400" cap="flat" cmpd="sng" algn="ctr">
          <a:solidFill>
            <a:srgbClr val="4D4D4F"/>
          </a:solidFill>
          <a:prstDash val="solid"/>
        </a:ln>
        <a:effectLst/>
      </dsp:spPr>
      <dsp:style>
        <a:lnRef idx="2">
          <a:scrgbClr r="0" g="0" b="0"/>
        </a:lnRef>
        <a:fillRef idx="0">
          <a:scrgbClr r="0" g="0" b="0"/>
        </a:fillRef>
        <a:effectRef idx="0">
          <a:scrgbClr r="0" g="0" b="0"/>
        </a:effectRef>
        <a:fontRef idx="minor"/>
      </dsp:style>
    </dsp:sp>
    <dsp:sp modelId="{98243C36-44A2-4736-84C4-FE9553D97FFC}">
      <dsp:nvSpPr>
        <dsp:cNvPr id="0" name=""/>
        <dsp:cNvSpPr/>
      </dsp:nvSpPr>
      <dsp:spPr>
        <a:xfrm>
          <a:off x="447975" y="296811"/>
          <a:ext cx="6611754" cy="594003"/>
        </a:xfrm>
        <a:prstGeom prst="rect">
          <a:avLst/>
        </a:prstGeom>
        <a:solidFill>
          <a:srgbClr val="00AEEF"/>
        </a:solidFill>
        <a:ln w="25400" cap="flat" cmpd="sng" algn="ctr">
          <a:solidFill>
            <a:srgbClr val="00AEE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Resources for Service Managers and Team Leaders to introduce My Physical Health to staff</a:t>
          </a:r>
          <a:endParaRPr lang="en-US" sz="1800" kern="1200" dirty="0"/>
        </a:p>
      </dsp:txBody>
      <dsp:txXfrm>
        <a:off x="447975" y="296811"/>
        <a:ext cx="6611754" cy="594003"/>
      </dsp:txXfrm>
    </dsp:sp>
    <dsp:sp modelId="{953C3057-0671-4EBE-9F55-50594D151F0A}">
      <dsp:nvSpPr>
        <dsp:cNvPr id="0" name=""/>
        <dsp:cNvSpPr/>
      </dsp:nvSpPr>
      <dsp:spPr>
        <a:xfrm>
          <a:off x="76723" y="222561"/>
          <a:ext cx="742504" cy="742504"/>
        </a:xfrm>
        <a:prstGeom prst="ellipse">
          <a:avLst/>
        </a:prstGeom>
        <a:solidFill>
          <a:schemeClr val="lt1">
            <a:hueOff val="0"/>
            <a:satOff val="0"/>
            <a:lumOff val="0"/>
            <a:alphaOff val="0"/>
          </a:schemeClr>
        </a:solidFill>
        <a:ln w="25400" cap="flat" cmpd="sng" algn="ctr">
          <a:solidFill>
            <a:srgbClr val="00AEEF"/>
          </a:solidFill>
          <a:prstDash val="solid"/>
        </a:ln>
        <a:effectLst/>
      </dsp:spPr>
      <dsp:style>
        <a:lnRef idx="2">
          <a:scrgbClr r="0" g="0" b="0"/>
        </a:lnRef>
        <a:fillRef idx="1">
          <a:scrgbClr r="0" g="0" b="0"/>
        </a:fillRef>
        <a:effectRef idx="0">
          <a:scrgbClr r="0" g="0" b="0"/>
        </a:effectRef>
        <a:fontRef idx="minor"/>
      </dsp:style>
    </dsp:sp>
    <dsp:sp modelId="{327C7B88-6423-42A0-A200-5F20AB541BBA}">
      <dsp:nvSpPr>
        <dsp:cNvPr id="0" name=""/>
        <dsp:cNvSpPr/>
      </dsp:nvSpPr>
      <dsp:spPr>
        <a:xfrm>
          <a:off x="873620" y="1187531"/>
          <a:ext cx="6186108" cy="594003"/>
        </a:xfrm>
        <a:prstGeom prst="rect">
          <a:avLst/>
        </a:prstGeom>
        <a:solidFill>
          <a:srgbClr val="E20177"/>
        </a:solidFill>
        <a:ln w="25400" cap="flat" cmpd="sng" algn="ctr">
          <a:solidFill>
            <a:srgbClr val="E2017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Tailored presentations at Mind’s Communities of Practice e.g. Peer Practitioners, Youth, Complex Disability, </a:t>
          </a:r>
          <a:endParaRPr lang="en-US" sz="1800" kern="1200" dirty="0"/>
        </a:p>
      </dsp:txBody>
      <dsp:txXfrm>
        <a:off x="873620" y="1187531"/>
        <a:ext cx="6186108" cy="594003"/>
      </dsp:txXfrm>
    </dsp:sp>
    <dsp:sp modelId="{E61BEB92-2A6B-4748-8ED4-0D999F31676C}">
      <dsp:nvSpPr>
        <dsp:cNvPr id="0" name=""/>
        <dsp:cNvSpPr/>
      </dsp:nvSpPr>
      <dsp:spPr>
        <a:xfrm>
          <a:off x="502368" y="1113281"/>
          <a:ext cx="742504" cy="742504"/>
        </a:xfrm>
        <a:prstGeom prst="ellipse">
          <a:avLst/>
        </a:prstGeom>
        <a:solidFill>
          <a:schemeClr val="lt1">
            <a:hueOff val="0"/>
            <a:satOff val="0"/>
            <a:lumOff val="0"/>
            <a:alphaOff val="0"/>
          </a:schemeClr>
        </a:solidFill>
        <a:ln w="25400" cap="flat" cmpd="sng" algn="ctr">
          <a:solidFill>
            <a:srgbClr val="E20177"/>
          </a:solidFill>
          <a:prstDash val="solid"/>
        </a:ln>
        <a:effectLst/>
      </dsp:spPr>
      <dsp:style>
        <a:lnRef idx="2">
          <a:scrgbClr r="0" g="0" b="0"/>
        </a:lnRef>
        <a:fillRef idx="1">
          <a:scrgbClr r="0" g="0" b="0"/>
        </a:fillRef>
        <a:effectRef idx="0">
          <a:scrgbClr r="0" g="0" b="0"/>
        </a:effectRef>
        <a:fontRef idx="minor"/>
      </dsp:style>
    </dsp:sp>
    <dsp:sp modelId="{00527FCE-7542-4C7C-B985-988D0F1ED775}">
      <dsp:nvSpPr>
        <dsp:cNvPr id="0" name=""/>
        <dsp:cNvSpPr/>
      </dsp:nvSpPr>
      <dsp:spPr>
        <a:xfrm>
          <a:off x="1004259" y="2078251"/>
          <a:ext cx="6055469" cy="594003"/>
        </a:xfrm>
        <a:prstGeom prst="rect">
          <a:avLst/>
        </a:prstGeom>
        <a:solidFill>
          <a:srgbClr val="9F248F"/>
        </a:solidFill>
        <a:ln w="25400" cap="flat" cmpd="sng" algn="ctr">
          <a:solidFill>
            <a:srgbClr val="9F24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Run webinars to support the launch in 2022</a:t>
          </a:r>
        </a:p>
      </dsp:txBody>
      <dsp:txXfrm>
        <a:off x="1004259" y="2078251"/>
        <a:ext cx="6055469" cy="594003"/>
      </dsp:txXfrm>
    </dsp:sp>
    <dsp:sp modelId="{4BE2906C-4C86-41E3-802F-E1E04F7179AA}">
      <dsp:nvSpPr>
        <dsp:cNvPr id="0" name=""/>
        <dsp:cNvSpPr/>
      </dsp:nvSpPr>
      <dsp:spPr>
        <a:xfrm>
          <a:off x="633007" y="2004000"/>
          <a:ext cx="742504" cy="742504"/>
        </a:xfrm>
        <a:prstGeom prst="ellipse">
          <a:avLst/>
        </a:prstGeom>
        <a:solidFill>
          <a:schemeClr val="lt1">
            <a:hueOff val="0"/>
            <a:satOff val="0"/>
            <a:lumOff val="0"/>
            <a:alphaOff val="0"/>
          </a:schemeClr>
        </a:solidFill>
        <a:ln w="25400" cap="flat" cmpd="sng" algn="ctr">
          <a:solidFill>
            <a:srgbClr val="9F248F"/>
          </a:solidFill>
          <a:prstDash val="solid"/>
        </a:ln>
        <a:effectLst/>
      </dsp:spPr>
      <dsp:style>
        <a:lnRef idx="2">
          <a:scrgbClr r="0" g="0" b="0"/>
        </a:lnRef>
        <a:fillRef idx="1">
          <a:scrgbClr r="0" g="0" b="0"/>
        </a:fillRef>
        <a:effectRef idx="0">
          <a:scrgbClr r="0" g="0" b="0"/>
        </a:effectRef>
        <a:fontRef idx="minor"/>
      </dsp:style>
    </dsp:sp>
    <dsp:sp modelId="{0F20892E-9C0E-4110-97C4-05FBF8C45ABD}">
      <dsp:nvSpPr>
        <dsp:cNvPr id="0" name=""/>
        <dsp:cNvSpPr/>
      </dsp:nvSpPr>
      <dsp:spPr>
        <a:xfrm>
          <a:off x="873620" y="2968971"/>
          <a:ext cx="6186108" cy="594003"/>
        </a:xfrm>
        <a:prstGeom prst="rect">
          <a:avLst/>
        </a:prstGeom>
        <a:solidFill>
          <a:srgbClr val="C1D82F"/>
        </a:solidFill>
        <a:ln w="25400" cap="flat" cmpd="sng" algn="ctr">
          <a:solidFill>
            <a:srgbClr val="C1D82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Measure progress using data from My Better Life plans® and Outcome Measures that include General Health items</a:t>
          </a:r>
        </a:p>
      </dsp:txBody>
      <dsp:txXfrm>
        <a:off x="873620" y="2968971"/>
        <a:ext cx="6186108" cy="594003"/>
      </dsp:txXfrm>
    </dsp:sp>
    <dsp:sp modelId="{6F46B8B5-80D9-4773-9F6D-1FDEC0908DEA}">
      <dsp:nvSpPr>
        <dsp:cNvPr id="0" name=""/>
        <dsp:cNvSpPr/>
      </dsp:nvSpPr>
      <dsp:spPr>
        <a:xfrm>
          <a:off x="502368" y="2894720"/>
          <a:ext cx="742504" cy="742504"/>
        </a:xfrm>
        <a:prstGeom prst="ellipse">
          <a:avLst/>
        </a:prstGeom>
        <a:solidFill>
          <a:schemeClr val="lt1">
            <a:hueOff val="0"/>
            <a:satOff val="0"/>
            <a:lumOff val="0"/>
            <a:alphaOff val="0"/>
          </a:schemeClr>
        </a:solidFill>
        <a:ln w="25400" cap="flat" cmpd="sng" algn="ctr">
          <a:solidFill>
            <a:srgbClr val="C1D82F"/>
          </a:solidFill>
          <a:prstDash val="solid"/>
        </a:ln>
        <a:effectLst/>
      </dsp:spPr>
      <dsp:style>
        <a:lnRef idx="2">
          <a:scrgbClr r="0" g="0" b="0"/>
        </a:lnRef>
        <a:fillRef idx="1">
          <a:scrgbClr r="0" g="0" b="0"/>
        </a:fillRef>
        <a:effectRef idx="0">
          <a:scrgbClr r="0" g="0" b="0"/>
        </a:effectRef>
        <a:fontRef idx="minor"/>
      </dsp:style>
    </dsp:sp>
    <dsp:sp modelId="{E494648B-4363-4181-93A4-1D3DC8EBD8CE}">
      <dsp:nvSpPr>
        <dsp:cNvPr id="0" name=""/>
        <dsp:cNvSpPr/>
      </dsp:nvSpPr>
      <dsp:spPr>
        <a:xfrm>
          <a:off x="447975" y="3859691"/>
          <a:ext cx="6611754" cy="594003"/>
        </a:xfrm>
        <a:prstGeom prst="rect">
          <a:avLst/>
        </a:prstGeom>
        <a:solidFill>
          <a:srgbClr val="FF8200"/>
        </a:solidFill>
        <a:ln w="25400" cap="flat" cmpd="sng" algn="ctr">
          <a:solidFill>
            <a:srgbClr val="FF82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Encourage Quality Improvement Activities to share examples of good practice </a:t>
          </a:r>
        </a:p>
      </dsp:txBody>
      <dsp:txXfrm>
        <a:off x="447975" y="3859691"/>
        <a:ext cx="6611754" cy="594003"/>
      </dsp:txXfrm>
    </dsp:sp>
    <dsp:sp modelId="{CD8FA476-35E3-49D9-91B8-0152146EC3A1}">
      <dsp:nvSpPr>
        <dsp:cNvPr id="0" name=""/>
        <dsp:cNvSpPr/>
      </dsp:nvSpPr>
      <dsp:spPr>
        <a:xfrm>
          <a:off x="76723" y="3785440"/>
          <a:ext cx="742504" cy="742504"/>
        </a:xfrm>
        <a:prstGeom prst="ellipse">
          <a:avLst/>
        </a:prstGeom>
        <a:solidFill>
          <a:schemeClr val="lt1">
            <a:hueOff val="0"/>
            <a:satOff val="0"/>
            <a:lumOff val="0"/>
            <a:alphaOff val="0"/>
          </a:schemeClr>
        </a:solidFill>
        <a:ln w="25400" cap="flat" cmpd="sng" algn="ctr">
          <a:solidFill>
            <a:srgbClr val="FF82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7715E9-6C0D-EF47-B5EF-7161C40758FC}" type="datetimeFigureOut">
              <a:rPr lang="en-US" smtClean="0"/>
              <a:t>4/7/2022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CE78A9-FA0D-1840-84C2-841757727BFC}" type="slidenum">
              <a:rPr lang="en-US" smtClean="0"/>
              <a:t>‹#›</a:t>
            </a:fld>
            <a:endParaRPr lang="en-US"/>
          </a:p>
        </p:txBody>
      </p:sp>
    </p:spTree>
    <p:extLst>
      <p:ext uri="{BB962C8B-B14F-4D97-AF65-F5344CB8AC3E}">
        <p14:creationId xmlns:p14="http://schemas.microsoft.com/office/powerpoint/2010/main" val="3410277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43635-1235-43D4-BB33-DE67A7B9BBD6}" type="datetimeFigureOut">
              <a:rPr lang="en-AU" smtClean="0"/>
              <a:t>7/04/2022</a:t>
            </a:fld>
            <a:endParaRPr lang="en-AU"/>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E08F4-F9C3-40CD-8F0E-3A37B8B92990}" type="slidenum">
              <a:rPr lang="en-AU" smtClean="0"/>
              <a:t>‹#›</a:t>
            </a:fld>
            <a:endParaRPr lang="en-AU"/>
          </a:p>
        </p:txBody>
      </p:sp>
    </p:spTree>
    <p:extLst>
      <p:ext uri="{BB962C8B-B14F-4D97-AF65-F5344CB8AC3E}">
        <p14:creationId xmlns:p14="http://schemas.microsoft.com/office/powerpoint/2010/main" val="69140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Abstract:</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Introduction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Growing recognition of the physical health inequities faced by people living with mental ill-health prompted a review of the Physical Health Guidelines at Mind Australia.  The review aimed to ensure that the guidelines were fit for purpose, within staff members’ scope of practice, and aligned with recovery-oriented and trauma-informed approaches to care.</a:t>
            </a:r>
          </a:p>
          <a:p>
            <a:r>
              <a:rPr lang="en-AU" sz="1200" b="1" kern="1200" dirty="0">
                <a:solidFill>
                  <a:schemeClr val="tx1"/>
                </a:solidFill>
                <a:effectLst/>
                <a:latin typeface="+mn-lt"/>
                <a:ea typeface="+mn-ea"/>
                <a:cs typeface="+mn-cs"/>
              </a:rPr>
              <a:t>Method</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guidelines were reviewed by advisors from the Practice development and Participation teams over a six-month period, using an iterative and collaborative process. We began with a workshop with Mind’s Lived Experience Advisory Team (LEAT) to understand their experiences and preferences followed by an audit of current policy and practice, and a workshop with Mind staff from across Australia.  The findings from the workshops were collated and used to revise the Physical Health checklist and guidelines, with further input from the LEAT and staff to develop practice resources.</a:t>
            </a:r>
          </a:p>
          <a:p>
            <a:r>
              <a:rPr lang="en-AU" sz="1200" b="1" kern="1200" dirty="0">
                <a:solidFill>
                  <a:schemeClr val="tx1"/>
                </a:solidFill>
                <a:effectLst/>
                <a:latin typeface="+mn-lt"/>
                <a:ea typeface="+mn-ea"/>
                <a:cs typeface="+mn-cs"/>
              </a:rPr>
              <a:t>Results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initial workshop with LEAT members highlighted that physical health is important for clients and challenged assumptions that people with mental ill-health lack motivation or knowledge to act on their health.  Instead, clients reported numerous barriers including living costs, medication side effects, and difficulties accessing health professionals with appropriate training. In general, staff felt comfortable talking about physical health with clients but were mindful of sensitivities related to age, gender, culture and health conditions such as eating disorders. Staff felt it was important to normalise conversations about physical health but wanted further training to contextualise the relevance of physical health for clients as well as support to integrate physical health guidelines within existing systems and models of practice.  </a:t>
            </a:r>
          </a:p>
          <a:p>
            <a:r>
              <a:rPr lang="en-AU" sz="1200" b="1" kern="1200" dirty="0">
                <a:solidFill>
                  <a:schemeClr val="tx1"/>
                </a:solidFill>
                <a:effectLst/>
                <a:latin typeface="+mn-lt"/>
                <a:ea typeface="+mn-ea"/>
                <a:cs typeface="+mn-cs"/>
              </a:rPr>
              <a:t>Conclusion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revised Physical Health Guidelines include resources to start conversations and help with goal setting.  Input from people with lived experience and staff was essential to creating guidelines and tools that promote physical health, give hope, and address relevant social determinants of health. </a:t>
            </a:r>
          </a:p>
          <a:p>
            <a:br>
              <a:rPr lang="en-AU" sz="1200" b="1" kern="1200" dirty="0">
                <a:solidFill>
                  <a:schemeClr val="tx1"/>
                </a:solidFill>
                <a:effectLst/>
                <a:latin typeface="+mn-lt"/>
                <a:ea typeface="+mn-ea"/>
                <a:cs typeface="+mn-cs"/>
              </a:rPr>
            </a:b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AU" b="1" baseline="0" dirty="0"/>
          </a:p>
          <a:p>
            <a:endParaRPr lang="en-AU" baseline="0" dirty="0"/>
          </a:p>
        </p:txBody>
      </p:sp>
      <p:sp>
        <p:nvSpPr>
          <p:cNvPr id="4" name="Slide Number Placeholder 3"/>
          <p:cNvSpPr>
            <a:spLocks noGrp="1"/>
          </p:cNvSpPr>
          <p:nvPr>
            <p:ph type="sldNum" sz="quarter" idx="10"/>
          </p:nvPr>
        </p:nvSpPr>
        <p:spPr/>
        <p:txBody>
          <a:bodyPr/>
          <a:lstStyle/>
          <a:p>
            <a:fld id="{A94E08F4-F9C3-40CD-8F0E-3A37B8B92990}" type="slidenum">
              <a:rPr lang="en-AU" smtClean="0"/>
              <a:t>1</a:t>
            </a:fld>
            <a:endParaRPr lang="en-AU"/>
          </a:p>
        </p:txBody>
      </p:sp>
    </p:spTree>
    <p:extLst>
      <p:ext uri="{BB962C8B-B14F-4D97-AF65-F5344CB8AC3E}">
        <p14:creationId xmlns:p14="http://schemas.microsoft.com/office/powerpoint/2010/main" val="2976082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initial workshop with LEAT members highlighted that physical health is important for clients and challenged assumptions that people with mental ill-health lack motivation or knowledge to act on their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Instead, clients reported numerous barriers including living costs, medication side effects, and difficulties accessing health professionals with appropriate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4E08F4-F9C3-40CD-8F0E-3A37B8B92990}" type="slidenum">
              <a:rPr lang="en-AU" smtClean="0"/>
              <a:t>12</a:t>
            </a:fld>
            <a:endParaRPr lang="en-AU"/>
          </a:p>
        </p:txBody>
      </p:sp>
    </p:spTree>
    <p:extLst>
      <p:ext uri="{BB962C8B-B14F-4D97-AF65-F5344CB8AC3E}">
        <p14:creationId xmlns:p14="http://schemas.microsoft.com/office/powerpoint/2010/main" val="195475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10"/>
          </p:nvPr>
        </p:nvSpPr>
        <p:spPr/>
        <p:txBody>
          <a:bodyPr/>
          <a:lstStyle/>
          <a:p>
            <a:fld id="{A94E08F4-F9C3-40CD-8F0E-3A37B8B92990}" type="slidenum">
              <a:rPr lang="en-AU" smtClean="0"/>
              <a:t>13</a:t>
            </a:fld>
            <a:endParaRPr lang="en-AU"/>
          </a:p>
        </p:txBody>
      </p:sp>
    </p:spTree>
    <p:extLst>
      <p:ext uri="{BB962C8B-B14F-4D97-AF65-F5344CB8AC3E}">
        <p14:creationId xmlns:p14="http://schemas.microsoft.com/office/powerpoint/2010/main" val="2314660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b="1" baseline="0" dirty="0"/>
              <a:t>My Physical Health Recovery Practice Guideline</a:t>
            </a:r>
          </a:p>
          <a:p>
            <a:pPr marL="0" indent="0">
              <a:buFontTx/>
              <a:buNone/>
            </a:pPr>
            <a:r>
              <a:rPr lang="en-AU" baseline="0" dirty="0"/>
              <a:t>The guideline includes all the important practice tips that we learned through the co-design. It gives staff pointers for how to approach and start a conversation about physical health and ideas for how teams can support people to self-manage their physical health and links to other resources.</a:t>
            </a:r>
          </a:p>
          <a:p>
            <a:pPr marL="0" indent="0">
              <a:buFontTx/>
              <a:buNone/>
            </a:pPr>
            <a:endParaRPr lang="en-AU" baseline="0" dirty="0"/>
          </a:p>
          <a:p>
            <a:pPr marL="0" indent="0">
              <a:buFontTx/>
              <a:buNone/>
            </a:pPr>
            <a:endParaRPr lang="en-AU" baseline="0" dirty="0"/>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20E34A35-D660-4538-9377-674374B0B853}" type="slidenum">
              <a:rPr lang="en-AU" smtClean="0"/>
              <a:t>14</a:t>
            </a:fld>
            <a:endParaRPr lang="en-AU"/>
          </a:p>
        </p:txBody>
      </p:sp>
    </p:spTree>
    <p:extLst>
      <p:ext uri="{BB962C8B-B14F-4D97-AF65-F5344CB8AC3E}">
        <p14:creationId xmlns:p14="http://schemas.microsoft.com/office/powerpoint/2010/main" val="290229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My Physical Health is a conversation starter to explore physical health and what is most important to the client. Staff can use it to help clients choose which areas of their physical health they want to address, if any.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If staff offer My Physical Health and a client decides that they do not want to have a conversation about their physical health, they do not have to as they may have other priorities.  They can always ask them about My Physical Health at another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My Physical Health covers key areas identified in practice guidelines and space to explore other areas that are specific to the client.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Peer Practitioners told us that it is helpful to give an explanation of why an area might be important to look at to give it some context and to help people make an informed choice. </a:t>
            </a:r>
          </a:p>
          <a:p>
            <a:endParaRPr lang="en-AU" baseline="0" dirty="0"/>
          </a:p>
          <a:p>
            <a:r>
              <a:rPr lang="en-AU" baseline="0" dirty="0"/>
              <a:t>The areas are ordered from most comfortable to least comfortable to talk about. The LEAT told us that it feels more comfortable to talk about a GP but might feel more uncomfortable to talk about alcohol use or whether they know where to access support for sexual or reproductive health.  It is very individual though! What one person will find comfortable someone else might not. </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Once staff</a:t>
            </a:r>
            <a:r>
              <a:rPr lang="en-AU" baseline="0" dirty="0"/>
              <a:t> have</a:t>
            </a:r>
            <a:r>
              <a:rPr lang="en-AU" dirty="0"/>
              <a:t> explored the areas that are important to the person,</a:t>
            </a:r>
            <a:r>
              <a:rPr lang="en-AU" baseline="0" dirty="0"/>
              <a:t> they can </a:t>
            </a:r>
            <a:r>
              <a:rPr lang="en-AU" dirty="0"/>
              <a:t>check</a:t>
            </a:r>
            <a:r>
              <a:rPr lang="en-AU" baseline="0" dirty="0"/>
              <a:t> if the person would like to talk about any of the other areas.</a:t>
            </a:r>
          </a:p>
          <a:p>
            <a:pPr lvl="0"/>
            <a:endParaRPr lang="en-AU" sz="1200" u="sng" kern="1200" dirty="0">
              <a:solidFill>
                <a:schemeClr val="tx1"/>
              </a:solidFill>
              <a:effectLst/>
              <a:latin typeface="+mn-lt"/>
              <a:ea typeface="+mn-ea"/>
              <a:cs typeface="+mn-cs"/>
            </a:endParaRPr>
          </a:p>
          <a:p>
            <a:pPr lvl="0"/>
            <a:endParaRPr lang="en-AU" sz="1200" u="sng"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marL="0" indent="0">
              <a:buFontTx/>
              <a:buNone/>
            </a:pPr>
            <a:endParaRPr lang="en-AU" baseline="0" dirty="0"/>
          </a:p>
          <a:p>
            <a:pPr marL="0" indent="0">
              <a:buFontTx/>
              <a:buNone/>
            </a:pPr>
            <a:endParaRPr lang="en-AU" baseline="0" dirty="0"/>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20E34A35-D660-4538-9377-674374B0B853}" type="slidenum">
              <a:rPr lang="en-AU" smtClean="0"/>
              <a:t>15</a:t>
            </a:fld>
            <a:endParaRPr lang="en-AU"/>
          </a:p>
        </p:txBody>
      </p:sp>
    </p:spTree>
    <p:extLst>
      <p:ext uri="{BB962C8B-B14F-4D97-AF65-F5344CB8AC3E}">
        <p14:creationId xmlns:p14="http://schemas.microsoft.com/office/powerpoint/2010/main" val="234037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You’ve talked about the areas – then what! Well, sometimes we ask people ask about their health but may be unsure about how to support them to take the next steps themselves or where to refer them for more specific help.  </a:t>
            </a:r>
          </a:p>
          <a:p>
            <a:endParaRPr lang="en-AU" baseline="0" dirty="0"/>
          </a:p>
          <a:p>
            <a:r>
              <a:rPr lang="en-AU" baseline="0" dirty="0"/>
              <a:t>Our role is to encourage and inspire people to do what they can to support their physical health (this is known as self-management) AND also to link people with health services and practitioners that can help (this is known as self-management support).</a:t>
            </a:r>
          </a:p>
          <a:p>
            <a:endParaRPr lang="en-AU" dirty="0"/>
          </a:p>
          <a:p>
            <a:r>
              <a:rPr lang="en-AU" dirty="0"/>
              <a:t>If</a:t>
            </a:r>
            <a:r>
              <a:rPr lang="en-AU" baseline="0" dirty="0"/>
              <a:t> the client has identified physical health areas they want to address, then together you can use the </a:t>
            </a:r>
            <a:r>
              <a:rPr lang="en-AU" dirty="0"/>
              <a:t>My Better Life plan® to set a goal(s)</a:t>
            </a:r>
            <a:r>
              <a:rPr lang="en-AU" baseline="0" dirty="0"/>
              <a:t> - s</a:t>
            </a:r>
            <a:r>
              <a:rPr lang="en-AU" dirty="0"/>
              <a:t>o that any</a:t>
            </a:r>
            <a:r>
              <a:rPr lang="en-AU" baseline="0" dirty="0"/>
              <a:t> steps are linked with My Better Life®</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baseline="0" dirty="0"/>
              <a:t>If a client chooses to set a goal about looking after their health and wellbeing or a related area, they can add or review their goal using the My Better Life forms or app.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baseline="0" dirty="0"/>
          </a:p>
          <a:p>
            <a:endParaRPr lang="en-AU" dirty="0"/>
          </a:p>
          <a:p>
            <a:pPr marL="0" indent="0">
              <a:buFontTx/>
              <a:buNone/>
            </a:pPr>
            <a:endParaRPr lang="en-AU" baseline="0" dirty="0"/>
          </a:p>
          <a:p>
            <a:pPr marL="0" indent="0">
              <a:buFontTx/>
              <a:buNone/>
            </a:pPr>
            <a:endParaRPr lang="en-AU" baseline="0" dirty="0"/>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20E34A35-D660-4538-9377-674374B0B853}" type="slidenum">
              <a:rPr lang="en-AU" smtClean="0"/>
              <a:t>16</a:t>
            </a:fld>
            <a:endParaRPr lang="en-AU"/>
          </a:p>
        </p:txBody>
      </p:sp>
    </p:spTree>
    <p:extLst>
      <p:ext uri="{BB962C8B-B14F-4D97-AF65-F5344CB8AC3E}">
        <p14:creationId xmlns:p14="http://schemas.microsoft.com/office/powerpoint/2010/main" val="679532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baseline="0" dirty="0"/>
              <a:t>Intranet has links to best practice guidelines and case studies of innovative practice at Mind. </a:t>
            </a:r>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20E34A35-D660-4538-9377-674374B0B853}" type="slidenum">
              <a:rPr lang="en-AU" smtClean="0"/>
              <a:t>17</a:t>
            </a:fld>
            <a:endParaRPr lang="en-AU"/>
          </a:p>
        </p:txBody>
      </p:sp>
    </p:spTree>
    <p:extLst>
      <p:ext uri="{BB962C8B-B14F-4D97-AF65-F5344CB8AC3E}">
        <p14:creationId xmlns:p14="http://schemas.microsoft.com/office/powerpoint/2010/main" val="265380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There’s no point in having a shiny new toolkit if people aren’t using them.  </a:t>
            </a:r>
            <a:r>
              <a:rPr lang="en-AU" dirty="0"/>
              <a:t>Since creating the My Physical health Tool and Toolkit,</a:t>
            </a:r>
            <a:r>
              <a:rPr lang="en-AU" baseline="0" dirty="0"/>
              <a:t> </a:t>
            </a:r>
            <a:r>
              <a:rPr lang="en-AU" dirty="0"/>
              <a:t>we’ve</a:t>
            </a:r>
            <a:r>
              <a:rPr lang="en-AU" baseline="0" dirty="0"/>
              <a:t> been busy rolling it out in practice.  </a:t>
            </a:r>
          </a:p>
          <a:p>
            <a:pPr marL="457200" indent="-457200">
              <a:buFont typeface="Arial" panose="020B0604020202020204" pitchFamily="34" charset="0"/>
              <a:buChar char="•"/>
            </a:pPr>
            <a:endParaRPr lang="en-AU" baseline="0" dirty="0"/>
          </a:p>
          <a:p>
            <a:pPr marL="457200" indent="-457200">
              <a:buFont typeface="Arial" panose="020B0604020202020204" pitchFamily="34" charset="0"/>
              <a:buChar char="•"/>
            </a:pPr>
            <a:r>
              <a:rPr lang="en-AU" dirty="0"/>
              <a:t>Resources for Service Managers and Team Leaders to introduce My Physical Health to staff</a:t>
            </a:r>
          </a:p>
          <a:p>
            <a:pPr marL="457200" indent="-457200">
              <a:spcBef>
                <a:spcPts val="0"/>
              </a:spcBef>
              <a:buFont typeface="Arial" panose="020B0604020202020204" pitchFamily="34" charset="0"/>
              <a:buChar char="•"/>
            </a:pPr>
            <a:endParaRPr lang="en-AU" dirty="0"/>
          </a:p>
          <a:p>
            <a:pPr marL="457200" indent="-457200">
              <a:spcBef>
                <a:spcPts val="0"/>
              </a:spcBef>
              <a:buFont typeface="Arial" panose="020B0604020202020204" pitchFamily="34" charset="0"/>
              <a:buChar char="•"/>
            </a:pPr>
            <a:r>
              <a:rPr lang="en-AU" dirty="0"/>
              <a:t>Tailored presentations at Mind’s Communities of Practice e.g. Peer Practitioners, Youth, Complex Disability, </a:t>
            </a:r>
          </a:p>
          <a:p>
            <a:pPr marL="457200" indent="-457200">
              <a:spcBef>
                <a:spcPts val="0"/>
              </a:spcBef>
              <a:buFont typeface="Arial" panose="020B0604020202020204" pitchFamily="34" charset="0"/>
              <a:buChar char="•"/>
            </a:pPr>
            <a:endParaRPr lang="en-AU" dirty="0"/>
          </a:p>
          <a:p>
            <a:pPr marL="457200" indent="-457200">
              <a:spcBef>
                <a:spcPts val="0"/>
              </a:spcBef>
              <a:buFont typeface="Arial" panose="020B0604020202020204" pitchFamily="34" charset="0"/>
              <a:buChar char="•"/>
            </a:pPr>
            <a:r>
              <a:rPr lang="en-AU" dirty="0"/>
              <a:t>Run webinars to support the launch in 2022</a:t>
            </a:r>
          </a:p>
          <a:p>
            <a:pPr marL="457200" indent="-457200">
              <a:spcBef>
                <a:spcPts val="0"/>
              </a:spcBef>
              <a:buFont typeface="Arial" panose="020B0604020202020204" pitchFamily="34" charset="0"/>
              <a:buChar char="•"/>
            </a:pPr>
            <a:endParaRPr lang="en-AU"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Measure progress using data from My Better Life plans® and Outcome Measures that include General Health items </a:t>
            </a:r>
            <a:r>
              <a:rPr lang="en-AU" baseline="0" dirty="0"/>
              <a:t>to tell if it is making a difference. </a:t>
            </a:r>
            <a:endParaRPr lang="en-AU" dirty="0"/>
          </a:p>
          <a:p>
            <a:pPr marL="457200" indent="-457200">
              <a:spcBef>
                <a:spcPts val="0"/>
              </a:spcBef>
              <a:buFont typeface="Arial" panose="020B0604020202020204" pitchFamily="34" charset="0"/>
              <a:buChar char="•"/>
            </a:pPr>
            <a:endParaRPr lang="en-AU" dirty="0"/>
          </a:p>
          <a:p>
            <a:pPr marL="457200" indent="-457200">
              <a:spcBef>
                <a:spcPts val="0"/>
              </a:spcBef>
              <a:buFont typeface="Arial" panose="020B0604020202020204" pitchFamily="34" charset="0"/>
              <a:buChar char="•"/>
            </a:pPr>
            <a:r>
              <a:rPr lang="en-AU" dirty="0"/>
              <a:t>Encourage Quality Improvement Activities to share examples of good practice </a:t>
            </a:r>
          </a:p>
          <a:p>
            <a:endParaRPr lang="en-AU" dirty="0"/>
          </a:p>
          <a:p>
            <a:pPr marL="0" indent="0">
              <a:buFontTx/>
              <a:buNone/>
            </a:pPr>
            <a:endParaRPr lang="en-AU" baseline="0" dirty="0"/>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20E34A35-D660-4538-9377-674374B0B853}" type="slidenum">
              <a:rPr lang="en-AU" smtClean="0"/>
              <a:t>18</a:t>
            </a:fld>
            <a:endParaRPr lang="en-AU"/>
          </a:p>
        </p:txBody>
      </p:sp>
    </p:spTree>
    <p:extLst>
      <p:ext uri="{BB962C8B-B14F-4D97-AF65-F5344CB8AC3E}">
        <p14:creationId xmlns:p14="http://schemas.microsoft.com/office/powerpoint/2010/main" val="3313454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Preliminary feedback has been really positive. </a:t>
            </a:r>
          </a:p>
          <a:p>
            <a:pPr marL="0" indent="0">
              <a:buFontTx/>
              <a:buNone/>
            </a:pPr>
            <a:endParaRPr lang="en-AU" baseline="0" dirty="0"/>
          </a:p>
          <a:p>
            <a:pPr marL="0" indent="0">
              <a:buFontTx/>
              <a:buNone/>
            </a:pPr>
            <a:r>
              <a:rPr lang="en-US" sz="1200" kern="1200" dirty="0">
                <a:solidFill>
                  <a:schemeClr val="tx1"/>
                </a:solidFill>
                <a:effectLst/>
                <a:latin typeface="+mn-lt"/>
                <a:ea typeface="+mn-ea"/>
                <a:cs typeface="+mn-cs"/>
              </a:rPr>
              <a:t>“I think it will be really valuable for all the participants of our programs.” (Service Manager)</a:t>
            </a:r>
          </a:p>
          <a:p>
            <a:pPr marL="0" indent="0">
              <a:buFontTx/>
              <a:buNone/>
            </a:pPr>
            <a:endParaRPr lang="en-US" sz="1200" kern="1200" baseline="0" dirty="0">
              <a:solidFill>
                <a:schemeClr val="tx1"/>
              </a:solidFill>
              <a:effectLst/>
              <a:latin typeface="+mn-lt"/>
              <a:ea typeface="+mn-ea"/>
              <a:cs typeface="+mn-cs"/>
            </a:endParaRPr>
          </a:p>
          <a:p>
            <a:pPr marL="0" indent="0">
              <a:buFontTx/>
              <a:buNone/>
            </a:pPr>
            <a:r>
              <a:rPr lang="en-AU" sz="1200" kern="1200" dirty="0">
                <a:solidFill>
                  <a:schemeClr val="tx1"/>
                </a:solidFill>
                <a:effectLst/>
                <a:latin typeface="+mn-lt"/>
                <a:ea typeface="+mn-ea"/>
                <a:cs typeface="+mn-cs"/>
              </a:rPr>
              <a:t>“This is an amazing tool and great resources, I think it gives a lot more substance to conversation around physical health than the old tick box physical health checklist.” (Service Manager)</a:t>
            </a:r>
          </a:p>
          <a:p>
            <a:pPr marL="0" indent="0">
              <a:buFontTx/>
              <a:buNone/>
            </a:pPr>
            <a:endParaRPr lang="en-AU" sz="1200" kern="1200" dirty="0">
              <a:solidFill>
                <a:schemeClr val="tx1"/>
              </a:solidFill>
              <a:effectLst/>
              <a:latin typeface="+mn-lt"/>
              <a:ea typeface="+mn-ea"/>
              <a:cs typeface="+mn-cs"/>
            </a:endParaRPr>
          </a:p>
          <a:p>
            <a:pPr marL="0" indent="0">
              <a:buFontTx/>
              <a:buNone/>
            </a:pPr>
            <a:r>
              <a:rPr lang="en-AU" sz="1200" kern="1200" baseline="0" dirty="0">
                <a:solidFill>
                  <a:schemeClr val="tx1"/>
                </a:solidFill>
                <a:effectLst/>
                <a:latin typeface="+mn-lt"/>
                <a:ea typeface="+mn-ea"/>
                <a:cs typeface="+mn-cs"/>
              </a:rPr>
              <a:t>After the peer practitioner community of practice we had feedback from Peer practitioners that they were more confident to have conversations with clients about physical health when invited.  Peer practitioners said they will:</a:t>
            </a:r>
          </a:p>
          <a:p>
            <a:pPr marL="0" indent="0">
              <a:buFontTx/>
              <a:buNone/>
            </a:pPr>
            <a:endParaRPr lang="en-AU" sz="1200" kern="1200" baseline="0" dirty="0">
              <a:solidFill>
                <a:schemeClr val="tx1"/>
              </a:solidFill>
              <a:effectLst/>
              <a:latin typeface="+mn-lt"/>
              <a:ea typeface="+mn-ea"/>
              <a:cs typeface="+mn-cs"/>
            </a:endParaRPr>
          </a:p>
          <a:p>
            <a:pPr marL="0" indent="0">
              <a:buFontTx/>
              <a:buNone/>
            </a:pPr>
            <a:r>
              <a:rPr lang="en-AU" sz="1200" kern="1200" baseline="0" dirty="0">
                <a:solidFill>
                  <a:schemeClr val="tx1"/>
                </a:solidFill>
                <a:effectLst/>
                <a:latin typeface="+mn-lt"/>
                <a:ea typeface="+mn-ea"/>
                <a:cs typeface="+mn-cs"/>
              </a:rPr>
              <a:t>Stop: Avoiding it and leaving it so long to review physical health goals/conversations</a:t>
            </a:r>
          </a:p>
          <a:p>
            <a:pPr marL="0" indent="0">
              <a:buFontTx/>
              <a:buNone/>
            </a:pPr>
            <a:r>
              <a:rPr lang="en-AU" sz="1200" kern="1200" baseline="0" dirty="0">
                <a:solidFill>
                  <a:schemeClr val="tx1"/>
                </a:solidFill>
                <a:effectLst/>
                <a:latin typeface="+mn-lt"/>
                <a:ea typeface="+mn-ea"/>
                <a:cs typeface="+mn-cs"/>
              </a:rPr>
              <a:t>Start: Looking for more opportunities to have these conversations earlier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Continue: </a:t>
            </a:r>
            <a:r>
              <a:rPr lang="en-AU" sz="1200" kern="1200" dirty="0">
                <a:solidFill>
                  <a:schemeClr val="tx1"/>
                </a:solidFill>
                <a:effectLst/>
                <a:latin typeface="+mn-lt"/>
                <a:ea typeface="+mn-ea"/>
                <a:cs typeface="+mn-cs"/>
              </a:rPr>
              <a:t>to be open and hold space for those that would like to discuss their physical health; conversations with a caring, compassionate and authentic approach</a:t>
            </a:r>
          </a:p>
          <a:p>
            <a:pPr marL="0" indent="0">
              <a:buFont typeface="Arial" panose="020B0604020202020204" pitchFamily="34" charset="0"/>
              <a:buNone/>
            </a:pPr>
            <a:endParaRPr lang="en-AU" baseline="0" dirty="0">
              <a:solidFill>
                <a:schemeClr val="tx1"/>
              </a:solidFill>
            </a:endParaRPr>
          </a:p>
          <a:p>
            <a:pPr marL="0" indent="0">
              <a:buFont typeface="Arial" panose="020B0604020202020204" pitchFamily="34" charset="0"/>
              <a:buNone/>
            </a:pPr>
            <a:r>
              <a:rPr lang="en-AU" baseline="0" dirty="0">
                <a:solidFill>
                  <a:schemeClr val="tx1"/>
                </a:solidFill>
              </a:rPr>
              <a:t>Our </a:t>
            </a:r>
            <a:r>
              <a:rPr lang="en-AU" baseline="0" dirty="0">
                <a:solidFill>
                  <a:srgbClr val="FF0000"/>
                </a:solidFill>
              </a:rPr>
              <a:t>hope that My Physical Health would make it easier to have conversations about physical health is beginning to be realised.</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0000"/>
              </a:solidFill>
            </a:endParaRPr>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20E34A35-D660-4538-9377-674374B0B853}" type="slidenum">
              <a:rPr lang="en-AU" smtClean="0"/>
              <a:t>19</a:t>
            </a:fld>
            <a:endParaRPr lang="en-AU"/>
          </a:p>
        </p:txBody>
      </p:sp>
    </p:spTree>
    <p:extLst>
      <p:ext uri="{BB962C8B-B14F-4D97-AF65-F5344CB8AC3E}">
        <p14:creationId xmlns:p14="http://schemas.microsoft.com/office/powerpoint/2010/main" val="3147808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94E08F4-F9C3-40CD-8F0E-3A37B8B92990}" type="slidenum">
              <a:rPr lang="en-AU" smtClean="0"/>
              <a:t>20</a:t>
            </a:fld>
            <a:endParaRPr lang="en-AU"/>
          </a:p>
        </p:txBody>
      </p:sp>
    </p:spTree>
    <p:extLst>
      <p:ext uri="{BB962C8B-B14F-4D97-AF65-F5344CB8AC3E}">
        <p14:creationId xmlns:p14="http://schemas.microsoft.com/office/powerpoint/2010/main" val="2101127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Read:</a:t>
            </a:r>
            <a:r>
              <a:rPr lang="en-AU" b="1" baseline="0" dirty="0"/>
              <a:t> </a:t>
            </a:r>
            <a:r>
              <a:rPr lang="en-AU" baseline="0" dirty="0"/>
              <a:t>Slide content</a:t>
            </a:r>
            <a:endParaRPr lang="en-AU" dirty="0"/>
          </a:p>
        </p:txBody>
      </p:sp>
      <p:sp>
        <p:nvSpPr>
          <p:cNvPr id="4" name="Slide Number Placeholder 3"/>
          <p:cNvSpPr>
            <a:spLocks noGrp="1"/>
          </p:cNvSpPr>
          <p:nvPr>
            <p:ph type="sldNum" sz="quarter" idx="10"/>
          </p:nvPr>
        </p:nvSpPr>
        <p:spPr/>
        <p:txBody>
          <a:bodyPr/>
          <a:lstStyle/>
          <a:p>
            <a:fld id="{A94E08F4-F9C3-40CD-8F0E-3A37B8B92990}" type="slidenum">
              <a:rPr lang="en-AU" smtClean="0"/>
              <a:t>21</a:t>
            </a:fld>
            <a:endParaRPr lang="en-AU"/>
          </a:p>
        </p:txBody>
      </p:sp>
    </p:spTree>
    <p:extLst>
      <p:ext uri="{BB962C8B-B14F-4D97-AF65-F5344CB8AC3E}">
        <p14:creationId xmlns:p14="http://schemas.microsoft.com/office/powerpoint/2010/main" val="387836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Mind supports people experiencing mental health and wellbeing concerns to find </a:t>
            </a:r>
            <a:r>
              <a:rPr lang="en-AU" b="1" dirty="0"/>
              <a:t>help, hope </a:t>
            </a:r>
            <a:r>
              <a:rPr lang="en-AU" dirty="0"/>
              <a:t>and </a:t>
            </a:r>
            <a:r>
              <a:rPr lang="en-AU" b="1" dirty="0"/>
              <a:t>purpose</a:t>
            </a:r>
            <a:r>
              <a:rPr lang="en-AU" dirty="0"/>
              <a:t> in their lives. </a:t>
            </a:r>
          </a:p>
          <a:p>
            <a:endParaRPr lang="en-AU" dirty="0"/>
          </a:p>
          <a:p>
            <a:r>
              <a:rPr lang="en-AU" dirty="0"/>
              <a:t>We provide individualised, </a:t>
            </a:r>
            <a:r>
              <a:rPr lang="en-AU" b="1" dirty="0"/>
              <a:t>evidence-based</a:t>
            </a:r>
            <a:r>
              <a:rPr lang="en-AU" dirty="0"/>
              <a:t> and recovery focussed support to more than 11,000 people in Australia every year.</a:t>
            </a:r>
          </a:p>
          <a:p>
            <a:pPr marL="342900" indent="-342900">
              <a:buFont typeface="Arial" panose="020B0604020202020204" pitchFamily="34" charset="0"/>
              <a:buChar char="•"/>
            </a:pPr>
            <a:r>
              <a:rPr lang="en-AU" dirty="0"/>
              <a:t>Residential, mobile outreach, centre-based and online services</a:t>
            </a:r>
          </a:p>
          <a:p>
            <a:pPr marL="342900" indent="-342900">
              <a:buFont typeface="Arial" panose="020B0604020202020204" pitchFamily="34" charset="0"/>
              <a:buChar char="•"/>
            </a:pPr>
            <a:endParaRPr lang="en-AU" dirty="0"/>
          </a:p>
          <a:p>
            <a:r>
              <a:rPr lang="en-AU" dirty="0"/>
              <a:t>We are committed to </a:t>
            </a:r>
            <a:r>
              <a:rPr lang="en-AU" b="1" dirty="0"/>
              <a:t>lived experience approaches</a:t>
            </a:r>
            <a:r>
              <a:rPr lang="en-AU" dirty="0"/>
              <a:t> in mental ill-health services and a culture of </a:t>
            </a:r>
            <a:r>
              <a:rPr lang="en-AU" b="1" dirty="0"/>
              <a:t>continuous improvement </a:t>
            </a:r>
            <a:r>
              <a:rPr lang="en-AU" dirty="0"/>
              <a:t>in practice.</a:t>
            </a:r>
          </a:p>
          <a:p>
            <a:endParaRPr lang="en-AU" dirty="0"/>
          </a:p>
          <a:p>
            <a:r>
              <a:rPr lang="en-AU" dirty="0"/>
              <a:t>We strive for meaningful </a:t>
            </a:r>
            <a:r>
              <a:rPr lang="en-AU" b="1" dirty="0"/>
              <a:t>participation</a:t>
            </a:r>
            <a:r>
              <a:rPr lang="en-AU" dirty="0"/>
              <a:t> with clients, carers and families to </a:t>
            </a:r>
            <a:r>
              <a:rPr lang="en-AU" b="1" dirty="0"/>
              <a:t>co-design</a:t>
            </a:r>
            <a:r>
              <a:rPr lang="en-AU" dirty="0"/>
              <a:t> processes and challenge biases. </a:t>
            </a:r>
          </a:p>
          <a:p>
            <a:endParaRPr lang="en-AU" dirty="0"/>
          </a:p>
          <a:p>
            <a:r>
              <a:rPr lang="en-AU" dirty="0"/>
              <a:t>My Better</a:t>
            </a:r>
            <a:r>
              <a:rPr lang="en-AU" baseline="0" dirty="0"/>
              <a:t> Life – is one example of a model co-designed with people with lived experience used to guide practice.  </a:t>
            </a:r>
            <a:r>
              <a:rPr lang="en-AU" dirty="0"/>
              <a:t>My Better Life is an assessment and planning tool that supports clients to articulate their recovery goals, design their recovery journey and manage their own wellbeing in partnership with their family, carers and Mind’s practitioners. The tool is built around 12 key life domains fundamental to wellbeing and is also informed by international evidence and Mind’s own service data and evaluation studies. </a:t>
            </a:r>
            <a:endParaRPr lang="en-AU" baseline="0" dirty="0"/>
          </a:p>
          <a:p>
            <a:endParaRPr lang="en-AU" baseline="0" dirty="0"/>
          </a:p>
          <a:p>
            <a:r>
              <a:rPr lang="en-AU" baseline="0" dirty="0"/>
              <a:t>Looking after my health and wellbeing is one area where clients can choose to explore and set goals to address their physical health.  Today, I will share with you a continuous improvement project undertaken at Mind over the past 18 months to revise Mind’s Physical Health Guidelines and Checklist using a co-design approach.  I’ll begin with some background information to set the scene, before describing the co-design process, showing what we produced and explaining how we are rolling out the tools across </a:t>
            </a:r>
            <a:r>
              <a:rPr lang="en-AU" baseline="0"/>
              <a:t>Mind’s services. </a:t>
            </a:r>
            <a:endParaRPr lang="en-AU" dirty="0"/>
          </a:p>
          <a:p>
            <a:endParaRPr lang="en-AU" dirty="0"/>
          </a:p>
        </p:txBody>
      </p:sp>
      <p:sp>
        <p:nvSpPr>
          <p:cNvPr id="4" name="Slide Number Placeholder 3"/>
          <p:cNvSpPr>
            <a:spLocks noGrp="1"/>
          </p:cNvSpPr>
          <p:nvPr>
            <p:ph type="sldNum" sz="quarter" idx="10"/>
          </p:nvPr>
        </p:nvSpPr>
        <p:spPr/>
        <p:txBody>
          <a:bodyPr/>
          <a:lstStyle/>
          <a:p>
            <a:fld id="{A94E08F4-F9C3-40CD-8F0E-3A37B8B92990}" type="slidenum">
              <a:rPr lang="en-AU" smtClean="0"/>
              <a:t>4</a:t>
            </a:fld>
            <a:endParaRPr lang="en-AU"/>
          </a:p>
        </p:txBody>
      </p:sp>
    </p:spTree>
    <p:extLst>
      <p:ext uri="{BB962C8B-B14F-4D97-AF65-F5344CB8AC3E}">
        <p14:creationId xmlns:p14="http://schemas.microsoft.com/office/powerpoint/2010/main" val="980828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There is growing awareness</a:t>
            </a:r>
            <a:r>
              <a:rPr lang="en-AU" sz="1200" b="0" kern="1200" baseline="0" dirty="0">
                <a:solidFill>
                  <a:schemeClr val="tx1"/>
                </a:solidFill>
                <a:effectLst/>
                <a:latin typeface="+mn-lt"/>
                <a:ea typeface="+mn-ea"/>
                <a:cs typeface="+mn-cs"/>
              </a:rPr>
              <a:t> that people who experience mental ill-health and distress experience a gap in life expectancy and quality of life due to physical health conditions.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baseline="0" dirty="0">
                <a:solidFill>
                  <a:schemeClr val="tx1"/>
                </a:solidFill>
                <a:effectLst/>
                <a:latin typeface="+mn-lt"/>
                <a:ea typeface="+mn-ea"/>
                <a:cs typeface="+mn-cs"/>
              </a:rPr>
              <a:t>People with severe mental illness are likely to die 20 years earlier than the general population </a:t>
            </a:r>
          </a:p>
          <a:p>
            <a:pPr marL="171450" indent="-171450">
              <a:buFont typeface="Arial" panose="020B0604020202020204" pitchFamily="34" charset="0"/>
              <a:buChar char="•"/>
            </a:pPr>
            <a:r>
              <a:rPr lang="en-US" sz="1200" dirty="0">
                <a:solidFill>
                  <a:schemeClr val="tx1">
                    <a:lumMod val="85000"/>
                    <a:lumOff val="15000"/>
                  </a:schemeClr>
                </a:solidFill>
              </a:rPr>
              <a:t>People with an eating disorder have </a:t>
            </a:r>
            <a:r>
              <a:rPr lang="en-US" sz="1200" b="1" dirty="0">
                <a:solidFill>
                  <a:schemeClr val="tx1">
                    <a:lumMod val="85000"/>
                    <a:lumOff val="15000"/>
                  </a:schemeClr>
                </a:solidFill>
              </a:rPr>
              <a:t>5 x </a:t>
            </a:r>
            <a:r>
              <a:rPr lang="en-US" sz="1200" dirty="0">
                <a:solidFill>
                  <a:schemeClr val="tx1">
                    <a:lumMod val="85000"/>
                    <a:lumOff val="15000"/>
                  </a:schemeClr>
                </a:solidFill>
              </a:rPr>
              <a:t>increased risk of early death. (and rates of eating disorders and disordered</a:t>
            </a:r>
            <a:r>
              <a:rPr lang="en-US" sz="1200" baseline="0" dirty="0">
                <a:solidFill>
                  <a:schemeClr val="tx1">
                    <a:lumMod val="85000"/>
                    <a:lumOff val="15000"/>
                  </a:schemeClr>
                </a:solidFill>
              </a:rPr>
              <a:t> eating</a:t>
            </a:r>
            <a:r>
              <a:rPr lang="en-US" sz="1200" dirty="0">
                <a:solidFill>
                  <a:schemeClr val="tx1">
                    <a:lumMod val="85000"/>
                    <a:lumOff val="15000"/>
                  </a:schemeClr>
                </a:solidFill>
              </a:rPr>
              <a:t> increased during the COVID</a:t>
            </a:r>
            <a:r>
              <a:rPr lang="en-US" sz="1200" baseline="0" dirty="0">
                <a:solidFill>
                  <a:schemeClr val="tx1">
                    <a:lumMod val="85000"/>
                    <a:lumOff val="15000"/>
                  </a:schemeClr>
                </a:solidFill>
              </a:rPr>
              <a:t>-19 pandemic).</a:t>
            </a:r>
            <a:endParaRPr lang="en-US" sz="1200" dirty="0">
              <a:solidFill>
                <a:schemeClr val="tx1">
                  <a:lumMod val="85000"/>
                  <a:lumOff val="15000"/>
                </a:schemeClr>
              </a:solidFill>
            </a:endParaRPr>
          </a:p>
          <a:p>
            <a:pPr marL="171450" indent="-171450">
              <a:buFont typeface="Arial" panose="020B0604020202020204" pitchFamily="34" charset="0"/>
              <a:buChar char="•"/>
            </a:pPr>
            <a:r>
              <a:rPr lang="en-US" sz="1200" dirty="0">
                <a:solidFill>
                  <a:schemeClr val="tx1">
                    <a:lumMod val="85000"/>
                    <a:lumOff val="15000"/>
                  </a:schemeClr>
                </a:solidFill>
              </a:rPr>
              <a:t>People with severe mental illness are no more likely to get cancer but are more likely to die from cancer due to barriers to screening and early treatment. (with one of the barriers</a:t>
            </a:r>
            <a:r>
              <a:rPr lang="en-US" sz="1200" baseline="0" dirty="0">
                <a:solidFill>
                  <a:schemeClr val="tx1">
                    <a:lumMod val="85000"/>
                    <a:lumOff val="15000"/>
                  </a:schemeClr>
                </a:solidFill>
              </a:rPr>
              <a:t> being stigma and discrimination, which I’ll come back to in the next slide)</a:t>
            </a:r>
            <a:endParaRPr lang="en-US" sz="1200" dirty="0">
              <a:solidFill>
                <a:schemeClr val="tx1">
                  <a:lumMod val="85000"/>
                  <a:lumOff val="15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baseline="0" dirty="0">
                <a:solidFill>
                  <a:schemeClr val="tx1"/>
                </a:solidFill>
                <a:effectLst/>
                <a:latin typeface="+mn-lt"/>
                <a:ea typeface="+mn-ea"/>
                <a:cs typeface="+mn-cs"/>
              </a:rPr>
              <a:t>The statistics remain shocking and too close to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The findings from Mind’s internal service evaluations show similar findings to the statistics reported in the literature with a significant number of premature deaths, which refers to deaths before age 70).  The graph on the right is from a snapshot of outcome measures from clients in Mind’s Adult Housing and Support stream that showed Residents at Mind’s Supported Independent Living services and lower physical health related quality of life, when compared to the Australian population and Australians living with psychosis.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Roberts, R. The </a:t>
            </a:r>
            <a:r>
              <a:rPr lang="en-AU" sz="1200" i="1" kern="1200" dirty="0">
                <a:solidFill>
                  <a:schemeClr val="tx1"/>
                </a:solidFill>
                <a:effectLst/>
                <a:latin typeface="+mn-lt"/>
                <a:ea typeface="+mn-ea"/>
                <a:cs typeface="+mn-cs"/>
              </a:rPr>
              <a:t>physical health of people living with mental illness: A narrative literature review. </a:t>
            </a:r>
            <a:r>
              <a:rPr lang="en-AU" sz="1200" kern="1200" dirty="0">
                <a:solidFill>
                  <a:schemeClr val="tx1"/>
                </a:solidFill>
                <a:effectLst/>
                <a:latin typeface="+mn-lt"/>
                <a:ea typeface="+mn-ea"/>
                <a:cs typeface="+mn-cs"/>
              </a:rPr>
              <a:t>NSW: Charles Sturt University; 2019. ISBN: 978-1-86-467344-9. </a:t>
            </a:r>
          </a:p>
        </p:txBody>
      </p:sp>
      <p:sp>
        <p:nvSpPr>
          <p:cNvPr id="4" name="Slide Number Placeholder 3"/>
          <p:cNvSpPr>
            <a:spLocks noGrp="1"/>
          </p:cNvSpPr>
          <p:nvPr>
            <p:ph type="sldNum" sz="quarter" idx="5"/>
          </p:nvPr>
        </p:nvSpPr>
        <p:spPr/>
        <p:txBody>
          <a:bodyPr/>
          <a:lstStyle/>
          <a:p>
            <a:fld id="{53725876-8F58-C24F-BCDD-162F24CB97B9}" type="slidenum">
              <a:rPr lang="en-US" smtClean="0"/>
              <a:t>5</a:t>
            </a:fld>
            <a:endParaRPr lang="en-US" dirty="0"/>
          </a:p>
        </p:txBody>
      </p:sp>
    </p:spTree>
    <p:extLst>
      <p:ext uri="{BB962C8B-B14F-4D97-AF65-F5344CB8AC3E}">
        <p14:creationId xmlns:p14="http://schemas.microsoft.com/office/powerpoint/2010/main" val="243393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2019-2020,</a:t>
            </a:r>
            <a:r>
              <a:rPr lang="en-AU" baseline="0" dirty="0"/>
              <a:t> Dr Sarah Pollock and Katie Larsen from Mind served on the National Stigma Report Card steering committee. </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They developed</a:t>
            </a:r>
            <a:r>
              <a:rPr lang="en-AU" baseline="0" dirty="0"/>
              <a:t> a survey, called </a:t>
            </a:r>
            <a:r>
              <a:rPr lang="en-AU" dirty="0"/>
              <a:t>Our Turn to Speak,</a:t>
            </a:r>
            <a:r>
              <a:rPr lang="en-AU" baseline="0" dirty="0"/>
              <a:t> that</a:t>
            </a:r>
            <a:r>
              <a:rPr lang="en-AU" dirty="0"/>
              <a:t> explored how stigma and discrimination affects people with complex mental health issues across many aspects of their lives</a:t>
            </a:r>
            <a:r>
              <a:rPr lang="en-AU" baseline="0" dirty="0"/>
              <a:t> including when accessing health care services.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survey</a:t>
            </a:r>
            <a:r>
              <a:rPr lang="en-AU" baseline="0" dirty="0"/>
              <a:t> </a:t>
            </a:r>
            <a:r>
              <a:rPr lang="en-AU" dirty="0"/>
              <a:t>ran between October 2019 and March 2020, during which period 1,912 people from across Australia took part online, over the phone, or in person.</a:t>
            </a:r>
          </a:p>
          <a:p>
            <a:endParaRPr lang="en-AU" dirty="0">
              <a:cs typeface="Calibri" panose="020F0502020204030204"/>
            </a:endParaRPr>
          </a:p>
          <a:p>
            <a:r>
              <a:rPr lang="en-AU" dirty="0"/>
              <a:t>The survey</a:t>
            </a:r>
            <a:r>
              <a:rPr lang="en-AU" baseline="0" dirty="0"/>
              <a:t> highlights stigma and discrimination as a social determinant that contributes to the higher rates of physical health conditions among people with complex mental health issues.  83% of people with complex mental health issues experienced some level of stigma and discrimination in healthcare services, and of these 60% anticipated future stigma and had withdrawn from health care opportunities. </a:t>
            </a:r>
          </a:p>
          <a:p>
            <a:endParaRPr lang="en-AU" baseline="0" dirty="0"/>
          </a:p>
          <a:p>
            <a:r>
              <a:rPr lang="en-AU" sz="2200" dirty="0">
                <a:solidFill>
                  <a:schemeClr val="tx1">
                    <a:lumMod val="85000"/>
                    <a:lumOff val="15000"/>
                  </a:schemeClr>
                </a:solidFill>
                <a:cs typeface="Calibri"/>
              </a:rPr>
              <a:t>Unfair</a:t>
            </a:r>
            <a:r>
              <a:rPr lang="en-AU" sz="2200" baseline="0" dirty="0">
                <a:solidFill>
                  <a:schemeClr val="tx1">
                    <a:lumMod val="85000"/>
                    <a:lumOff val="15000"/>
                  </a:schemeClr>
                </a:solidFill>
                <a:cs typeface="Calibri"/>
              </a:rPr>
              <a:t> treatment when trying to get or receiving help was reported by participants, where their </a:t>
            </a:r>
            <a:endParaRPr lang="en-AU" sz="2200" dirty="0">
              <a:solidFill>
                <a:schemeClr val="tx1">
                  <a:lumMod val="85000"/>
                  <a:lumOff val="15000"/>
                </a:schemeClr>
              </a:solidFill>
              <a:cs typeface="Calibri"/>
            </a:endParaRPr>
          </a:p>
          <a:p>
            <a:pPr marL="840105" lvl="1" indent="-342900">
              <a:buFont typeface="Arial"/>
              <a:buChar char="•"/>
            </a:pPr>
            <a:r>
              <a:rPr lang="en-AU" sz="2200" dirty="0">
                <a:solidFill>
                  <a:schemeClr val="tx1">
                    <a:lumMod val="85000"/>
                    <a:lumOff val="15000"/>
                  </a:schemeClr>
                </a:solidFill>
                <a:cs typeface="Calibri"/>
              </a:rPr>
              <a:t>Needs were not taken seriously and</a:t>
            </a:r>
          </a:p>
          <a:p>
            <a:pPr marL="840105" lvl="1" indent="-342900">
              <a:buFont typeface="Arial"/>
              <a:buChar char="•"/>
            </a:pPr>
            <a:r>
              <a:rPr lang="en-AU" sz="2200" dirty="0">
                <a:solidFill>
                  <a:schemeClr val="tx1">
                    <a:lumMod val="85000"/>
                    <a:lumOff val="15000"/>
                  </a:schemeClr>
                </a:solidFill>
                <a:cs typeface="Calibri"/>
              </a:rPr>
              <a:t>Mental health issues inappropriately became a focus. </a:t>
            </a:r>
          </a:p>
          <a:p>
            <a:endParaRPr lang="en-AU" dirty="0"/>
          </a:p>
          <a:p>
            <a:endParaRPr lang="en-AU" dirty="0"/>
          </a:p>
          <a:p>
            <a:endParaRPr lang="en-AU" dirty="0"/>
          </a:p>
          <a:p>
            <a:endParaRPr lang="en-AU" dirty="0"/>
          </a:p>
          <a:p>
            <a:endParaRPr lang="en-AU" dirty="0"/>
          </a:p>
          <a:p>
            <a:r>
              <a:rPr lang="en-AU" dirty="0"/>
              <a:t>Groot, C, </a:t>
            </a:r>
            <a:r>
              <a:rPr lang="en-AU" dirty="0" err="1"/>
              <a:t>Rehm</a:t>
            </a:r>
            <a:r>
              <a:rPr lang="en-AU" dirty="0"/>
              <a:t>, I, Andrews, C, </a:t>
            </a:r>
            <a:r>
              <a:rPr lang="en-AU" dirty="0" err="1"/>
              <a:t>Hobern</a:t>
            </a:r>
            <a:r>
              <a:rPr lang="en-AU" dirty="0"/>
              <a:t>, B, Morgan, R, Green, H, Sweeney, L, and Blanchard, M (2020). Report on Findings from the Our Turn to Speak Survey: Understanding the impact of stigma and discrimination on people living with complex mental health issues. Anne </a:t>
            </a:r>
            <a:r>
              <a:rPr lang="en-AU" dirty="0" err="1"/>
              <a:t>Deveson</a:t>
            </a:r>
            <a:r>
              <a:rPr lang="en-AU" dirty="0"/>
              <a:t> Research Centre, SANE Australia. Melbourne. </a:t>
            </a:r>
          </a:p>
        </p:txBody>
      </p:sp>
      <p:sp>
        <p:nvSpPr>
          <p:cNvPr id="4" name="Slide Number Placeholder 3"/>
          <p:cNvSpPr>
            <a:spLocks noGrp="1"/>
          </p:cNvSpPr>
          <p:nvPr>
            <p:ph type="sldNum" sz="quarter" idx="10"/>
          </p:nvPr>
        </p:nvSpPr>
        <p:spPr/>
        <p:txBody>
          <a:bodyPr/>
          <a:lstStyle/>
          <a:p>
            <a:fld id="{A94E08F4-F9C3-40CD-8F0E-3A37B8B92990}" type="slidenum">
              <a:rPr lang="en-AU" smtClean="0"/>
              <a:t>6</a:t>
            </a:fld>
            <a:endParaRPr lang="en-AU"/>
          </a:p>
        </p:txBody>
      </p:sp>
    </p:spTree>
    <p:extLst>
      <p:ext uri="{BB962C8B-B14F-4D97-AF65-F5344CB8AC3E}">
        <p14:creationId xmlns:p14="http://schemas.microsoft.com/office/powerpoint/2010/main" val="342835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address the physical health needs</a:t>
            </a:r>
            <a:r>
              <a:rPr lang="en-AU" baseline="0" dirty="0"/>
              <a:t> of clients, </a:t>
            </a:r>
            <a:r>
              <a:rPr lang="en-AU" dirty="0"/>
              <a:t>Mind</a:t>
            </a:r>
            <a:r>
              <a:rPr lang="en-AU" baseline="0" dirty="0"/>
              <a:t> developed a</a:t>
            </a:r>
            <a:r>
              <a:rPr lang="en-AU" dirty="0"/>
              <a:t> Physical Health Guideline</a:t>
            </a:r>
            <a:r>
              <a:rPr lang="en-AU" baseline="0" dirty="0"/>
              <a:t> and Checklist in 2014, that was updated in 2018.   In 2020, the guidelines and were due for a review to align with Mind’s My Better Life model.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practice development team had</a:t>
            </a:r>
            <a:r>
              <a:rPr lang="en-AU" baseline="0" dirty="0"/>
              <a:t> also </a:t>
            </a:r>
            <a:r>
              <a:rPr lang="en-AU" dirty="0"/>
              <a:t>received</a:t>
            </a:r>
            <a:r>
              <a:rPr lang="en-AU" baseline="0" dirty="0"/>
              <a:t> </a:t>
            </a:r>
            <a:r>
              <a:rPr lang="en-AU" dirty="0"/>
              <a:t>feedback from Community mental health practitioners about difficulties using the checklist</a:t>
            </a:r>
            <a:r>
              <a:rPr lang="en-AU" baseline="0" dirty="0"/>
              <a:t> and concerns about it’s</a:t>
            </a:r>
            <a:r>
              <a:rPr lang="en-AU" dirty="0"/>
              <a:t> suitability</a:t>
            </a:r>
            <a:r>
              <a:rPr lang="en-AU" baseline="0" dirty="0"/>
              <a:t> for younger and gender diverse clients.  The practice development team also were keen to make sure that the Guidelines and Checklist were within the scope of practice of our workforce. Although we often work in partnership, we are not medical practitioners or a clinical service. </a:t>
            </a:r>
            <a:endParaRPr lang="en-AU" dirty="0"/>
          </a:p>
          <a:p>
            <a:endParaRPr lang="en-AU" dirty="0"/>
          </a:p>
          <a:p>
            <a:r>
              <a:rPr lang="en-AU" baseline="0" dirty="0"/>
              <a:t>Mind’s physical health guidelines and checklist were based on best practice guidelines that were developed for the general population.  </a:t>
            </a:r>
          </a:p>
          <a:p>
            <a:endParaRPr lang="en-AU" baseline="0" dirty="0"/>
          </a:p>
          <a:p>
            <a:pPr marL="0" indent="0">
              <a:buFontTx/>
              <a:buNone/>
            </a:pPr>
            <a:endParaRPr lang="en-AU" baseline="0" dirty="0"/>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20E34A35-D660-4538-9377-674374B0B853}" type="slidenum">
              <a:rPr lang="en-AU" smtClean="0"/>
              <a:t>7</a:t>
            </a:fld>
            <a:endParaRPr lang="en-AU"/>
          </a:p>
        </p:txBody>
      </p:sp>
    </p:spTree>
    <p:extLst>
      <p:ext uri="{BB962C8B-B14F-4D97-AF65-F5344CB8AC3E}">
        <p14:creationId xmlns:p14="http://schemas.microsoft.com/office/powerpoint/2010/main" val="253438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But when we took time to listen to our clients and peer practitioners, we realised that guidelines and public health messages developed for the general population do not necessarily consider their impact on people’s mental health. </a:t>
            </a:r>
          </a:p>
          <a:p>
            <a:endParaRPr lang="en-AU" dirty="0"/>
          </a:p>
          <a:p>
            <a:r>
              <a:rPr lang="en-AU" dirty="0"/>
              <a:t>In a recent Peer Practitioner C</a:t>
            </a:r>
            <a:r>
              <a:rPr lang="en-AU" baseline="0" dirty="0"/>
              <a:t>ommunity of Practice, Elise and I invited peer practitioners to watch three public health advertisements address through a lived experience lens.  The ads addressed consumption of sugary drinks, quitting smoking and physical activity.</a:t>
            </a:r>
          </a:p>
          <a:p>
            <a:endParaRPr lang="en-AU" baseline="0" dirty="0"/>
          </a:p>
          <a:p>
            <a:r>
              <a:rPr lang="en-AU" baseline="0" dirty="0"/>
              <a:t>The peer practitioners shared that the advertisements were ignorant to mental health, reflect attitudes that generate stigma, and emphasise the gaps between the “haves and the have nots”. </a:t>
            </a:r>
          </a:p>
          <a:p>
            <a:endParaRPr lang="en-AU" baseline="0" dirty="0"/>
          </a:p>
          <a:p>
            <a:r>
              <a:rPr lang="en-AU" baseline="0" dirty="0"/>
              <a:t>Black and white messages and those that invoke shame were seen as particularly problematic. </a:t>
            </a:r>
          </a:p>
        </p:txBody>
      </p:sp>
      <p:sp>
        <p:nvSpPr>
          <p:cNvPr id="4" name="Slide Number Placeholder 3"/>
          <p:cNvSpPr>
            <a:spLocks noGrp="1"/>
          </p:cNvSpPr>
          <p:nvPr>
            <p:ph type="sldNum" sz="quarter" idx="10"/>
          </p:nvPr>
        </p:nvSpPr>
        <p:spPr/>
        <p:txBody>
          <a:bodyPr/>
          <a:lstStyle/>
          <a:p>
            <a:fld id="{A94E08F4-F9C3-40CD-8F0E-3A37B8B92990}" type="slidenum">
              <a:rPr lang="en-AU" smtClean="0"/>
              <a:t>8</a:t>
            </a:fld>
            <a:endParaRPr lang="en-AU"/>
          </a:p>
        </p:txBody>
      </p:sp>
    </p:spTree>
    <p:extLst>
      <p:ext uri="{BB962C8B-B14F-4D97-AF65-F5344CB8AC3E}">
        <p14:creationId xmlns:p14="http://schemas.microsoft.com/office/powerpoint/2010/main" val="340893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a:t>
            </a:r>
            <a:r>
              <a:rPr lang="en-AU" baseline="0" dirty="0"/>
              <a:t> – what could we do differently?  How can we support people’s physical health, while protecting and promoting their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a:t>
            </a:r>
            <a:r>
              <a:rPr lang="en-AU" baseline="0" dirty="0"/>
              <a:t> 2020-2021, t</a:t>
            </a:r>
            <a:r>
              <a:rPr lang="en-AU" dirty="0"/>
              <a:t>he </a:t>
            </a:r>
            <a:r>
              <a:rPr lang="en-AU" baseline="0" dirty="0"/>
              <a:t>Practice Development and Participation teams worked together with the Lived Experience Advisory Team and Mind practitioners to revise the Physical Health Guidelines and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Because of time and resource constraints, we couldn’t design something new from scratch. So instead we used </a:t>
            </a:r>
            <a:r>
              <a:rPr lang="en-AU" baseline="0" dirty="0" err="1"/>
              <a:t>Tomisch</a:t>
            </a:r>
            <a:r>
              <a:rPr lang="en-AU" baseline="0" dirty="0"/>
              <a:t> and colleagues model, “Design, Think, Make, Break, Repeat”.  We began with Break, which aims to find better solutions to complex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The principles that guided this co-design project were: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Elevating the voice and contribution of lived experience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Working from strengths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True collaboration between people with lived experience and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endParaRPr lang="en-AU" baseline="0" dirty="0">
              <a:sym typeface="Wingdings" panose="05000000000000000000" pitchFamily="2" charset="2"/>
            </a:endParaRPr>
          </a:p>
          <a:p>
            <a:r>
              <a:rPr lang="en-AU" sz="1200" b="0" i="0" kern="1200" dirty="0" err="1">
                <a:solidFill>
                  <a:schemeClr val="tx1"/>
                </a:solidFill>
                <a:effectLst/>
                <a:latin typeface="+mn-lt"/>
                <a:ea typeface="+mn-ea"/>
                <a:cs typeface="+mn-cs"/>
              </a:rPr>
              <a:t>Tomitsch</a:t>
            </a:r>
            <a:r>
              <a:rPr lang="en-AU" sz="1200" b="0" i="0" kern="1200" dirty="0">
                <a:solidFill>
                  <a:schemeClr val="tx1"/>
                </a:solidFill>
                <a:effectLst/>
                <a:latin typeface="+mn-lt"/>
                <a:ea typeface="+mn-ea"/>
                <a:cs typeface="+mn-cs"/>
              </a:rPr>
              <a:t>, M., </a:t>
            </a:r>
            <a:r>
              <a:rPr lang="en-AU" sz="1200" b="0" i="0" kern="1200" dirty="0" err="1">
                <a:solidFill>
                  <a:schemeClr val="tx1"/>
                </a:solidFill>
                <a:effectLst/>
                <a:latin typeface="+mn-lt"/>
                <a:ea typeface="+mn-ea"/>
                <a:cs typeface="+mn-cs"/>
              </a:rPr>
              <a:t>Borthwick</a:t>
            </a:r>
            <a:r>
              <a:rPr lang="en-AU" sz="1200" b="0" i="0" kern="1200" dirty="0">
                <a:solidFill>
                  <a:schemeClr val="tx1"/>
                </a:solidFill>
                <a:effectLst/>
                <a:latin typeface="+mn-lt"/>
                <a:ea typeface="+mn-ea"/>
                <a:cs typeface="+mn-cs"/>
              </a:rPr>
              <a:t>, M., </a:t>
            </a:r>
            <a:r>
              <a:rPr lang="en-AU" sz="1200" b="0" i="0" kern="1200" dirty="0" err="1">
                <a:solidFill>
                  <a:schemeClr val="tx1"/>
                </a:solidFill>
                <a:effectLst/>
                <a:latin typeface="+mn-lt"/>
                <a:ea typeface="+mn-ea"/>
                <a:cs typeface="+mn-cs"/>
              </a:rPr>
              <a:t>Ahmadpour</a:t>
            </a:r>
            <a:r>
              <a:rPr lang="en-AU" sz="1200" b="0" i="0" kern="1200" dirty="0">
                <a:solidFill>
                  <a:schemeClr val="tx1"/>
                </a:solidFill>
                <a:effectLst/>
                <a:latin typeface="+mn-lt"/>
                <a:ea typeface="+mn-ea"/>
                <a:cs typeface="+mn-cs"/>
              </a:rPr>
              <a:t>, N., Cooper, C., </a:t>
            </a:r>
            <a:r>
              <a:rPr lang="en-AU" sz="1200" b="0" i="0" kern="1200" dirty="0" err="1">
                <a:solidFill>
                  <a:schemeClr val="tx1"/>
                </a:solidFill>
                <a:effectLst/>
                <a:latin typeface="+mn-lt"/>
                <a:ea typeface="+mn-ea"/>
                <a:cs typeface="+mn-cs"/>
              </a:rPr>
              <a:t>Frawley</a:t>
            </a:r>
            <a:r>
              <a:rPr lang="en-AU" sz="1200" b="0" i="0" kern="1200" dirty="0">
                <a:solidFill>
                  <a:schemeClr val="tx1"/>
                </a:solidFill>
                <a:effectLst/>
                <a:latin typeface="+mn-lt"/>
                <a:ea typeface="+mn-ea"/>
                <a:cs typeface="+mn-cs"/>
              </a:rPr>
              <a:t>, J., Hepburn, L.A., </a:t>
            </a:r>
            <a:r>
              <a:rPr lang="en-AU" sz="1200" b="0" i="0" kern="1200" dirty="0" err="1">
                <a:solidFill>
                  <a:schemeClr val="tx1"/>
                </a:solidFill>
                <a:effectLst/>
                <a:latin typeface="+mn-lt"/>
                <a:ea typeface="+mn-ea"/>
                <a:cs typeface="+mn-cs"/>
              </a:rPr>
              <a:t>Kocaballi</a:t>
            </a:r>
            <a:r>
              <a:rPr lang="en-AU" sz="1200" b="0" i="0" kern="1200" dirty="0">
                <a:solidFill>
                  <a:schemeClr val="tx1"/>
                </a:solidFill>
                <a:effectLst/>
                <a:latin typeface="+mn-lt"/>
                <a:ea typeface="+mn-ea"/>
                <a:cs typeface="+mn-cs"/>
              </a:rPr>
              <a:t>, A.B., </a:t>
            </a:r>
            <a:r>
              <a:rPr lang="en-AU" sz="1200" b="0" i="0" kern="1200" dirty="0" err="1">
                <a:solidFill>
                  <a:schemeClr val="tx1"/>
                </a:solidFill>
                <a:effectLst/>
                <a:latin typeface="+mn-lt"/>
                <a:ea typeface="+mn-ea"/>
                <a:cs typeface="+mn-cs"/>
              </a:rPr>
              <a:t>Loke</a:t>
            </a:r>
            <a:r>
              <a:rPr lang="en-AU" sz="1200" b="0" i="0" kern="1200" dirty="0">
                <a:solidFill>
                  <a:schemeClr val="tx1"/>
                </a:solidFill>
                <a:effectLst/>
                <a:latin typeface="+mn-lt"/>
                <a:ea typeface="+mn-ea"/>
                <a:cs typeface="+mn-cs"/>
              </a:rPr>
              <a:t>, L., </a:t>
            </a:r>
            <a:r>
              <a:rPr lang="en-AU" sz="1200" b="0" i="0" kern="1200" dirty="0" err="1">
                <a:solidFill>
                  <a:schemeClr val="tx1"/>
                </a:solidFill>
                <a:effectLst/>
                <a:latin typeface="+mn-lt"/>
                <a:ea typeface="+mn-ea"/>
                <a:cs typeface="+mn-cs"/>
              </a:rPr>
              <a:t>Núñez</a:t>
            </a:r>
            <a:r>
              <a:rPr lang="en-AU" sz="1200" b="0" i="0" kern="1200" dirty="0">
                <a:solidFill>
                  <a:schemeClr val="tx1"/>
                </a:solidFill>
                <a:effectLst/>
                <a:latin typeface="+mn-lt"/>
                <a:ea typeface="+mn-ea"/>
                <a:cs typeface="+mn-cs"/>
              </a:rPr>
              <a:t>-Pacheco, C., ‎ </a:t>
            </a:r>
            <a:r>
              <a:rPr lang="en-AU" sz="1200" b="0" i="0" kern="1200" dirty="0" err="1">
                <a:solidFill>
                  <a:schemeClr val="tx1"/>
                </a:solidFill>
                <a:effectLst/>
                <a:latin typeface="+mn-lt"/>
                <a:ea typeface="+mn-ea"/>
                <a:cs typeface="+mn-cs"/>
              </a:rPr>
              <a:t>Straker</a:t>
            </a:r>
            <a:r>
              <a:rPr lang="en-AU" sz="1200" b="0" i="0" kern="1200" dirty="0">
                <a:solidFill>
                  <a:schemeClr val="tx1"/>
                </a:solidFill>
                <a:effectLst/>
                <a:latin typeface="+mn-lt"/>
                <a:ea typeface="+mn-ea"/>
                <a:cs typeface="+mn-cs"/>
              </a:rPr>
              <a:t>, K., ‎Wrigley, C. (2021). Design. Think. Make. Break. Repeat. A Handbook of Methods (revised edition). BIS Publishers, Amsterdam, The Netherlands.</a:t>
            </a: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94E08F4-F9C3-40CD-8F0E-3A37B8B92990}" type="slidenum">
              <a:rPr lang="en-AU" smtClean="0"/>
              <a:t>9</a:t>
            </a:fld>
            <a:endParaRPr lang="en-AU"/>
          </a:p>
        </p:txBody>
      </p:sp>
    </p:spTree>
    <p:extLst>
      <p:ext uri="{BB962C8B-B14F-4D97-AF65-F5344CB8AC3E}">
        <p14:creationId xmlns:p14="http://schemas.microsoft.com/office/powerpoint/2010/main" val="366427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4548"/>
              </a:lnSpc>
              <a:spcBef>
                <a:spcPct val="0"/>
              </a:spcBef>
            </a:pPr>
            <a:r>
              <a:rPr lang="en-AU" b="0" dirty="0"/>
              <a:t>The guiding</a:t>
            </a:r>
            <a:r>
              <a:rPr lang="en-AU" b="0" baseline="0" dirty="0"/>
              <a:t> question for the co-design project was… “</a:t>
            </a:r>
            <a:r>
              <a:rPr lang="en-US" sz="1200" b="0" kern="1200" dirty="0">
                <a:solidFill>
                  <a:schemeClr val="tx1">
                    <a:lumMod val="85000"/>
                    <a:lumOff val="15000"/>
                  </a:schemeClr>
                </a:solidFill>
                <a:latin typeface="+mn-lt"/>
                <a:ea typeface="+mn-ea"/>
                <a:cs typeface="+mn-cs"/>
              </a:rPr>
              <a:t>How might we support client’s physical health using a recovery-oriented and trauma-informed lens?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A94E08F4-F9C3-40CD-8F0E-3A37B8B92990}" type="slidenum">
              <a:rPr lang="en-AU" smtClean="0"/>
              <a:t>10</a:t>
            </a:fld>
            <a:endParaRPr lang="en-AU"/>
          </a:p>
        </p:txBody>
      </p:sp>
    </p:spTree>
    <p:extLst>
      <p:ext uri="{BB962C8B-B14F-4D97-AF65-F5344CB8AC3E}">
        <p14:creationId xmlns:p14="http://schemas.microsoft.com/office/powerpoint/2010/main" val="209480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This diagram shows the co-design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As I mentioned, we began by reviewing Mind’s Physical Health Guidelines and Checklist and did a practice audit where w</a:t>
            </a:r>
            <a:r>
              <a:rPr lang="en-AU" baseline="0" dirty="0">
                <a:solidFill>
                  <a:srgbClr val="FF0000"/>
                </a:solidFill>
              </a:rPr>
              <a:t>e learned that our services were already doing many things to support physical health. We also heard that there were areas where we could improve the guidelines and checklist and do even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solidFill>
                <a:srgbClr val="FF0000"/>
              </a:solidFill>
            </a:endParaRPr>
          </a:p>
          <a:p>
            <a:pPr marL="457200" indent="-457200">
              <a:buFont typeface="Arial" panose="020B0604020202020204" pitchFamily="34" charset="0"/>
              <a:buChar char="•"/>
            </a:pPr>
            <a:r>
              <a:rPr lang="en-AU" sz="1200" dirty="0"/>
              <a:t>2 workshops with Mind’s Lived Experience Advisory Team </a:t>
            </a:r>
          </a:p>
          <a:p>
            <a:pPr marL="457200" indent="-457200">
              <a:buFont typeface="Arial" panose="020B0604020202020204" pitchFamily="34" charset="0"/>
              <a:buChar char="•"/>
            </a:pPr>
            <a:r>
              <a:rPr lang="en-AU" sz="1200" dirty="0"/>
              <a:t>2 workshops with Mind practitioners from across Australia</a:t>
            </a:r>
          </a:p>
          <a:p>
            <a:pPr marL="457200" indent="-457200">
              <a:buFont typeface="Arial" panose="020B0604020202020204" pitchFamily="34" charset="0"/>
              <a:buChar char="•"/>
            </a:pPr>
            <a:r>
              <a:rPr lang="en-AU" sz="1200" dirty="0"/>
              <a:t>Survey of LEAT and Mind practitioner workshop participants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Feedback from subject matter</a:t>
            </a:r>
            <a:r>
              <a:rPr lang="en-AU" sz="1200" baseline="0" dirty="0"/>
              <a:t> experts in </a:t>
            </a:r>
            <a:r>
              <a:rPr lang="en-AU" baseline="0" dirty="0"/>
              <a:t>areas like nutrition and eating disorders</a:t>
            </a:r>
            <a:r>
              <a:rPr lang="en-AU" baseline="0" dirty="0">
                <a:solidFill>
                  <a:srgbClr val="FF0000"/>
                </a:solidFill>
              </a:rPr>
              <a:t>. </a:t>
            </a:r>
            <a:endParaRPr lang="en-AU" baseline="0" dirty="0"/>
          </a:p>
          <a:p>
            <a:pPr marL="457200" indent="-457200">
              <a:buFont typeface="Arial" panose="020B0604020202020204" pitchFamily="34" charset="0"/>
              <a:buChar char="•"/>
            </a:pPr>
            <a:r>
              <a:rPr lang="en-AU" sz="1200" dirty="0"/>
              <a:t>Review</a:t>
            </a:r>
            <a:r>
              <a:rPr lang="en-AU" sz="1200" dirty="0">
                <a:solidFill>
                  <a:srgbClr val="FF0000"/>
                </a:solidFill>
              </a:rPr>
              <a:t> </a:t>
            </a:r>
            <a:r>
              <a:rPr lang="en-AU" sz="1200" dirty="0"/>
              <a:t>of health guidelines and relevant literature</a:t>
            </a:r>
          </a:p>
          <a:p>
            <a:pPr marL="457200" indent="-457200">
              <a:buFont typeface="Arial" panose="020B0604020202020204" pitchFamily="34" charset="0"/>
              <a:buChar char="•"/>
            </a:pPr>
            <a:r>
              <a:rPr lang="en-AU" sz="1200" dirty="0"/>
              <a:t>Benchmarking – how our sector partners address physical health</a:t>
            </a:r>
          </a:p>
          <a:p>
            <a:pPr marL="457200" indent="-457200">
              <a:buFont typeface="Arial" panose="020B0604020202020204" pitchFamily="34" charset="0"/>
              <a:buChar char="•"/>
            </a:pPr>
            <a:endParaRPr lang="en-AU" sz="1200" dirty="0"/>
          </a:p>
          <a:p>
            <a:pPr marL="0" indent="0">
              <a:buFont typeface="Arial" panose="020B0604020202020204" pitchFamily="34" charset="0"/>
              <a:buNone/>
            </a:pPr>
            <a:r>
              <a:rPr lang="en-AU" baseline="0" dirty="0">
                <a:solidFill>
                  <a:srgbClr val="FF0000"/>
                </a:solidFill>
              </a:rPr>
              <a:t>The name My Physical Health was suggested by a Mind community mental health practitioner, to link it in with My Better Life.  </a:t>
            </a:r>
          </a:p>
          <a:p>
            <a:pPr marL="0" indent="0">
              <a:buFont typeface="Arial" panose="020B0604020202020204" pitchFamily="34" charset="0"/>
              <a:buNone/>
            </a:pPr>
            <a:endParaRPr lang="en-AU" baseline="0" dirty="0">
              <a:solidFill>
                <a:srgbClr val="FF0000"/>
              </a:solidFill>
            </a:endParaRPr>
          </a:p>
          <a:p>
            <a:pPr marL="0" indent="0">
              <a:buFont typeface="Arial" panose="020B0604020202020204" pitchFamily="34" charset="0"/>
              <a:buNone/>
            </a:pPr>
            <a:r>
              <a:rPr lang="en-AU" baseline="0" dirty="0">
                <a:solidFill>
                  <a:srgbClr val="FF0000"/>
                </a:solidFill>
              </a:rPr>
              <a:t>We hope that My Physical Health will make it easier to have conversations about physical health.</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FF0000"/>
              </a:solidFill>
            </a:endParaRPr>
          </a:p>
          <a:p>
            <a:endParaRPr lang="en-AU" dirty="0"/>
          </a:p>
        </p:txBody>
      </p:sp>
      <p:sp>
        <p:nvSpPr>
          <p:cNvPr id="4" name="Slide Number Placeholder 3"/>
          <p:cNvSpPr>
            <a:spLocks noGrp="1"/>
          </p:cNvSpPr>
          <p:nvPr>
            <p:ph type="sldNum" sz="quarter" idx="10"/>
          </p:nvPr>
        </p:nvSpPr>
        <p:spPr/>
        <p:txBody>
          <a:bodyPr/>
          <a:lstStyle/>
          <a:p>
            <a:fld id="{A94E08F4-F9C3-40CD-8F0E-3A37B8B92990}" type="slidenum">
              <a:rPr lang="en-AU" smtClean="0"/>
              <a:t>11</a:t>
            </a:fld>
            <a:endParaRPr lang="en-AU"/>
          </a:p>
        </p:txBody>
      </p:sp>
    </p:spTree>
    <p:extLst>
      <p:ext uri="{BB962C8B-B14F-4D97-AF65-F5344CB8AC3E}">
        <p14:creationId xmlns:p14="http://schemas.microsoft.com/office/powerpoint/2010/main" val="3557999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925740" y="4766249"/>
            <a:ext cx="8799037" cy="1341438"/>
          </a:xfrm>
          <a:prstGeom prst="rect">
            <a:avLst/>
          </a:prstGeom>
        </p:spPr>
        <p:txBody>
          <a:bodyPr vert="horz"/>
          <a:lstStyle>
            <a:lvl1pPr marL="0" indent="0">
              <a:buNone/>
              <a:defRPr>
                <a:solidFill>
                  <a:schemeClr val="bg1"/>
                </a:solidFill>
              </a:defRPr>
            </a:lvl1pPr>
          </a:lstStyle>
          <a:p>
            <a:pPr lvl="0"/>
            <a:r>
              <a:rPr lang="en-AU" dirty="0"/>
              <a:t>Click to edit text</a:t>
            </a:r>
            <a:endParaRPr lang="en-US" dirty="0"/>
          </a:p>
        </p:txBody>
      </p:sp>
      <p:sp>
        <p:nvSpPr>
          <p:cNvPr id="10" name="Title 7"/>
          <p:cNvSpPr>
            <a:spLocks noGrp="1"/>
          </p:cNvSpPr>
          <p:nvPr>
            <p:ph type="title" hasCustomPrompt="1"/>
          </p:nvPr>
        </p:nvSpPr>
        <p:spPr>
          <a:xfrm>
            <a:off x="925741" y="3296997"/>
            <a:ext cx="8799037" cy="1260475"/>
          </a:xfrm>
          <a:prstGeom prst="rect">
            <a:avLst/>
          </a:prstGeom>
        </p:spPr>
        <p:txBody>
          <a:bodyPr vert="horz"/>
          <a:lstStyle>
            <a:lvl1pPr algn="l">
              <a:defRPr>
                <a:solidFill>
                  <a:schemeClr val="bg1"/>
                </a:solidFill>
              </a:defRPr>
            </a:lvl1pPr>
          </a:lstStyle>
          <a:p>
            <a:r>
              <a:rPr lang="en-AU" dirty="0"/>
              <a:t>Click to edit title</a:t>
            </a:r>
            <a:endParaRPr lang="en-US" dirty="0"/>
          </a:p>
        </p:txBody>
      </p:sp>
    </p:spTree>
    <p:extLst>
      <p:ext uri="{BB962C8B-B14F-4D97-AF65-F5344CB8AC3E}">
        <p14:creationId xmlns:p14="http://schemas.microsoft.com/office/powerpoint/2010/main" val="228796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989013" y="2212975"/>
            <a:ext cx="9164637" cy="2994025"/>
          </a:xfrm>
          <a:prstGeom prst="rect">
            <a:avLst/>
          </a:prstGeom>
        </p:spPr>
        <p:txBody>
          <a:bodyPr vert="horz"/>
          <a:lstStyle>
            <a:lvl1pPr marL="0" indent="0">
              <a:buNone/>
              <a:defRPr sz="2000">
                <a:solidFill>
                  <a:schemeClr val="bg1"/>
                </a:solidFill>
              </a:defRPr>
            </a:lvl1pPr>
            <a:lvl2pPr>
              <a:defRPr sz="2000">
                <a:solidFill>
                  <a:srgbClr val="4D555B"/>
                </a:solidFill>
              </a:defRPr>
            </a:lvl2pPr>
            <a:lvl3pPr>
              <a:defRPr sz="2000">
                <a:solidFill>
                  <a:srgbClr val="4D555B"/>
                </a:solidFill>
              </a:defRPr>
            </a:lvl3pPr>
            <a:lvl4pPr>
              <a:defRPr sz="2000">
                <a:solidFill>
                  <a:srgbClr val="4D555B"/>
                </a:solidFill>
              </a:defRPr>
            </a:lvl4pPr>
            <a:lvl5pPr>
              <a:defRPr sz="2000">
                <a:solidFill>
                  <a:srgbClr val="4D555B"/>
                </a:solidFill>
              </a:defRPr>
            </a:lvl5pPr>
          </a:lstStyle>
          <a:p>
            <a:pPr lvl="0"/>
            <a:r>
              <a:rPr lang="en-AU" dirty="0"/>
              <a:t>Click to edit text</a:t>
            </a:r>
          </a:p>
        </p:txBody>
      </p:sp>
      <p:sp>
        <p:nvSpPr>
          <p:cNvPr id="6" name="Title 1"/>
          <p:cNvSpPr>
            <a:spLocks noGrp="1"/>
          </p:cNvSpPr>
          <p:nvPr>
            <p:ph type="title" hasCustomPrompt="1"/>
          </p:nvPr>
        </p:nvSpPr>
        <p:spPr>
          <a:xfrm>
            <a:off x="397100" y="694327"/>
            <a:ext cx="7321034" cy="836845"/>
          </a:xfrm>
          <a:prstGeom prst="rect">
            <a:avLst/>
          </a:prstGeom>
        </p:spPr>
        <p:txBody>
          <a:bodyPr vert="horz"/>
          <a:lstStyle>
            <a:lvl1pPr algn="l">
              <a:defRPr sz="3600">
                <a:solidFill>
                  <a:srgbClr val="4F4D4E"/>
                </a:solidFill>
              </a:defRPr>
            </a:lvl1pPr>
          </a:lstStyle>
          <a:p>
            <a:r>
              <a:rPr lang="en-AU" dirty="0"/>
              <a:t>Click to edit title</a:t>
            </a:r>
            <a:endParaRPr lang="en-US" dirty="0"/>
          </a:p>
        </p:txBody>
      </p:sp>
    </p:spTree>
    <p:extLst>
      <p:ext uri="{BB962C8B-B14F-4D97-AF65-F5344CB8AC3E}">
        <p14:creationId xmlns:p14="http://schemas.microsoft.com/office/powerpoint/2010/main" val="409032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41079" y="173805"/>
            <a:ext cx="10406484" cy="72152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4"/>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1784186" y="1176446"/>
            <a:ext cx="7112055" cy="2286190"/>
          </a:xfrm>
        </p:spPr>
        <p:txBody>
          <a:bodyPr anchor="b">
            <a:normAutofit/>
          </a:bodyPr>
          <a:lstStyle>
            <a:lvl1pPr algn="ctr">
              <a:lnSpc>
                <a:spcPct val="110000"/>
              </a:lnSpc>
              <a:defRPr sz="1841" cap="all" spc="257"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1907512" y="5378032"/>
            <a:ext cx="6857172" cy="1134424"/>
          </a:xfrm>
        </p:spPr>
        <p:txBody>
          <a:bodyPr>
            <a:normAutofit/>
          </a:bodyPr>
          <a:lstStyle>
            <a:lvl1pPr marL="0" indent="0" algn="ctr">
              <a:lnSpc>
                <a:spcPct val="100000"/>
              </a:lnSpc>
              <a:buNone/>
              <a:defRPr sz="1315"/>
            </a:lvl1pPr>
            <a:lvl2pPr marL="300620" indent="0" algn="ctr">
              <a:buNone/>
              <a:defRPr sz="1315"/>
            </a:lvl2pPr>
            <a:lvl3pPr marL="601241" indent="0" algn="ctr">
              <a:buNone/>
              <a:defRPr sz="1184"/>
            </a:lvl3pPr>
            <a:lvl4pPr marL="901861" indent="0" algn="ctr">
              <a:buNone/>
              <a:defRPr sz="1052"/>
            </a:lvl4pPr>
            <a:lvl5pPr marL="1202482" indent="0" algn="ctr">
              <a:buNone/>
              <a:defRPr sz="1052"/>
            </a:lvl5pPr>
            <a:lvl6pPr marL="1503102" indent="0" algn="ctr">
              <a:buNone/>
              <a:defRPr sz="1052"/>
            </a:lvl6pPr>
            <a:lvl7pPr marL="1803723" indent="0" algn="ctr">
              <a:buNone/>
              <a:defRPr sz="1052"/>
            </a:lvl7pPr>
            <a:lvl8pPr marL="2104343" indent="0" algn="ctr">
              <a:buNone/>
              <a:defRPr sz="1052"/>
            </a:lvl8pPr>
            <a:lvl9pPr marL="2404963" indent="0" algn="ctr">
              <a:buNone/>
              <a:defRPr sz="1052"/>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6382293" y="6887238"/>
            <a:ext cx="3607415" cy="402652"/>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4964062" y="4676382"/>
            <a:ext cx="760518" cy="127304"/>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4">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14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421944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634638" y="827456"/>
            <a:ext cx="4015817" cy="6059426"/>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4"/>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262288" y="5199273"/>
            <a:ext cx="760518" cy="127304"/>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4">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009328" y="1405465"/>
            <a:ext cx="3297971" cy="3114149"/>
          </a:xfrm>
        </p:spPr>
        <p:txBody>
          <a:bodyPr anchor="b">
            <a:normAutofit/>
          </a:bodyPr>
          <a:lstStyle>
            <a:lvl1pPr algn="ctr">
              <a:defRPr sz="2104" cap="all" spc="395"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5748262" y="3010918"/>
            <a:ext cx="3842571" cy="1541011"/>
          </a:xfrm>
        </p:spPr>
        <p:txBody>
          <a:bodyPr anchor="ctr">
            <a:normAutofit/>
          </a:bodyPr>
          <a:lstStyle>
            <a:lvl1pPr marL="0" indent="0" algn="ctr">
              <a:buNone/>
              <a:defRPr sz="1315">
                <a:solidFill>
                  <a:schemeClr val="tx2"/>
                </a:solidFill>
              </a:defRPr>
            </a:lvl1pPr>
            <a:lvl2pPr marL="300620" indent="0">
              <a:buNone/>
              <a:defRPr sz="1315">
                <a:solidFill>
                  <a:schemeClr val="tx1">
                    <a:tint val="75000"/>
                  </a:schemeClr>
                </a:solidFill>
              </a:defRPr>
            </a:lvl2pPr>
            <a:lvl3pPr marL="601241" indent="0">
              <a:buNone/>
              <a:defRPr sz="1184">
                <a:solidFill>
                  <a:schemeClr val="tx1">
                    <a:tint val="75000"/>
                  </a:schemeClr>
                </a:solidFill>
              </a:defRPr>
            </a:lvl3pPr>
            <a:lvl4pPr marL="901861" indent="0">
              <a:buNone/>
              <a:defRPr sz="1052">
                <a:solidFill>
                  <a:schemeClr val="tx1">
                    <a:tint val="75000"/>
                  </a:schemeClr>
                </a:solidFill>
              </a:defRPr>
            </a:lvl4pPr>
            <a:lvl5pPr marL="1202482" indent="0">
              <a:buNone/>
              <a:defRPr sz="1052">
                <a:solidFill>
                  <a:schemeClr val="tx1">
                    <a:tint val="75000"/>
                  </a:schemeClr>
                </a:solidFill>
              </a:defRPr>
            </a:lvl5pPr>
            <a:lvl6pPr marL="1503102" indent="0">
              <a:buNone/>
              <a:defRPr sz="1052">
                <a:solidFill>
                  <a:schemeClr val="tx1">
                    <a:tint val="75000"/>
                  </a:schemeClr>
                </a:solidFill>
              </a:defRPr>
            </a:lvl6pPr>
            <a:lvl7pPr marL="1803723" indent="0">
              <a:buNone/>
              <a:defRPr sz="1052">
                <a:solidFill>
                  <a:schemeClr val="tx1">
                    <a:tint val="75000"/>
                  </a:schemeClr>
                </a:solidFill>
              </a:defRPr>
            </a:lvl7pPr>
            <a:lvl8pPr marL="2104343" indent="0">
              <a:buNone/>
              <a:defRPr sz="1052">
                <a:solidFill>
                  <a:schemeClr val="tx1">
                    <a:tint val="75000"/>
                  </a:schemeClr>
                </a:solidFill>
              </a:defRPr>
            </a:lvl8pPr>
            <a:lvl9pPr marL="2404963" indent="0">
              <a:buNone/>
              <a:defRPr sz="105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16459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909398" y="2376896"/>
            <a:ext cx="4342259" cy="44092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5411123" y="2376896"/>
            <a:ext cx="4342259" cy="4409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813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901854" y="612233"/>
            <a:ext cx="8884930" cy="125222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909399" y="1986789"/>
            <a:ext cx="4251115" cy="898088"/>
          </a:xfrm>
        </p:spPr>
        <p:txBody>
          <a:bodyPr anchor="b">
            <a:normAutofit/>
          </a:bodyPr>
          <a:lstStyle>
            <a:lvl1pPr marL="0" indent="0">
              <a:buNone/>
              <a:defRPr sz="1184" b="0" cap="all" spc="197" baseline="0"/>
            </a:lvl1pPr>
            <a:lvl2pPr marL="300620" indent="0">
              <a:buNone/>
              <a:defRPr sz="1315" b="1"/>
            </a:lvl2pPr>
            <a:lvl3pPr marL="601241" indent="0">
              <a:buNone/>
              <a:defRPr sz="1184" b="1"/>
            </a:lvl3pPr>
            <a:lvl4pPr marL="901861" indent="0">
              <a:buNone/>
              <a:defRPr sz="1052" b="1"/>
            </a:lvl4pPr>
            <a:lvl5pPr marL="1202482" indent="0">
              <a:buNone/>
              <a:defRPr sz="1052" b="1"/>
            </a:lvl5pPr>
            <a:lvl6pPr marL="1503102" indent="0">
              <a:buNone/>
              <a:defRPr sz="1052" b="1"/>
            </a:lvl6pPr>
            <a:lvl7pPr marL="1803723" indent="0">
              <a:buNone/>
              <a:defRPr sz="1052" b="1"/>
            </a:lvl7pPr>
            <a:lvl8pPr marL="2104343" indent="0">
              <a:buNone/>
              <a:defRPr sz="1052" b="1"/>
            </a:lvl8pPr>
            <a:lvl9pPr marL="2404963" indent="0">
              <a:buNone/>
              <a:defRPr sz="1052"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909399" y="2888291"/>
            <a:ext cx="4251115" cy="3876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5479426" y="1986789"/>
            <a:ext cx="4299814" cy="898088"/>
          </a:xfrm>
        </p:spPr>
        <p:txBody>
          <a:bodyPr anchor="b">
            <a:normAutofit/>
          </a:bodyPr>
          <a:lstStyle>
            <a:lvl1pPr marL="0" indent="0">
              <a:buNone/>
              <a:defRPr sz="1184" b="0" cap="all" spc="197" baseline="0"/>
            </a:lvl1pPr>
            <a:lvl2pPr marL="300620" indent="0">
              <a:buNone/>
              <a:defRPr sz="1315" b="1"/>
            </a:lvl2pPr>
            <a:lvl3pPr marL="601241" indent="0">
              <a:buNone/>
              <a:defRPr sz="1184" b="1"/>
            </a:lvl3pPr>
            <a:lvl4pPr marL="901861" indent="0">
              <a:buNone/>
              <a:defRPr sz="1052" b="1"/>
            </a:lvl4pPr>
            <a:lvl5pPr marL="1202482" indent="0">
              <a:buNone/>
              <a:defRPr sz="1052" b="1"/>
            </a:lvl5pPr>
            <a:lvl6pPr marL="1503102" indent="0">
              <a:buNone/>
              <a:defRPr sz="1052" b="1"/>
            </a:lvl6pPr>
            <a:lvl7pPr marL="1803723" indent="0">
              <a:buNone/>
              <a:defRPr sz="1052" b="1"/>
            </a:lvl7pPr>
            <a:lvl8pPr marL="2104343" indent="0">
              <a:buNone/>
              <a:defRPr sz="1052" b="1"/>
            </a:lvl8pPr>
            <a:lvl9pPr marL="2404963" indent="0">
              <a:buNone/>
              <a:defRPr sz="1052"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5479426" y="2888291"/>
            <a:ext cx="4299814" cy="3876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0208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130343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062570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935257" y="504190"/>
            <a:ext cx="3248344" cy="1764665"/>
          </a:xfrm>
        </p:spPr>
        <p:txBody>
          <a:bodyPr anchor="b"/>
          <a:lstStyle>
            <a:lvl1pPr>
              <a:defRPr sz="2104"/>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4544063" y="1176445"/>
            <a:ext cx="5411123" cy="5336010"/>
          </a:xfrm>
        </p:spPr>
        <p:txBody>
          <a:bodyPr/>
          <a:lstStyle>
            <a:lvl1pPr>
              <a:defRPr sz="2104"/>
            </a:lvl1pPr>
            <a:lvl2pPr>
              <a:defRPr sz="1841"/>
            </a:lvl2pPr>
            <a:lvl3pPr>
              <a:defRPr sz="1578"/>
            </a:lvl3pPr>
            <a:lvl4pPr>
              <a:defRPr sz="1315"/>
            </a:lvl4pPr>
            <a:lvl5pPr>
              <a:defRPr sz="1315"/>
            </a:lvl5pPr>
            <a:lvl6pPr>
              <a:defRPr sz="1315"/>
            </a:lvl6pPr>
            <a:lvl7pPr>
              <a:defRPr sz="1315"/>
            </a:lvl7pPr>
            <a:lvl8pPr>
              <a:defRPr sz="1315"/>
            </a:lvl8pPr>
            <a:lvl9pPr>
              <a:defRPr sz="13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935257" y="2268855"/>
            <a:ext cx="3248344" cy="4203335"/>
          </a:xfrm>
        </p:spPr>
        <p:txBody>
          <a:bodyPr/>
          <a:lstStyle>
            <a:lvl1pPr marL="0" indent="0">
              <a:buNone/>
              <a:defRPr sz="1052"/>
            </a:lvl1pPr>
            <a:lvl2pPr marL="300620" indent="0">
              <a:buNone/>
              <a:defRPr sz="921"/>
            </a:lvl2pPr>
            <a:lvl3pPr marL="601241" indent="0">
              <a:buNone/>
              <a:defRPr sz="789"/>
            </a:lvl3pPr>
            <a:lvl4pPr marL="901861" indent="0">
              <a:buNone/>
              <a:defRPr sz="658"/>
            </a:lvl4pPr>
            <a:lvl5pPr marL="1202482" indent="0">
              <a:buNone/>
              <a:defRPr sz="658"/>
            </a:lvl5pPr>
            <a:lvl6pPr marL="1503102" indent="0">
              <a:buNone/>
              <a:defRPr sz="658"/>
            </a:lvl6pPr>
            <a:lvl7pPr marL="1803723" indent="0">
              <a:buNone/>
              <a:defRPr sz="658"/>
            </a:lvl7pPr>
            <a:lvl8pPr marL="2104343" indent="0">
              <a:buNone/>
              <a:defRPr sz="658"/>
            </a:lvl8pPr>
            <a:lvl9pPr marL="2404963" indent="0">
              <a:buNone/>
              <a:defRPr sz="658"/>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363831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935257" y="504190"/>
            <a:ext cx="3248344" cy="1764665"/>
          </a:xfrm>
        </p:spPr>
        <p:txBody>
          <a:bodyPr anchor="b"/>
          <a:lstStyle>
            <a:lvl1pPr>
              <a:defRPr sz="2104"/>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4544064" y="1176443"/>
            <a:ext cx="5209319" cy="5336011"/>
          </a:xfrm>
        </p:spPr>
        <p:txBody>
          <a:bodyPr/>
          <a:lstStyle>
            <a:lvl1pPr marL="0" indent="0">
              <a:buNone/>
              <a:defRPr sz="2104"/>
            </a:lvl1pPr>
            <a:lvl2pPr marL="300620" indent="0">
              <a:buNone/>
              <a:defRPr sz="1841"/>
            </a:lvl2pPr>
            <a:lvl3pPr marL="601241" indent="0">
              <a:buNone/>
              <a:defRPr sz="1578"/>
            </a:lvl3pPr>
            <a:lvl4pPr marL="901861" indent="0">
              <a:buNone/>
              <a:defRPr sz="1315"/>
            </a:lvl4pPr>
            <a:lvl5pPr marL="1202482" indent="0">
              <a:buNone/>
              <a:defRPr sz="1315"/>
            </a:lvl5pPr>
            <a:lvl6pPr marL="1503102" indent="0">
              <a:buNone/>
              <a:defRPr sz="1315"/>
            </a:lvl6pPr>
            <a:lvl7pPr marL="1803723" indent="0">
              <a:buNone/>
              <a:defRPr sz="1315"/>
            </a:lvl7pPr>
            <a:lvl8pPr marL="2104343" indent="0">
              <a:buNone/>
              <a:defRPr sz="1315"/>
            </a:lvl8pPr>
            <a:lvl9pPr marL="2404963" indent="0">
              <a:buNone/>
              <a:defRPr sz="1315"/>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935257" y="2268855"/>
            <a:ext cx="3248344" cy="4203335"/>
          </a:xfrm>
        </p:spPr>
        <p:txBody>
          <a:bodyPr/>
          <a:lstStyle>
            <a:lvl1pPr marL="0" indent="0">
              <a:buNone/>
              <a:defRPr sz="1052"/>
            </a:lvl1pPr>
            <a:lvl2pPr marL="300620" indent="0">
              <a:buNone/>
              <a:defRPr sz="921"/>
            </a:lvl2pPr>
            <a:lvl3pPr marL="601241" indent="0">
              <a:buNone/>
              <a:defRPr sz="789"/>
            </a:lvl3pPr>
            <a:lvl4pPr marL="901861" indent="0">
              <a:buNone/>
              <a:defRPr sz="658"/>
            </a:lvl4pPr>
            <a:lvl5pPr marL="1202482" indent="0">
              <a:buNone/>
              <a:defRPr sz="658"/>
            </a:lvl5pPr>
            <a:lvl6pPr marL="1503102" indent="0">
              <a:buNone/>
              <a:defRPr sz="658"/>
            </a:lvl6pPr>
            <a:lvl7pPr marL="1803723" indent="0">
              <a:buNone/>
              <a:defRPr sz="658"/>
            </a:lvl7pPr>
            <a:lvl8pPr marL="2104343" indent="0">
              <a:buNone/>
              <a:defRPr sz="658"/>
            </a:lvl8pPr>
            <a:lvl9pPr marL="2404963" indent="0">
              <a:buNone/>
              <a:defRPr sz="658"/>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49953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925740" y="4766249"/>
            <a:ext cx="8799037" cy="1341438"/>
          </a:xfrm>
          <a:prstGeom prst="rect">
            <a:avLst/>
          </a:prstGeom>
        </p:spPr>
        <p:txBody>
          <a:bodyPr vert="horz"/>
          <a:lstStyle>
            <a:lvl1pPr marL="0" indent="0">
              <a:buNone/>
              <a:defRPr>
                <a:solidFill>
                  <a:schemeClr val="bg1"/>
                </a:solidFill>
              </a:defRPr>
            </a:lvl1pPr>
          </a:lstStyle>
          <a:p>
            <a:pPr lvl="0"/>
            <a:r>
              <a:rPr lang="en-AU" dirty="0"/>
              <a:t>Click to edit text</a:t>
            </a:r>
            <a:endParaRPr lang="en-US" dirty="0"/>
          </a:p>
        </p:txBody>
      </p:sp>
      <p:sp>
        <p:nvSpPr>
          <p:cNvPr id="5" name="Title 7"/>
          <p:cNvSpPr>
            <a:spLocks noGrp="1"/>
          </p:cNvSpPr>
          <p:nvPr>
            <p:ph type="title" hasCustomPrompt="1"/>
          </p:nvPr>
        </p:nvSpPr>
        <p:spPr>
          <a:xfrm>
            <a:off x="925741" y="3296997"/>
            <a:ext cx="8799037" cy="1260475"/>
          </a:xfrm>
          <a:prstGeom prst="rect">
            <a:avLst/>
          </a:prstGeom>
        </p:spPr>
        <p:txBody>
          <a:bodyPr vert="horz"/>
          <a:lstStyle>
            <a:lvl1pPr algn="l">
              <a:defRPr>
                <a:solidFill>
                  <a:schemeClr val="bg1"/>
                </a:solidFill>
              </a:defRPr>
            </a:lvl1pPr>
          </a:lstStyle>
          <a:p>
            <a:r>
              <a:rPr lang="en-AU" dirty="0"/>
              <a:t>Click to edit title</a:t>
            </a:r>
            <a:endParaRPr lang="en-US" dirty="0"/>
          </a:p>
        </p:txBody>
      </p:sp>
    </p:spTree>
    <p:extLst>
      <p:ext uri="{BB962C8B-B14F-4D97-AF65-F5344CB8AC3E}">
        <p14:creationId xmlns:p14="http://schemas.microsoft.com/office/powerpoint/2010/main" val="1863173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901854" y="2384101"/>
            <a:ext cx="8884930" cy="4128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41831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8062288" y="798303"/>
            <a:ext cx="1991714" cy="596624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634639" y="798303"/>
            <a:ext cx="7278772" cy="5966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8364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9844" y="668921"/>
            <a:ext cx="7321034" cy="836845"/>
          </a:xfrm>
          <a:prstGeom prst="rect">
            <a:avLst/>
          </a:prstGeom>
        </p:spPr>
        <p:txBody>
          <a:bodyPr vert="horz"/>
          <a:lstStyle>
            <a:lvl1pPr algn="l">
              <a:defRPr sz="3600">
                <a:solidFill>
                  <a:srgbClr val="4F4D4E"/>
                </a:solidFill>
              </a:defRPr>
            </a:lvl1pPr>
          </a:lstStyle>
          <a:p>
            <a:r>
              <a:rPr lang="en-AU" dirty="0"/>
              <a:t>Click to edit title</a:t>
            </a:r>
            <a:endParaRPr lang="en-US" dirty="0"/>
          </a:p>
        </p:txBody>
      </p:sp>
      <p:sp>
        <p:nvSpPr>
          <p:cNvPr id="4" name="Text Placeholder 7"/>
          <p:cNvSpPr>
            <a:spLocks noGrp="1"/>
          </p:cNvSpPr>
          <p:nvPr>
            <p:ph type="body" sz="quarter" idx="11" hasCustomPrompt="1"/>
          </p:nvPr>
        </p:nvSpPr>
        <p:spPr>
          <a:xfrm>
            <a:off x="989013" y="2212975"/>
            <a:ext cx="9164637" cy="2994025"/>
          </a:xfrm>
          <a:prstGeom prst="rect">
            <a:avLst/>
          </a:prstGeom>
        </p:spPr>
        <p:txBody>
          <a:bodyPr vert="horz"/>
          <a:lstStyle>
            <a:lvl1pPr marL="0" indent="0">
              <a:buNone/>
              <a:defRPr sz="2000">
                <a:solidFill>
                  <a:srgbClr val="4D555B"/>
                </a:solidFill>
              </a:defRPr>
            </a:lvl1pPr>
            <a:lvl2pPr>
              <a:defRPr sz="2000">
                <a:solidFill>
                  <a:srgbClr val="4D555B"/>
                </a:solidFill>
              </a:defRPr>
            </a:lvl2pPr>
            <a:lvl3pPr>
              <a:defRPr sz="2000">
                <a:solidFill>
                  <a:srgbClr val="4D555B"/>
                </a:solidFill>
              </a:defRPr>
            </a:lvl3pPr>
            <a:lvl4pPr>
              <a:defRPr sz="2000">
                <a:solidFill>
                  <a:srgbClr val="4D555B"/>
                </a:solidFill>
              </a:defRPr>
            </a:lvl4pPr>
            <a:lvl5pPr>
              <a:defRPr sz="2000">
                <a:solidFill>
                  <a:srgbClr val="4D555B"/>
                </a:solidFill>
              </a:defRPr>
            </a:lvl5pPr>
          </a:lstStyle>
          <a:p>
            <a:pPr lvl="0"/>
            <a:r>
              <a:rPr lang="en-AU" dirty="0"/>
              <a:t>Click to edit text</a:t>
            </a:r>
          </a:p>
        </p:txBody>
      </p:sp>
    </p:spTree>
    <p:extLst>
      <p:ext uri="{BB962C8B-B14F-4D97-AF65-F5344CB8AC3E}">
        <p14:creationId xmlns:p14="http://schemas.microsoft.com/office/powerpoint/2010/main" val="3263307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9844" y="668921"/>
            <a:ext cx="7321034" cy="836845"/>
          </a:xfrm>
          <a:prstGeom prst="rect">
            <a:avLst/>
          </a:prstGeom>
        </p:spPr>
        <p:txBody>
          <a:bodyPr vert="horz"/>
          <a:lstStyle>
            <a:lvl1pPr algn="l">
              <a:defRPr sz="3600">
                <a:solidFill>
                  <a:srgbClr val="4F4D4E"/>
                </a:solidFill>
              </a:defRPr>
            </a:lvl1pPr>
          </a:lstStyle>
          <a:p>
            <a:r>
              <a:rPr lang="en-AU" dirty="0"/>
              <a:t>Click to edit title</a:t>
            </a:r>
            <a:endParaRPr lang="en-US" dirty="0"/>
          </a:p>
        </p:txBody>
      </p:sp>
      <p:sp>
        <p:nvSpPr>
          <p:cNvPr id="4" name="Text Placeholder 7"/>
          <p:cNvSpPr>
            <a:spLocks noGrp="1"/>
          </p:cNvSpPr>
          <p:nvPr>
            <p:ph type="body" sz="quarter" idx="11" hasCustomPrompt="1"/>
          </p:nvPr>
        </p:nvSpPr>
        <p:spPr>
          <a:xfrm>
            <a:off x="989013" y="2212975"/>
            <a:ext cx="9164637" cy="2994025"/>
          </a:xfrm>
          <a:prstGeom prst="rect">
            <a:avLst/>
          </a:prstGeom>
        </p:spPr>
        <p:txBody>
          <a:bodyPr vert="horz"/>
          <a:lstStyle>
            <a:lvl1pPr marL="0" indent="0">
              <a:buNone/>
              <a:defRPr sz="2000">
                <a:solidFill>
                  <a:srgbClr val="4D555B"/>
                </a:solidFill>
              </a:defRPr>
            </a:lvl1pPr>
            <a:lvl2pPr>
              <a:defRPr sz="2000">
                <a:solidFill>
                  <a:srgbClr val="4D555B"/>
                </a:solidFill>
              </a:defRPr>
            </a:lvl2pPr>
            <a:lvl3pPr>
              <a:defRPr sz="2000">
                <a:solidFill>
                  <a:srgbClr val="4D555B"/>
                </a:solidFill>
              </a:defRPr>
            </a:lvl3pPr>
            <a:lvl4pPr>
              <a:defRPr sz="2000">
                <a:solidFill>
                  <a:srgbClr val="4D555B"/>
                </a:solidFill>
              </a:defRPr>
            </a:lvl4pPr>
            <a:lvl5pPr>
              <a:defRPr sz="2000">
                <a:solidFill>
                  <a:srgbClr val="4D555B"/>
                </a:solidFill>
              </a:defRPr>
            </a:lvl5pPr>
          </a:lstStyle>
          <a:p>
            <a:pPr lvl="0"/>
            <a:r>
              <a:rPr lang="en-AU" dirty="0"/>
              <a:t>Click to edit text</a:t>
            </a:r>
          </a:p>
        </p:txBody>
      </p:sp>
    </p:spTree>
    <p:extLst>
      <p:ext uri="{BB962C8B-B14F-4D97-AF65-F5344CB8AC3E}">
        <p14:creationId xmlns:p14="http://schemas.microsoft.com/office/powerpoint/2010/main" val="81273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2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1" hasCustomPrompt="1"/>
          </p:nvPr>
        </p:nvSpPr>
        <p:spPr>
          <a:xfrm>
            <a:off x="989013" y="2212975"/>
            <a:ext cx="9164637" cy="4717181"/>
          </a:xfrm>
          <a:prstGeom prst="rect">
            <a:avLst/>
          </a:prstGeom>
        </p:spPr>
        <p:txBody>
          <a:bodyPr vert="horz"/>
          <a:lstStyle>
            <a:lvl1pPr marL="0" indent="0">
              <a:buNone/>
              <a:defRPr sz="2000">
                <a:solidFill>
                  <a:schemeClr val="bg1"/>
                </a:solidFill>
              </a:defRPr>
            </a:lvl1pPr>
            <a:lvl2pPr>
              <a:defRPr sz="2000">
                <a:solidFill>
                  <a:srgbClr val="4D555B"/>
                </a:solidFill>
              </a:defRPr>
            </a:lvl2pPr>
            <a:lvl3pPr>
              <a:defRPr sz="2000">
                <a:solidFill>
                  <a:srgbClr val="4D555B"/>
                </a:solidFill>
              </a:defRPr>
            </a:lvl3pPr>
            <a:lvl4pPr>
              <a:defRPr sz="2000">
                <a:solidFill>
                  <a:srgbClr val="4D555B"/>
                </a:solidFill>
              </a:defRPr>
            </a:lvl4pPr>
            <a:lvl5pPr>
              <a:defRPr sz="2000">
                <a:solidFill>
                  <a:srgbClr val="4D555B"/>
                </a:solidFill>
              </a:defRPr>
            </a:lvl5pPr>
          </a:lstStyle>
          <a:p>
            <a:pPr lvl="0"/>
            <a:r>
              <a:rPr lang="en-AU" dirty="0"/>
              <a:t>Click to edit text</a:t>
            </a:r>
          </a:p>
        </p:txBody>
      </p:sp>
      <p:sp>
        <p:nvSpPr>
          <p:cNvPr id="7" name="Title 1"/>
          <p:cNvSpPr>
            <a:spLocks noGrp="1"/>
          </p:cNvSpPr>
          <p:nvPr>
            <p:ph type="title" hasCustomPrompt="1"/>
          </p:nvPr>
        </p:nvSpPr>
        <p:spPr>
          <a:xfrm>
            <a:off x="397100" y="694327"/>
            <a:ext cx="7321034" cy="836845"/>
          </a:xfrm>
          <a:prstGeom prst="rect">
            <a:avLst/>
          </a:prstGeom>
        </p:spPr>
        <p:txBody>
          <a:bodyPr vert="horz"/>
          <a:lstStyle>
            <a:lvl1pPr algn="l">
              <a:defRPr sz="3600">
                <a:solidFill>
                  <a:srgbClr val="4F4D4E"/>
                </a:solidFill>
              </a:defRPr>
            </a:lvl1pPr>
          </a:lstStyle>
          <a:p>
            <a:r>
              <a:rPr lang="en-AU" dirty="0"/>
              <a:t>Click to edit title</a:t>
            </a:r>
            <a:endParaRPr lang="en-US" dirty="0"/>
          </a:p>
        </p:txBody>
      </p:sp>
    </p:spTree>
    <p:extLst>
      <p:ext uri="{BB962C8B-B14F-4D97-AF65-F5344CB8AC3E}">
        <p14:creationId xmlns:p14="http://schemas.microsoft.com/office/powerpoint/2010/main" val="365681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2"/>
          <p:cNvSpPr>
            <a:spLocks noGrp="1"/>
          </p:cNvSpPr>
          <p:nvPr>
            <p:ph type="body" sz="quarter" idx="10" hasCustomPrompt="1"/>
          </p:nvPr>
        </p:nvSpPr>
        <p:spPr>
          <a:xfrm>
            <a:off x="998084" y="2213432"/>
            <a:ext cx="9070975" cy="4680440"/>
          </a:xfrm>
          <a:prstGeom prst="rect">
            <a:avLst/>
          </a:prstGeom>
        </p:spPr>
        <p:txBody>
          <a:bodyPr vert="horz"/>
          <a:lstStyle>
            <a:lvl1pPr marL="0" indent="0">
              <a:buNone/>
              <a:defRPr sz="2000">
                <a:solidFill>
                  <a:srgbClr val="4D555B"/>
                </a:solidFill>
              </a:defRPr>
            </a:lvl1pPr>
            <a:lvl2pPr>
              <a:defRPr sz="2000">
                <a:solidFill>
                  <a:srgbClr val="4D555B"/>
                </a:solidFill>
              </a:defRPr>
            </a:lvl2pPr>
            <a:lvl3pPr>
              <a:defRPr sz="2000">
                <a:solidFill>
                  <a:srgbClr val="4D555B"/>
                </a:solidFill>
              </a:defRPr>
            </a:lvl3pPr>
            <a:lvl4pPr>
              <a:defRPr sz="2000">
                <a:solidFill>
                  <a:srgbClr val="4D555B"/>
                </a:solidFill>
              </a:defRPr>
            </a:lvl4pPr>
            <a:lvl5pPr>
              <a:defRPr sz="2000">
                <a:solidFill>
                  <a:srgbClr val="4D555B"/>
                </a:solidFill>
              </a:defRPr>
            </a:lvl5pPr>
          </a:lstStyle>
          <a:p>
            <a:pPr lvl="0"/>
            <a:r>
              <a:rPr lang="en-AU" dirty="0"/>
              <a:t>Click to edit text</a:t>
            </a:r>
            <a:endParaRPr lang="en-US" dirty="0"/>
          </a:p>
        </p:txBody>
      </p:sp>
      <p:sp>
        <p:nvSpPr>
          <p:cNvPr id="6" name="Title 1"/>
          <p:cNvSpPr>
            <a:spLocks noGrp="1"/>
          </p:cNvSpPr>
          <p:nvPr>
            <p:ph type="title" hasCustomPrompt="1"/>
          </p:nvPr>
        </p:nvSpPr>
        <p:spPr>
          <a:xfrm>
            <a:off x="397100" y="694327"/>
            <a:ext cx="7321034" cy="836845"/>
          </a:xfrm>
          <a:prstGeom prst="rect">
            <a:avLst/>
          </a:prstGeom>
        </p:spPr>
        <p:txBody>
          <a:bodyPr vert="horz"/>
          <a:lstStyle>
            <a:lvl1pPr algn="l">
              <a:defRPr sz="3600">
                <a:solidFill>
                  <a:srgbClr val="4F4D4E"/>
                </a:solidFill>
              </a:defRPr>
            </a:lvl1pPr>
          </a:lstStyle>
          <a:p>
            <a:r>
              <a:rPr lang="en-AU" dirty="0"/>
              <a:t>Click to edit title</a:t>
            </a:r>
            <a:endParaRPr lang="en-US" dirty="0"/>
          </a:p>
        </p:txBody>
      </p:sp>
    </p:spTree>
    <p:extLst>
      <p:ext uri="{BB962C8B-B14F-4D97-AF65-F5344CB8AC3E}">
        <p14:creationId xmlns:p14="http://schemas.microsoft.com/office/powerpoint/2010/main" val="2905394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989013" y="2212975"/>
            <a:ext cx="9164637" cy="2994025"/>
          </a:xfrm>
          <a:prstGeom prst="rect">
            <a:avLst/>
          </a:prstGeom>
        </p:spPr>
        <p:txBody>
          <a:bodyPr vert="horz"/>
          <a:lstStyle>
            <a:lvl1pPr marL="0" indent="0">
              <a:buNone/>
              <a:defRPr sz="2000">
                <a:solidFill>
                  <a:schemeClr val="bg1"/>
                </a:solidFill>
              </a:defRPr>
            </a:lvl1pPr>
            <a:lvl2pPr>
              <a:defRPr sz="2000">
                <a:solidFill>
                  <a:srgbClr val="4D555B"/>
                </a:solidFill>
              </a:defRPr>
            </a:lvl2pPr>
            <a:lvl3pPr>
              <a:defRPr sz="2000">
                <a:solidFill>
                  <a:srgbClr val="4D555B"/>
                </a:solidFill>
              </a:defRPr>
            </a:lvl3pPr>
            <a:lvl4pPr>
              <a:defRPr sz="2000">
                <a:solidFill>
                  <a:srgbClr val="4D555B"/>
                </a:solidFill>
              </a:defRPr>
            </a:lvl4pPr>
            <a:lvl5pPr>
              <a:defRPr sz="2000">
                <a:solidFill>
                  <a:srgbClr val="4D555B"/>
                </a:solidFill>
              </a:defRPr>
            </a:lvl5pPr>
          </a:lstStyle>
          <a:p>
            <a:pPr lvl="0"/>
            <a:r>
              <a:rPr lang="en-AU" dirty="0"/>
              <a:t>Click to edit text</a:t>
            </a:r>
          </a:p>
        </p:txBody>
      </p:sp>
      <p:sp>
        <p:nvSpPr>
          <p:cNvPr id="6" name="Title 1"/>
          <p:cNvSpPr>
            <a:spLocks noGrp="1"/>
          </p:cNvSpPr>
          <p:nvPr>
            <p:ph type="title" hasCustomPrompt="1"/>
          </p:nvPr>
        </p:nvSpPr>
        <p:spPr>
          <a:xfrm>
            <a:off x="397100" y="694327"/>
            <a:ext cx="7321034" cy="836845"/>
          </a:xfrm>
          <a:prstGeom prst="rect">
            <a:avLst/>
          </a:prstGeom>
        </p:spPr>
        <p:txBody>
          <a:bodyPr vert="horz"/>
          <a:lstStyle>
            <a:lvl1pPr algn="l">
              <a:defRPr sz="3600">
                <a:solidFill>
                  <a:srgbClr val="4F4D4E"/>
                </a:solidFill>
              </a:defRPr>
            </a:lvl1pPr>
          </a:lstStyle>
          <a:p>
            <a:r>
              <a:rPr lang="en-AU" dirty="0"/>
              <a:t>Click to edit title</a:t>
            </a:r>
            <a:endParaRPr lang="en-US" dirty="0"/>
          </a:p>
        </p:txBody>
      </p:sp>
    </p:spTree>
    <p:extLst>
      <p:ext uri="{BB962C8B-B14F-4D97-AF65-F5344CB8AC3E}">
        <p14:creationId xmlns:p14="http://schemas.microsoft.com/office/powerpoint/2010/main" val="221309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989013" y="2212975"/>
            <a:ext cx="9164637" cy="4717181"/>
          </a:xfrm>
          <a:prstGeom prst="rect">
            <a:avLst/>
          </a:prstGeom>
        </p:spPr>
        <p:txBody>
          <a:bodyPr vert="horz"/>
          <a:lstStyle>
            <a:lvl1pPr marL="0" indent="0">
              <a:buNone/>
              <a:defRPr sz="2000">
                <a:solidFill>
                  <a:schemeClr val="bg1"/>
                </a:solidFill>
              </a:defRPr>
            </a:lvl1pPr>
            <a:lvl2pPr>
              <a:defRPr sz="2000">
                <a:solidFill>
                  <a:srgbClr val="4D555B"/>
                </a:solidFill>
              </a:defRPr>
            </a:lvl2pPr>
            <a:lvl3pPr>
              <a:defRPr sz="2000">
                <a:solidFill>
                  <a:srgbClr val="4D555B"/>
                </a:solidFill>
              </a:defRPr>
            </a:lvl3pPr>
            <a:lvl4pPr>
              <a:defRPr sz="2000">
                <a:solidFill>
                  <a:srgbClr val="4D555B"/>
                </a:solidFill>
              </a:defRPr>
            </a:lvl4pPr>
            <a:lvl5pPr>
              <a:defRPr sz="2000">
                <a:solidFill>
                  <a:srgbClr val="4D555B"/>
                </a:solidFill>
              </a:defRPr>
            </a:lvl5pPr>
          </a:lstStyle>
          <a:p>
            <a:pPr lvl="0"/>
            <a:r>
              <a:rPr lang="en-AU" dirty="0"/>
              <a:t>Click to edit text</a:t>
            </a:r>
          </a:p>
        </p:txBody>
      </p:sp>
      <p:sp>
        <p:nvSpPr>
          <p:cNvPr id="6" name="Title 1"/>
          <p:cNvSpPr>
            <a:spLocks noGrp="1"/>
          </p:cNvSpPr>
          <p:nvPr>
            <p:ph type="title" hasCustomPrompt="1"/>
          </p:nvPr>
        </p:nvSpPr>
        <p:spPr>
          <a:xfrm>
            <a:off x="397100" y="694327"/>
            <a:ext cx="7321034" cy="836845"/>
          </a:xfrm>
          <a:prstGeom prst="rect">
            <a:avLst/>
          </a:prstGeom>
        </p:spPr>
        <p:txBody>
          <a:bodyPr vert="horz"/>
          <a:lstStyle>
            <a:lvl1pPr algn="l">
              <a:defRPr sz="3600">
                <a:solidFill>
                  <a:srgbClr val="4F4D4E"/>
                </a:solidFill>
              </a:defRPr>
            </a:lvl1pPr>
          </a:lstStyle>
          <a:p>
            <a:r>
              <a:rPr lang="en-AU" dirty="0"/>
              <a:t>Click to edit title</a:t>
            </a:r>
            <a:endParaRPr lang="en-US" dirty="0"/>
          </a:p>
        </p:txBody>
      </p:sp>
    </p:spTree>
    <p:extLst>
      <p:ext uri="{BB962C8B-B14F-4D97-AF65-F5344CB8AC3E}">
        <p14:creationId xmlns:p14="http://schemas.microsoft.com/office/powerpoint/2010/main" val="21585939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8.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5381"/>
            <a:ext cx="10688635" cy="7556390"/>
          </a:xfrm>
          <a:prstGeom prst="rect">
            <a:avLst/>
          </a:prstGeom>
        </p:spPr>
      </p:pic>
    </p:spTree>
    <p:extLst>
      <p:ext uri="{BB962C8B-B14F-4D97-AF65-F5344CB8AC3E}">
        <p14:creationId xmlns:p14="http://schemas.microsoft.com/office/powerpoint/2010/main" val="28044102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70"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192896"/>
      </p:ext>
    </p:extLst>
  </p:cSld>
  <p:clrMap bg1="lt1" tx1="dk1" bg2="lt2" tx2="dk2" accent1="accent1" accent2="accent2" accent3="accent3" accent4="accent4" accent5="accent5" accent6="accent6" hlink="hlink" folHlink="folHlink"/>
  <p:sldLayoutIdLst>
    <p:sldLayoutId id="2147483700" r:id="rId1"/>
    <p:sldLayoutId id="21474837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96864"/>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443453"/>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075732"/>
      </p:ext>
    </p:extLst>
  </p:cSld>
  <p:clrMap bg1="lt1" tx1="dk1" bg2="lt2" tx2="dk2" accent1="accent1" accent2="accent2" accent3="accent3" accent4="accent4" accent5="accent5" accent6="accent6" hlink="hlink" folHlink="folHlink"/>
  <p:sldLayoutIdLst>
    <p:sldLayoutId id="214748375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247964"/>
      </p:ext>
    </p:extLst>
  </p:cSld>
  <p:clrMap bg1="lt1" tx1="dk1" bg2="lt2" tx2="dk2" accent1="accent1" accent2="accent2" accent3="accent3" accent4="accent4" accent5="accent5" accent6="accent6" hlink="hlink" folHlink="folHlink"/>
  <p:sldLayoutIdLst>
    <p:sldLayoutId id="214748376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329158"/>
      </p:ext>
    </p:extLst>
  </p:cSld>
  <p:clrMap bg1="lt1" tx1="dk1" bg2="lt2" tx2="dk2" accent1="accent1" accent2="accent2" accent3="accent3" accent4="accent4" accent5="accent5" accent6="accent6" hlink="hlink" folHlink="folHlink"/>
  <p:sldLayoutIdLst>
    <p:sldLayoutId id="21474837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901854" y="798304"/>
            <a:ext cx="8884930" cy="142091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901854" y="2384099"/>
            <a:ext cx="8884930" cy="43773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9989709" y="6886885"/>
            <a:ext cx="459817" cy="402652"/>
          </a:xfrm>
          <a:prstGeom prst="rect">
            <a:avLst/>
          </a:prstGeom>
        </p:spPr>
        <p:txBody>
          <a:bodyPr vert="horz" lIns="91440" tIns="45720" rIns="91440" bIns="45720" rtlCol="0" anchor="ctr"/>
          <a:lstStyle>
            <a:lvl1pPr algn="r">
              <a:defRPr sz="691">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11087" y="6886885"/>
            <a:ext cx="2331459" cy="402652"/>
          </a:xfrm>
          <a:prstGeom prst="rect">
            <a:avLst/>
          </a:prstGeom>
        </p:spPr>
        <p:txBody>
          <a:bodyPr vert="horz" lIns="91440" tIns="45720" rIns="91440" bIns="45720" rtlCol="0" anchor="ctr"/>
          <a:lstStyle>
            <a:lvl1pPr algn="l">
              <a:defRPr sz="691">
                <a:solidFill>
                  <a:schemeClr val="tx2"/>
                </a:solidFill>
              </a:defRPr>
            </a:lvl1pPr>
          </a:lstStyle>
          <a:p>
            <a:fld id="{C485584D-7D79-4248-9986-4CA35242F944}" type="datetimeFigureOut">
              <a:rPr lang="en-US" smtClean="0"/>
              <a:t>4/7/2022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6382293" y="6886886"/>
            <a:ext cx="3605156" cy="402652"/>
          </a:xfrm>
          <a:prstGeom prst="rect">
            <a:avLst/>
          </a:prstGeom>
        </p:spPr>
        <p:txBody>
          <a:bodyPr vert="horz" lIns="91440" tIns="45720" rIns="91440" bIns="45720" rtlCol="0" anchor="ctr"/>
          <a:lstStyle>
            <a:lvl1pPr algn="r">
              <a:defRPr sz="691">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0688638" cy="756285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4"/>
          </a:p>
        </p:txBody>
      </p:sp>
    </p:spTree>
    <p:extLst>
      <p:ext uri="{BB962C8B-B14F-4D97-AF65-F5344CB8AC3E}">
        <p14:creationId xmlns:p14="http://schemas.microsoft.com/office/powerpoint/2010/main" val="29524054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601241" rtl="0" eaLnBrk="1" latinLnBrk="0" hangingPunct="1">
        <a:lnSpc>
          <a:spcPct val="110000"/>
        </a:lnSpc>
        <a:spcBef>
          <a:spcPct val="0"/>
        </a:spcBef>
        <a:buNone/>
        <a:defRPr sz="2104" kern="1200" cap="none" baseline="0">
          <a:solidFill>
            <a:schemeClr val="tx2"/>
          </a:solidFill>
          <a:latin typeface="+mj-lt"/>
          <a:ea typeface="+mj-ea"/>
          <a:cs typeface="+mj-cs"/>
        </a:defRPr>
      </a:lvl1pPr>
    </p:titleStyle>
    <p:bodyStyle>
      <a:lvl1pPr marL="0" indent="0" algn="l" defTabSz="601241" rtl="0" eaLnBrk="1" latinLnBrk="0" hangingPunct="1">
        <a:lnSpc>
          <a:spcPct val="110000"/>
        </a:lnSpc>
        <a:spcBef>
          <a:spcPts val="658"/>
        </a:spcBef>
        <a:buFontTx/>
        <a:buNone/>
        <a:defRPr sz="1315" kern="1200">
          <a:solidFill>
            <a:schemeClr val="tx2"/>
          </a:solidFill>
          <a:latin typeface="+mn-lt"/>
          <a:ea typeface="+mn-ea"/>
          <a:cs typeface="+mn-cs"/>
        </a:defRPr>
      </a:lvl1pPr>
      <a:lvl2pPr marL="180372" indent="-150310" algn="l" defTabSz="601241" rtl="0" eaLnBrk="1" latinLnBrk="0" hangingPunct="1">
        <a:lnSpc>
          <a:spcPct val="110000"/>
        </a:lnSpc>
        <a:spcBef>
          <a:spcPts val="329"/>
        </a:spcBef>
        <a:buSzPct val="85000"/>
        <a:buFont typeface="Arial" panose="020B0604020202020204" pitchFamily="34" charset="0"/>
        <a:buChar char="•"/>
        <a:defRPr sz="1184" kern="1200">
          <a:solidFill>
            <a:schemeClr val="tx2"/>
          </a:solidFill>
          <a:latin typeface="+mn-lt"/>
          <a:ea typeface="+mn-ea"/>
          <a:cs typeface="+mn-cs"/>
        </a:defRPr>
      </a:lvl2pPr>
      <a:lvl3pPr marL="180372" indent="0" algn="l" defTabSz="601241" rtl="0" eaLnBrk="1" latinLnBrk="0" hangingPunct="1">
        <a:lnSpc>
          <a:spcPct val="110000"/>
        </a:lnSpc>
        <a:spcBef>
          <a:spcPts val="329"/>
        </a:spcBef>
        <a:buFontTx/>
        <a:buNone/>
        <a:defRPr sz="1052" kern="1200">
          <a:solidFill>
            <a:schemeClr val="tx2"/>
          </a:solidFill>
          <a:latin typeface="+mn-lt"/>
          <a:ea typeface="+mn-ea"/>
          <a:cs typeface="+mn-cs"/>
        </a:defRPr>
      </a:lvl3pPr>
      <a:lvl4pPr marL="360745" indent="-150310" algn="l" defTabSz="601241" rtl="0" eaLnBrk="1" latinLnBrk="0" hangingPunct="1">
        <a:lnSpc>
          <a:spcPct val="110000"/>
        </a:lnSpc>
        <a:spcBef>
          <a:spcPts val="329"/>
        </a:spcBef>
        <a:buFont typeface="Arial" panose="020B0604020202020204" pitchFamily="34" charset="0"/>
        <a:buChar char="•"/>
        <a:defRPr sz="921" kern="1200">
          <a:solidFill>
            <a:schemeClr val="tx2"/>
          </a:solidFill>
          <a:latin typeface="+mn-lt"/>
          <a:ea typeface="+mn-ea"/>
          <a:cs typeface="+mn-cs"/>
        </a:defRPr>
      </a:lvl4pPr>
      <a:lvl5pPr marL="360745" indent="0" algn="l" defTabSz="601241" rtl="0" eaLnBrk="1" latinLnBrk="0" hangingPunct="1">
        <a:lnSpc>
          <a:spcPct val="110000"/>
        </a:lnSpc>
        <a:spcBef>
          <a:spcPts val="329"/>
        </a:spcBef>
        <a:buFontTx/>
        <a:buNone/>
        <a:defRPr sz="921" kern="1200">
          <a:solidFill>
            <a:schemeClr val="tx2"/>
          </a:solidFill>
          <a:latin typeface="+mn-lt"/>
          <a:ea typeface="+mn-ea"/>
          <a:cs typeface="+mn-cs"/>
        </a:defRPr>
      </a:lvl5pPr>
      <a:lvl6pPr marL="1653412" indent="-150310" algn="l" defTabSz="601241"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6pPr>
      <a:lvl7pPr marL="1954033" indent="-150310" algn="l" defTabSz="601241"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7pPr>
      <a:lvl8pPr marL="2254653" indent="-150310" algn="l" defTabSz="601241"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8pPr>
      <a:lvl9pPr marL="2555274" indent="-150310" algn="l" defTabSz="601241" rtl="0" eaLnBrk="1" latinLnBrk="0" hangingPunct="1">
        <a:lnSpc>
          <a:spcPct val="90000"/>
        </a:lnSpc>
        <a:spcBef>
          <a:spcPts val="329"/>
        </a:spcBef>
        <a:buFont typeface="Arial" panose="020B0604020202020204" pitchFamily="34" charset="0"/>
        <a:buChar char="•"/>
        <a:defRPr sz="1184" kern="1200">
          <a:solidFill>
            <a:schemeClr val="tx1"/>
          </a:solidFill>
          <a:latin typeface="+mn-lt"/>
          <a:ea typeface="+mn-ea"/>
          <a:cs typeface="+mn-cs"/>
        </a:defRPr>
      </a:lvl9pPr>
    </p:bodyStyle>
    <p:otherStyle>
      <a:defPPr>
        <a:defRPr lang="en-US"/>
      </a:defPPr>
      <a:lvl1pPr marL="0" algn="l" defTabSz="601241" rtl="0" eaLnBrk="1" latinLnBrk="0" hangingPunct="1">
        <a:defRPr sz="1184" kern="1200">
          <a:solidFill>
            <a:schemeClr val="tx1"/>
          </a:solidFill>
          <a:latin typeface="+mn-lt"/>
          <a:ea typeface="+mn-ea"/>
          <a:cs typeface="+mn-cs"/>
        </a:defRPr>
      </a:lvl1pPr>
      <a:lvl2pPr marL="300620" algn="l" defTabSz="601241" rtl="0" eaLnBrk="1" latinLnBrk="0" hangingPunct="1">
        <a:defRPr sz="1184" kern="1200">
          <a:solidFill>
            <a:schemeClr val="tx1"/>
          </a:solidFill>
          <a:latin typeface="+mn-lt"/>
          <a:ea typeface="+mn-ea"/>
          <a:cs typeface="+mn-cs"/>
        </a:defRPr>
      </a:lvl2pPr>
      <a:lvl3pPr marL="601241" algn="l" defTabSz="601241" rtl="0" eaLnBrk="1" latinLnBrk="0" hangingPunct="1">
        <a:defRPr sz="1184" kern="1200">
          <a:solidFill>
            <a:schemeClr val="tx1"/>
          </a:solidFill>
          <a:latin typeface="+mn-lt"/>
          <a:ea typeface="+mn-ea"/>
          <a:cs typeface="+mn-cs"/>
        </a:defRPr>
      </a:lvl3pPr>
      <a:lvl4pPr marL="901861" algn="l" defTabSz="601241" rtl="0" eaLnBrk="1" latinLnBrk="0" hangingPunct="1">
        <a:defRPr sz="1184" kern="1200">
          <a:solidFill>
            <a:schemeClr val="tx1"/>
          </a:solidFill>
          <a:latin typeface="+mn-lt"/>
          <a:ea typeface="+mn-ea"/>
          <a:cs typeface="+mn-cs"/>
        </a:defRPr>
      </a:lvl4pPr>
      <a:lvl5pPr marL="1202482" algn="l" defTabSz="601241" rtl="0" eaLnBrk="1" latinLnBrk="0" hangingPunct="1">
        <a:defRPr sz="1184" kern="1200">
          <a:solidFill>
            <a:schemeClr val="tx1"/>
          </a:solidFill>
          <a:latin typeface="+mn-lt"/>
          <a:ea typeface="+mn-ea"/>
          <a:cs typeface="+mn-cs"/>
        </a:defRPr>
      </a:lvl5pPr>
      <a:lvl6pPr marL="1503102" algn="l" defTabSz="601241" rtl="0" eaLnBrk="1" latinLnBrk="0" hangingPunct="1">
        <a:defRPr sz="1184" kern="1200">
          <a:solidFill>
            <a:schemeClr val="tx1"/>
          </a:solidFill>
          <a:latin typeface="+mn-lt"/>
          <a:ea typeface="+mn-ea"/>
          <a:cs typeface="+mn-cs"/>
        </a:defRPr>
      </a:lvl6pPr>
      <a:lvl7pPr marL="1803723" algn="l" defTabSz="601241" rtl="0" eaLnBrk="1" latinLnBrk="0" hangingPunct="1">
        <a:defRPr sz="1184" kern="1200">
          <a:solidFill>
            <a:schemeClr val="tx1"/>
          </a:solidFill>
          <a:latin typeface="+mn-lt"/>
          <a:ea typeface="+mn-ea"/>
          <a:cs typeface="+mn-cs"/>
        </a:defRPr>
      </a:lvl7pPr>
      <a:lvl8pPr marL="2104343" algn="l" defTabSz="601241" rtl="0" eaLnBrk="1" latinLnBrk="0" hangingPunct="1">
        <a:defRPr sz="1184" kern="1200">
          <a:solidFill>
            <a:schemeClr val="tx1"/>
          </a:solidFill>
          <a:latin typeface="+mn-lt"/>
          <a:ea typeface="+mn-ea"/>
          <a:cs typeface="+mn-cs"/>
        </a:defRPr>
      </a:lvl8pPr>
      <a:lvl9pPr marL="2404963" algn="l" defTabSz="601241" rtl="0" eaLnBrk="1" latinLnBrk="0" hangingPunct="1">
        <a:defRPr sz="11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5.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1E479-1957-431B-A674-EC1F9C549326}"/>
              </a:ext>
            </a:extLst>
          </p:cNvPr>
          <p:cNvPicPr>
            <a:picLocks noChangeAspect="1"/>
          </p:cNvPicPr>
          <p:nvPr/>
        </p:nvPicPr>
        <p:blipFill rotWithShape="1">
          <a:blip r:embed="rId2">
            <a:extLst>
              <a:ext uri="{28A0092B-C50C-407E-A947-70E740481C1C}">
                <a14:useLocalDpi xmlns:a14="http://schemas.microsoft.com/office/drawing/2010/main" val="0"/>
              </a:ext>
            </a:extLst>
          </a:blip>
          <a:srcRect t="48133" b="13483"/>
          <a:stretch/>
        </p:blipFill>
        <p:spPr>
          <a:xfrm>
            <a:off x="3058489" y="1647790"/>
            <a:ext cx="4420692" cy="954461"/>
          </a:xfrm>
          <a:prstGeom prst="rect">
            <a:avLst/>
          </a:prstGeom>
        </p:spPr>
      </p:pic>
      <p:sp>
        <p:nvSpPr>
          <p:cNvPr id="3" name="Rectangle 2">
            <a:extLst>
              <a:ext uri="{FF2B5EF4-FFF2-40B4-BE49-F238E27FC236}">
                <a16:creationId xmlns:a16="http://schemas.microsoft.com/office/drawing/2014/main" id="{D6ACD210-84A4-4746-B299-98F3C56E9C95}"/>
              </a:ext>
            </a:extLst>
          </p:cNvPr>
          <p:cNvSpPr/>
          <p:nvPr/>
        </p:nvSpPr>
        <p:spPr>
          <a:xfrm>
            <a:off x="1556335" y="5640510"/>
            <a:ext cx="3685237" cy="295722"/>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dirty="0"/>
          </a:p>
        </p:txBody>
      </p:sp>
      <p:sp>
        <p:nvSpPr>
          <p:cNvPr id="4" name="Rectangle 3">
            <a:extLst>
              <a:ext uri="{FF2B5EF4-FFF2-40B4-BE49-F238E27FC236}">
                <a16:creationId xmlns:a16="http://schemas.microsoft.com/office/drawing/2014/main" id="{52EE1CC6-4359-4323-925F-6AB0A1A08E94}"/>
              </a:ext>
            </a:extLst>
          </p:cNvPr>
          <p:cNvSpPr/>
          <p:nvPr/>
        </p:nvSpPr>
        <p:spPr>
          <a:xfrm>
            <a:off x="5361303" y="5639152"/>
            <a:ext cx="3767034" cy="297081"/>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dirty="0"/>
          </a:p>
        </p:txBody>
      </p:sp>
      <p:pic>
        <p:nvPicPr>
          <p:cNvPr id="5" name="Picture 4">
            <a:extLst>
              <a:ext uri="{FF2B5EF4-FFF2-40B4-BE49-F238E27FC236}">
                <a16:creationId xmlns:a16="http://schemas.microsoft.com/office/drawing/2014/main" id="{001DBA50-7111-48E3-8191-0447A7F84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019" y="5619776"/>
            <a:ext cx="765059" cy="298310"/>
          </a:xfrm>
          <a:prstGeom prst="rect">
            <a:avLst/>
          </a:prstGeom>
        </p:spPr>
      </p:pic>
      <p:pic>
        <p:nvPicPr>
          <p:cNvPr id="6" name="Picture 5">
            <a:extLst>
              <a:ext uri="{FF2B5EF4-FFF2-40B4-BE49-F238E27FC236}">
                <a16:creationId xmlns:a16="http://schemas.microsoft.com/office/drawing/2014/main" id="{BE657F6E-56EA-4D37-8802-964B48F15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106" y="5642715"/>
            <a:ext cx="296083" cy="298310"/>
          </a:xfrm>
          <a:prstGeom prst="rect">
            <a:avLst/>
          </a:prstGeom>
        </p:spPr>
      </p:pic>
      <p:pic>
        <p:nvPicPr>
          <p:cNvPr id="7" name="Picture 6">
            <a:extLst>
              <a:ext uri="{FF2B5EF4-FFF2-40B4-BE49-F238E27FC236}">
                <a16:creationId xmlns:a16="http://schemas.microsoft.com/office/drawing/2014/main" id="{679A4191-F867-4E9B-BA2A-9FDA433E630B}"/>
              </a:ext>
            </a:extLst>
          </p:cNvPr>
          <p:cNvPicPr>
            <a:picLocks noChangeAspect="1"/>
          </p:cNvPicPr>
          <p:nvPr/>
        </p:nvPicPr>
        <p:blipFill>
          <a:blip r:embed="rId5"/>
          <a:stretch>
            <a:fillRect/>
          </a:stretch>
        </p:blipFill>
        <p:spPr>
          <a:xfrm>
            <a:off x="8322614" y="5669388"/>
            <a:ext cx="805721" cy="199088"/>
          </a:xfrm>
          <a:prstGeom prst="rect">
            <a:avLst/>
          </a:prstGeom>
        </p:spPr>
      </p:pic>
      <p:sp>
        <p:nvSpPr>
          <p:cNvPr id="8" name="TextBox 7">
            <a:extLst>
              <a:ext uri="{FF2B5EF4-FFF2-40B4-BE49-F238E27FC236}">
                <a16:creationId xmlns:a16="http://schemas.microsoft.com/office/drawing/2014/main" id="{84A2137B-CFF8-4CD5-95AA-6B3574A3A2B8}"/>
              </a:ext>
            </a:extLst>
          </p:cNvPr>
          <p:cNvSpPr txBox="1"/>
          <p:nvPr/>
        </p:nvSpPr>
        <p:spPr>
          <a:xfrm>
            <a:off x="1809518" y="2902606"/>
            <a:ext cx="3432055" cy="335156"/>
          </a:xfrm>
          <a:prstGeom prst="rect">
            <a:avLst/>
          </a:prstGeom>
          <a:noFill/>
        </p:spPr>
        <p:txBody>
          <a:bodyPr wrap="square" rtlCol="0">
            <a:spAutoFit/>
          </a:bodyPr>
          <a:lstStyle/>
          <a:p>
            <a:r>
              <a:rPr lang="en-AU" sz="1578" b="1" dirty="0">
                <a:solidFill>
                  <a:schemeClr val="accent2">
                    <a:lumMod val="75000"/>
                  </a:schemeClr>
                </a:solidFill>
                <a:latin typeface="Calibri" panose="020F0502020204030204" pitchFamily="34" charset="0"/>
                <a:cs typeface="Calibri" panose="020F0502020204030204" pitchFamily="34" charset="0"/>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5EA8E89A-B053-4A39-B6AC-BDE629628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141" y="3382951"/>
            <a:ext cx="912963" cy="556685"/>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1B3E268B-4EA2-482F-B389-588007E1B7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853" y="3277978"/>
            <a:ext cx="708311" cy="708311"/>
          </a:xfrm>
          <a:prstGeom prst="rect">
            <a:avLst/>
          </a:prstGeom>
        </p:spPr>
      </p:pic>
      <p:pic>
        <p:nvPicPr>
          <p:cNvPr id="11" name="Picture 10" descr="Pie chart&#10;&#10;Description automatically generated with medium confidence">
            <a:extLst>
              <a:ext uri="{FF2B5EF4-FFF2-40B4-BE49-F238E27FC236}">
                <a16:creationId xmlns:a16="http://schemas.microsoft.com/office/drawing/2014/main" id="{B9AE3A8E-DF2B-4005-B589-E4D0A5AAB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0910" y="3413454"/>
            <a:ext cx="1026366" cy="410546"/>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59E5110-94EA-464D-85A5-8A8BC826F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5900" y="4367654"/>
            <a:ext cx="1129725" cy="395987"/>
          </a:xfrm>
          <a:prstGeom prst="rect">
            <a:avLst/>
          </a:prstGeom>
        </p:spPr>
      </p:pic>
      <p:pic>
        <p:nvPicPr>
          <p:cNvPr id="13" name="Picture 12" descr="Logo, company name&#10;&#10;Description automatically generated">
            <a:extLst>
              <a:ext uri="{FF2B5EF4-FFF2-40B4-BE49-F238E27FC236}">
                <a16:creationId xmlns:a16="http://schemas.microsoft.com/office/drawing/2014/main" id="{823D3668-E743-46B4-BE31-9D340FF34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9210" y="4337018"/>
            <a:ext cx="649348" cy="379869"/>
          </a:xfrm>
          <a:prstGeom prst="rect">
            <a:avLst/>
          </a:prstGeom>
        </p:spPr>
      </p:pic>
      <p:pic>
        <p:nvPicPr>
          <p:cNvPr id="14" name="Picture 13" descr="Diagram&#10;&#10;Description automatically generated with low confidence">
            <a:extLst>
              <a:ext uri="{FF2B5EF4-FFF2-40B4-BE49-F238E27FC236}">
                <a16:creationId xmlns:a16="http://schemas.microsoft.com/office/drawing/2014/main" id="{AA60B93E-A9CA-47F1-B8CF-6576874934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0011" y="4300091"/>
            <a:ext cx="1416702" cy="498338"/>
          </a:xfrm>
          <a:prstGeom prst="rect">
            <a:avLst/>
          </a:prstGeom>
        </p:spPr>
      </p:pic>
      <p:sp>
        <p:nvSpPr>
          <p:cNvPr id="15" name="TextBox 14">
            <a:extLst>
              <a:ext uri="{FF2B5EF4-FFF2-40B4-BE49-F238E27FC236}">
                <a16:creationId xmlns:a16="http://schemas.microsoft.com/office/drawing/2014/main" id="{BAEB7982-DC02-47BF-849B-75DC8032D5FE}"/>
              </a:ext>
            </a:extLst>
          </p:cNvPr>
          <p:cNvSpPr txBox="1"/>
          <p:nvPr/>
        </p:nvSpPr>
        <p:spPr>
          <a:xfrm>
            <a:off x="4092753" y="5179482"/>
            <a:ext cx="2807699" cy="335156"/>
          </a:xfrm>
          <a:prstGeom prst="rect">
            <a:avLst/>
          </a:prstGeom>
          <a:noFill/>
        </p:spPr>
        <p:txBody>
          <a:bodyPr wrap="square" rtlCol="0">
            <a:spAutoFit/>
          </a:bodyPr>
          <a:lstStyle/>
          <a:p>
            <a:r>
              <a:rPr lang="en-AU" sz="1184" dirty="0"/>
              <a:t> </a:t>
            </a:r>
            <a:r>
              <a:rPr lang="en-AU" sz="1578" b="1" i="1" dirty="0">
                <a:solidFill>
                  <a:srgbClr val="002060"/>
                </a:solidFill>
                <a:latin typeface="Arial" panose="020B0604020202020204" pitchFamily="34" charset="0"/>
              </a:rPr>
              <a:t>#EquallyWellAu22</a:t>
            </a:r>
          </a:p>
        </p:txBody>
      </p:sp>
      <p:pic>
        <p:nvPicPr>
          <p:cNvPr id="16" name="Picture 15" descr="A picture containing diagram&#10;&#10;Description automatically generated">
            <a:extLst>
              <a:ext uri="{FF2B5EF4-FFF2-40B4-BE49-F238E27FC236}">
                <a16:creationId xmlns:a16="http://schemas.microsoft.com/office/drawing/2014/main" id="{4AC37942-9153-4F4C-8B94-1C4B3D0B6F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3788" y="3276632"/>
            <a:ext cx="1149398" cy="735991"/>
          </a:xfrm>
          <a:prstGeom prst="rect">
            <a:avLst/>
          </a:prstGeom>
        </p:spPr>
      </p:pic>
      <p:pic>
        <p:nvPicPr>
          <p:cNvPr id="17" name="Picture 16" descr="Text&#10;&#10;Description automatically generated">
            <a:extLst>
              <a:ext uri="{FF2B5EF4-FFF2-40B4-BE49-F238E27FC236}">
                <a16:creationId xmlns:a16="http://schemas.microsoft.com/office/drawing/2014/main" id="{4B0A269D-079D-4987-9D82-7C1476A581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74075" y="4402143"/>
            <a:ext cx="1221614" cy="280684"/>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62B26758-CF83-4633-B303-B4C6D98F65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74255" y="4340576"/>
            <a:ext cx="781133" cy="376312"/>
          </a:xfrm>
          <a:prstGeom prst="rect">
            <a:avLst/>
          </a:prstGeom>
        </p:spPr>
      </p:pic>
    </p:spTree>
    <p:extLst>
      <p:ext uri="{BB962C8B-B14F-4D97-AF65-F5344CB8AC3E}">
        <p14:creationId xmlns:p14="http://schemas.microsoft.com/office/powerpoint/2010/main" val="1771734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2190511" y="2879513"/>
            <a:ext cx="5665489" cy="21816"/>
          </a:xfrm>
          <a:prstGeom prst="line">
            <a:avLst/>
          </a:prstGeom>
        </p:spPr>
        <p:style>
          <a:lnRef idx="1">
            <a:schemeClr val="accent3"/>
          </a:lnRef>
          <a:fillRef idx="0">
            <a:schemeClr val="accent3"/>
          </a:fillRef>
          <a:effectRef idx="0">
            <a:schemeClr val="accent3"/>
          </a:effectRef>
          <a:fontRef idx="minor">
            <a:schemeClr val="tx1"/>
          </a:fontRef>
        </p:style>
      </p:cxnSp>
      <p:grpSp>
        <p:nvGrpSpPr>
          <p:cNvPr id="17" name="Group 17"/>
          <p:cNvGrpSpPr/>
          <p:nvPr/>
        </p:nvGrpSpPr>
        <p:grpSpPr>
          <a:xfrm>
            <a:off x="7851984" y="1989390"/>
            <a:ext cx="1800000" cy="180000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EEF"/>
            </a:solidFill>
          </p:spPr>
        </p:sp>
      </p:grpSp>
      <p:grpSp>
        <p:nvGrpSpPr>
          <p:cNvPr id="19" name="Group 19"/>
          <p:cNvGrpSpPr/>
          <p:nvPr/>
        </p:nvGrpSpPr>
        <p:grpSpPr>
          <a:xfrm>
            <a:off x="5363386" y="2001329"/>
            <a:ext cx="1800000" cy="180000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E2487"/>
            </a:solidFill>
          </p:spPr>
        </p:sp>
      </p:grpSp>
      <p:grpSp>
        <p:nvGrpSpPr>
          <p:cNvPr id="21" name="Group 21"/>
          <p:cNvGrpSpPr/>
          <p:nvPr/>
        </p:nvGrpSpPr>
        <p:grpSpPr>
          <a:xfrm>
            <a:off x="2884714" y="1989390"/>
            <a:ext cx="1800000" cy="180000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0076"/>
            </a:solidFill>
          </p:spPr>
        </p:sp>
      </p:grpSp>
      <p:grpSp>
        <p:nvGrpSpPr>
          <p:cNvPr id="23" name="Group 23"/>
          <p:cNvGrpSpPr/>
          <p:nvPr/>
        </p:nvGrpSpPr>
        <p:grpSpPr>
          <a:xfrm>
            <a:off x="394527" y="1989390"/>
            <a:ext cx="1800000" cy="180000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D82F"/>
            </a:solidFill>
          </p:spPr>
        </p:sp>
      </p:grpSp>
      <p:sp>
        <p:nvSpPr>
          <p:cNvPr id="37" name="TextBox 37"/>
          <p:cNvSpPr txBox="1"/>
          <p:nvPr/>
        </p:nvSpPr>
        <p:spPr>
          <a:xfrm>
            <a:off x="430624" y="529698"/>
            <a:ext cx="6567449" cy="626133"/>
          </a:xfrm>
          <a:prstGeom prst="rect">
            <a:avLst/>
          </a:prstGeom>
        </p:spPr>
        <p:txBody>
          <a:bodyPr lIns="0" tIns="0" rIns="0" bIns="0" rtlCol="0" anchor="t">
            <a:spAutoFit/>
          </a:bodyPr>
          <a:lstStyle/>
          <a:p>
            <a:pPr>
              <a:lnSpc>
                <a:spcPts val="5211"/>
              </a:lnSpc>
            </a:pPr>
            <a:r>
              <a:rPr lang="en-US" sz="3600" b="1" dirty="0">
                <a:solidFill>
                  <a:schemeClr val="tx1">
                    <a:lumMod val="85000"/>
                    <a:lumOff val="15000"/>
                  </a:schemeClr>
                </a:solidFill>
                <a:latin typeface="+mj-lt"/>
              </a:rPr>
              <a:t>What could we do differently?</a:t>
            </a:r>
          </a:p>
        </p:txBody>
      </p:sp>
      <p:sp>
        <p:nvSpPr>
          <p:cNvPr id="2" name="TextBox 1"/>
          <p:cNvSpPr txBox="1"/>
          <p:nvPr/>
        </p:nvSpPr>
        <p:spPr>
          <a:xfrm>
            <a:off x="789140" y="2648681"/>
            <a:ext cx="1252602" cy="461665"/>
          </a:xfrm>
          <a:prstGeom prst="rect">
            <a:avLst/>
          </a:prstGeom>
          <a:noFill/>
        </p:spPr>
        <p:txBody>
          <a:bodyPr wrap="square" rtlCol="0">
            <a:spAutoFit/>
          </a:bodyPr>
          <a:lstStyle/>
          <a:p>
            <a:r>
              <a:rPr lang="en-AU" sz="2400" dirty="0">
                <a:solidFill>
                  <a:schemeClr val="bg1"/>
                </a:solidFill>
              </a:rPr>
              <a:t>Design</a:t>
            </a:r>
          </a:p>
        </p:txBody>
      </p:sp>
      <p:sp>
        <p:nvSpPr>
          <p:cNvPr id="3" name="Rectangle 2"/>
          <p:cNvSpPr/>
          <p:nvPr/>
        </p:nvSpPr>
        <p:spPr>
          <a:xfrm>
            <a:off x="3350139" y="2654370"/>
            <a:ext cx="869149" cy="461665"/>
          </a:xfrm>
          <a:prstGeom prst="rect">
            <a:avLst/>
          </a:prstGeom>
        </p:spPr>
        <p:txBody>
          <a:bodyPr wrap="none">
            <a:spAutoFit/>
          </a:bodyPr>
          <a:lstStyle/>
          <a:p>
            <a:r>
              <a:rPr lang="en-AU" sz="2400" dirty="0">
                <a:solidFill>
                  <a:schemeClr val="bg1"/>
                </a:solidFill>
              </a:rPr>
              <a:t>Think</a:t>
            </a:r>
          </a:p>
        </p:txBody>
      </p:sp>
      <p:sp>
        <p:nvSpPr>
          <p:cNvPr id="4" name="Rectangle 3"/>
          <p:cNvSpPr/>
          <p:nvPr/>
        </p:nvSpPr>
        <p:spPr>
          <a:xfrm>
            <a:off x="5829126" y="2654370"/>
            <a:ext cx="878446" cy="461665"/>
          </a:xfrm>
          <a:prstGeom prst="rect">
            <a:avLst/>
          </a:prstGeom>
        </p:spPr>
        <p:txBody>
          <a:bodyPr wrap="none">
            <a:spAutoFit/>
          </a:bodyPr>
          <a:lstStyle/>
          <a:p>
            <a:r>
              <a:rPr lang="en-AU" sz="2400" dirty="0">
                <a:solidFill>
                  <a:schemeClr val="bg1"/>
                </a:solidFill>
              </a:rPr>
              <a:t>Make</a:t>
            </a:r>
            <a:endParaRPr lang="en-AU" dirty="0">
              <a:solidFill>
                <a:schemeClr val="bg1"/>
              </a:solidFill>
            </a:endParaRPr>
          </a:p>
        </p:txBody>
      </p:sp>
      <p:sp>
        <p:nvSpPr>
          <p:cNvPr id="5" name="Rectangle 4"/>
          <p:cNvSpPr/>
          <p:nvPr/>
        </p:nvSpPr>
        <p:spPr>
          <a:xfrm>
            <a:off x="8309394" y="2648681"/>
            <a:ext cx="895566" cy="461665"/>
          </a:xfrm>
          <a:prstGeom prst="rect">
            <a:avLst/>
          </a:prstGeom>
        </p:spPr>
        <p:txBody>
          <a:bodyPr wrap="none">
            <a:spAutoFit/>
          </a:bodyPr>
          <a:lstStyle/>
          <a:p>
            <a:r>
              <a:rPr lang="en-AU" sz="2400" dirty="0">
                <a:solidFill>
                  <a:schemeClr val="bg1"/>
                </a:solidFill>
              </a:rPr>
              <a:t>Break</a:t>
            </a:r>
          </a:p>
        </p:txBody>
      </p:sp>
      <p:grpSp>
        <p:nvGrpSpPr>
          <p:cNvPr id="12" name="Group 11"/>
          <p:cNvGrpSpPr/>
          <p:nvPr/>
        </p:nvGrpSpPr>
        <p:grpSpPr>
          <a:xfrm>
            <a:off x="4219288" y="4502989"/>
            <a:ext cx="1791968" cy="1800000"/>
            <a:chOff x="5372365" y="4502989"/>
            <a:chExt cx="1791968" cy="1800000"/>
          </a:xfrm>
        </p:grpSpPr>
        <p:grpSp>
          <p:nvGrpSpPr>
            <p:cNvPr id="25" name="Group 25"/>
            <p:cNvGrpSpPr/>
            <p:nvPr/>
          </p:nvGrpSpPr>
          <p:grpSpPr>
            <a:xfrm>
              <a:off x="5372365" y="4502989"/>
              <a:ext cx="1791968" cy="1800000"/>
              <a:chOff x="49188" y="0"/>
              <a:chExt cx="6321665" cy="6350000"/>
            </a:xfrm>
          </p:grpSpPr>
          <p:sp>
            <p:nvSpPr>
              <p:cNvPr id="26" name="Freeform 26"/>
              <p:cNvSpPr/>
              <p:nvPr/>
            </p:nvSpPr>
            <p:spPr>
              <a:xfrm>
                <a:off x="49188"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8200"/>
              </a:solidFill>
            </p:spPr>
          </p:sp>
        </p:grpSp>
        <p:sp>
          <p:nvSpPr>
            <p:cNvPr id="6" name="Rectangle 5"/>
            <p:cNvSpPr/>
            <p:nvPr/>
          </p:nvSpPr>
          <p:spPr>
            <a:xfrm>
              <a:off x="5726994" y="5172156"/>
              <a:ext cx="1062855" cy="461665"/>
            </a:xfrm>
            <a:prstGeom prst="rect">
              <a:avLst/>
            </a:prstGeom>
          </p:spPr>
          <p:txBody>
            <a:bodyPr wrap="none">
              <a:spAutoFit/>
            </a:bodyPr>
            <a:lstStyle/>
            <a:p>
              <a:r>
                <a:rPr lang="en-AU" sz="2400" dirty="0">
                  <a:solidFill>
                    <a:schemeClr val="bg1"/>
                  </a:solidFill>
                </a:rPr>
                <a:t>Repeat</a:t>
              </a:r>
            </a:p>
          </p:txBody>
        </p:sp>
      </p:grpSp>
      <p:sp>
        <p:nvSpPr>
          <p:cNvPr id="29" name="TextBox 28"/>
          <p:cNvSpPr txBox="1"/>
          <p:nvPr/>
        </p:nvSpPr>
        <p:spPr>
          <a:xfrm>
            <a:off x="7500542" y="6317912"/>
            <a:ext cx="2832638" cy="400110"/>
          </a:xfrm>
          <a:prstGeom prst="rect">
            <a:avLst/>
          </a:prstGeom>
          <a:noFill/>
        </p:spPr>
        <p:txBody>
          <a:bodyPr wrap="square" rtlCol="0">
            <a:spAutoFit/>
          </a:bodyPr>
          <a:lstStyle/>
          <a:p>
            <a:pPr algn="ctr"/>
            <a:r>
              <a:rPr lang="en-AU" dirty="0">
                <a:solidFill>
                  <a:schemeClr val="tx1">
                    <a:lumMod val="85000"/>
                    <a:lumOff val="15000"/>
                  </a:schemeClr>
                </a:solidFill>
              </a:rPr>
              <a:t>(</a:t>
            </a:r>
            <a:r>
              <a:rPr lang="en-AU" dirty="0" err="1">
                <a:solidFill>
                  <a:schemeClr val="tx1">
                    <a:lumMod val="85000"/>
                    <a:lumOff val="15000"/>
                  </a:schemeClr>
                </a:solidFill>
              </a:rPr>
              <a:t>Tomitsch</a:t>
            </a:r>
            <a:r>
              <a:rPr lang="en-AU" dirty="0">
                <a:solidFill>
                  <a:schemeClr val="tx1">
                    <a:lumMod val="85000"/>
                    <a:lumOff val="15000"/>
                  </a:schemeClr>
                </a:solidFill>
              </a:rPr>
              <a:t> et al., 2021)</a:t>
            </a:r>
          </a:p>
        </p:txBody>
      </p:sp>
      <p:sp>
        <p:nvSpPr>
          <p:cNvPr id="30" name="Up Arrow Callout 29"/>
          <p:cNvSpPr/>
          <p:nvPr/>
        </p:nvSpPr>
        <p:spPr>
          <a:xfrm>
            <a:off x="8126263" y="4263951"/>
            <a:ext cx="1251442" cy="1579399"/>
          </a:xfrm>
          <a:prstGeom prst="upArrow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AU" dirty="0">
                <a:solidFill>
                  <a:schemeClr val="tx1">
                    <a:lumMod val="85000"/>
                    <a:lumOff val="15000"/>
                  </a:schemeClr>
                </a:solidFill>
              </a:rPr>
              <a:t>We started here</a:t>
            </a:r>
          </a:p>
        </p:txBody>
      </p:sp>
      <p:cxnSp>
        <p:nvCxnSpPr>
          <p:cNvPr id="9" name="Straight Arrow Connector 8"/>
          <p:cNvCxnSpPr/>
          <p:nvPr/>
        </p:nvCxnSpPr>
        <p:spPr>
          <a:xfrm flipH="1">
            <a:off x="6011256" y="3519814"/>
            <a:ext cx="2115008" cy="165234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p:cNvCxnSpPr/>
          <p:nvPr/>
        </p:nvCxnSpPr>
        <p:spPr>
          <a:xfrm flipH="1" flipV="1">
            <a:off x="3908121" y="3789390"/>
            <a:ext cx="397397" cy="124607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9967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5144" y="198262"/>
            <a:ext cx="8164286" cy="1104661"/>
          </a:xfrm>
          <a:prstGeom prst="rect">
            <a:avLst/>
          </a:prstGeom>
        </p:spPr>
        <p:txBody>
          <a:bodyPr wrap="square" lIns="0" tIns="0" rIns="0" bIns="0" rtlCol="0" anchor="t">
            <a:spAutoFit/>
          </a:bodyPr>
          <a:lstStyle/>
          <a:p>
            <a:pPr algn="ctr">
              <a:lnSpc>
                <a:spcPts val="4548"/>
              </a:lnSpc>
              <a:spcBef>
                <a:spcPct val="0"/>
              </a:spcBef>
            </a:pPr>
            <a:r>
              <a:rPr lang="en-US" sz="2800" b="1" dirty="0">
                <a:solidFill>
                  <a:schemeClr val="tx1">
                    <a:lumMod val="85000"/>
                    <a:lumOff val="15000"/>
                  </a:schemeClr>
                </a:solidFill>
                <a:latin typeface="+mj-lt"/>
              </a:rPr>
              <a:t>How might we support client’s physical health using a </a:t>
            </a:r>
          </a:p>
          <a:p>
            <a:pPr algn="ctr">
              <a:lnSpc>
                <a:spcPts val="4548"/>
              </a:lnSpc>
              <a:spcBef>
                <a:spcPct val="0"/>
              </a:spcBef>
            </a:pPr>
            <a:r>
              <a:rPr lang="en-US" sz="2800" b="1" dirty="0">
                <a:solidFill>
                  <a:schemeClr val="tx1">
                    <a:lumMod val="85000"/>
                    <a:lumOff val="15000"/>
                  </a:schemeClr>
                </a:solidFill>
                <a:latin typeface="+mj-lt"/>
              </a:rPr>
              <a:t>recovery-oriented and trauma-informed lens?</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144" y="2264083"/>
            <a:ext cx="10264119" cy="3900366"/>
          </a:xfrm>
          <a:prstGeom prst="rect">
            <a:avLst/>
          </a:prstGeom>
        </p:spPr>
      </p:pic>
      <p:sp>
        <p:nvSpPr>
          <p:cNvPr id="7" name="Rectangle 6"/>
          <p:cNvSpPr/>
          <p:nvPr/>
        </p:nvSpPr>
        <p:spPr>
          <a:xfrm>
            <a:off x="821193" y="2950578"/>
            <a:ext cx="3406094" cy="2279727"/>
          </a:xfrm>
          <a:prstGeom prst="rect">
            <a:avLst/>
          </a:prstGeom>
        </p:spPr>
        <p:txBody>
          <a:bodyPr wrap="square">
            <a:spAutoFit/>
          </a:bodyPr>
          <a:lstStyle/>
          <a:p>
            <a:pPr marL="88335" lvl="1" indent="0">
              <a:lnSpc>
                <a:spcPct val="150000"/>
              </a:lnSpc>
              <a:buNone/>
            </a:pPr>
            <a:r>
              <a:rPr lang="en-US" sz="1200" dirty="0">
                <a:solidFill>
                  <a:srgbClr val="000000"/>
                </a:solidFill>
              </a:rPr>
              <a:t>Support personal recovery and promote well-being</a:t>
            </a:r>
          </a:p>
          <a:p>
            <a:pPr marL="88335" lvl="1" indent="0">
              <a:lnSpc>
                <a:spcPct val="150000"/>
              </a:lnSpc>
              <a:buNone/>
            </a:pPr>
            <a:r>
              <a:rPr lang="en-US" sz="1200" dirty="0">
                <a:solidFill>
                  <a:srgbClr val="9E2487"/>
                </a:solidFill>
              </a:rPr>
              <a:t>Person-</a:t>
            </a:r>
            <a:r>
              <a:rPr lang="en-US" sz="1200" dirty="0" err="1">
                <a:solidFill>
                  <a:srgbClr val="9E2487"/>
                </a:solidFill>
              </a:rPr>
              <a:t>centred</a:t>
            </a:r>
            <a:r>
              <a:rPr lang="en-US" sz="1200" dirty="0">
                <a:solidFill>
                  <a:srgbClr val="9E2487"/>
                </a:solidFill>
              </a:rPr>
              <a:t> approach</a:t>
            </a:r>
          </a:p>
          <a:p>
            <a:pPr marL="88335" lvl="1" indent="0">
              <a:lnSpc>
                <a:spcPct val="150000"/>
              </a:lnSpc>
              <a:buNone/>
            </a:pPr>
            <a:r>
              <a:rPr lang="en-US" sz="1200" dirty="0">
                <a:solidFill>
                  <a:srgbClr val="FF8200"/>
                </a:solidFill>
              </a:rPr>
              <a:t>Services informed by evidence</a:t>
            </a:r>
            <a:r>
              <a:rPr lang="en-US" sz="1200" dirty="0">
                <a:solidFill>
                  <a:srgbClr val="000000"/>
                </a:solidFill>
              </a:rPr>
              <a:t> and consistent with a social model of health</a:t>
            </a:r>
          </a:p>
          <a:p>
            <a:pPr marL="88335" lvl="1" indent="0">
              <a:lnSpc>
                <a:spcPct val="150000"/>
              </a:lnSpc>
              <a:buNone/>
            </a:pPr>
            <a:r>
              <a:rPr lang="en-US" sz="1200" b="1" dirty="0">
                <a:solidFill>
                  <a:srgbClr val="C1D82F"/>
                </a:solidFill>
              </a:rPr>
              <a:t>Trusting relationships</a:t>
            </a:r>
          </a:p>
          <a:p>
            <a:pPr marL="100759" lvl="1" indent="0">
              <a:lnSpc>
                <a:spcPct val="150000"/>
              </a:lnSpc>
              <a:buNone/>
            </a:pPr>
            <a:r>
              <a:rPr lang="en-US" sz="1200" dirty="0">
                <a:solidFill>
                  <a:srgbClr val="000000"/>
                </a:solidFill>
              </a:rPr>
              <a:t>Sensitive to the needs of families and </a:t>
            </a:r>
            <a:r>
              <a:rPr lang="en-US" sz="1200" dirty="0" err="1">
                <a:solidFill>
                  <a:srgbClr val="000000"/>
                </a:solidFill>
              </a:rPr>
              <a:t>carers</a:t>
            </a:r>
            <a:endParaRPr lang="en-US" sz="1200" dirty="0">
              <a:solidFill>
                <a:srgbClr val="000000"/>
              </a:solidFill>
            </a:endParaRPr>
          </a:p>
          <a:p>
            <a:pPr marL="100759" lvl="1" indent="0">
              <a:lnSpc>
                <a:spcPct val="150000"/>
              </a:lnSpc>
              <a:buNone/>
            </a:pPr>
            <a:r>
              <a:rPr lang="en-US" sz="1200" dirty="0">
                <a:solidFill>
                  <a:srgbClr val="000000"/>
                </a:solidFill>
              </a:rPr>
              <a:t>Work in partnership and </a:t>
            </a:r>
            <a:r>
              <a:rPr lang="en-US" sz="1200" dirty="0">
                <a:solidFill>
                  <a:srgbClr val="00AEEF"/>
                </a:solidFill>
              </a:rPr>
              <a:t>collaborate</a:t>
            </a:r>
            <a:endParaRPr lang="en-US" sz="1200" dirty="0">
              <a:solidFill>
                <a:srgbClr val="000000"/>
              </a:solidFill>
            </a:endParaRPr>
          </a:p>
        </p:txBody>
      </p:sp>
      <p:sp>
        <p:nvSpPr>
          <p:cNvPr id="8" name="Rectangle 7"/>
          <p:cNvSpPr/>
          <p:nvPr/>
        </p:nvSpPr>
        <p:spPr>
          <a:xfrm>
            <a:off x="7264401" y="2767003"/>
            <a:ext cx="3424237" cy="2646878"/>
          </a:xfrm>
          <a:prstGeom prst="rect">
            <a:avLst/>
          </a:prstGeom>
        </p:spPr>
        <p:txBody>
          <a:bodyPr wrap="square">
            <a:spAutoFit/>
          </a:bodyPr>
          <a:lstStyle/>
          <a:p>
            <a:pPr>
              <a:lnSpc>
                <a:spcPct val="150000"/>
              </a:lnSpc>
            </a:pPr>
            <a:r>
              <a:rPr lang="en-AU" dirty="0">
                <a:solidFill>
                  <a:srgbClr val="FF8200"/>
                </a:solidFill>
              </a:rPr>
              <a:t> Safety </a:t>
            </a:r>
          </a:p>
          <a:p>
            <a:pPr marL="88335" lvl="1" defTabSz="457200">
              <a:lnSpc>
                <a:spcPct val="150000"/>
              </a:lnSpc>
              <a:spcBef>
                <a:spcPct val="20000"/>
              </a:spcBef>
            </a:pPr>
            <a:r>
              <a:rPr lang="en-AU" dirty="0">
                <a:solidFill>
                  <a:srgbClr val="9E2487"/>
                </a:solidFill>
              </a:rPr>
              <a:t>Choice</a:t>
            </a:r>
          </a:p>
          <a:p>
            <a:pPr marL="100759" lvl="1" defTabSz="457200">
              <a:lnSpc>
                <a:spcPct val="150000"/>
              </a:lnSpc>
              <a:spcBef>
                <a:spcPct val="20000"/>
              </a:spcBef>
            </a:pPr>
            <a:r>
              <a:rPr lang="en-AU" dirty="0">
                <a:solidFill>
                  <a:srgbClr val="00AEEF"/>
                </a:solidFill>
              </a:rPr>
              <a:t>Collaboration</a:t>
            </a:r>
          </a:p>
          <a:p>
            <a:pPr marL="88335" lvl="1" defTabSz="457200">
              <a:lnSpc>
                <a:spcPct val="150000"/>
              </a:lnSpc>
              <a:spcBef>
                <a:spcPct val="20000"/>
              </a:spcBef>
            </a:pPr>
            <a:r>
              <a:rPr lang="en-AU" b="1" dirty="0">
                <a:solidFill>
                  <a:srgbClr val="C1D82F"/>
                </a:solidFill>
              </a:rPr>
              <a:t>Trustworthiness</a:t>
            </a:r>
          </a:p>
          <a:p>
            <a:pPr marL="88335" lvl="1" defTabSz="457200">
              <a:lnSpc>
                <a:spcPct val="150000"/>
              </a:lnSpc>
              <a:spcBef>
                <a:spcPct val="20000"/>
              </a:spcBef>
            </a:pPr>
            <a:r>
              <a:rPr lang="en-AU" dirty="0">
                <a:solidFill>
                  <a:srgbClr val="000000"/>
                </a:solidFill>
              </a:rPr>
              <a:t>Empowerment</a:t>
            </a:r>
            <a:endParaRPr lang="en-AU" sz="1800" dirty="0"/>
          </a:p>
        </p:txBody>
      </p:sp>
      <p:sp>
        <p:nvSpPr>
          <p:cNvPr id="4" name="TextBox 3"/>
          <p:cNvSpPr txBox="1"/>
          <p:nvPr/>
        </p:nvSpPr>
        <p:spPr>
          <a:xfrm>
            <a:off x="5372100" y="6467314"/>
            <a:ext cx="5037163" cy="400110"/>
          </a:xfrm>
          <a:prstGeom prst="rect">
            <a:avLst/>
          </a:prstGeom>
          <a:noFill/>
        </p:spPr>
        <p:txBody>
          <a:bodyPr wrap="square" rtlCol="0">
            <a:spAutoFit/>
          </a:bodyPr>
          <a:lstStyle/>
          <a:p>
            <a:r>
              <a:rPr lang="en-AU" dirty="0">
                <a:solidFill>
                  <a:schemeClr val="tx1">
                    <a:lumMod val="85000"/>
                    <a:lumOff val="15000"/>
                  </a:schemeClr>
                </a:solidFill>
              </a:rPr>
              <a:t>(Mind, </a:t>
            </a:r>
            <a:r>
              <a:rPr lang="en-AU" dirty="0" err="1">
                <a:solidFill>
                  <a:schemeClr val="tx1">
                    <a:lumMod val="85000"/>
                    <a:lumOff val="15000"/>
                  </a:schemeClr>
                </a:solidFill>
              </a:rPr>
              <a:t>n.d.</a:t>
            </a:r>
            <a:r>
              <a:rPr lang="en-AU" dirty="0">
                <a:solidFill>
                  <a:schemeClr val="tx1">
                    <a:lumMod val="85000"/>
                    <a:lumOff val="15000"/>
                  </a:schemeClr>
                </a:solidFill>
              </a:rPr>
              <a:t>;  </a:t>
            </a:r>
            <a:r>
              <a:rPr lang="en-AU" dirty="0" err="1">
                <a:solidFill>
                  <a:schemeClr val="tx1">
                    <a:lumMod val="85000"/>
                    <a:lumOff val="15000"/>
                  </a:schemeClr>
                </a:solidFill>
              </a:rPr>
              <a:t>Kezelman</a:t>
            </a:r>
            <a:r>
              <a:rPr lang="en-AU" dirty="0">
                <a:solidFill>
                  <a:schemeClr val="tx1">
                    <a:lumMod val="85000"/>
                    <a:lumOff val="15000"/>
                  </a:schemeClr>
                </a:solidFill>
              </a:rPr>
              <a:t> &amp; Stavropoulos, 2012)</a:t>
            </a:r>
          </a:p>
        </p:txBody>
      </p:sp>
    </p:spTree>
    <p:extLst>
      <p:ext uri="{BB962C8B-B14F-4D97-AF65-F5344CB8AC3E}">
        <p14:creationId xmlns:p14="http://schemas.microsoft.com/office/powerpoint/2010/main" val="1985726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2710229" y="4028757"/>
            <a:ext cx="1837407" cy="918703"/>
          </a:xfrm>
          <a:prstGeom prst="rect">
            <a:avLst/>
          </a:prstGeom>
        </p:spPr>
      </p:pic>
      <p:grpSp>
        <p:nvGrpSpPr>
          <p:cNvPr id="3" name="Group 3"/>
          <p:cNvGrpSpPr/>
          <p:nvPr/>
        </p:nvGrpSpPr>
        <p:grpSpPr>
          <a:xfrm>
            <a:off x="2604398" y="3998185"/>
            <a:ext cx="385063" cy="258904"/>
            <a:chOff x="0" y="0"/>
            <a:chExt cx="1930400" cy="1297940"/>
          </a:xfrm>
        </p:grpSpPr>
        <p:sp>
          <p:nvSpPr>
            <p:cNvPr id="4" name="Freeform 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AEEF"/>
            </a:solid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8704" y="3110055"/>
            <a:ext cx="1837407" cy="91870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78259" y="3110055"/>
            <a:ext cx="1837407" cy="9187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01543" y="3110055"/>
            <a:ext cx="1837407" cy="918703"/>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6033513" y="4028757"/>
            <a:ext cx="1837407" cy="918703"/>
          </a:xfrm>
          <a:prstGeom prst="rect">
            <a:avLst/>
          </a:prstGeom>
        </p:spPr>
      </p:pic>
      <p:grpSp>
        <p:nvGrpSpPr>
          <p:cNvPr id="9" name="Group 9"/>
          <p:cNvGrpSpPr/>
          <p:nvPr/>
        </p:nvGrpSpPr>
        <p:grpSpPr>
          <a:xfrm>
            <a:off x="5930029" y="3998185"/>
            <a:ext cx="385063" cy="258904"/>
            <a:chOff x="0" y="0"/>
            <a:chExt cx="1930400" cy="1297940"/>
          </a:xfrm>
        </p:grpSpPr>
        <p:sp>
          <p:nvSpPr>
            <p:cNvPr id="10" name="Freeform 1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9E2487"/>
            </a:solidFill>
          </p:spPr>
        </p:sp>
      </p:grpSp>
      <p:grpSp>
        <p:nvGrpSpPr>
          <p:cNvPr id="11" name="Group 11"/>
          <p:cNvGrpSpPr/>
          <p:nvPr/>
        </p:nvGrpSpPr>
        <p:grpSpPr>
          <a:xfrm>
            <a:off x="9244871" y="3998185"/>
            <a:ext cx="385063" cy="258904"/>
            <a:chOff x="0" y="0"/>
            <a:chExt cx="1930400" cy="1297940"/>
          </a:xfrm>
        </p:grpSpPr>
        <p:sp>
          <p:nvSpPr>
            <p:cNvPr id="12" name="Freeform 1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8200"/>
            </a:solidFill>
          </p:spPr>
        </p:sp>
      </p:grpSp>
      <p:grpSp>
        <p:nvGrpSpPr>
          <p:cNvPr id="13" name="Group 13"/>
          <p:cNvGrpSpPr/>
          <p:nvPr/>
        </p:nvGrpSpPr>
        <p:grpSpPr>
          <a:xfrm rot="-10800000">
            <a:off x="4268238" y="3868733"/>
            <a:ext cx="385063" cy="258904"/>
            <a:chOff x="0" y="0"/>
            <a:chExt cx="1930400" cy="1297940"/>
          </a:xfrm>
        </p:grpSpPr>
        <p:sp>
          <p:nvSpPr>
            <p:cNvPr id="14" name="Freeform 1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20076"/>
            </a:solidFill>
          </p:spPr>
        </p:sp>
      </p:grpSp>
      <p:grpSp>
        <p:nvGrpSpPr>
          <p:cNvPr id="15" name="Group 15"/>
          <p:cNvGrpSpPr/>
          <p:nvPr/>
        </p:nvGrpSpPr>
        <p:grpSpPr>
          <a:xfrm rot="-10800000">
            <a:off x="7588368" y="3868733"/>
            <a:ext cx="385063" cy="258904"/>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C1D82F"/>
            </a:solidFill>
          </p:spPr>
        </p:sp>
      </p:grpSp>
      <p:grpSp>
        <p:nvGrpSpPr>
          <p:cNvPr id="17" name="Group 17"/>
          <p:cNvGrpSpPr/>
          <p:nvPr/>
        </p:nvGrpSpPr>
        <p:grpSpPr>
          <a:xfrm>
            <a:off x="1389895" y="3441246"/>
            <a:ext cx="1175025" cy="117502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EEF"/>
            </a:solidFill>
          </p:spPr>
        </p:sp>
      </p:grpSp>
      <p:grpSp>
        <p:nvGrpSpPr>
          <p:cNvPr id="19" name="Group 19"/>
          <p:cNvGrpSpPr/>
          <p:nvPr/>
        </p:nvGrpSpPr>
        <p:grpSpPr>
          <a:xfrm>
            <a:off x="4709450" y="3441246"/>
            <a:ext cx="1175025" cy="117502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E2487"/>
            </a:solidFill>
          </p:spPr>
        </p:sp>
      </p:grpSp>
      <p:grpSp>
        <p:nvGrpSpPr>
          <p:cNvPr id="21" name="Group 21"/>
          <p:cNvGrpSpPr/>
          <p:nvPr/>
        </p:nvGrpSpPr>
        <p:grpSpPr>
          <a:xfrm>
            <a:off x="3041420" y="3441246"/>
            <a:ext cx="1175025" cy="117502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0076"/>
            </a:solidFill>
          </p:spPr>
        </p:sp>
      </p:grpSp>
      <p:grpSp>
        <p:nvGrpSpPr>
          <p:cNvPr id="23" name="Group 23"/>
          <p:cNvGrpSpPr/>
          <p:nvPr/>
        </p:nvGrpSpPr>
        <p:grpSpPr>
          <a:xfrm>
            <a:off x="6364704" y="3441246"/>
            <a:ext cx="1175025" cy="117502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1D82F"/>
            </a:solidFill>
          </p:spPr>
        </p:sp>
      </p:grpSp>
      <p:grpSp>
        <p:nvGrpSpPr>
          <p:cNvPr id="25" name="Group 25"/>
          <p:cNvGrpSpPr/>
          <p:nvPr/>
        </p:nvGrpSpPr>
        <p:grpSpPr>
          <a:xfrm>
            <a:off x="8032734" y="3441246"/>
            <a:ext cx="1175025" cy="117502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8200"/>
            </a:solidFill>
          </p:spPr>
        </p:sp>
      </p:grpSp>
      <p:pic>
        <p:nvPicPr>
          <p:cNvPr id="27" name="Picture 2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48941" y="3783035"/>
            <a:ext cx="359984" cy="491445"/>
          </a:xfrm>
          <a:prstGeom prst="rect">
            <a:avLst/>
          </a:prstGeom>
        </p:spPr>
      </p:pic>
      <p:pic>
        <p:nvPicPr>
          <p:cNvPr id="28" name="Picture 2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99520" y="3760125"/>
            <a:ext cx="505810" cy="482416"/>
          </a:xfrm>
          <a:prstGeom prst="rect">
            <a:avLst/>
          </a:prstGeom>
        </p:spPr>
      </p:pic>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023815" y="3728185"/>
            <a:ext cx="546296" cy="546296"/>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714384" y="3798816"/>
            <a:ext cx="475665" cy="475665"/>
          </a:xfrm>
          <a:prstGeom prst="rect">
            <a:avLst/>
          </a:prstGeom>
        </p:spPr>
      </p:pic>
      <p:pic>
        <p:nvPicPr>
          <p:cNvPr id="31" name="Picture 31"/>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383675" y="3756871"/>
            <a:ext cx="488739" cy="482630"/>
          </a:xfrm>
          <a:prstGeom prst="rect">
            <a:avLst/>
          </a:prstGeom>
        </p:spPr>
      </p:pic>
      <p:sp>
        <p:nvSpPr>
          <p:cNvPr id="32" name="TextBox 32"/>
          <p:cNvSpPr txBox="1"/>
          <p:nvPr/>
        </p:nvSpPr>
        <p:spPr>
          <a:xfrm>
            <a:off x="1134047" y="4809152"/>
            <a:ext cx="1686721" cy="1282402"/>
          </a:xfrm>
          <a:prstGeom prst="rect">
            <a:avLst/>
          </a:prstGeom>
        </p:spPr>
        <p:txBody>
          <a:bodyPr lIns="0" tIns="0" rIns="0" bIns="0" rtlCol="0" anchor="t">
            <a:spAutoFit/>
          </a:bodyPr>
          <a:lstStyle/>
          <a:p>
            <a:pPr algn="ctr">
              <a:lnSpc>
                <a:spcPts val="2026"/>
              </a:lnSpc>
            </a:pPr>
            <a:r>
              <a:rPr lang="en-US" sz="1447" dirty="0">
                <a:solidFill>
                  <a:schemeClr val="tx1">
                    <a:lumMod val="85000"/>
                    <a:lumOff val="15000"/>
                  </a:schemeClr>
                </a:solidFill>
              </a:rPr>
              <a:t>Review of Physical Health Guidelines and Checklist</a:t>
            </a:r>
          </a:p>
          <a:p>
            <a:pPr algn="ctr">
              <a:lnSpc>
                <a:spcPts val="2026"/>
              </a:lnSpc>
            </a:pPr>
            <a:r>
              <a:rPr lang="en-US" sz="1447" dirty="0">
                <a:solidFill>
                  <a:schemeClr val="tx1">
                    <a:lumMod val="85000"/>
                    <a:lumOff val="15000"/>
                  </a:schemeClr>
                </a:solidFill>
              </a:rPr>
              <a:t>+ </a:t>
            </a:r>
          </a:p>
          <a:p>
            <a:pPr algn="ctr">
              <a:lnSpc>
                <a:spcPts val="2026"/>
              </a:lnSpc>
            </a:pPr>
            <a:r>
              <a:rPr lang="en-US" sz="1447" dirty="0">
                <a:solidFill>
                  <a:schemeClr val="tx1">
                    <a:lumMod val="85000"/>
                    <a:lumOff val="15000"/>
                  </a:schemeClr>
                </a:solidFill>
              </a:rPr>
              <a:t>Practice audit</a:t>
            </a:r>
          </a:p>
        </p:txBody>
      </p:sp>
      <p:sp>
        <p:nvSpPr>
          <p:cNvPr id="33" name="TextBox 33"/>
          <p:cNvSpPr txBox="1"/>
          <p:nvPr/>
        </p:nvSpPr>
        <p:spPr>
          <a:xfrm>
            <a:off x="2820768" y="2453827"/>
            <a:ext cx="1667928" cy="769441"/>
          </a:xfrm>
          <a:prstGeom prst="rect">
            <a:avLst/>
          </a:prstGeom>
        </p:spPr>
        <p:txBody>
          <a:bodyPr lIns="0" tIns="0" rIns="0" bIns="0" rtlCol="0" anchor="t">
            <a:spAutoFit/>
          </a:bodyPr>
          <a:lstStyle/>
          <a:p>
            <a:pPr algn="ctr">
              <a:lnSpc>
                <a:spcPts val="2026"/>
              </a:lnSpc>
            </a:pPr>
            <a:r>
              <a:rPr lang="en-US" sz="1447" dirty="0">
                <a:solidFill>
                  <a:schemeClr val="tx1">
                    <a:lumMod val="85000"/>
                    <a:lumOff val="15000"/>
                  </a:schemeClr>
                </a:solidFill>
              </a:rPr>
              <a:t>Lived Experience Advisory Team Workshop</a:t>
            </a:r>
          </a:p>
        </p:txBody>
      </p:sp>
      <p:sp>
        <p:nvSpPr>
          <p:cNvPr id="34" name="TextBox 34"/>
          <p:cNvSpPr txBox="1"/>
          <p:nvPr/>
        </p:nvSpPr>
        <p:spPr>
          <a:xfrm>
            <a:off x="4372258" y="4809151"/>
            <a:ext cx="1919865" cy="1538883"/>
          </a:xfrm>
          <a:prstGeom prst="rect">
            <a:avLst/>
          </a:prstGeom>
        </p:spPr>
        <p:txBody>
          <a:bodyPr wrap="square" lIns="0" tIns="0" rIns="0" bIns="0" rtlCol="0" anchor="t">
            <a:spAutoFit/>
          </a:bodyPr>
          <a:lstStyle/>
          <a:p>
            <a:pPr algn="ctr">
              <a:lnSpc>
                <a:spcPts val="2026"/>
              </a:lnSpc>
            </a:pPr>
            <a:r>
              <a:rPr lang="en-US" sz="1447" dirty="0">
                <a:solidFill>
                  <a:schemeClr val="tx1">
                    <a:lumMod val="85000"/>
                    <a:lumOff val="15000"/>
                  </a:schemeClr>
                </a:solidFill>
              </a:rPr>
              <a:t>Community Mental Health Practitioner</a:t>
            </a:r>
          </a:p>
          <a:p>
            <a:pPr algn="ctr">
              <a:lnSpc>
                <a:spcPts val="2026"/>
              </a:lnSpc>
            </a:pPr>
            <a:r>
              <a:rPr lang="en-US" sz="1447" dirty="0">
                <a:solidFill>
                  <a:schemeClr val="tx1">
                    <a:lumMod val="85000"/>
                    <a:lumOff val="15000"/>
                  </a:schemeClr>
                </a:solidFill>
              </a:rPr>
              <a:t>Survey and Workshop</a:t>
            </a:r>
          </a:p>
          <a:p>
            <a:pPr algn="ctr">
              <a:lnSpc>
                <a:spcPts val="2026"/>
              </a:lnSpc>
            </a:pPr>
            <a:r>
              <a:rPr lang="en-US" sz="1447" dirty="0">
                <a:solidFill>
                  <a:schemeClr val="tx1">
                    <a:lumMod val="85000"/>
                    <a:lumOff val="15000"/>
                  </a:schemeClr>
                </a:solidFill>
              </a:rPr>
              <a:t>+</a:t>
            </a:r>
          </a:p>
          <a:p>
            <a:pPr algn="ctr">
              <a:lnSpc>
                <a:spcPts val="2026"/>
              </a:lnSpc>
            </a:pPr>
            <a:r>
              <a:rPr lang="en-US" sz="1447" dirty="0">
                <a:solidFill>
                  <a:schemeClr val="tx1">
                    <a:lumMod val="85000"/>
                    <a:lumOff val="15000"/>
                  </a:schemeClr>
                </a:solidFill>
              </a:rPr>
              <a:t>Review of practice guidelines and literat</a:t>
            </a:r>
            <a:r>
              <a:rPr lang="en-US" sz="1447" dirty="0">
                <a:solidFill>
                  <a:srgbClr val="6D4C44"/>
                </a:solidFill>
              </a:rPr>
              <a:t>ure</a:t>
            </a:r>
          </a:p>
        </p:txBody>
      </p:sp>
      <p:sp>
        <p:nvSpPr>
          <p:cNvPr id="35" name="TextBox 35"/>
          <p:cNvSpPr txBox="1"/>
          <p:nvPr/>
        </p:nvSpPr>
        <p:spPr>
          <a:xfrm>
            <a:off x="6162726" y="2268980"/>
            <a:ext cx="1578982" cy="1025922"/>
          </a:xfrm>
          <a:prstGeom prst="rect">
            <a:avLst/>
          </a:prstGeom>
        </p:spPr>
        <p:txBody>
          <a:bodyPr lIns="0" tIns="0" rIns="0" bIns="0" rtlCol="0" anchor="t">
            <a:spAutoFit/>
          </a:bodyPr>
          <a:lstStyle/>
          <a:p>
            <a:pPr algn="ctr">
              <a:lnSpc>
                <a:spcPts val="2026"/>
              </a:lnSpc>
            </a:pPr>
            <a:r>
              <a:rPr lang="en-US" sz="1447" dirty="0">
                <a:solidFill>
                  <a:schemeClr val="tx1">
                    <a:lumMod val="85000"/>
                    <a:lumOff val="15000"/>
                  </a:schemeClr>
                </a:solidFill>
              </a:rPr>
              <a:t>Lived Experience Advisory Team  Survey and Workshop</a:t>
            </a:r>
          </a:p>
        </p:txBody>
      </p:sp>
      <p:sp>
        <p:nvSpPr>
          <p:cNvPr id="36" name="TextBox 36"/>
          <p:cNvSpPr txBox="1"/>
          <p:nvPr/>
        </p:nvSpPr>
        <p:spPr>
          <a:xfrm>
            <a:off x="7804422" y="4809152"/>
            <a:ext cx="1631649" cy="1795363"/>
          </a:xfrm>
          <a:prstGeom prst="rect">
            <a:avLst/>
          </a:prstGeom>
        </p:spPr>
        <p:txBody>
          <a:bodyPr lIns="0" tIns="0" rIns="0" bIns="0" rtlCol="0" anchor="t">
            <a:spAutoFit/>
          </a:bodyPr>
          <a:lstStyle/>
          <a:p>
            <a:pPr algn="ctr">
              <a:lnSpc>
                <a:spcPts val="2026"/>
              </a:lnSpc>
            </a:pPr>
            <a:r>
              <a:rPr lang="en-US" sz="1447" dirty="0">
                <a:solidFill>
                  <a:schemeClr val="tx1">
                    <a:lumMod val="85000"/>
                    <a:lumOff val="15000"/>
                  </a:schemeClr>
                </a:solidFill>
              </a:rPr>
              <a:t>Community Mental Health Practitioner</a:t>
            </a:r>
          </a:p>
          <a:p>
            <a:pPr algn="ctr">
              <a:lnSpc>
                <a:spcPts val="2026"/>
              </a:lnSpc>
            </a:pPr>
            <a:r>
              <a:rPr lang="en-US" sz="1447" dirty="0">
                <a:solidFill>
                  <a:schemeClr val="tx1">
                    <a:lumMod val="85000"/>
                    <a:lumOff val="15000"/>
                  </a:schemeClr>
                </a:solidFill>
              </a:rPr>
              <a:t>Workshop</a:t>
            </a:r>
          </a:p>
          <a:p>
            <a:pPr algn="ctr">
              <a:lnSpc>
                <a:spcPts val="2026"/>
              </a:lnSpc>
            </a:pPr>
            <a:r>
              <a:rPr lang="en-US" sz="1447" dirty="0">
                <a:solidFill>
                  <a:schemeClr val="tx1">
                    <a:lumMod val="85000"/>
                    <a:lumOff val="15000"/>
                  </a:schemeClr>
                </a:solidFill>
              </a:rPr>
              <a:t>+</a:t>
            </a:r>
          </a:p>
          <a:p>
            <a:pPr algn="ctr">
              <a:lnSpc>
                <a:spcPts val="2026"/>
              </a:lnSpc>
            </a:pPr>
            <a:r>
              <a:rPr lang="en-US" sz="1447" dirty="0">
                <a:solidFill>
                  <a:schemeClr val="tx1">
                    <a:lumMod val="85000"/>
                    <a:lumOff val="15000"/>
                  </a:schemeClr>
                </a:solidFill>
              </a:rPr>
              <a:t>Input and feedback from subject matter experts</a:t>
            </a:r>
          </a:p>
        </p:txBody>
      </p:sp>
      <p:sp>
        <p:nvSpPr>
          <p:cNvPr id="37" name="TextBox 37"/>
          <p:cNvSpPr txBox="1"/>
          <p:nvPr/>
        </p:nvSpPr>
        <p:spPr>
          <a:xfrm>
            <a:off x="430624" y="529698"/>
            <a:ext cx="6567449" cy="626133"/>
          </a:xfrm>
          <a:prstGeom prst="rect">
            <a:avLst/>
          </a:prstGeom>
        </p:spPr>
        <p:txBody>
          <a:bodyPr lIns="0" tIns="0" rIns="0" bIns="0" rtlCol="0" anchor="t">
            <a:spAutoFit/>
          </a:bodyPr>
          <a:lstStyle/>
          <a:p>
            <a:pPr>
              <a:lnSpc>
                <a:spcPts val="5211"/>
              </a:lnSpc>
            </a:pPr>
            <a:r>
              <a:rPr lang="en-US" sz="3600" b="1" dirty="0">
                <a:solidFill>
                  <a:schemeClr val="tx1">
                    <a:lumMod val="85000"/>
                    <a:lumOff val="15000"/>
                  </a:schemeClr>
                </a:solidFill>
                <a:latin typeface="+mj-lt"/>
              </a:rPr>
              <a:t>Co-design of My Physical Health </a:t>
            </a:r>
          </a:p>
        </p:txBody>
      </p:sp>
    </p:spTree>
    <p:extLst>
      <p:ext uri="{BB962C8B-B14F-4D97-AF65-F5344CB8AC3E}">
        <p14:creationId xmlns:p14="http://schemas.microsoft.com/office/powerpoint/2010/main" val="1738431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844" y="668921"/>
            <a:ext cx="7321034" cy="836845"/>
          </a:xfrm>
        </p:spPr>
        <p:txBody>
          <a:bodyPr/>
          <a:lstStyle/>
          <a:p>
            <a:r>
              <a:rPr lang="en-AU" b="1" dirty="0">
                <a:solidFill>
                  <a:schemeClr val="tx1">
                    <a:lumMod val="85000"/>
                    <a:lumOff val="15000"/>
                  </a:schemeClr>
                </a:solidFill>
              </a:rPr>
              <a:t>Through co-design</a:t>
            </a:r>
          </a:p>
        </p:txBody>
      </p:sp>
      <p:sp>
        <p:nvSpPr>
          <p:cNvPr id="6" name="Text Placeholder 4"/>
          <p:cNvSpPr txBox="1">
            <a:spLocks/>
          </p:cNvSpPr>
          <p:nvPr/>
        </p:nvSpPr>
        <p:spPr>
          <a:xfrm>
            <a:off x="2797343" y="6044325"/>
            <a:ext cx="2119123" cy="2722052"/>
          </a:xfrm>
          <a:prstGeom prst="rect">
            <a:avLst/>
          </a:prstGeom>
        </p:spPr>
        <p:txBody>
          <a:bodyPr vert="horz"/>
          <a:lstStyle>
            <a:lvl1pPr marL="0" indent="0" algn="l" defTabSz="457200" rtl="0" eaLnBrk="1" latinLnBrk="0" hangingPunct="1">
              <a:spcBef>
                <a:spcPct val="20000"/>
              </a:spcBef>
              <a:buFont typeface="Arial"/>
              <a:buNone/>
              <a:defRPr sz="2000" kern="1200">
                <a:solidFill>
                  <a:srgbClr val="4D555B"/>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D555B"/>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4D555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D555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D55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AU" dirty="0"/>
              <a:t>Recognise people’s context</a:t>
            </a:r>
          </a:p>
          <a:p>
            <a:pPr>
              <a:spcBef>
                <a:spcPts val="0"/>
              </a:spcBef>
            </a:pPr>
            <a:r>
              <a:rPr lang="en-AU" sz="2600" i="1" dirty="0"/>
              <a:t>		</a:t>
            </a:r>
            <a:endParaRPr lang="en-AU" sz="2600" dirty="0"/>
          </a:p>
          <a:p>
            <a:pPr marL="457200" indent="-457200">
              <a:buFont typeface="Arial" panose="020B0604020202020204" pitchFamily="34" charset="0"/>
              <a:buChar char="•"/>
            </a:pPr>
            <a:endParaRPr lang="en-AU" sz="2600" dirty="0"/>
          </a:p>
        </p:txBody>
      </p:sp>
      <p:sp>
        <p:nvSpPr>
          <p:cNvPr id="2" name="Rounded Rectangular Callout 1"/>
          <p:cNvSpPr/>
          <p:nvPr/>
        </p:nvSpPr>
        <p:spPr>
          <a:xfrm>
            <a:off x="389843" y="2811745"/>
            <a:ext cx="2125667" cy="1313531"/>
          </a:xfrm>
          <a:prstGeom prst="wedgeRoundRectCallout">
            <a:avLst>
              <a:gd name="adj1" fmla="val -3916"/>
              <a:gd name="adj2" fmla="val 96880"/>
              <a:gd name="adj3" fmla="val 16667"/>
            </a:avLst>
          </a:prstGeom>
          <a:solidFill>
            <a:srgbClr val="00AEEF"/>
          </a:solidFill>
          <a:ln>
            <a:solidFill>
              <a:srgbClr val="00AEEF"/>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r>
              <a:rPr lang="en-AU" sz="2400" dirty="0"/>
              <a:t>“</a:t>
            </a:r>
            <a:r>
              <a:rPr lang="en-AU" sz="1800" i="1" dirty="0"/>
              <a:t>We want to be treated as whole individuals.” </a:t>
            </a:r>
            <a:endParaRPr lang="en-AU" sz="2400" i="1" dirty="0"/>
          </a:p>
        </p:txBody>
      </p:sp>
      <p:sp>
        <p:nvSpPr>
          <p:cNvPr id="8" name="Rounded Rectangular Callout 7"/>
          <p:cNvSpPr/>
          <p:nvPr/>
        </p:nvSpPr>
        <p:spPr>
          <a:xfrm>
            <a:off x="2685722" y="1890232"/>
            <a:ext cx="2342367" cy="3467580"/>
          </a:xfrm>
          <a:prstGeom prst="wedgeRoundRectCallout">
            <a:avLst>
              <a:gd name="adj1" fmla="val 3027"/>
              <a:gd name="adj2" fmla="val 58776"/>
              <a:gd name="adj3" fmla="val 16667"/>
            </a:avLst>
          </a:prstGeom>
          <a:solidFill>
            <a:srgbClr val="E20177"/>
          </a:solidFill>
          <a:ln>
            <a:solidFill>
              <a:srgbClr val="E2017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AU" sz="1800" dirty="0"/>
              <a:t>“</a:t>
            </a:r>
            <a:r>
              <a:rPr lang="en-AU" sz="1800" i="1" dirty="0"/>
              <a:t>It’s hard to have 8 hours sleep if you don’t have a safe and secure place to sleep.”</a:t>
            </a:r>
          </a:p>
          <a:p>
            <a:pPr>
              <a:spcBef>
                <a:spcPts val="0"/>
              </a:spcBef>
            </a:pPr>
            <a:endParaRPr lang="en-AU" sz="1800" i="1" dirty="0"/>
          </a:p>
          <a:p>
            <a:pPr>
              <a:spcBef>
                <a:spcPts val="0"/>
              </a:spcBef>
            </a:pPr>
            <a:r>
              <a:rPr lang="en-AU" sz="1800" i="1" dirty="0"/>
              <a:t>“Getting enough food is important - if you can’t buy it, you can’t eat it.”</a:t>
            </a:r>
          </a:p>
        </p:txBody>
      </p:sp>
      <p:sp>
        <p:nvSpPr>
          <p:cNvPr id="9" name="Rounded Rectangular Callout 8"/>
          <p:cNvSpPr/>
          <p:nvPr/>
        </p:nvSpPr>
        <p:spPr>
          <a:xfrm>
            <a:off x="5198299" y="1955761"/>
            <a:ext cx="2342367" cy="3402051"/>
          </a:xfrm>
          <a:prstGeom prst="wedgeRoundRectCallout">
            <a:avLst>
              <a:gd name="adj1" fmla="val -2170"/>
              <a:gd name="adj2" fmla="val 66396"/>
              <a:gd name="adj3" fmla="val 16667"/>
            </a:avLst>
          </a:prstGeom>
          <a:solidFill>
            <a:srgbClr val="9F248F"/>
          </a:solidFill>
          <a:ln>
            <a:solidFill>
              <a:srgbClr val="9F248F"/>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AU" sz="1800" i="1" dirty="0"/>
              <a:t>“You might not want to call an ambulance …because of bad experiences with hospital so you put off getting treatment for important health issues, like an asthma attack.” </a:t>
            </a:r>
          </a:p>
        </p:txBody>
      </p:sp>
      <p:sp>
        <p:nvSpPr>
          <p:cNvPr id="10" name="Rounded Rectangular Callout 9"/>
          <p:cNvSpPr/>
          <p:nvPr/>
        </p:nvSpPr>
        <p:spPr>
          <a:xfrm>
            <a:off x="7710878" y="1890232"/>
            <a:ext cx="2342367" cy="3467581"/>
          </a:xfrm>
          <a:prstGeom prst="wedgeRoundRectCallout">
            <a:avLst>
              <a:gd name="adj1" fmla="val 2583"/>
              <a:gd name="adj2" fmla="val 67095"/>
              <a:gd name="adj3" fmla="val 16667"/>
            </a:avLst>
          </a:prstGeom>
          <a:solidFill>
            <a:srgbClr val="FF8200"/>
          </a:solidFill>
          <a:ln>
            <a:solidFill>
              <a:srgbClr val="FF8200"/>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AU" sz="1800" i="1" dirty="0"/>
              <a:t>CMHPs should </a:t>
            </a:r>
            <a:r>
              <a:rPr lang="en-AU" sz="1800" b="1" i="1" dirty="0"/>
              <a:t>not </a:t>
            </a:r>
            <a:r>
              <a:rPr lang="en-AU" sz="1800" i="1" dirty="0"/>
              <a:t>start a conversation with, ‘I’ve noticed you’ve put on a bit of weight lately.’</a:t>
            </a:r>
          </a:p>
          <a:p>
            <a:pPr>
              <a:spcBef>
                <a:spcPts val="0"/>
              </a:spcBef>
            </a:pPr>
            <a:endParaRPr lang="en-AU" sz="1800" i="1" dirty="0"/>
          </a:p>
          <a:p>
            <a:pPr>
              <a:spcBef>
                <a:spcPts val="0"/>
              </a:spcBef>
            </a:pPr>
            <a:r>
              <a:rPr lang="en-AU" sz="1800" i="1" dirty="0"/>
              <a:t>“Counting calories can send people with eating disorders down a wrong path again.”</a:t>
            </a:r>
          </a:p>
        </p:txBody>
      </p:sp>
      <p:sp>
        <p:nvSpPr>
          <p:cNvPr id="12" name="Text Placeholder 4"/>
          <p:cNvSpPr txBox="1">
            <a:spLocks/>
          </p:cNvSpPr>
          <p:nvPr/>
        </p:nvSpPr>
        <p:spPr>
          <a:xfrm>
            <a:off x="277636" y="6044325"/>
            <a:ext cx="2313343" cy="1591281"/>
          </a:xfrm>
          <a:prstGeom prst="rect">
            <a:avLst/>
          </a:prstGeom>
        </p:spPr>
        <p:txBody>
          <a:bodyPr vert="horz"/>
          <a:lstStyle>
            <a:lvl1pPr marL="0" indent="0" algn="l" defTabSz="457200" rtl="0" eaLnBrk="1" latinLnBrk="0" hangingPunct="1">
              <a:spcBef>
                <a:spcPct val="20000"/>
              </a:spcBef>
              <a:buFont typeface="Arial"/>
              <a:buNone/>
              <a:defRPr sz="2000" kern="1200">
                <a:solidFill>
                  <a:srgbClr val="4D555B"/>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D555B"/>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4D555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D555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D55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AU" dirty="0"/>
              <a:t>Person-centred and non-judgemental</a:t>
            </a:r>
            <a:r>
              <a:rPr lang="en-AU" sz="2600" dirty="0"/>
              <a:t>	</a:t>
            </a:r>
          </a:p>
        </p:txBody>
      </p:sp>
      <p:sp>
        <p:nvSpPr>
          <p:cNvPr id="13" name="Text Placeholder 4"/>
          <p:cNvSpPr txBox="1">
            <a:spLocks/>
          </p:cNvSpPr>
          <p:nvPr/>
        </p:nvSpPr>
        <p:spPr>
          <a:xfrm>
            <a:off x="5515764" y="6075117"/>
            <a:ext cx="2024902" cy="764848"/>
          </a:xfrm>
          <a:prstGeom prst="rect">
            <a:avLst/>
          </a:prstGeom>
        </p:spPr>
        <p:txBody>
          <a:bodyPr vert="horz"/>
          <a:lstStyle>
            <a:lvl1pPr marL="0" indent="0" algn="l" defTabSz="457200" rtl="0" eaLnBrk="1" latinLnBrk="0" hangingPunct="1">
              <a:spcBef>
                <a:spcPct val="20000"/>
              </a:spcBef>
              <a:buFont typeface="Arial"/>
              <a:buNone/>
              <a:defRPr sz="2000" kern="1200">
                <a:solidFill>
                  <a:srgbClr val="4D555B"/>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D555B"/>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4D555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D555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D55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AU" dirty="0"/>
              <a:t>Trauma informed</a:t>
            </a:r>
          </a:p>
          <a:p>
            <a:pPr algn="ctr">
              <a:spcBef>
                <a:spcPts val="0"/>
              </a:spcBef>
            </a:pPr>
            <a:endParaRPr lang="en-AU" sz="2600" dirty="0"/>
          </a:p>
        </p:txBody>
      </p:sp>
      <p:sp>
        <p:nvSpPr>
          <p:cNvPr id="14" name="Text Placeholder 4"/>
          <p:cNvSpPr txBox="1">
            <a:spLocks/>
          </p:cNvSpPr>
          <p:nvPr/>
        </p:nvSpPr>
        <p:spPr>
          <a:xfrm>
            <a:off x="7878446" y="6080496"/>
            <a:ext cx="2007230" cy="589587"/>
          </a:xfrm>
          <a:prstGeom prst="rect">
            <a:avLst/>
          </a:prstGeom>
        </p:spPr>
        <p:txBody>
          <a:bodyPr vert="horz"/>
          <a:lstStyle>
            <a:lvl1pPr marL="0" indent="0" algn="l" defTabSz="457200" rtl="0" eaLnBrk="1" latinLnBrk="0" hangingPunct="1">
              <a:spcBef>
                <a:spcPct val="20000"/>
              </a:spcBef>
              <a:buFont typeface="Arial"/>
              <a:buNone/>
              <a:defRPr sz="2000" kern="1200">
                <a:solidFill>
                  <a:srgbClr val="4D555B"/>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D555B"/>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4D555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D555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D55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AU" dirty="0"/>
              <a:t>Weight-inclusive</a:t>
            </a:r>
          </a:p>
          <a:p>
            <a:pPr marL="457200" indent="-457200" algn="ctr">
              <a:buFont typeface="Arial" panose="020B0604020202020204" pitchFamily="34" charset="0"/>
              <a:buChar char="•"/>
            </a:pPr>
            <a:endParaRPr lang="en-AU" sz="2600" dirty="0"/>
          </a:p>
        </p:txBody>
      </p:sp>
      <p:sp>
        <p:nvSpPr>
          <p:cNvPr id="15" name="TextBox 14"/>
          <p:cNvSpPr txBox="1"/>
          <p:nvPr/>
        </p:nvSpPr>
        <p:spPr>
          <a:xfrm>
            <a:off x="389844" y="1890232"/>
            <a:ext cx="1739581" cy="400110"/>
          </a:xfrm>
          <a:prstGeom prst="rect">
            <a:avLst/>
          </a:prstGeom>
          <a:noFill/>
        </p:spPr>
        <p:txBody>
          <a:bodyPr wrap="square" rtlCol="0">
            <a:spAutoFit/>
          </a:bodyPr>
          <a:lstStyle/>
          <a:p>
            <a:r>
              <a:rPr lang="en-AU" dirty="0">
                <a:solidFill>
                  <a:schemeClr val="tx1">
                    <a:lumMod val="85000"/>
                    <a:lumOff val="15000"/>
                  </a:schemeClr>
                </a:solidFill>
              </a:rPr>
              <a:t>We heard…</a:t>
            </a:r>
          </a:p>
        </p:txBody>
      </p:sp>
      <p:sp>
        <p:nvSpPr>
          <p:cNvPr id="16" name="TextBox 15"/>
          <p:cNvSpPr txBox="1"/>
          <p:nvPr/>
        </p:nvSpPr>
        <p:spPr>
          <a:xfrm>
            <a:off x="295685" y="5680386"/>
            <a:ext cx="5410882" cy="400110"/>
          </a:xfrm>
          <a:prstGeom prst="rect">
            <a:avLst/>
          </a:prstGeom>
          <a:noFill/>
        </p:spPr>
        <p:txBody>
          <a:bodyPr wrap="square" rtlCol="0">
            <a:spAutoFit/>
          </a:bodyPr>
          <a:lstStyle/>
          <a:p>
            <a:r>
              <a:rPr lang="en-AU" dirty="0">
                <a:solidFill>
                  <a:schemeClr val="tx1">
                    <a:lumMod val="85000"/>
                    <a:lumOff val="15000"/>
                  </a:schemeClr>
                </a:solidFill>
              </a:rPr>
              <a:t>Our conversations about physical health will be…</a:t>
            </a:r>
          </a:p>
        </p:txBody>
      </p:sp>
    </p:spTree>
    <p:extLst>
      <p:ext uri="{BB962C8B-B14F-4D97-AF65-F5344CB8AC3E}">
        <p14:creationId xmlns:p14="http://schemas.microsoft.com/office/powerpoint/2010/main" val="564620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844" y="668921"/>
            <a:ext cx="7321034" cy="836845"/>
          </a:xfrm>
        </p:spPr>
        <p:txBody>
          <a:bodyPr/>
          <a:lstStyle/>
          <a:p>
            <a:r>
              <a:rPr lang="en-AU" b="1" dirty="0">
                <a:solidFill>
                  <a:schemeClr val="tx1">
                    <a:lumMod val="85000"/>
                    <a:lumOff val="15000"/>
                  </a:schemeClr>
                </a:solidFill>
              </a:rPr>
              <a:t>Making a new conversation tool</a:t>
            </a:r>
          </a:p>
        </p:txBody>
      </p:sp>
      <p:sp>
        <p:nvSpPr>
          <p:cNvPr id="5" name="Text Placeholder 4"/>
          <p:cNvSpPr>
            <a:spLocks noGrp="1"/>
          </p:cNvSpPr>
          <p:nvPr>
            <p:ph type="body" sz="quarter" idx="11"/>
          </p:nvPr>
        </p:nvSpPr>
        <p:spPr>
          <a:xfrm>
            <a:off x="389844" y="1749511"/>
            <a:ext cx="9700087" cy="5114752"/>
          </a:xfrm>
        </p:spPr>
        <p:txBody>
          <a:bodyPr/>
          <a:lstStyle/>
          <a:p>
            <a:pPr marL="457200" indent="-457200">
              <a:buFont typeface="Arial" panose="020B0604020202020204" pitchFamily="34" charset="0"/>
              <a:buChar char="•"/>
            </a:pPr>
            <a:endParaRPr lang="en-AU" sz="2600" dirty="0"/>
          </a:p>
          <a:p>
            <a:pPr marL="457200" indent="-457200">
              <a:buFont typeface="Arial" panose="020B0604020202020204" pitchFamily="34" charset="0"/>
              <a:buChar char="•"/>
            </a:pPr>
            <a:endParaRPr lang="en-AU" sz="2600" dirty="0"/>
          </a:p>
        </p:txBody>
      </p:sp>
      <p:pic>
        <p:nvPicPr>
          <p:cNvPr id="2" name="Picture 1"/>
          <p:cNvPicPr>
            <a:picLocks noChangeAspect="1"/>
          </p:cNvPicPr>
          <p:nvPr/>
        </p:nvPicPr>
        <p:blipFill rotWithShape="1">
          <a:blip r:embed="rId3"/>
          <a:srcRect b="11421"/>
          <a:stretch/>
        </p:blipFill>
        <p:spPr>
          <a:xfrm>
            <a:off x="4200674" y="2457397"/>
            <a:ext cx="3978822" cy="4002270"/>
          </a:xfrm>
          <a:prstGeom prst="rect">
            <a:avLst/>
          </a:prstGeom>
        </p:spPr>
      </p:pic>
      <p:pic>
        <p:nvPicPr>
          <p:cNvPr id="3" name="Picture 2"/>
          <p:cNvPicPr>
            <a:picLocks noChangeAspect="1"/>
          </p:cNvPicPr>
          <p:nvPr/>
        </p:nvPicPr>
        <p:blipFill>
          <a:blip r:embed="rId4"/>
          <a:stretch>
            <a:fillRect/>
          </a:stretch>
        </p:blipFill>
        <p:spPr>
          <a:xfrm>
            <a:off x="464707" y="2457397"/>
            <a:ext cx="3065638" cy="3996278"/>
          </a:xfrm>
          <a:prstGeom prst="rect">
            <a:avLst/>
          </a:prstGeom>
        </p:spPr>
      </p:pic>
      <p:sp>
        <p:nvSpPr>
          <p:cNvPr id="6" name="TextBox 5"/>
          <p:cNvSpPr txBox="1"/>
          <p:nvPr/>
        </p:nvSpPr>
        <p:spPr>
          <a:xfrm>
            <a:off x="389844" y="1749511"/>
            <a:ext cx="3543329" cy="707886"/>
          </a:xfrm>
          <a:prstGeom prst="rect">
            <a:avLst/>
          </a:prstGeom>
          <a:noFill/>
        </p:spPr>
        <p:txBody>
          <a:bodyPr wrap="square" rtlCol="0">
            <a:spAutoFit/>
          </a:bodyPr>
          <a:lstStyle/>
          <a:p>
            <a:r>
              <a:rPr lang="en-AU" dirty="0">
                <a:solidFill>
                  <a:schemeClr val="tx1">
                    <a:lumMod val="85000"/>
                    <a:lumOff val="15000"/>
                  </a:schemeClr>
                </a:solidFill>
              </a:rPr>
              <a:t>Lived Experience Advisory Team workshop</a:t>
            </a:r>
          </a:p>
        </p:txBody>
      </p:sp>
      <p:sp>
        <p:nvSpPr>
          <p:cNvPr id="7" name="TextBox 6"/>
          <p:cNvSpPr txBox="1"/>
          <p:nvPr/>
        </p:nvSpPr>
        <p:spPr>
          <a:xfrm>
            <a:off x="4200674" y="1749511"/>
            <a:ext cx="3543329" cy="400110"/>
          </a:xfrm>
          <a:prstGeom prst="rect">
            <a:avLst/>
          </a:prstGeom>
          <a:noFill/>
        </p:spPr>
        <p:txBody>
          <a:bodyPr wrap="square" rtlCol="0">
            <a:spAutoFit/>
          </a:bodyPr>
          <a:lstStyle/>
          <a:p>
            <a:r>
              <a:rPr lang="en-AU" dirty="0">
                <a:solidFill>
                  <a:schemeClr val="tx1">
                    <a:lumMod val="85000"/>
                    <a:lumOff val="15000"/>
                  </a:schemeClr>
                </a:solidFill>
              </a:rPr>
              <a:t>Staff workshop</a:t>
            </a:r>
          </a:p>
        </p:txBody>
      </p:sp>
    </p:spTree>
    <p:extLst>
      <p:ext uri="{BB962C8B-B14F-4D97-AF65-F5344CB8AC3E}">
        <p14:creationId xmlns:p14="http://schemas.microsoft.com/office/powerpoint/2010/main" val="41044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81" y="506385"/>
            <a:ext cx="8140570" cy="762982"/>
          </a:xfrm>
        </p:spPr>
        <p:txBody>
          <a:bodyPr/>
          <a:lstStyle/>
          <a:p>
            <a:r>
              <a:rPr lang="en-US" sz="3200" b="1" dirty="0">
                <a:solidFill>
                  <a:schemeClr val="tx1">
                    <a:lumMod val="85000"/>
                    <a:lumOff val="15000"/>
                  </a:schemeClr>
                </a:solidFill>
              </a:rPr>
              <a:t>My Physical Health recovery practice guide</a:t>
            </a:r>
            <a:r>
              <a:rPr lang="en-US" sz="3200" b="1" dirty="0"/>
              <a:t>line</a:t>
            </a:r>
          </a:p>
        </p:txBody>
      </p:sp>
      <p:pic>
        <p:nvPicPr>
          <p:cNvPr id="8" name="Picture 7"/>
          <p:cNvPicPr>
            <a:picLocks noChangeAspect="1"/>
          </p:cNvPicPr>
          <p:nvPr/>
        </p:nvPicPr>
        <p:blipFill>
          <a:blip r:embed="rId3"/>
          <a:stretch>
            <a:fillRect/>
          </a:stretch>
        </p:blipFill>
        <p:spPr>
          <a:xfrm>
            <a:off x="402181" y="1828381"/>
            <a:ext cx="3986566" cy="4797887"/>
          </a:xfrm>
          <a:prstGeom prst="rect">
            <a:avLst/>
          </a:prstGeom>
        </p:spPr>
      </p:pic>
      <p:sp>
        <p:nvSpPr>
          <p:cNvPr id="3" name="TextBox 2"/>
          <p:cNvSpPr txBox="1"/>
          <p:nvPr/>
        </p:nvSpPr>
        <p:spPr>
          <a:xfrm>
            <a:off x="4872038" y="2000250"/>
            <a:ext cx="3871912" cy="5016758"/>
          </a:xfrm>
          <a:prstGeom prst="rect">
            <a:avLst/>
          </a:prstGeom>
          <a:noFill/>
        </p:spPr>
        <p:txBody>
          <a:bodyPr wrap="square" rtlCol="0">
            <a:spAutoFit/>
          </a:bodyPr>
          <a:lstStyle/>
          <a:p>
            <a:pPr marL="342900" indent="-342900">
              <a:buFont typeface="Arial" panose="020B0604020202020204" pitchFamily="34" charset="0"/>
              <a:buChar char="•"/>
            </a:pPr>
            <a:r>
              <a:rPr lang="en-AU" dirty="0">
                <a:solidFill>
                  <a:schemeClr val="tx1">
                    <a:lumMod val="85000"/>
                    <a:lumOff val="15000"/>
                  </a:schemeClr>
                </a:solidFill>
              </a:rPr>
              <a:t>How to approach a conversation about physical health</a:t>
            </a:r>
          </a:p>
          <a:p>
            <a:pPr marL="342900" indent="-342900">
              <a:buFont typeface="Arial" panose="020B0604020202020204" pitchFamily="34" charset="0"/>
              <a:buChar char="•"/>
            </a:pPr>
            <a:endParaRPr lang="en-AU" dirty="0">
              <a:solidFill>
                <a:schemeClr val="tx1">
                  <a:lumMod val="85000"/>
                  <a:lumOff val="15000"/>
                </a:schemeClr>
              </a:solidFill>
            </a:endParaRPr>
          </a:p>
          <a:p>
            <a:pPr marL="342900" indent="-342900">
              <a:buFont typeface="Arial" panose="020B0604020202020204" pitchFamily="34" charset="0"/>
              <a:buChar char="•"/>
            </a:pPr>
            <a:r>
              <a:rPr lang="en-AU" dirty="0">
                <a:solidFill>
                  <a:schemeClr val="tx1">
                    <a:lumMod val="85000"/>
                    <a:lumOff val="15000"/>
                  </a:schemeClr>
                </a:solidFill>
              </a:rPr>
              <a:t>How to start a conversation</a:t>
            </a:r>
          </a:p>
          <a:p>
            <a:pPr marL="342900" indent="-342900">
              <a:buFont typeface="Arial" panose="020B0604020202020204" pitchFamily="34" charset="0"/>
              <a:buChar char="•"/>
            </a:pPr>
            <a:endParaRPr lang="en-AU" dirty="0">
              <a:solidFill>
                <a:schemeClr val="tx1">
                  <a:lumMod val="85000"/>
                  <a:lumOff val="15000"/>
                </a:schemeClr>
              </a:solidFill>
            </a:endParaRPr>
          </a:p>
          <a:p>
            <a:pPr marL="342900" indent="-342900">
              <a:buFont typeface="Arial" panose="020B0604020202020204" pitchFamily="34" charset="0"/>
              <a:buChar char="•"/>
            </a:pPr>
            <a:r>
              <a:rPr lang="en-AU" dirty="0">
                <a:solidFill>
                  <a:schemeClr val="tx1">
                    <a:lumMod val="85000"/>
                    <a:lumOff val="15000"/>
                  </a:schemeClr>
                </a:solidFill>
              </a:rPr>
              <a:t>What can get in the way of a supportive conversation</a:t>
            </a:r>
          </a:p>
          <a:p>
            <a:pPr marL="342900" indent="-342900">
              <a:buFont typeface="Arial" panose="020B0604020202020204" pitchFamily="34" charset="0"/>
              <a:buChar char="•"/>
            </a:pPr>
            <a:endParaRPr lang="en-AU" dirty="0">
              <a:solidFill>
                <a:schemeClr val="tx1">
                  <a:lumMod val="85000"/>
                  <a:lumOff val="15000"/>
                </a:schemeClr>
              </a:solidFill>
            </a:endParaRPr>
          </a:p>
          <a:p>
            <a:pPr marL="342900" indent="-342900">
              <a:buFont typeface="Arial" panose="020B0604020202020204" pitchFamily="34" charset="0"/>
              <a:buChar char="•"/>
            </a:pPr>
            <a:r>
              <a:rPr lang="en-AU" dirty="0">
                <a:solidFill>
                  <a:schemeClr val="tx1">
                    <a:lumMod val="85000"/>
                    <a:lumOff val="15000"/>
                  </a:schemeClr>
                </a:solidFill>
              </a:rPr>
              <a:t>How to link in to My Better Life plans ®</a:t>
            </a:r>
          </a:p>
          <a:p>
            <a:pPr marL="342900" indent="-342900">
              <a:buFont typeface="Arial" panose="020B0604020202020204" pitchFamily="34" charset="0"/>
              <a:buChar char="•"/>
            </a:pPr>
            <a:endParaRPr lang="en-AU" dirty="0">
              <a:solidFill>
                <a:schemeClr val="tx1">
                  <a:lumMod val="85000"/>
                  <a:lumOff val="15000"/>
                </a:schemeClr>
              </a:solidFill>
            </a:endParaRPr>
          </a:p>
          <a:p>
            <a:pPr marL="342900" indent="-342900">
              <a:buFont typeface="Arial" panose="020B0604020202020204" pitchFamily="34" charset="0"/>
              <a:buChar char="•"/>
            </a:pPr>
            <a:r>
              <a:rPr lang="en-AU" dirty="0">
                <a:solidFill>
                  <a:schemeClr val="tx1">
                    <a:lumMod val="85000"/>
                    <a:lumOff val="15000"/>
                  </a:schemeClr>
                </a:solidFill>
              </a:rPr>
              <a:t>Supporting clients with their physical health (what’s next)</a:t>
            </a:r>
          </a:p>
          <a:p>
            <a:pPr marL="342900" indent="-342900">
              <a:buFont typeface="Arial" panose="020B0604020202020204" pitchFamily="34" charset="0"/>
              <a:buChar char="•"/>
            </a:pPr>
            <a:endParaRPr lang="en-AU" dirty="0">
              <a:solidFill>
                <a:schemeClr val="tx1">
                  <a:lumMod val="85000"/>
                  <a:lumOff val="15000"/>
                </a:schemeClr>
              </a:solidFill>
            </a:endParaRPr>
          </a:p>
          <a:p>
            <a:pPr marL="342900" indent="-342900">
              <a:buFont typeface="Arial" panose="020B0604020202020204" pitchFamily="34" charset="0"/>
              <a:buChar char="•"/>
            </a:pPr>
            <a:r>
              <a:rPr lang="en-AU" dirty="0">
                <a:solidFill>
                  <a:schemeClr val="tx1">
                    <a:lumMod val="85000"/>
                    <a:lumOff val="15000"/>
                  </a:schemeClr>
                </a:solidFill>
              </a:rPr>
              <a:t>How do we know our support is making a difference?</a:t>
            </a:r>
          </a:p>
        </p:txBody>
      </p:sp>
    </p:spTree>
    <p:extLst>
      <p:ext uri="{BB962C8B-B14F-4D97-AF65-F5344CB8AC3E}">
        <p14:creationId xmlns:p14="http://schemas.microsoft.com/office/powerpoint/2010/main" val="2496224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81" y="531437"/>
            <a:ext cx="7945406" cy="762982"/>
          </a:xfrm>
        </p:spPr>
        <p:txBody>
          <a:bodyPr/>
          <a:lstStyle/>
          <a:p>
            <a:r>
              <a:rPr lang="en-US" b="1" dirty="0">
                <a:solidFill>
                  <a:schemeClr val="tx1">
                    <a:lumMod val="85000"/>
                    <a:lumOff val="15000"/>
                  </a:schemeClr>
                </a:solidFill>
              </a:rPr>
              <a:t>My Physical Health – conversation tool</a:t>
            </a:r>
          </a:p>
        </p:txBody>
      </p:sp>
      <p:pic>
        <p:nvPicPr>
          <p:cNvPr id="7" name="Picture 6"/>
          <p:cNvPicPr>
            <a:picLocks noChangeAspect="1"/>
          </p:cNvPicPr>
          <p:nvPr/>
        </p:nvPicPr>
        <p:blipFill>
          <a:blip r:embed="rId3"/>
          <a:stretch>
            <a:fillRect/>
          </a:stretch>
        </p:blipFill>
        <p:spPr>
          <a:xfrm>
            <a:off x="402181" y="2044548"/>
            <a:ext cx="3217841" cy="4406356"/>
          </a:xfrm>
          <a:prstGeom prst="rect">
            <a:avLst/>
          </a:prstGeom>
        </p:spPr>
      </p:pic>
      <p:pic>
        <p:nvPicPr>
          <p:cNvPr id="9" name="Picture 8"/>
          <p:cNvPicPr>
            <a:picLocks noChangeAspect="1"/>
          </p:cNvPicPr>
          <p:nvPr/>
        </p:nvPicPr>
        <p:blipFill>
          <a:blip r:embed="rId4"/>
          <a:stretch>
            <a:fillRect/>
          </a:stretch>
        </p:blipFill>
        <p:spPr>
          <a:xfrm>
            <a:off x="4728860" y="2004165"/>
            <a:ext cx="3180308" cy="4446739"/>
          </a:xfrm>
          <a:prstGeom prst="rect">
            <a:avLst/>
          </a:prstGeom>
        </p:spPr>
      </p:pic>
    </p:spTree>
    <p:extLst>
      <p:ext uri="{BB962C8B-B14F-4D97-AF65-F5344CB8AC3E}">
        <p14:creationId xmlns:p14="http://schemas.microsoft.com/office/powerpoint/2010/main" val="382502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81" y="531437"/>
            <a:ext cx="7945406" cy="762982"/>
          </a:xfrm>
        </p:spPr>
        <p:txBody>
          <a:bodyPr/>
          <a:lstStyle/>
          <a:p>
            <a:r>
              <a:rPr lang="en-US" b="1" dirty="0">
                <a:solidFill>
                  <a:schemeClr val="tx1">
                    <a:lumMod val="85000"/>
                    <a:lumOff val="15000"/>
                  </a:schemeClr>
                </a:solidFill>
              </a:rPr>
              <a:t>My Physical Health – goal setting tools</a:t>
            </a:r>
          </a:p>
        </p:txBody>
      </p:sp>
      <p:pic>
        <p:nvPicPr>
          <p:cNvPr id="8" name="Picture 7"/>
          <p:cNvPicPr>
            <a:picLocks noChangeAspect="1"/>
          </p:cNvPicPr>
          <p:nvPr/>
        </p:nvPicPr>
        <p:blipFill>
          <a:blip r:embed="rId3"/>
          <a:stretch>
            <a:fillRect/>
          </a:stretch>
        </p:blipFill>
        <p:spPr>
          <a:xfrm>
            <a:off x="4374884" y="1777847"/>
            <a:ext cx="3491563" cy="4916121"/>
          </a:xfrm>
          <a:prstGeom prst="rect">
            <a:avLst/>
          </a:prstGeom>
        </p:spPr>
      </p:pic>
      <p:pic>
        <p:nvPicPr>
          <p:cNvPr id="6" name="Picture 5"/>
          <p:cNvPicPr>
            <a:picLocks noChangeAspect="1"/>
          </p:cNvPicPr>
          <p:nvPr/>
        </p:nvPicPr>
        <p:blipFill rotWithShape="1">
          <a:blip r:embed="rId4"/>
          <a:srcRect b="12108"/>
          <a:stretch/>
        </p:blipFill>
        <p:spPr>
          <a:xfrm>
            <a:off x="402181" y="1777847"/>
            <a:ext cx="3417096" cy="2605893"/>
          </a:xfrm>
          <a:prstGeom prst="rect">
            <a:avLst/>
          </a:prstGeom>
        </p:spPr>
      </p:pic>
    </p:spTree>
    <p:extLst>
      <p:ext uri="{BB962C8B-B14F-4D97-AF65-F5344CB8AC3E}">
        <p14:creationId xmlns:p14="http://schemas.microsoft.com/office/powerpoint/2010/main" val="289260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81" y="531437"/>
            <a:ext cx="7856916" cy="762982"/>
          </a:xfrm>
        </p:spPr>
        <p:txBody>
          <a:bodyPr/>
          <a:lstStyle/>
          <a:p>
            <a:r>
              <a:rPr lang="en-US" b="1" dirty="0">
                <a:solidFill>
                  <a:schemeClr val="tx1">
                    <a:lumMod val="85000"/>
                    <a:lumOff val="15000"/>
                  </a:schemeClr>
                </a:solidFill>
              </a:rPr>
              <a:t>My Physical Health – resources </a:t>
            </a:r>
          </a:p>
        </p:txBody>
      </p:sp>
      <p:pic>
        <p:nvPicPr>
          <p:cNvPr id="7" name="Picture 6"/>
          <p:cNvPicPr>
            <a:picLocks noChangeAspect="1"/>
          </p:cNvPicPr>
          <p:nvPr/>
        </p:nvPicPr>
        <p:blipFill rotWithShape="1">
          <a:blip r:embed="rId3"/>
          <a:srcRect r="-7582" b="-7582"/>
          <a:stretch/>
        </p:blipFill>
        <p:spPr>
          <a:xfrm>
            <a:off x="402181" y="2372019"/>
            <a:ext cx="4467289" cy="37388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692" y="2751129"/>
            <a:ext cx="4862055" cy="3245422"/>
          </a:xfrm>
          <a:prstGeom prst="rect">
            <a:avLst/>
          </a:prstGeom>
        </p:spPr>
      </p:pic>
    </p:spTree>
    <p:extLst>
      <p:ext uri="{BB962C8B-B14F-4D97-AF65-F5344CB8AC3E}">
        <p14:creationId xmlns:p14="http://schemas.microsoft.com/office/powerpoint/2010/main" val="136297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81" y="531437"/>
            <a:ext cx="7856916" cy="762982"/>
          </a:xfrm>
        </p:spPr>
        <p:txBody>
          <a:bodyPr/>
          <a:lstStyle/>
          <a:p>
            <a:r>
              <a:rPr lang="en-US" b="1" dirty="0">
                <a:solidFill>
                  <a:schemeClr val="tx1">
                    <a:lumMod val="85000"/>
                    <a:lumOff val="15000"/>
                  </a:schemeClr>
                </a:solidFill>
              </a:rPr>
              <a:t>Rolling out the toolkit in practice</a:t>
            </a:r>
          </a:p>
        </p:txBody>
      </p:sp>
      <p:graphicFrame>
        <p:nvGraphicFramePr>
          <p:cNvPr id="3" name="Diagram 2"/>
          <p:cNvGraphicFramePr/>
          <p:nvPr>
            <p:extLst>
              <p:ext uri="{D42A27DB-BD31-4B8C-83A1-F6EECF244321}">
                <p14:modId xmlns:p14="http://schemas.microsoft.com/office/powerpoint/2010/main" val="2228319627"/>
              </p:ext>
            </p:extLst>
          </p:nvPr>
        </p:nvGraphicFramePr>
        <p:xfrm>
          <a:off x="767759" y="1835314"/>
          <a:ext cx="7125759" cy="4750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43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dirty="0"/>
          </a:p>
          <a:p>
            <a:pPr algn="r"/>
            <a:r>
              <a:rPr lang="en-US" dirty="0"/>
              <a:t>Dr. Carolynne White and Elise Whatley</a:t>
            </a:r>
          </a:p>
        </p:txBody>
      </p:sp>
      <p:sp>
        <p:nvSpPr>
          <p:cNvPr id="4" name="Title 3"/>
          <p:cNvSpPr>
            <a:spLocks noGrp="1"/>
          </p:cNvSpPr>
          <p:nvPr>
            <p:ph type="title"/>
          </p:nvPr>
        </p:nvSpPr>
        <p:spPr>
          <a:xfrm>
            <a:off x="526093" y="3296997"/>
            <a:ext cx="9198685" cy="1260475"/>
          </a:xfrm>
        </p:spPr>
        <p:txBody>
          <a:bodyPr/>
          <a:lstStyle/>
          <a:p>
            <a:r>
              <a:rPr lang="en-US" b="1" dirty="0"/>
              <a:t>Re-viewing physical health guidelines through a mental health lens</a:t>
            </a:r>
            <a:endParaRPr lang="en-US" sz="32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327" y="577071"/>
            <a:ext cx="1655064" cy="153619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44" y="857445"/>
            <a:ext cx="2356308" cy="975445"/>
          </a:xfrm>
          <a:prstGeom prst="rect">
            <a:avLst/>
          </a:prstGeom>
        </p:spPr>
      </p:pic>
    </p:spTree>
    <p:extLst>
      <p:ext uri="{BB962C8B-B14F-4D97-AF65-F5344CB8AC3E}">
        <p14:creationId xmlns:p14="http://schemas.microsoft.com/office/powerpoint/2010/main" val="3694173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81" y="531437"/>
            <a:ext cx="7856916" cy="762982"/>
          </a:xfrm>
        </p:spPr>
        <p:txBody>
          <a:bodyPr/>
          <a:lstStyle/>
          <a:p>
            <a:r>
              <a:rPr lang="en-US" b="1" dirty="0"/>
              <a:t>Feedback so far</a:t>
            </a:r>
          </a:p>
        </p:txBody>
      </p:sp>
      <p:sp>
        <p:nvSpPr>
          <p:cNvPr id="4" name="Rectangle 3"/>
          <p:cNvSpPr/>
          <p:nvPr/>
        </p:nvSpPr>
        <p:spPr>
          <a:xfrm>
            <a:off x="5201738" y="2081525"/>
            <a:ext cx="4693824" cy="4708981"/>
          </a:xfrm>
          <a:prstGeom prst="rect">
            <a:avLst/>
          </a:prstGeom>
        </p:spPr>
        <p:txBody>
          <a:bodyPr wrap="square">
            <a:spAutoFit/>
          </a:bodyPr>
          <a:lstStyle/>
          <a:p>
            <a:r>
              <a:rPr lang="en-AU" dirty="0"/>
              <a:t>F</a:t>
            </a:r>
            <a:r>
              <a:rPr lang="en-AU" dirty="0">
                <a:solidFill>
                  <a:schemeClr val="tx1">
                    <a:lumMod val="85000"/>
                    <a:lumOff val="15000"/>
                  </a:schemeClr>
                </a:solidFill>
              </a:rPr>
              <a:t>ollowing the Community of Practice, Peer practitioners said they will:</a:t>
            </a:r>
          </a:p>
          <a:p>
            <a:endParaRPr lang="en-AU" dirty="0">
              <a:solidFill>
                <a:schemeClr val="tx1">
                  <a:lumMod val="85000"/>
                  <a:lumOff val="15000"/>
                </a:schemeClr>
              </a:solidFill>
            </a:endParaRPr>
          </a:p>
          <a:p>
            <a:pPr marL="342900" indent="-342900">
              <a:buFont typeface="Arial" panose="020B0604020202020204" pitchFamily="34" charset="0"/>
              <a:buChar char="•"/>
            </a:pPr>
            <a:r>
              <a:rPr lang="en-AU" b="1" dirty="0">
                <a:solidFill>
                  <a:schemeClr val="tx1">
                    <a:lumMod val="85000"/>
                    <a:lumOff val="15000"/>
                  </a:schemeClr>
                </a:solidFill>
              </a:rPr>
              <a:t>Stop: </a:t>
            </a:r>
            <a:r>
              <a:rPr lang="en-AU" dirty="0">
                <a:solidFill>
                  <a:schemeClr val="tx1">
                    <a:lumMod val="85000"/>
                    <a:lumOff val="15000"/>
                  </a:schemeClr>
                </a:solidFill>
              </a:rPr>
              <a:t>“Avoiding it and leaving it so long to review physical health goals/conversations”</a:t>
            </a:r>
          </a:p>
          <a:p>
            <a:pPr marL="342900" indent="-342900">
              <a:buFont typeface="Arial" panose="020B0604020202020204" pitchFamily="34" charset="0"/>
              <a:buChar char="•"/>
            </a:pPr>
            <a:endParaRPr lang="en-AU" dirty="0">
              <a:solidFill>
                <a:schemeClr val="tx1">
                  <a:lumMod val="85000"/>
                  <a:lumOff val="15000"/>
                </a:schemeClr>
              </a:solidFill>
            </a:endParaRPr>
          </a:p>
          <a:p>
            <a:pPr marL="342900" indent="-342900">
              <a:buFont typeface="Arial" panose="020B0604020202020204" pitchFamily="34" charset="0"/>
              <a:buChar char="•"/>
            </a:pPr>
            <a:r>
              <a:rPr lang="en-AU" b="1" dirty="0">
                <a:solidFill>
                  <a:schemeClr val="tx1">
                    <a:lumMod val="85000"/>
                    <a:lumOff val="15000"/>
                  </a:schemeClr>
                </a:solidFill>
              </a:rPr>
              <a:t>Start: </a:t>
            </a:r>
            <a:r>
              <a:rPr lang="en-AU" dirty="0">
                <a:solidFill>
                  <a:schemeClr val="tx1">
                    <a:lumMod val="85000"/>
                    <a:lumOff val="15000"/>
                  </a:schemeClr>
                </a:solidFill>
              </a:rPr>
              <a:t>“Looking for more opportunities to have these conversations earlier”</a:t>
            </a:r>
          </a:p>
          <a:p>
            <a:pPr marL="342900" indent="-342900">
              <a:buFont typeface="Arial" panose="020B0604020202020204" pitchFamily="34" charset="0"/>
              <a:buChar char="•"/>
            </a:pPr>
            <a:endParaRPr lang="en-AU" dirty="0">
              <a:solidFill>
                <a:schemeClr val="tx1">
                  <a:lumMod val="85000"/>
                  <a:lumOff val="15000"/>
                </a:schemeClr>
              </a:solidFill>
            </a:endParaRPr>
          </a:p>
          <a:p>
            <a:pPr marL="342900" lvl="0" indent="-342900" defTabSz="914400">
              <a:buFont typeface="Arial" panose="020B0604020202020204" pitchFamily="34" charset="0"/>
              <a:buChar char="•"/>
              <a:defRPr/>
            </a:pPr>
            <a:r>
              <a:rPr lang="en-AU" b="1" dirty="0">
                <a:solidFill>
                  <a:schemeClr val="tx1">
                    <a:lumMod val="85000"/>
                    <a:lumOff val="15000"/>
                  </a:schemeClr>
                </a:solidFill>
              </a:rPr>
              <a:t>Continue: </a:t>
            </a:r>
            <a:r>
              <a:rPr lang="en-AU" dirty="0">
                <a:solidFill>
                  <a:schemeClr val="tx1">
                    <a:lumMod val="85000"/>
                    <a:lumOff val="15000"/>
                  </a:schemeClr>
                </a:solidFill>
              </a:rPr>
              <a:t>“To be open and hold space for those that would like to discuss their physical health; conversations with a caring, compassionate and authentic approach.”</a:t>
            </a:r>
          </a:p>
        </p:txBody>
      </p:sp>
      <p:sp>
        <p:nvSpPr>
          <p:cNvPr id="5" name="Rounded Rectangular Callout 4"/>
          <p:cNvSpPr/>
          <p:nvPr/>
        </p:nvSpPr>
        <p:spPr>
          <a:xfrm>
            <a:off x="402181" y="2032888"/>
            <a:ext cx="4398419" cy="2304738"/>
          </a:xfrm>
          <a:prstGeom prst="wedgeRoundRectCallout">
            <a:avLst>
              <a:gd name="adj1" fmla="val -9822"/>
              <a:gd name="adj2" fmla="val 65600"/>
              <a:gd name="adj3" fmla="val 16667"/>
            </a:avLst>
          </a:prstGeom>
          <a:solidFill>
            <a:srgbClr val="9F248F"/>
          </a:solidFill>
          <a:ln>
            <a:solidFill>
              <a:srgbClr val="9F248F"/>
            </a:solidFill>
          </a:ln>
        </p:spPr>
        <p:style>
          <a:lnRef idx="1">
            <a:schemeClr val="accent1"/>
          </a:lnRef>
          <a:fillRef idx="3">
            <a:schemeClr val="accent1"/>
          </a:fillRef>
          <a:effectRef idx="2">
            <a:schemeClr val="accent1"/>
          </a:effectRef>
          <a:fontRef idx="minor">
            <a:schemeClr val="lt1"/>
          </a:fontRef>
        </p:style>
        <p:txBody>
          <a:bodyPr rtlCol="0" anchor="ctr"/>
          <a:lstStyle/>
          <a:p>
            <a:r>
              <a:rPr lang="en-AU" dirty="0">
                <a:solidFill>
                  <a:schemeClr val="bg1"/>
                </a:solidFill>
              </a:rPr>
              <a:t>“This is an amazing tool and great resources, I think it gives a lot more substance to conversation around physical health than the old tick box physical health checklist.” </a:t>
            </a:r>
          </a:p>
          <a:p>
            <a:pPr algn="r"/>
            <a:r>
              <a:rPr lang="en-AU" dirty="0">
                <a:solidFill>
                  <a:schemeClr val="bg1"/>
                </a:solidFill>
              </a:rPr>
              <a:t>(Service Manager)</a:t>
            </a:r>
          </a:p>
        </p:txBody>
      </p:sp>
      <p:sp>
        <p:nvSpPr>
          <p:cNvPr id="6" name="Rounded Rectangular Callout 5"/>
          <p:cNvSpPr/>
          <p:nvPr/>
        </p:nvSpPr>
        <p:spPr>
          <a:xfrm>
            <a:off x="402181" y="4941138"/>
            <a:ext cx="4398419" cy="1478027"/>
          </a:xfrm>
          <a:prstGeom prst="wedgeRoundRectCallout">
            <a:avLst>
              <a:gd name="adj1" fmla="val 9266"/>
              <a:gd name="adj2" fmla="val 69308"/>
              <a:gd name="adj3" fmla="val 16667"/>
            </a:avLst>
          </a:prstGeom>
          <a:solidFill>
            <a:srgbClr val="FF8200"/>
          </a:solidFill>
          <a:ln>
            <a:solidFill>
              <a:srgbClr val="FF82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“I think it will be really valuable for all the participants of our programs.” </a:t>
            </a:r>
          </a:p>
          <a:p>
            <a:pPr algn="r"/>
            <a:r>
              <a:rPr lang="en-US" dirty="0">
                <a:solidFill>
                  <a:schemeClr val="bg1"/>
                </a:solidFill>
              </a:rPr>
              <a:t>(Service Manager)</a:t>
            </a:r>
            <a:endParaRPr lang="en-AU" dirty="0">
              <a:solidFill>
                <a:schemeClr val="bg1"/>
              </a:solidFill>
            </a:endParaRPr>
          </a:p>
        </p:txBody>
      </p:sp>
    </p:spTree>
    <p:extLst>
      <p:ext uri="{BB962C8B-B14F-4D97-AF65-F5344CB8AC3E}">
        <p14:creationId xmlns:p14="http://schemas.microsoft.com/office/powerpoint/2010/main" val="1864372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b="1" dirty="0">
                <a:solidFill>
                  <a:schemeClr val="tx1">
                    <a:lumMod val="85000"/>
                    <a:lumOff val="15000"/>
                  </a:schemeClr>
                </a:solidFill>
              </a:rPr>
              <a:t>We would like to thank</a:t>
            </a:r>
          </a:p>
        </p:txBody>
      </p:sp>
      <p:sp>
        <p:nvSpPr>
          <p:cNvPr id="5" name="Text Placeholder 4"/>
          <p:cNvSpPr>
            <a:spLocks noGrp="1"/>
          </p:cNvSpPr>
          <p:nvPr>
            <p:ph type="body" sz="quarter" idx="11"/>
          </p:nvPr>
        </p:nvSpPr>
        <p:spPr>
          <a:xfrm>
            <a:off x="872635" y="1930342"/>
            <a:ext cx="9164637" cy="4713918"/>
          </a:xfrm>
        </p:spPr>
        <p:txBody>
          <a:bodyPr/>
          <a:lstStyle/>
          <a:p>
            <a:r>
              <a:rPr lang="en-AU" dirty="0">
                <a:solidFill>
                  <a:schemeClr val="tx1">
                    <a:lumMod val="85000"/>
                    <a:lumOff val="15000"/>
                  </a:schemeClr>
                </a:solidFill>
              </a:rPr>
              <a:t>The Lived Experience Advisory Team </a:t>
            </a:r>
          </a:p>
          <a:p>
            <a:endParaRPr lang="en-AU" dirty="0">
              <a:solidFill>
                <a:schemeClr val="tx1">
                  <a:lumMod val="85000"/>
                  <a:lumOff val="15000"/>
                </a:schemeClr>
              </a:solidFill>
            </a:endParaRPr>
          </a:p>
          <a:p>
            <a:r>
              <a:rPr lang="en-AU" dirty="0">
                <a:solidFill>
                  <a:schemeClr val="tx1">
                    <a:lumMod val="85000"/>
                    <a:lumOff val="15000"/>
                  </a:schemeClr>
                </a:solidFill>
              </a:rPr>
              <a:t>The Mind practitioners who participated in our workshops and also suggested the name for </a:t>
            </a:r>
            <a:r>
              <a:rPr lang="en-AU" i="1" dirty="0">
                <a:solidFill>
                  <a:schemeClr val="tx1">
                    <a:lumMod val="85000"/>
                    <a:lumOff val="15000"/>
                  </a:schemeClr>
                </a:solidFill>
              </a:rPr>
              <a:t>My Physical Health.</a:t>
            </a:r>
          </a:p>
          <a:p>
            <a:endParaRPr lang="en-AU" i="1" dirty="0">
              <a:solidFill>
                <a:schemeClr val="tx1">
                  <a:lumMod val="85000"/>
                  <a:lumOff val="15000"/>
                </a:schemeClr>
              </a:solidFill>
            </a:endParaRPr>
          </a:p>
          <a:p>
            <a:r>
              <a:rPr lang="en-AU" dirty="0">
                <a:solidFill>
                  <a:schemeClr val="tx1">
                    <a:lumMod val="85000"/>
                    <a:lumOff val="15000"/>
                  </a:schemeClr>
                </a:solidFill>
              </a:rPr>
              <a:t>Jessica Kearney and Maggie Wong, Master of Occupational Therapy students from Swinburne University of Technology (Placement 2020)</a:t>
            </a:r>
          </a:p>
          <a:p>
            <a:endParaRPr lang="en-AU" dirty="0">
              <a:solidFill>
                <a:schemeClr val="tx1">
                  <a:lumMod val="85000"/>
                  <a:lumOff val="15000"/>
                </a:schemeClr>
              </a:solidFill>
            </a:endParaRPr>
          </a:p>
          <a:p>
            <a:r>
              <a:rPr lang="en-AU" dirty="0">
                <a:solidFill>
                  <a:schemeClr val="tx1">
                    <a:lumMod val="85000"/>
                    <a:lumOff val="15000"/>
                  </a:schemeClr>
                </a:solidFill>
              </a:rPr>
              <a:t>Content experts: </a:t>
            </a:r>
          </a:p>
          <a:p>
            <a:pPr marL="342900" indent="-342900">
              <a:spcBef>
                <a:spcPts val="0"/>
              </a:spcBef>
              <a:buFont typeface="Arial" panose="020B0604020202020204" pitchFamily="34" charset="0"/>
              <a:buChar char="•"/>
            </a:pPr>
            <a:r>
              <a:rPr lang="en-AU" dirty="0" err="1">
                <a:solidFill>
                  <a:schemeClr val="tx1">
                    <a:lumMod val="85000"/>
                    <a:lumOff val="15000"/>
                  </a:schemeClr>
                </a:solidFill>
              </a:rPr>
              <a:t>Dr.</a:t>
            </a:r>
            <a:r>
              <a:rPr lang="en-AU" dirty="0">
                <a:solidFill>
                  <a:schemeClr val="tx1">
                    <a:lumMod val="85000"/>
                    <a:lumOff val="15000"/>
                  </a:schemeClr>
                </a:solidFill>
              </a:rPr>
              <a:t> Lauren Bruce, Eating Disorders Victoria</a:t>
            </a:r>
          </a:p>
          <a:p>
            <a:pPr marL="342900" indent="-342900">
              <a:spcBef>
                <a:spcPts val="0"/>
              </a:spcBef>
              <a:buFont typeface="Arial" panose="020B0604020202020204" pitchFamily="34" charset="0"/>
              <a:buChar char="•"/>
            </a:pPr>
            <a:r>
              <a:rPr lang="en-AU" dirty="0">
                <a:solidFill>
                  <a:schemeClr val="tx1">
                    <a:lumMod val="85000"/>
                    <a:lumOff val="15000"/>
                  </a:schemeClr>
                </a:solidFill>
              </a:rPr>
              <a:t>Mandy Lee Noble, Accredited Practising Dietitian</a:t>
            </a:r>
          </a:p>
          <a:p>
            <a:pPr marL="342900" indent="-342900">
              <a:spcBef>
                <a:spcPts val="0"/>
              </a:spcBef>
              <a:buFont typeface="Arial" panose="020B0604020202020204" pitchFamily="34" charset="0"/>
              <a:buChar char="•"/>
            </a:pPr>
            <a:r>
              <a:rPr lang="en-AU" dirty="0" err="1">
                <a:solidFill>
                  <a:schemeClr val="tx1">
                    <a:lumMod val="85000"/>
                    <a:lumOff val="15000"/>
                  </a:schemeClr>
                </a:solidFill>
              </a:rPr>
              <a:t>Prof.</a:t>
            </a:r>
            <a:r>
              <a:rPr lang="en-AU" dirty="0">
                <a:solidFill>
                  <a:schemeClr val="tx1">
                    <a:lumMod val="85000"/>
                    <a:lumOff val="15000"/>
                  </a:schemeClr>
                </a:solidFill>
              </a:rPr>
              <a:t> Russell Roberts, Equally Well</a:t>
            </a:r>
          </a:p>
          <a:p>
            <a:endParaRPr lang="en-AU" dirty="0"/>
          </a:p>
        </p:txBody>
      </p:sp>
    </p:spTree>
    <p:extLst>
      <p:ext uri="{BB962C8B-B14F-4D97-AF65-F5344CB8AC3E}">
        <p14:creationId xmlns:p14="http://schemas.microsoft.com/office/powerpoint/2010/main" val="2058250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b="1" dirty="0">
                <a:solidFill>
                  <a:schemeClr val="tx1">
                    <a:lumMod val="85000"/>
                    <a:lumOff val="15000"/>
                  </a:schemeClr>
                </a:solidFill>
              </a:rPr>
              <a:t>References</a:t>
            </a:r>
          </a:p>
        </p:txBody>
      </p:sp>
      <p:sp>
        <p:nvSpPr>
          <p:cNvPr id="5" name="Text Placeholder 4"/>
          <p:cNvSpPr>
            <a:spLocks noGrp="1"/>
          </p:cNvSpPr>
          <p:nvPr>
            <p:ph type="body" sz="quarter" idx="11"/>
          </p:nvPr>
        </p:nvSpPr>
        <p:spPr>
          <a:xfrm>
            <a:off x="389845" y="1930342"/>
            <a:ext cx="9647428" cy="4713918"/>
          </a:xfrm>
        </p:spPr>
        <p:txBody>
          <a:bodyPr/>
          <a:lstStyle/>
          <a:p>
            <a:pPr indent="-457200"/>
            <a:r>
              <a:rPr lang="en-AU" dirty="0"/>
              <a:t>Groot, C, </a:t>
            </a:r>
            <a:r>
              <a:rPr lang="en-AU" dirty="0" err="1"/>
              <a:t>Rehm</a:t>
            </a:r>
            <a:r>
              <a:rPr lang="en-AU" dirty="0"/>
              <a:t>, I, Andrews, C, </a:t>
            </a:r>
            <a:r>
              <a:rPr lang="en-AU" dirty="0" err="1"/>
              <a:t>Hobern</a:t>
            </a:r>
            <a:r>
              <a:rPr lang="en-AU" dirty="0"/>
              <a:t>, B, Morgan, R, Green, H, Sweeney, L, &amp; Blanchard, M. (2020). </a:t>
            </a:r>
            <a:r>
              <a:rPr lang="en-AU" i="1" dirty="0"/>
              <a:t>Report on Findings from the Our Turn to Speak Survey: Understanding the impact of stigma and discrimination on people living with complex mental health issues</a:t>
            </a:r>
            <a:r>
              <a:rPr lang="en-AU" dirty="0"/>
              <a:t>. Anne </a:t>
            </a:r>
            <a:r>
              <a:rPr lang="en-AU" dirty="0" err="1"/>
              <a:t>Deveson</a:t>
            </a:r>
            <a:r>
              <a:rPr lang="en-AU" dirty="0"/>
              <a:t> Research Centre, SANE Australia. </a:t>
            </a:r>
          </a:p>
          <a:p>
            <a:pPr indent="-457200"/>
            <a:r>
              <a:rPr lang="en-AU" dirty="0" err="1"/>
              <a:t>Kezelman</a:t>
            </a:r>
            <a:r>
              <a:rPr lang="en-AU" dirty="0"/>
              <a:t> C. &amp; Stavropoulos P. (2012). </a:t>
            </a:r>
            <a:r>
              <a:rPr lang="en-AU" i="1" dirty="0"/>
              <a:t>The last frontier: Practice guidelines for the treatment of complex trauma and trauma informed care and service delivery</a:t>
            </a:r>
            <a:r>
              <a:rPr lang="en-AU" dirty="0"/>
              <a:t>. Blue Knot Foundation.</a:t>
            </a:r>
          </a:p>
          <a:p>
            <a:pPr indent="-457200"/>
            <a:r>
              <a:rPr lang="en-AU" dirty="0"/>
              <a:t>Mind Australia. (</a:t>
            </a:r>
            <a:r>
              <a:rPr lang="en-AU" dirty="0" err="1"/>
              <a:t>n.d.</a:t>
            </a:r>
            <a:r>
              <a:rPr lang="en-AU" dirty="0"/>
              <a:t>). </a:t>
            </a:r>
            <a:r>
              <a:rPr lang="en-AU" i="1" dirty="0"/>
              <a:t>Mind’s approach to recovery oriented practice</a:t>
            </a:r>
            <a:r>
              <a:rPr lang="en-AU" dirty="0"/>
              <a:t>. Author.</a:t>
            </a:r>
          </a:p>
          <a:p>
            <a:pPr indent="-457200"/>
            <a:r>
              <a:rPr lang="en-AU" dirty="0"/>
              <a:t>Roberts, R. (2019). The </a:t>
            </a:r>
            <a:r>
              <a:rPr lang="en-AU" i="1" dirty="0"/>
              <a:t>physical health of people living with mental illness: A narrative literature review.</a:t>
            </a:r>
            <a:r>
              <a:rPr lang="en-AU" dirty="0"/>
              <a:t> Charles Sturt University. </a:t>
            </a:r>
          </a:p>
          <a:p>
            <a:pPr indent="-457200"/>
            <a:r>
              <a:rPr lang="en-AU" dirty="0" err="1"/>
              <a:t>Tomitsch</a:t>
            </a:r>
            <a:r>
              <a:rPr lang="en-AU" dirty="0"/>
              <a:t>, M., </a:t>
            </a:r>
            <a:r>
              <a:rPr lang="en-AU" dirty="0" err="1"/>
              <a:t>Borthwick</a:t>
            </a:r>
            <a:r>
              <a:rPr lang="en-AU" dirty="0"/>
              <a:t>, M., </a:t>
            </a:r>
            <a:r>
              <a:rPr lang="en-AU" dirty="0" err="1"/>
              <a:t>Ahmadpour</a:t>
            </a:r>
            <a:r>
              <a:rPr lang="en-AU" dirty="0"/>
              <a:t>, N., Cooper, C., </a:t>
            </a:r>
            <a:r>
              <a:rPr lang="en-AU" dirty="0" err="1"/>
              <a:t>Frawley</a:t>
            </a:r>
            <a:r>
              <a:rPr lang="en-AU" dirty="0"/>
              <a:t>, J., Hepburn, L.A., </a:t>
            </a:r>
            <a:r>
              <a:rPr lang="en-AU" dirty="0" err="1"/>
              <a:t>Kocaballi</a:t>
            </a:r>
            <a:r>
              <a:rPr lang="en-AU" dirty="0"/>
              <a:t>, A.B., </a:t>
            </a:r>
            <a:r>
              <a:rPr lang="en-AU" dirty="0" err="1"/>
              <a:t>Loke</a:t>
            </a:r>
            <a:r>
              <a:rPr lang="en-AU" dirty="0"/>
              <a:t>, L., </a:t>
            </a:r>
            <a:r>
              <a:rPr lang="en-AU" dirty="0" err="1"/>
              <a:t>Núñez</a:t>
            </a:r>
            <a:r>
              <a:rPr lang="en-AU" dirty="0"/>
              <a:t>-Pacheco, C., ‎ </a:t>
            </a:r>
            <a:r>
              <a:rPr lang="en-AU" dirty="0" err="1"/>
              <a:t>Straker</a:t>
            </a:r>
            <a:r>
              <a:rPr lang="en-AU" dirty="0"/>
              <a:t>, K., ‎Wrigley, C. (2021). </a:t>
            </a:r>
            <a:r>
              <a:rPr lang="en-AU" i="1" dirty="0"/>
              <a:t>Design. Think. Make. Break. Repeat. A Handbook of Methods</a:t>
            </a:r>
            <a:r>
              <a:rPr lang="en-AU" dirty="0"/>
              <a:t> (revised edition). BIS Publishers.</a:t>
            </a:r>
          </a:p>
        </p:txBody>
      </p:sp>
    </p:spTree>
    <p:extLst>
      <p:ext uri="{BB962C8B-B14F-4D97-AF65-F5344CB8AC3E}">
        <p14:creationId xmlns:p14="http://schemas.microsoft.com/office/powerpoint/2010/main" val="223198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Mind Connect 	1300 286 463</a:t>
            </a:r>
          </a:p>
          <a:p>
            <a:r>
              <a:rPr lang="en-US" dirty="0" err="1"/>
              <a:t>Carer</a:t>
            </a:r>
            <a:r>
              <a:rPr lang="en-US" dirty="0"/>
              <a:t> Helpline	1300 554 660</a:t>
            </a:r>
          </a:p>
        </p:txBody>
      </p:sp>
      <p:sp>
        <p:nvSpPr>
          <p:cNvPr id="2" name="Title 1"/>
          <p:cNvSpPr>
            <a:spLocks noGrp="1"/>
          </p:cNvSpPr>
          <p:nvPr>
            <p:ph type="title"/>
          </p:nvPr>
        </p:nvSpPr>
        <p:spPr/>
        <p:txBody>
          <a:bodyPr/>
          <a:lstStyle/>
          <a:p>
            <a:r>
              <a:rPr lang="en-US" dirty="0"/>
              <a:t>mindaustralia.org.au</a:t>
            </a:r>
          </a:p>
        </p:txBody>
      </p:sp>
    </p:spTree>
    <p:extLst>
      <p:ext uri="{BB962C8B-B14F-4D97-AF65-F5344CB8AC3E}">
        <p14:creationId xmlns:p14="http://schemas.microsoft.com/office/powerpoint/2010/main" val="380335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85000"/>
                    <a:lumOff val="15000"/>
                  </a:schemeClr>
                </a:solidFill>
              </a:rPr>
              <a:t>Acknowledgement of Country</a:t>
            </a:r>
          </a:p>
        </p:txBody>
      </p:sp>
      <p:sp>
        <p:nvSpPr>
          <p:cNvPr id="3" name="Text Placeholder 2"/>
          <p:cNvSpPr>
            <a:spLocks noGrp="1"/>
          </p:cNvSpPr>
          <p:nvPr>
            <p:ph type="body" sz="quarter" idx="11"/>
          </p:nvPr>
        </p:nvSpPr>
        <p:spPr>
          <a:xfrm>
            <a:off x="389845" y="1912938"/>
            <a:ext cx="7725456" cy="2994025"/>
          </a:xfrm>
        </p:spPr>
        <p:txBody>
          <a:bodyPr/>
          <a:lstStyle/>
          <a:p>
            <a:r>
              <a:rPr lang="en-AU" dirty="0">
                <a:solidFill>
                  <a:schemeClr val="tx1">
                    <a:lumMod val="85000"/>
                    <a:lumOff val="15000"/>
                  </a:schemeClr>
                </a:solidFill>
              </a:rPr>
              <a:t>Mind acknowledges that Aboriginal and Torres Strait Islander peoples are the Traditional Custodians of the lands on which we work and we pay our respects to Elders past and present.</a:t>
            </a:r>
          </a:p>
          <a:p>
            <a:endParaRPr lang="en-AU" dirty="0">
              <a:solidFill>
                <a:schemeClr val="tx1">
                  <a:lumMod val="85000"/>
                  <a:lumOff val="15000"/>
                </a:schemeClr>
              </a:solidFill>
            </a:endParaRPr>
          </a:p>
          <a:p>
            <a:r>
              <a:rPr lang="en-AU" dirty="0">
                <a:solidFill>
                  <a:schemeClr val="tx1">
                    <a:lumMod val="85000"/>
                    <a:lumOff val="15000"/>
                  </a:schemeClr>
                </a:solidFill>
              </a:rPr>
              <a:t>We recognise the intergenerational impact of the history of invasion, dispossession and colonisation and are committed to the recognition, respect, inclusion and wellbeing of Australia’s First Peoples.</a:t>
            </a:r>
            <a:endParaRPr lang="en-US" dirty="0">
              <a:solidFill>
                <a:schemeClr val="tx1">
                  <a:lumMod val="85000"/>
                  <a:lumOff val="15000"/>
                </a:schemeClr>
              </a:solidFill>
            </a:endParaRPr>
          </a:p>
        </p:txBody>
      </p:sp>
      <p:pic>
        <p:nvPicPr>
          <p:cNvPr id="4" name="Picture 3"/>
          <p:cNvPicPr>
            <a:picLocks noChangeAspect="1"/>
          </p:cNvPicPr>
          <p:nvPr/>
        </p:nvPicPr>
        <p:blipFill>
          <a:blip r:embed="rId2"/>
          <a:stretch>
            <a:fillRect/>
          </a:stretch>
        </p:blipFill>
        <p:spPr>
          <a:xfrm>
            <a:off x="0" y="4470850"/>
            <a:ext cx="10688638" cy="3092000"/>
          </a:xfrm>
          <a:prstGeom prst="rect">
            <a:avLst/>
          </a:prstGeom>
        </p:spPr>
      </p:pic>
    </p:spTree>
    <p:extLst>
      <p:ext uri="{BB962C8B-B14F-4D97-AF65-F5344CB8AC3E}">
        <p14:creationId xmlns:p14="http://schemas.microsoft.com/office/powerpoint/2010/main" val="2667333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85000"/>
                    <a:lumOff val="15000"/>
                  </a:schemeClr>
                </a:solidFill>
              </a:rPr>
              <a:t>Inclusion statement</a:t>
            </a:r>
          </a:p>
        </p:txBody>
      </p:sp>
      <p:sp>
        <p:nvSpPr>
          <p:cNvPr id="3" name="Text Placeholder 2"/>
          <p:cNvSpPr>
            <a:spLocks noGrp="1"/>
          </p:cNvSpPr>
          <p:nvPr>
            <p:ph type="body" sz="quarter" idx="11"/>
          </p:nvPr>
        </p:nvSpPr>
        <p:spPr>
          <a:xfrm>
            <a:off x="546101" y="1941513"/>
            <a:ext cx="7164777" cy="2994025"/>
          </a:xfrm>
        </p:spPr>
        <p:txBody>
          <a:bodyPr/>
          <a:lstStyle/>
          <a:p>
            <a:r>
              <a:rPr lang="en-AU" dirty="0">
                <a:solidFill>
                  <a:schemeClr val="tx1">
                    <a:lumMod val="85000"/>
                    <a:lumOff val="15000"/>
                  </a:schemeClr>
                </a:solidFill>
              </a:rPr>
              <a:t>Mind values the experience and contribution of people from all cultures, genders, sexualities, bodies, abilities, </a:t>
            </a:r>
            <a:r>
              <a:rPr lang="en-AU" dirty="0" err="1">
                <a:solidFill>
                  <a:schemeClr val="tx1">
                    <a:lumMod val="85000"/>
                    <a:lumOff val="15000"/>
                  </a:schemeClr>
                </a:solidFill>
              </a:rPr>
              <a:t>spiritualities</a:t>
            </a:r>
            <a:r>
              <a:rPr lang="en-AU" dirty="0">
                <a:solidFill>
                  <a:schemeClr val="tx1">
                    <a:lumMod val="85000"/>
                    <a:lumOff val="15000"/>
                  </a:schemeClr>
                </a:solidFill>
              </a:rPr>
              <a:t>, ages and backgrounds. </a:t>
            </a:r>
          </a:p>
          <a:p>
            <a:endParaRPr lang="en-AU" dirty="0">
              <a:solidFill>
                <a:schemeClr val="tx1">
                  <a:lumMod val="85000"/>
                  <a:lumOff val="15000"/>
                </a:schemeClr>
              </a:solidFill>
            </a:endParaRPr>
          </a:p>
          <a:p>
            <a:r>
              <a:rPr lang="en-AU" dirty="0">
                <a:solidFill>
                  <a:schemeClr val="tx1">
                    <a:lumMod val="85000"/>
                    <a:lumOff val="15000"/>
                  </a:schemeClr>
                </a:solidFill>
              </a:rPr>
              <a:t>We are committed to inclusion for all our clients, families and carers, employees and volunteers.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878" y="4168949"/>
            <a:ext cx="2391369" cy="2387107"/>
          </a:xfrm>
          <a:prstGeom prst="rect">
            <a:avLst/>
          </a:prstGeom>
        </p:spPr>
      </p:pic>
    </p:spTree>
    <p:extLst>
      <p:ext uri="{BB962C8B-B14F-4D97-AF65-F5344CB8AC3E}">
        <p14:creationId xmlns:p14="http://schemas.microsoft.com/office/powerpoint/2010/main" val="413328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139" y="487680"/>
            <a:ext cx="5286541" cy="646331"/>
          </a:xfrm>
          <a:prstGeom prst="rect">
            <a:avLst/>
          </a:prstGeom>
        </p:spPr>
        <p:txBody>
          <a:bodyPr wrap="square">
            <a:spAutoFit/>
          </a:bodyPr>
          <a:lstStyle/>
          <a:p>
            <a:r>
              <a:rPr lang="en-US" sz="3600" dirty="0">
                <a:solidFill>
                  <a:schemeClr val="tx1">
                    <a:lumMod val="85000"/>
                    <a:lumOff val="15000"/>
                  </a:schemeClr>
                </a:solidFill>
              </a:rPr>
              <a:t>About Mind Australia</a:t>
            </a:r>
            <a:endParaRPr lang="en-AU" sz="3600" dirty="0">
              <a:solidFill>
                <a:schemeClr val="tx1">
                  <a:lumMod val="85000"/>
                  <a:lumOff val="1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505" y="2208929"/>
            <a:ext cx="4080195" cy="4097884"/>
          </a:xfrm>
          <a:prstGeom prst="rect">
            <a:avLst/>
          </a:prstGeom>
        </p:spPr>
      </p:pic>
      <p:sp>
        <p:nvSpPr>
          <p:cNvPr id="6" name="TextBox 5"/>
          <p:cNvSpPr txBox="1"/>
          <p:nvPr/>
        </p:nvSpPr>
        <p:spPr>
          <a:xfrm>
            <a:off x="535139" y="1903380"/>
            <a:ext cx="5489366" cy="4708981"/>
          </a:xfrm>
          <a:prstGeom prst="rect">
            <a:avLst/>
          </a:prstGeom>
          <a:noFill/>
        </p:spPr>
        <p:txBody>
          <a:bodyPr wrap="square" rtlCol="0">
            <a:spAutoFit/>
          </a:bodyPr>
          <a:lstStyle/>
          <a:p>
            <a:r>
              <a:rPr lang="en-AU" dirty="0">
                <a:solidFill>
                  <a:schemeClr val="tx1">
                    <a:lumMod val="85000"/>
                    <a:lumOff val="15000"/>
                  </a:schemeClr>
                </a:solidFill>
              </a:rPr>
              <a:t>Mind supports people experiencing mental health and wellbeing concerns to find </a:t>
            </a:r>
            <a:r>
              <a:rPr lang="en-AU" b="1" dirty="0">
                <a:solidFill>
                  <a:schemeClr val="tx1">
                    <a:lumMod val="85000"/>
                    <a:lumOff val="15000"/>
                  </a:schemeClr>
                </a:solidFill>
              </a:rPr>
              <a:t>help, hope </a:t>
            </a:r>
            <a:r>
              <a:rPr lang="en-AU" dirty="0">
                <a:solidFill>
                  <a:schemeClr val="tx1">
                    <a:lumMod val="85000"/>
                    <a:lumOff val="15000"/>
                  </a:schemeClr>
                </a:solidFill>
              </a:rPr>
              <a:t>and </a:t>
            </a:r>
            <a:r>
              <a:rPr lang="en-AU" b="1" dirty="0">
                <a:solidFill>
                  <a:schemeClr val="tx1">
                    <a:lumMod val="85000"/>
                    <a:lumOff val="15000"/>
                  </a:schemeClr>
                </a:solidFill>
              </a:rPr>
              <a:t>purpose</a:t>
            </a:r>
            <a:r>
              <a:rPr lang="en-AU" dirty="0">
                <a:solidFill>
                  <a:schemeClr val="tx1">
                    <a:lumMod val="85000"/>
                    <a:lumOff val="15000"/>
                  </a:schemeClr>
                </a:solidFill>
              </a:rPr>
              <a:t> in their lives. </a:t>
            </a:r>
          </a:p>
          <a:p>
            <a:endParaRPr lang="en-AU" dirty="0">
              <a:solidFill>
                <a:schemeClr val="tx1">
                  <a:lumMod val="85000"/>
                  <a:lumOff val="15000"/>
                </a:schemeClr>
              </a:solidFill>
            </a:endParaRPr>
          </a:p>
          <a:p>
            <a:r>
              <a:rPr lang="en-AU" dirty="0">
                <a:solidFill>
                  <a:schemeClr val="tx1">
                    <a:lumMod val="85000"/>
                    <a:lumOff val="15000"/>
                  </a:schemeClr>
                </a:solidFill>
              </a:rPr>
              <a:t>We provide individualised, </a:t>
            </a:r>
            <a:r>
              <a:rPr lang="en-AU" b="1" dirty="0">
                <a:solidFill>
                  <a:schemeClr val="tx1">
                    <a:lumMod val="85000"/>
                    <a:lumOff val="15000"/>
                  </a:schemeClr>
                </a:solidFill>
              </a:rPr>
              <a:t>evidence-based</a:t>
            </a:r>
            <a:r>
              <a:rPr lang="en-AU" dirty="0">
                <a:solidFill>
                  <a:schemeClr val="tx1">
                    <a:lumMod val="85000"/>
                    <a:lumOff val="15000"/>
                  </a:schemeClr>
                </a:solidFill>
              </a:rPr>
              <a:t> and recovery focussed support to more than 11,000 people in Australia every year.</a:t>
            </a:r>
          </a:p>
          <a:p>
            <a:pPr marL="342900" indent="-342900">
              <a:buFont typeface="Arial" panose="020B0604020202020204" pitchFamily="34" charset="0"/>
              <a:buChar char="•"/>
            </a:pPr>
            <a:endParaRPr lang="en-AU" dirty="0">
              <a:solidFill>
                <a:schemeClr val="tx1">
                  <a:lumMod val="85000"/>
                  <a:lumOff val="15000"/>
                </a:schemeClr>
              </a:solidFill>
            </a:endParaRPr>
          </a:p>
          <a:p>
            <a:r>
              <a:rPr lang="en-AU" dirty="0">
                <a:solidFill>
                  <a:schemeClr val="tx1">
                    <a:lumMod val="85000"/>
                    <a:lumOff val="15000"/>
                  </a:schemeClr>
                </a:solidFill>
              </a:rPr>
              <a:t>We are committed to </a:t>
            </a:r>
            <a:r>
              <a:rPr lang="en-AU" b="1" dirty="0">
                <a:solidFill>
                  <a:schemeClr val="tx1">
                    <a:lumMod val="85000"/>
                    <a:lumOff val="15000"/>
                  </a:schemeClr>
                </a:solidFill>
              </a:rPr>
              <a:t>lived experience approaches</a:t>
            </a:r>
            <a:r>
              <a:rPr lang="en-AU" dirty="0">
                <a:solidFill>
                  <a:schemeClr val="tx1">
                    <a:lumMod val="85000"/>
                    <a:lumOff val="15000"/>
                  </a:schemeClr>
                </a:solidFill>
              </a:rPr>
              <a:t> in mental ill-health services and a culture of </a:t>
            </a:r>
            <a:r>
              <a:rPr lang="en-AU" b="1" dirty="0">
                <a:solidFill>
                  <a:schemeClr val="tx1">
                    <a:lumMod val="85000"/>
                    <a:lumOff val="15000"/>
                  </a:schemeClr>
                </a:solidFill>
              </a:rPr>
              <a:t>continuous improvement </a:t>
            </a:r>
            <a:r>
              <a:rPr lang="en-AU" dirty="0">
                <a:solidFill>
                  <a:schemeClr val="tx1">
                    <a:lumMod val="85000"/>
                    <a:lumOff val="15000"/>
                  </a:schemeClr>
                </a:solidFill>
              </a:rPr>
              <a:t>in practice.</a:t>
            </a:r>
          </a:p>
          <a:p>
            <a:endParaRPr lang="en-AU" dirty="0">
              <a:solidFill>
                <a:schemeClr val="tx1">
                  <a:lumMod val="85000"/>
                  <a:lumOff val="15000"/>
                </a:schemeClr>
              </a:solidFill>
            </a:endParaRPr>
          </a:p>
          <a:p>
            <a:r>
              <a:rPr lang="en-AU" dirty="0">
                <a:solidFill>
                  <a:schemeClr val="tx1">
                    <a:lumMod val="85000"/>
                    <a:lumOff val="15000"/>
                  </a:schemeClr>
                </a:solidFill>
              </a:rPr>
              <a:t>We strive for meaningful </a:t>
            </a:r>
            <a:r>
              <a:rPr lang="en-AU" b="1" dirty="0">
                <a:solidFill>
                  <a:schemeClr val="tx1">
                    <a:lumMod val="85000"/>
                    <a:lumOff val="15000"/>
                  </a:schemeClr>
                </a:solidFill>
              </a:rPr>
              <a:t>participation</a:t>
            </a:r>
            <a:r>
              <a:rPr lang="en-AU" dirty="0">
                <a:solidFill>
                  <a:schemeClr val="tx1">
                    <a:lumMod val="85000"/>
                    <a:lumOff val="15000"/>
                  </a:schemeClr>
                </a:solidFill>
              </a:rPr>
              <a:t> with clients, carers and families to </a:t>
            </a:r>
            <a:r>
              <a:rPr lang="en-AU" b="1" dirty="0">
                <a:solidFill>
                  <a:schemeClr val="tx1">
                    <a:lumMod val="85000"/>
                    <a:lumOff val="15000"/>
                  </a:schemeClr>
                </a:solidFill>
              </a:rPr>
              <a:t>co-design</a:t>
            </a:r>
            <a:r>
              <a:rPr lang="en-AU" dirty="0">
                <a:solidFill>
                  <a:schemeClr val="tx1">
                    <a:lumMod val="85000"/>
                    <a:lumOff val="15000"/>
                  </a:schemeClr>
                </a:solidFill>
              </a:rPr>
              <a:t> processes and challenge biases. </a:t>
            </a:r>
          </a:p>
        </p:txBody>
      </p:sp>
    </p:spTree>
    <p:extLst>
      <p:ext uri="{BB962C8B-B14F-4D97-AF65-F5344CB8AC3E}">
        <p14:creationId xmlns:p14="http://schemas.microsoft.com/office/powerpoint/2010/main" val="259114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4B60-7CD1-C34E-A987-7BE689D09365}"/>
              </a:ext>
            </a:extLst>
          </p:cNvPr>
          <p:cNvSpPr>
            <a:spLocks noGrp="1"/>
          </p:cNvSpPr>
          <p:nvPr>
            <p:ph type="title"/>
          </p:nvPr>
        </p:nvSpPr>
        <p:spPr/>
        <p:txBody>
          <a:bodyPr>
            <a:normAutofit/>
          </a:bodyPr>
          <a:lstStyle/>
          <a:p>
            <a:r>
              <a:rPr lang="en-AU" b="1" dirty="0">
                <a:solidFill>
                  <a:schemeClr val="tx1">
                    <a:lumMod val="85000"/>
                    <a:lumOff val="15000"/>
                  </a:schemeClr>
                </a:solidFill>
              </a:rPr>
              <a:t>What’s the problem?</a:t>
            </a:r>
            <a:endParaRPr lang="en-US" b="1" dirty="0">
              <a:solidFill>
                <a:schemeClr val="tx1">
                  <a:lumMod val="85000"/>
                  <a:lumOff val="15000"/>
                </a:schemeClr>
              </a:solidFill>
            </a:endParaRPr>
          </a:p>
        </p:txBody>
      </p:sp>
      <p:sp>
        <p:nvSpPr>
          <p:cNvPr id="6" name="Content Placeholder 2">
            <a:extLst>
              <a:ext uri="{FF2B5EF4-FFF2-40B4-BE49-F238E27FC236}">
                <a16:creationId xmlns:a16="http://schemas.microsoft.com/office/drawing/2014/main" id="{E827B9D0-D950-9F4E-9D31-20890B70E13E}"/>
              </a:ext>
            </a:extLst>
          </p:cNvPr>
          <p:cNvSpPr txBox="1">
            <a:spLocks/>
          </p:cNvSpPr>
          <p:nvPr/>
        </p:nvSpPr>
        <p:spPr>
          <a:xfrm>
            <a:off x="389843" y="1813572"/>
            <a:ext cx="3781323" cy="5133821"/>
          </a:xfrm>
          <a:prstGeom prst="rect">
            <a:avLst/>
          </a:prstGeom>
        </p:spPr>
        <p:txBody>
          <a:bodyPr vert="horz" lIns="80165" tIns="40082" rIns="80165" bIns="40082"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lumMod val="85000"/>
                    <a:lumOff val="15000"/>
                  </a:schemeClr>
                </a:solidFill>
              </a:rPr>
              <a:t>People with severe mental illness are likely to die </a:t>
            </a:r>
            <a:r>
              <a:rPr lang="en-US" sz="2000" b="1" dirty="0">
                <a:solidFill>
                  <a:schemeClr val="tx1">
                    <a:lumMod val="85000"/>
                    <a:lumOff val="15000"/>
                  </a:schemeClr>
                </a:solidFill>
              </a:rPr>
              <a:t>20 years earlier </a:t>
            </a:r>
            <a:r>
              <a:rPr lang="en-US" sz="2000" dirty="0">
                <a:solidFill>
                  <a:schemeClr val="tx1">
                    <a:lumMod val="85000"/>
                    <a:lumOff val="15000"/>
                  </a:schemeClr>
                </a:solidFill>
              </a:rPr>
              <a:t>than the general population.</a:t>
            </a:r>
          </a:p>
          <a:p>
            <a:pPr marL="0" indent="0">
              <a:buNone/>
            </a:pPr>
            <a:r>
              <a:rPr lang="en-US" sz="2000" dirty="0">
                <a:solidFill>
                  <a:schemeClr val="tx1">
                    <a:lumMod val="85000"/>
                    <a:lumOff val="15000"/>
                  </a:schemeClr>
                </a:solidFill>
              </a:rPr>
              <a:t>People with an eating disorder have </a:t>
            </a:r>
            <a:r>
              <a:rPr lang="en-US" sz="2000" b="1" dirty="0">
                <a:solidFill>
                  <a:schemeClr val="tx1">
                    <a:lumMod val="85000"/>
                    <a:lumOff val="15000"/>
                  </a:schemeClr>
                </a:solidFill>
              </a:rPr>
              <a:t>5 x </a:t>
            </a:r>
            <a:r>
              <a:rPr lang="en-US" sz="2000" dirty="0">
                <a:solidFill>
                  <a:schemeClr val="tx1">
                    <a:lumMod val="85000"/>
                    <a:lumOff val="15000"/>
                  </a:schemeClr>
                </a:solidFill>
              </a:rPr>
              <a:t>increased risk of early death.</a:t>
            </a:r>
          </a:p>
          <a:p>
            <a:pPr marL="0" indent="0">
              <a:buNone/>
            </a:pPr>
            <a:r>
              <a:rPr lang="en-US" sz="2000" dirty="0">
                <a:solidFill>
                  <a:schemeClr val="tx1">
                    <a:lumMod val="85000"/>
                    <a:lumOff val="15000"/>
                  </a:schemeClr>
                </a:solidFill>
              </a:rPr>
              <a:t>People with severe mental illness are no more likely to get cancer but are more likely to die from cancer due to barriers to screening and early treatment.</a:t>
            </a:r>
          </a:p>
          <a:p>
            <a:pPr marL="0" indent="0" algn="r">
              <a:buNone/>
            </a:pPr>
            <a:r>
              <a:rPr lang="en-US" sz="2000" dirty="0">
                <a:solidFill>
                  <a:schemeClr val="tx1">
                    <a:lumMod val="85000"/>
                    <a:lumOff val="15000"/>
                  </a:schemeClr>
                </a:solidFill>
                <a:latin typeface="Calibri" panose="020F0502020204030204" pitchFamily="34" charset="0"/>
                <a:cs typeface="Calibri" panose="020F0502020204030204" pitchFamily="34" charset="0"/>
              </a:rPr>
              <a:t>(Roberts, 2019)</a:t>
            </a:r>
          </a:p>
          <a:p>
            <a:pPr marL="0" indent="0">
              <a:buNone/>
            </a:pPr>
            <a:endParaRPr lang="en-US" sz="2000" dirty="0">
              <a:latin typeface="Calibri" panose="020F0502020204030204" pitchFamily="34" charset="0"/>
              <a:cs typeface="Calibri" panose="020F0502020204030204" pitchFamily="34" charset="0"/>
            </a:endParaRPr>
          </a:p>
          <a:p>
            <a:pPr marL="0" indent="0" algn="r">
              <a:buNone/>
            </a:pPr>
            <a:endParaRPr lang="en-US" sz="2000" dirty="0">
              <a:latin typeface="Calibri" panose="020F0502020204030204" pitchFamily="34" charset="0"/>
              <a:cs typeface="Calibri" panose="020F0502020204030204" pitchFamily="34" charset="0"/>
            </a:endParaRPr>
          </a:p>
          <a:p>
            <a:pPr marL="0" indent="0" algn="r">
              <a:buNone/>
            </a:pPr>
            <a:endParaRPr lang="en-US" sz="2000" dirty="0">
              <a:latin typeface="Calibri" panose="020F0502020204030204" pitchFamily="34" charset="0"/>
              <a:cs typeface="Calibri" panose="020F0502020204030204" pitchFamily="34" charset="0"/>
            </a:endParaRPr>
          </a:p>
          <a:p>
            <a:pPr marL="0" indent="0" algn="r">
              <a:buNone/>
            </a:pPr>
            <a:endParaRPr lang="en-US" sz="2000" dirty="0">
              <a:latin typeface="Calibri" panose="020F0502020204030204" pitchFamily="34" charset="0"/>
              <a:cs typeface="Calibri" panose="020F0502020204030204" pitchFamily="34" charset="0"/>
            </a:endParaRPr>
          </a:p>
          <a:p>
            <a:pPr marL="0" indent="0" algn="r">
              <a:buNone/>
            </a:pPr>
            <a:r>
              <a:rPr lang="en-US" sz="2000" dirty="0">
                <a:latin typeface="Calibri" panose="020F0502020204030204" pitchFamily="34" charset="0"/>
                <a:cs typeface="Calibri" panose="020F0502020204030204" pitchFamily="34" charset="0"/>
              </a:rPr>
              <a:t>(Roberts , 2019)</a:t>
            </a:r>
          </a:p>
        </p:txBody>
      </p:sp>
      <p:graphicFrame>
        <p:nvGraphicFramePr>
          <p:cNvPr id="12" name="Chart 11"/>
          <p:cNvGraphicFramePr/>
          <p:nvPr>
            <p:extLst>
              <p:ext uri="{D42A27DB-BD31-4B8C-83A1-F6EECF244321}">
                <p14:modId xmlns:p14="http://schemas.microsoft.com/office/powerpoint/2010/main" val="2598659809"/>
              </p:ext>
            </p:extLst>
          </p:nvPr>
        </p:nvGraphicFramePr>
        <p:xfrm>
          <a:off x="5451839" y="1813572"/>
          <a:ext cx="4518078" cy="47505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502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1A03D4-D8C9-41ED-9DB1-EE5F454706A0}"/>
              </a:ext>
            </a:extLst>
          </p:cNvPr>
          <p:cNvSpPr txBox="1"/>
          <p:nvPr/>
        </p:nvSpPr>
        <p:spPr>
          <a:xfrm>
            <a:off x="523276" y="672087"/>
            <a:ext cx="71547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tx1">
                    <a:lumMod val="85000"/>
                    <a:lumOff val="15000"/>
                  </a:schemeClr>
                </a:solidFill>
              </a:rPr>
              <a:t>“Our Turn to Speak”</a:t>
            </a:r>
          </a:p>
        </p:txBody>
      </p:sp>
      <p:sp>
        <p:nvSpPr>
          <p:cNvPr id="3" name="TextBox 2"/>
          <p:cNvSpPr txBox="1"/>
          <p:nvPr/>
        </p:nvSpPr>
        <p:spPr>
          <a:xfrm>
            <a:off x="523276" y="4921176"/>
            <a:ext cx="9535124" cy="2123658"/>
          </a:xfrm>
          <a:prstGeom prst="rect">
            <a:avLst/>
          </a:prstGeom>
          <a:noFill/>
        </p:spPr>
        <p:txBody>
          <a:bodyPr wrap="square" lIns="91440" tIns="45720" rIns="91440" bIns="45720" rtlCol="0" anchor="t">
            <a:spAutoFit/>
          </a:bodyPr>
          <a:lstStyle/>
          <a:p>
            <a:r>
              <a:rPr lang="en-AU" sz="2200" dirty="0">
                <a:solidFill>
                  <a:schemeClr val="tx1">
                    <a:lumMod val="85000"/>
                    <a:lumOff val="15000"/>
                  </a:schemeClr>
                </a:solidFill>
                <a:cs typeface="Calibri"/>
              </a:rPr>
              <a:t>Participants reported </a:t>
            </a:r>
            <a:r>
              <a:rPr lang="en-AU" sz="2200" b="1" dirty="0">
                <a:solidFill>
                  <a:schemeClr val="tx1">
                    <a:lumMod val="85000"/>
                    <a:lumOff val="15000"/>
                  </a:schemeClr>
                </a:solidFill>
                <a:cs typeface="Calibri"/>
              </a:rPr>
              <a:t>unfair treatment </a:t>
            </a:r>
            <a:r>
              <a:rPr lang="en-AU" sz="2200" dirty="0">
                <a:solidFill>
                  <a:schemeClr val="tx1">
                    <a:lumMod val="85000"/>
                    <a:lumOff val="15000"/>
                  </a:schemeClr>
                </a:solidFill>
                <a:cs typeface="Calibri"/>
              </a:rPr>
              <a:t>when trying to get help and unfair treatment by physical healthcare professionals:</a:t>
            </a:r>
          </a:p>
          <a:p>
            <a:pPr marL="840105" lvl="1" indent="-342900">
              <a:buFont typeface="Arial"/>
              <a:buChar char="•"/>
            </a:pPr>
            <a:r>
              <a:rPr lang="en-AU" sz="2200" dirty="0">
                <a:solidFill>
                  <a:schemeClr val="tx1">
                    <a:lumMod val="85000"/>
                    <a:lumOff val="15000"/>
                  </a:schemeClr>
                </a:solidFill>
                <a:cs typeface="Calibri"/>
              </a:rPr>
              <a:t>Needs not taken seriously</a:t>
            </a:r>
          </a:p>
          <a:p>
            <a:pPr marL="840105" lvl="1" indent="-342900">
              <a:buFont typeface="Arial"/>
              <a:buChar char="•"/>
            </a:pPr>
            <a:r>
              <a:rPr lang="en-AU" sz="2200" dirty="0">
                <a:solidFill>
                  <a:schemeClr val="tx1">
                    <a:lumMod val="85000"/>
                    <a:lumOff val="15000"/>
                  </a:schemeClr>
                </a:solidFill>
                <a:cs typeface="Calibri"/>
              </a:rPr>
              <a:t>Mental health issues inappropriately became a focus. </a:t>
            </a:r>
          </a:p>
          <a:p>
            <a:pPr marL="497205" lvl="1" algn="r"/>
            <a:endParaRPr lang="en-AU" sz="2200" dirty="0">
              <a:solidFill>
                <a:schemeClr val="tx1">
                  <a:lumMod val="85000"/>
                  <a:lumOff val="15000"/>
                </a:schemeClr>
              </a:solidFill>
              <a:cs typeface="Calibri"/>
            </a:endParaRPr>
          </a:p>
          <a:p>
            <a:pPr marL="497205" lvl="1" algn="r"/>
            <a:r>
              <a:rPr lang="en-AU" sz="2200" dirty="0">
                <a:solidFill>
                  <a:schemeClr val="tx1">
                    <a:lumMod val="85000"/>
                    <a:lumOff val="15000"/>
                  </a:schemeClr>
                </a:solidFill>
                <a:cs typeface="Calibri"/>
              </a:rPr>
              <a:t>(Groot, et al., 2020)</a:t>
            </a:r>
          </a:p>
        </p:txBody>
      </p:sp>
      <p:pic>
        <p:nvPicPr>
          <p:cNvPr id="5" name="Picture 4"/>
          <p:cNvPicPr>
            <a:picLocks noChangeAspect="1"/>
          </p:cNvPicPr>
          <p:nvPr/>
        </p:nvPicPr>
        <p:blipFill>
          <a:blip r:embed="rId3"/>
          <a:stretch>
            <a:fillRect/>
          </a:stretch>
        </p:blipFill>
        <p:spPr>
          <a:xfrm>
            <a:off x="523276" y="1840168"/>
            <a:ext cx="4462322" cy="2064411"/>
          </a:xfrm>
          <a:prstGeom prst="rect">
            <a:avLst/>
          </a:prstGeom>
        </p:spPr>
      </p:pic>
      <p:sp>
        <p:nvSpPr>
          <p:cNvPr id="6" name="TextBox 5"/>
          <p:cNvSpPr txBox="1"/>
          <p:nvPr/>
        </p:nvSpPr>
        <p:spPr>
          <a:xfrm>
            <a:off x="5138057" y="1723239"/>
            <a:ext cx="4920343" cy="2800767"/>
          </a:xfrm>
          <a:prstGeom prst="rect">
            <a:avLst/>
          </a:prstGeom>
          <a:noFill/>
        </p:spPr>
        <p:txBody>
          <a:bodyPr wrap="square" lIns="91440" tIns="45720" rIns="91440" bIns="45720" rtlCol="0" anchor="t">
            <a:spAutoFit/>
          </a:bodyPr>
          <a:lstStyle/>
          <a:p>
            <a:r>
              <a:rPr lang="en-AU" sz="2200" dirty="0">
                <a:solidFill>
                  <a:schemeClr val="tx1">
                    <a:lumMod val="85000"/>
                    <a:lumOff val="15000"/>
                  </a:schemeClr>
                </a:solidFill>
                <a:cs typeface="Calibri"/>
              </a:rPr>
              <a:t>In the past 12 months...</a:t>
            </a:r>
          </a:p>
          <a:p>
            <a:pPr marL="571500" indent="-571500">
              <a:buFont typeface="Arial"/>
              <a:buChar char="•"/>
            </a:pPr>
            <a:r>
              <a:rPr lang="en-AU" sz="2200" b="1" dirty="0">
                <a:solidFill>
                  <a:schemeClr val="tx1">
                    <a:lumMod val="85000"/>
                    <a:lumOff val="15000"/>
                  </a:schemeClr>
                </a:solidFill>
                <a:cs typeface="Calibri"/>
              </a:rPr>
              <a:t>83.9% </a:t>
            </a:r>
            <a:r>
              <a:rPr lang="en-AU" sz="2200" dirty="0">
                <a:solidFill>
                  <a:schemeClr val="tx1">
                    <a:lumMod val="85000"/>
                    <a:lumOff val="15000"/>
                  </a:schemeClr>
                </a:solidFill>
                <a:cs typeface="Calibri"/>
              </a:rPr>
              <a:t>(n=1605) participants experienced some level of stigma and discrimination in healthcare services </a:t>
            </a:r>
          </a:p>
          <a:p>
            <a:pPr marL="571500" indent="-571500">
              <a:buFont typeface="Arial"/>
              <a:buChar char="•"/>
            </a:pPr>
            <a:r>
              <a:rPr lang="en-AU" sz="2200" b="1" dirty="0">
                <a:solidFill>
                  <a:schemeClr val="tx1">
                    <a:lumMod val="85000"/>
                    <a:lumOff val="15000"/>
                  </a:schemeClr>
                </a:solidFill>
                <a:cs typeface="Calibri"/>
              </a:rPr>
              <a:t>60% </a:t>
            </a:r>
            <a:r>
              <a:rPr lang="en-AU" sz="2200" dirty="0">
                <a:solidFill>
                  <a:schemeClr val="tx1">
                    <a:lumMod val="85000"/>
                    <a:lumOff val="15000"/>
                  </a:schemeClr>
                </a:solidFill>
                <a:cs typeface="Calibri"/>
              </a:rPr>
              <a:t>of participants also anticipated future stigma and had withdrawn from health care opportunities  </a:t>
            </a:r>
          </a:p>
        </p:txBody>
      </p:sp>
    </p:spTree>
    <p:extLst>
      <p:ext uri="{BB962C8B-B14F-4D97-AF65-F5344CB8AC3E}">
        <p14:creationId xmlns:p14="http://schemas.microsoft.com/office/powerpoint/2010/main" val="2516097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81" y="506385"/>
            <a:ext cx="8140570" cy="762982"/>
          </a:xfrm>
        </p:spPr>
        <p:txBody>
          <a:bodyPr/>
          <a:lstStyle/>
          <a:p>
            <a:r>
              <a:rPr lang="en-US" b="1" dirty="0">
                <a:solidFill>
                  <a:schemeClr val="tx1">
                    <a:lumMod val="85000"/>
                    <a:lumOff val="15000"/>
                  </a:schemeClr>
                </a:solidFill>
              </a:rPr>
              <a:t>Addressing physical health at Mind</a:t>
            </a:r>
          </a:p>
        </p:txBody>
      </p:sp>
      <p:pic>
        <p:nvPicPr>
          <p:cNvPr id="3" name="Picture 2"/>
          <p:cNvPicPr>
            <a:picLocks noChangeAspect="1"/>
          </p:cNvPicPr>
          <p:nvPr/>
        </p:nvPicPr>
        <p:blipFill>
          <a:blip r:embed="rId3"/>
          <a:stretch>
            <a:fillRect/>
          </a:stretch>
        </p:blipFill>
        <p:spPr>
          <a:xfrm>
            <a:off x="649440" y="1958215"/>
            <a:ext cx="3151800" cy="4423034"/>
          </a:xfrm>
          <a:prstGeom prst="rect">
            <a:avLst/>
          </a:prstGeom>
        </p:spPr>
      </p:pic>
      <p:pic>
        <p:nvPicPr>
          <p:cNvPr id="4" name="Picture 3"/>
          <p:cNvPicPr>
            <a:picLocks noChangeAspect="1"/>
          </p:cNvPicPr>
          <p:nvPr/>
        </p:nvPicPr>
        <p:blipFill>
          <a:blip r:embed="rId4"/>
          <a:stretch>
            <a:fillRect/>
          </a:stretch>
        </p:blipFill>
        <p:spPr>
          <a:xfrm>
            <a:off x="4159315" y="1958215"/>
            <a:ext cx="3314780" cy="4423034"/>
          </a:xfrm>
          <a:prstGeom prst="rect">
            <a:avLst/>
          </a:prstGeom>
        </p:spPr>
      </p:pic>
    </p:spTree>
    <p:extLst>
      <p:ext uri="{BB962C8B-B14F-4D97-AF65-F5344CB8AC3E}">
        <p14:creationId xmlns:p14="http://schemas.microsoft.com/office/powerpoint/2010/main" val="155360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861" y="1609733"/>
            <a:ext cx="9636481" cy="1323439"/>
          </a:xfrm>
          <a:prstGeom prst="rect">
            <a:avLst/>
          </a:prstGeom>
          <a:noFill/>
        </p:spPr>
        <p:txBody>
          <a:bodyPr wrap="square" rtlCol="0">
            <a:spAutoFit/>
          </a:bodyPr>
          <a:lstStyle/>
          <a:p>
            <a:r>
              <a:rPr lang="en-AU" dirty="0">
                <a:solidFill>
                  <a:schemeClr val="tx1">
                    <a:lumMod val="85000"/>
                    <a:lumOff val="15000"/>
                  </a:schemeClr>
                </a:solidFill>
              </a:rPr>
              <a:t>“[Advertisements] reflect our societies attitudes that </a:t>
            </a:r>
            <a:r>
              <a:rPr lang="en-AU" b="1" dirty="0">
                <a:solidFill>
                  <a:schemeClr val="tx1">
                    <a:lumMod val="85000"/>
                    <a:lumOff val="15000"/>
                  </a:schemeClr>
                </a:solidFill>
              </a:rPr>
              <a:t>generate stigma</a:t>
            </a:r>
            <a:r>
              <a:rPr lang="en-AU" dirty="0">
                <a:solidFill>
                  <a:schemeClr val="tx1">
                    <a:lumMod val="85000"/>
                    <a:lumOff val="15000"/>
                  </a:schemeClr>
                </a:solidFill>
              </a:rPr>
              <a:t> - ignorance to mental health’s existence.”</a:t>
            </a:r>
          </a:p>
          <a:p>
            <a:endParaRPr lang="en-AU" dirty="0">
              <a:solidFill>
                <a:schemeClr val="tx1">
                  <a:lumMod val="85000"/>
                  <a:lumOff val="15000"/>
                </a:schemeClr>
              </a:solidFill>
            </a:endParaRPr>
          </a:p>
          <a:p>
            <a:r>
              <a:rPr lang="en-AU" dirty="0">
                <a:solidFill>
                  <a:schemeClr val="tx1">
                    <a:lumMod val="85000"/>
                    <a:lumOff val="15000"/>
                  </a:schemeClr>
                </a:solidFill>
              </a:rPr>
              <a:t>Highlights the gaps between the “</a:t>
            </a:r>
            <a:r>
              <a:rPr lang="en-AU" b="1" dirty="0">
                <a:solidFill>
                  <a:schemeClr val="tx1">
                    <a:lumMod val="85000"/>
                    <a:lumOff val="15000"/>
                  </a:schemeClr>
                </a:solidFill>
              </a:rPr>
              <a:t>haves and the have nots</a:t>
            </a:r>
            <a:r>
              <a:rPr lang="en-AU" dirty="0">
                <a:solidFill>
                  <a:schemeClr val="tx1">
                    <a:lumMod val="85000"/>
                    <a:lumOff val="15000"/>
                  </a:schemeClr>
                </a:solidFill>
              </a:rPr>
              <a:t>”</a:t>
            </a:r>
          </a:p>
        </p:txBody>
      </p:sp>
      <p:sp>
        <p:nvSpPr>
          <p:cNvPr id="3" name="TextBox 2"/>
          <p:cNvSpPr txBox="1"/>
          <p:nvPr/>
        </p:nvSpPr>
        <p:spPr>
          <a:xfrm>
            <a:off x="3788230" y="4731488"/>
            <a:ext cx="2981679" cy="1938992"/>
          </a:xfrm>
          <a:prstGeom prst="rect">
            <a:avLst/>
          </a:prstGeom>
          <a:noFill/>
        </p:spPr>
        <p:txBody>
          <a:bodyPr wrap="square" rtlCol="0">
            <a:spAutoFit/>
          </a:bodyPr>
          <a:lstStyle/>
          <a:p>
            <a:r>
              <a:rPr lang="en-AU" dirty="0">
                <a:solidFill>
                  <a:schemeClr val="tx1">
                    <a:lumMod val="85000"/>
                    <a:lumOff val="15000"/>
                  </a:schemeClr>
                </a:solidFill>
              </a:rPr>
              <a:t>“The idea of smoking shouldn’t be met with </a:t>
            </a:r>
            <a:r>
              <a:rPr lang="en-AU" b="1" dirty="0">
                <a:solidFill>
                  <a:schemeClr val="tx1">
                    <a:lumMod val="85000"/>
                    <a:lumOff val="15000"/>
                  </a:schemeClr>
                </a:solidFill>
              </a:rPr>
              <a:t>shame</a:t>
            </a:r>
            <a:r>
              <a:rPr lang="en-AU" dirty="0">
                <a:solidFill>
                  <a:schemeClr val="tx1">
                    <a:lumMod val="85000"/>
                    <a:lumOff val="15000"/>
                  </a:schemeClr>
                </a:solidFill>
              </a:rPr>
              <a:t>. This is a terrible way to encourage people to quit.”</a:t>
            </a:r>
          </a:p>
          <a:p>
            <a:endParaRPr lang="en-AU" dirty="0"/>
          </a:p>
        </p:txBody>
      </p:sp>
      <p:sp>
        <p:nvSpPr>
          <p:cNvPr id="4" name="Rectangle 3"/>
          <p:cNvSpPr/>
          <p:nvPr/>
        </p:nvSpPr>
        <p:spPr>
          <a:xfrm>
            <a:off x="7182609" y="4552501"/>
            <a:ext cx="3176665" cy="2554545"/>
          </a:xfrm>
          <a:prstGeom prst="rect">
            <a:avLst/>
          </a:prstGeom>
        </p:spPr>
        <p:txBody>
          <a:bodyPr wrap="square">
            <a:spAutoFit/>
          </a:bodyPr>
          <a:lstStyle/>
          <a:p>
            <a:r>
              <a:rPr lang="en-AU" dirty="0">
                <a:solidFill>
                  <a:schemeClr val="tx1">
                    <a:lumMod val="85000"/>
                    <a:lumOff val="15000"/>
                  </a:schemeClr>
                </a:solidFill>
              </a:rPr>
              <a:t>“I know if I watched the “This Girl Can” ad when I have been unwell that would </a:t>
            </a:r>
            <a:r>
              <a:rPr lang="en-AU" b="1" dirty="0">
                <a:solidFill>
                  <a:schemeClr val="tx1">
                    <a:lumMod val="85000"/>
                    <a:lumOff val="15000"/>
                  </a:schemeClr>
                </a:solidFill>
              </a:rPr>
              <a:t>make me feel worse </a:t>
            </a:r>
            <a:r>
              <a:rPr lang="en-AU" dirty="0">
                <a:solidFill>
                  <a:schemeClr val="tx1">
                    <a:lumMod val="85000"/>
                    <a:lumOff val="15000"/>
                  </a:schemeClr>
                </a:solidFill>
              </a:rPr>
              <a:t>about not being able to feel like I could access these activities. </a:t>
            </a:r>
            <a:r>
              <a:rPr lang="en-AU" b="1" dirty="0">
                <a:solidFill>
                  <a:schemeClr val="tx1">
                    <a:lumMod val="85000"/>
                    <a:lumOff val="15000"/>
                  </a:schemeClr>
                </a:solidFill>
              </a:rPr>
              <a:t>Like I was being left behind </a:t>
            </a:r>
            <a:r>
              <a:rPr lang="en-AU" dirty="0">
                <a:solidFill>
                  <a:schemeClr val="tx1">
                    <a:lumMod val="85000"/>
                    <a:lumOff val="15000"/>
                  </a:schemeClr>
                </a:solidFill>
              </a:rPr>
              <a:t>when others are able to.”</a:t>
            </a:r>
          </a:p>
        </p:txBody>
      </p:sp>
      <p:sp>
        <p:nvSpPr>
          <p:cNvPr id="5" name="Rectangle 4"/>
          <p:cNvSpPr/>
          <p:nvPr/>
        </p:nvSpPr>
        <p:spPr>
          <a:xfrm>
            <a:off x="363861" y="4731488"/>
            <a:ext cx="2815369" cy="1631216"/>
          </a:xfrm>
          <a:prstGeom prst="rect">
            <a:avLst/>
          </a:prstGeom>
        </p:spPr>
        <p:txBody>
          <a:bodyPr wrap="square">
            <a:spAutoFit/>
          </a:bodyPr>
          <a:lstStyle/>
          <a:p>
            <a:r>
              <a:rPr lang="en-AU" dirty="0">
                <a:solidFill>
                  <a:schemeClr val="tx1">
                    <a:lumMod val="85000"/>
                    <a:lumOff val="15000"/>
                  </a:schemeClr>
                </a:solidFill>
                <a:ea typeface="Calibri" panose="020F0502020204030204" pitchFamily="34" charset="0"/>
                <a:cs typeface="Times New Roman" panose="02020603050405020304" pitchFamily="18" charset="0"/>
              </a:rPr>
              <a:t>“A very </a:t>
            </a:r>
            <a:r>
              <a:rPr lang="en-AU" b="1" dirty="0">
                <a:solidFill>
                  <a:schemeClr val="tx1">
                    <a:lumMod val="85000"/>
                    <a:lumOff val="15000"/>
                  </a:schemeClr>
                </a:solidFill>
                <a:ea typeface="Calibri" panose="020F0502020204030204" pitchFamily="34" charset="0"/>
                <a:cs typeface="Times New Roman" panose="02020603050405020304" pitchFamily="18" charset="0"/>
              </a:rPr>
              <a:t>black and white approach </a:t>
            </a:r>
            <a:r>
              <a:rPr lang="en-AU" dirty="0">
                <a:solidFill>
                  <a:schemeClr val="tx1">
                    <a:lumMod val="85000"/>
                    <a:lumOff val="15000"/>
                  </a:schemeClr>
                </a:solidFill>
                <a:ea typeface="Calibri" panose="020F0502020204030204" pitchFamily="34" charset="0"/>
                <a:cs typeface="Times New Roman" panose="02020603050405020304" pitchFamily="18" charset="0"/>
              </a:rPr>
              <a:t>to "just stop" rather than providing supports or understanding.”</a:t>
            </a:r>
            <a:endParaRPr lang="en-AU" dirty="0">
              <a:solidFill>
                <a:schemeClr val="tx1">
                  <a:lumMod val="85000"/>
                  <a:lumOff val="15000"/>
                </a:schemeClr>
              </a:solidFill>
            </a:endParaRPr>
          </a:p>
        </p:txBody>
      </p:sp>
      <p:pic>
        <p:nvPicPr>
          <p:cNvPr id="8" name="Picture 7"/>
          <p:cNvPicPr>
            <a:picLocks noChangeAspect="1"/>
          </p:cNvPicPr>
          <p:nvPr/>
        </p:nvPicPr>
        <p:blipFill rotWithShape="1">
          <a:blip r:embed="rId3"/>
          <a:srcRect l="5197" r="7807"/>
          <a:stretch/>
        </p:blipFill>
        <p:spPr>
          <a:xfrm>
            <a:off x="7006473" y="2890570"/>
            <a:ext cx="3352801" cy="1544127"/>
          </a:xfrm>
          <a:prstGeom prst="rect">
            <a:avLst/>
          </a:prstGeom>
        </p:spPr>
      </p:pic>
      <p:pic>
        <p:nvPicPr>
          <p:cNvPr id="10" name="Picture 6">
            <a:extLst>
              <a:ext uri="{FF2B5EF4-FFF2-40B4-BE49-F238E27FC236}">
                <a16:creationId xmlns:a16="http://schemas.microsoft.com/office/drawing/2014/main" id="{D54F0030-A05F-4CEB-B127-DCB9FCA591E6}"/>
              </a:ext>
            </a:extLst>
          </p:cNvPr>
          <p:cNvPicPr>
            <a:picLocks noChangeAspect="1"/>
          </p:cNvPicPr>
          <p:nvPr/>
        </p:nvPicPr>
        <p:blipFill>
          <a:blip r:embed="rId4"/>
          <a:stretch>
            <a:fillRect/>
          </a:stretch>
        </p:blipFill>
        <p:spPr>
          <a:xfrm>
            <a:off x="435429" y="3016309"/>
            <a:ext cx="2743802" cy="1536192"/>
          </a:xfrm>
          <a:prstGeom prst="rect">
            <a:avLst/>
          </a:prstGeom>
        </p:spPr>
      </p:pic>
      <p:pic>
        <p:nvPicPr>
          <p:cNvPr id="11" name="Picture 5" descr="A picture containing tree, outdoor, person, golf&#10;&#10;Description automatically generated">
            <a:extLst>
              <a:ext uri="{FF2B5EF4-FFF2-40B4-BE49-F238E27FC236}">
                <a16:creationId xmlns:a16="http://schemas.microsoft.com/office/drawing/2014/main" id="{41223B91-E556-4732-947C-9C954F992DAD}"/>
              </a:ext>
            </a:extLst>
          </p:cNvPr>
          <p:cNvPicPr>
            <a:picLocks noChangeAspect="1"/>
          </p:cNvPicPr>
          <p:nvPr/>
        </p:nvPicPr>
        <p:blipFill>
          <a:blip r:embed="rId5"/>
          <a:stretch>
            <a:fillRect/>
          </a:stretch>
        </p:blipFill>
        <p:spPr>
          <a:xfrm>
            <a:off x="3788230" y="3000925"/>
            <a:ext cx="2981679" cy="1575577"/>
          </a:xfrm>
          <a:prstGeom prst="rect">
            <a:avLst/>
          </a:prstGeom>
        </p:spPr>
      </p:pic>
      <p:sp>
        <p:nvSpPr>
          <p:cNvPr id="12" name="TextBox 11">
            <a:extLst>
              <a:ext uri="{FF2B5EF4-FFF2-40B4-BE49-F238E27FC236}">
                <a16:creationId xmlns:a16="http://schemas.microsoft.com/office/drawing/2014/main" id="{281A03D4-D8C9-41ED-9DB1-EE5F454706A0}"/>
              </a:ext>
            </a:extLst>
          </p:cNvPr>
          <p:cNvSpPr txBox="1"/>
          <p:nvPr/>
        </p:nvSpPr>
        <p:spPr>
          <a:xfrm>
            <a:off x="523276" y="672087"/>
            <a:ext cx="71547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tx1">
                    <a:lumMod val="85000"/>
                    <a:lumOff val="15000"/>
                  </a:schemeClr>
                </a:solidFill>
              </a:rPr>
              <a:t>Taking time to listen</a:t>
            </a:r>
          </a:p>
        </p:txBody>
      </p:sp>
    </p:spTree>
    <p:extLst>
      <p:ext uri="{BB962C8B-B14F-4D97-AF65-F5344CB8AC3E}">
        <p14:creationId xmlns:p14="http://schemas.microsoft.com/office/powerpoint/2010/main" val="3337850360"/>
      </p:ext>
    </p:extLst>
  </p:cSld>
  <p:clrMapOvr>
    <a:masterClrMapping/>
  </p:clrMapOvr>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sign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sign 2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dirty="0" smtClean="0"/>
        </a:defPPr>
      </a:lstStyle>
    </a:txDef>
  </a:objectDefaults>
  <a:extraClrSchemeLst/>
</a:theme>
</file>

<file path=ppt/theme/theme4.xml><?xml version="1.0" encoding="utf-8"?>
<a:theme xmlns:a="http://schemas.openxmlformats.org/drawingml/2006/main" name="design 3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sign 4 pi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esign 5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esign 6 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AdornVTI">
  <a:themeElements>
    <a:clrScheme name="AnalogousFromRegularSeedRightStep">
      <a:dk1>
        <a:srgbClr val="000000"/>
      </a:dk1>
      <a:lt1>
        <a:srgbClr val="FFFFFF"/>
      </a:lt1>
      <a:dk2>
        <a:srgbClr val="1D2733"/>
      </a:dk2>
      <a:lt2>
        <a:srgbClr val="E8E3E2"/>
      </a:lt2>
      <a:accent1>
        <a:srgbClr val="4AB0BE"/>
      </a:accent1>
      <a:accent2>
        <a:srgbClr val="3B71B1"/>
      </a:accent2>
      <a:accent3>
        <a:srgbClr val="4D52C3"/>
      </a:accent3>
      <a:accent4>
        <a:srgbClr val="673BB1"/>
      </a:accent4>
      <a:accent5>
        <a:srgbClr val="AA4DC3"/>
      </a:accent5>
      <a:accent6>
        <a:srgbClr val="B13B99"/>
      </a:accent6>
      <a:hlink>
        <a:srgbClr val="BF4F3F"/>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828B430174C4086923DC6386A42EB" ma:contentTypeVersion="1" ma:contentTypeDescription="Create a new document." ma:contentTypeScope="" ma:versionID="f3eed95276caa5f0b713d94469ba198b">
  <xsd:schema xmlns:xsd="http://www.w3.org/2001/XMLSchema" xmlns:xs="http://www.w3.org/2001/XMLSchema" xmlns:p="http://schemas.microsoft.com/office/2006/metadata/properties" xmlns:ns1="http://schemas.microsoft.com/sharepoint/v3" targetNamespace="http://schemas.microsoft.com/office/2006/metadata/properties" ma:root="true" ma:fieldsID="e0ee8519fdabecc2bfa1412910d6fa2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D10F03-0E5C-409B-9DB9-E118998FE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14A4B5-D18F-49E1-87B4-B1546E51BE1C}">
  <ds:schemaRefs>
    <ds:schemaRef ds:uri="http://schemas.microsoft.com/office/2006/metadata/properties"/>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 ds:uri="http://purl.org/dc/elements/1.1/"/>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660B5F4-6B52-4BBB-861C-712DCD6D45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JXXXX Mind Powerpoint Template_3</Template>
  <TotalTime>5907</TotalTime>
  <Words>3987</Words>
  <Application>Microsoft Office PowerPoint</Application>
  <PresentationFormat>Custom</PresentationFormat>
  <Paragraphs>336</Paragraphs>
  <Slides>23</Slides>
  <Notes>19</Notes>
  <HiddenSlides>0</HiddenSlides>
  <MMClips>0</MMClips>
  <ScaleCrop>false</ScaleCrop>
  <HeadingPairs>
    <vt:vector size="4" baseType="variant">
      <vt:variant>
        <vt:lpstr>Theme</vt:lpstr>
      </vt:variant>
      <vt:variant>
        <vt:i4>8</vt:i4>
      </vt:variant>
      <vt:variant>
        <vt:lpstr>Slide Titles</vt:lpstr>
      </vt:variant>
      <vt:variant>
        <vt:i4>23</vt:i4>
      </vt:variant>
    </vt:vector>
  </HeadingPairs>
  <TitlesOfParts>
    <vt:vector size="31" baseType="lpstr">
      <vt:lpstr>Title Page</vt:lpstr>
      <vt:lpstr>design 1</vt:lpstr>
      <vt:lpstr>design 2 blue</vt:lpstr>
      <vt:lpstr>design 3 green</vt:lpstr>
      <vt:lpstr>design 4 pink</vt:lpstr>
      <vt:lpstr>design 5 purple</vt:lpstr>
      <vt:lpstr>design 6 orange</vt:lpstr>
      <vt:lpstr>AdornVTI</vt:lpstr>
      <vt:lpstr>PowerPoint Presentation</vt:lpstr>
      <vt:lpstr>Re-viewing physical health guidelines through a mental health lens</vt:lpstr>
      <vt:lpstr>Acknowledgement of Country</vt:lpstr>
      <vt:lpstr>Inclusion statement</vt:lpstr>
      <vt:lpstr>PowerPoint Presentation</vt:lpstr>
      <vt:lpstr>What’s the problem?</vt:lpstr>
      <vt:lpstr>PowerPoint Presentation</vt:lpstr>
      <vt:lpstr>Addressing physical health at Mind</vt:lpstr>
      <vt:lpstr>PowerPoint Presentation</vt:lpstr>
      <vt:lpstr>PowerPoint Presentation</vt:lpstr>
      <vt:lpstr>PowerPoint Presentation</vt:lpstr>
      <vt:lpstr>PowerPoint Presentation</vt:lpstr>
      <vt:lpstr>Through co-design</vt:lpstr>
      <vt:lpstr>Making a new conversation tool</vt:lpstr>
      <vt:lpstr>My Physical Health recovery practice guideline</vt:lpstr>
      <vt:lpstr>My Physical Health – conversation tool</vt:lpstr>
      <vt:lpstr>My Physical Health – goal setting tools</vt:lpstr>
      <vt:lpstr>My Physical Health – resources </vt:lpstr>
      <vt:lpstr>Rolling out the toolkit in practice</vt:lpstr>
      <vt:lpstr>Feedback so far</vt:lpstr>
      <vt:lpstr>We would like to thank</vt:lpstr>
      <vt:lpstr>References</vt:lpstr>
      <vt:lpstr>mindaustralia.org.au</vt:lpstr>
    </vt:vector>
  </TitlesOfParts>
  <Company>Mind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My Physical Health- Master for team presentations</dc:title>
  <dc:creator>Dee Dove</dc:creator>
  <cp:lastModifiedBy>Carolynne White</cp:lastModifiedBy>
  <cp:revision>243</cp:revision>
  <dcterms:created xsi:type="dcterms:W3CDTF">2015-08-25T21:45:46Z</dcterms:created>
  <dcterms:modified xsi:type="dcterms:W3CDTF">2022-04-07T23:15:20Z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0x010100E2D828B430174C4086923DC6386A42EB</vt:lpwstr>
  </property>
</Properties>
</file>