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4"/>
    <p:sldMasterId id="2147483733" r:id="rId5"/>
    <p:sldMasterId id="2147483714" r:id="rId6"/>
  </p:sldMasterIdLst>
  <p:notesMasterIdLst>
    <p:notesMasterId r:id="rId26"/>
  </p:notesMasterIdLst>
  <p:sldIdLst>
    <p:sldId id="345" r:id="rId7"/>
    <p:sldId id="274" r:id="rId8"/>
    <p:sldId id="282" r:id="rId9"/>
    <p:sldId id="279" r:id="rId10"/>
    <p:sldId id="297" r:id="rId11"/>
    <p:sldId id="260" r:id="rId12"/>
    <p:sldId id="348" r:id="rId13"/>
    <p:sldId id="296" r:id="rId14"/>
    <p:sldId id="283" r:id="rId15"/>
    <p:sldId id="292" r:id="rId16"/>
    <p:sldId id="293" r:id="rId17"/>
    <p:sldId id="347" r:id="rId18"/>
    <p:sldId id="284" r:id="rId19"/>
    <p:sldId id="285" r:id="rId20"/>
    <p:sldId id="294" r:id="rId21"/>
    <p:sldId id="295" r:id="rId22"/>
    <p:sldId id="290" r:id="rId23"/>
    <p:sldId id="291" r:id="rId24"/>
    <p:sldId id="281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4F4E893A-FEDB-BE7A-67A2-C668B96D8B36}" name="Matthew Lewis" initials="ML" userId="S::matthew.lewis@unimelb.edu.au::ed2dc503-3384-4e5a-acce-6042378ad5a8" providerId="AD"/>
  <p188:author id="{84AC1BF4-54CD-F453-0378-69A5ADC82AA9}" name="Victoria Palmer" initials="VP" userId="S::v.palmer@unimelb.edu.au::0a0d8400-6a94-4ba0-a240-a32a8da3d8e0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Victoria Palmer" initials="VP" lastIdx="7" clrIdx="0">
    <p:extLst>
      <p:ext uri="{19B8F6BF-5375-455C-9EA6-DF929625EA0E}">
        <p15:presenceInfo xmlns:p15="http://schemas.microsoft.com/office/powerpoint/2012/main" userId="S::v.palmer@unimelb.edu.au::0a0d8400-6a94-4ba0-a240-a32a8da3d8e0" providerId="AD"/>
      </p:ext>
    </p:extLst>
  </p:cmAuthor>
  <p:cmAuthor id="2" name="Matthew Lewis" initials="ML" lastIdx="3" clrIdx="1">
    <p:extLst>
      <p:ext uri="{19B8F6BF-5375-455C-9EA6-DF929625EA0E}">
        <p15:presenceInfo xmlns:p15="http://schemas.microsoft.com/office/powerpoint/2012/main" userId="S-1-5-21-2078795561-4233005657-3261906462-509898" providerId="AD"/>
      </p:ext>
    </p:extLst>
  </p:cmAuthor>
  <p:cmAuthor id="3" name="Matthew Lewis" initials="ML [2]" lastIdx="2" clrIdx="2">
    <p:extLst>
      <p:ext uri="{19B8F6BF-5375-455C-9EA6-DF929625EA0E}">
        <p15:presenceInfo xmlns:p15="http://schemas.microsoft.com/office/powerpoint/2012/main" userId="S::matthew.lewis@unimelb.edu.au::ed2dc503-3384-4e5a-acce-6042378ad5a8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1E4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4" d="100"/>
          <a:sy n="94" d="100"/>
        </p:scale>
        <p:origin x="510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microsoft.com/office/2018/10/relationships/authors" Target="author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presProps" Target="pres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commentAuthors" Target="commentAuthors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6/04/2022</a:t>
            </a:fld>
            <a:endParaRPr lang="en-AU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925763" y="850900"/>
            <a:ext cx="4075112" cy="22923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NZ" dirty="0"/>
              <a:t>Add your name and introduce yourself</a:t>
            </a:r>
          </a:p>
          <a:p>
            <a:r>
              <a:rPr lang="en-NZ" dirty="0"/>
              <a:t>Also let people know about following us on social media – all handles on last slide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24E2841-FFFD-4A59-BE8D-6DD6D3A261CD}" type="slidenum">
              <a:rPr kumimoji="0" lang="en-N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N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89350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 dpi="0" rotWithShape="1">
            <a:blip r:embed="rId2"/>
            <a:srcRect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pic>
        <p:nvPicPr>
          <p:cNvPr id="79" name="Picture 78">
            <a:extLst>
              <a:ext uri="{FF2B5EF4-FFF2-40B4-BE49-F238E27FC236}">
                <a16:creationId xmlns:a16="http://schemas.microsoft.com/office/drawing/2014/main" id="{F2B4B2AC-3E57-4271-A9DC-2297A756D7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420" y="6088038"/>
            <a:ext cx="719632" cy="719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Divider slide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icon to add picture</a:t>
            </a:r>
            <a:endParaRPr lang="en-AU" dirty="0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Use this for dark images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Use this for light images</a:t>
            </a:r>
            <a:br>
              <a:rPr lang="en-AU" noProof="0"/>
            </a:br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subtitle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3"/>
            <a:stretch>
              <a:fillRect/>
            </a:stretch>
          </a:blipFill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pic>
        <p:nvPicPr>
          <p:cNvPr id="67" name="Picture 66">
            <a:extLst>
              <a:ext uri="{FF2B5EF4-FFF2-40B4-BE49-F238E27FC236}">
                <a16:creationId xmlns:a16="http://schemas.microsoft.com/office/drawing/2014/main" id="{ED957D03-F5CA-4746-856E-5785E5A7DAE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148" y="5954495"/>
            <a:ext cx="719632" cy="719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 dirty="0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4A66AC-D7A3-4C36-B87F-723B5E9DFAE4}" type="datetimeFigureOut">
              <a:rPr lang="en-AU" smtClean="0"/>
              <a:t>6/04/2022</a:t>
            </a:fld>
            <a:endParaRPr lang="en-A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48C141-0832-4E40-800C-81C7E0D0C1D8}" type="slidenum">
              <a:rPr lang="en-AU" smtClean="0"/>
              <a:t>‹#›</a:t>
            </a:fld>
            <a:endParaRPr lang="en-AU" dirty="0"/>
          </a:p>
        </p:txBody>
      </p:sp>
      <p:sp>
        <p:nvSpPr>
          <p:cNvPr id="7" name="TextBox 6"/>
          <p:cNvSpPr txBox="1"/>
          <p:nvPr userDrawn="1"/>
        </p:nvSpPr>
        <p:spPr>
          <a:xfrm>
            <a:off x="335361" y="6245964"/>
            <a:ext cx="1536171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en-NZ" sz="18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629754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dirty="0"/>
              <a:t>Click icon to add picture</a:t>
            </a:r>
            <a:endParaRPr lang="en-AU" noProof="0" dirty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5CDCC3B-124F-465A-86EC-D600BE354C6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3880" y="1045942"/>
            <a:ext cx="719632" cy="719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 dirty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 dirty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/>
              <a:t>Click to add title</a:t>
            </a:r>
          </a:p>
          <a:p>
            <a:pPr lvl="1"/>
            <a:r>
              <a:rPr lang="en-AU" noProof="0"/>
              <a:t>Two</a:t>
            </a:r>
          </a:p>
          <a:p>
            <a:pPr lvl="2"/>
            <a:r>
              <a:rPr lang="en-AU" noProof="0"/>
              <a:t>Three</a:t>
            </a:r>
          </a:p>
          <a:p>
            <a:pPr lvl="8"/>
            <a:r>
              <a:rPr lang="en-AU" noProof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  <a:blipFill>
            <a:blip r:embed="rId2"/>
            <a:stretch>
              <a:fillRect/>
            </a:stretch>
          </a:blipFill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Click to add Identifier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/>
              <a:t>    1</a:t>
            </a:r>
          </a:p>
          <a:p>
            <a:pPr lvl="1"/>
            <a:r>
              <a:rPr lang="en-AU" noProof="0"/>
              <a:t>2</a:t>
            </a:r>
          </a:p>
          <a:p>
            <a:pPr lvl="2"/>
            <a:r>
              <a:rPr lang="en-AU" noProof="0"/>
              <a:t>3</a:t>
            </a:r>
          </a:p>
          <a:p>
            <a:pPr lvl="3"/>
            <a:r>
              <a:rPr lang="en-AU" noProof="0"/>
              <a:t>4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/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/>
              <a:t>Use this for dark images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Use this for light images</a:t>
            </a:r>
            <a:br>
              <a:rPr lang="en-AU" noProof="0"/>
            </a:br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5</a:t>
            </a:r>
          </a:p>
          <a:p>
            <a:pPr lvl="5"/>
            <a:r>
              <a:rPr lang="en-AU" noProof="0"/>
              <a:t>6</a:t>
            </a:r>
          </a:p>
          <a:p>
            <a:pPr lvl="6"/>
            <a:r>
              <a:rPr lang="en-AU" noProof="0"/>
              <a:t>7</a:t>
            </a:r>
          </a:p>
          <a:p>
            <a:pPr lvl="7"/>
            <a:r>
              <a:rPr lang="en-AU" noProof="0"/>
              <a:t>8</a:t>
            </a:r>
          </a:p>
          <a:p>
            <a:pPr lvl="8"/>
            <a:r>
              <a:rPr lang="en-AU" noProof="0"/>
              <a:t>9</a:t>
            </a:r>
          </a:p>
          <a:p>
            <a:pPr lvl="8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 dirty="0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image" Target="../media/image2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26" Type="http://schemas.openxmlformats.org/officeDocument/2006/relationships/image" Target="../media/image1.png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3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  <p:pic>
        <p:nvPicPr>
          <p:cNvPr id="66" name="Picture 65">
            <a:extLst>
              <a:ext uri="{FF2B5EF4-FFF2-40B4-BE49-F238E27FC236}">
                <a16:creationId xmlns:a16="http://schemas.microsoft.com/office/drawing/2014/main" id="{5A175E4E-103D-444F-8850-881FB33A7B8A}"/>
              </a:ext>
            </a:extLst>
          </p:cNvPr>
          <p:cNvPicPr>
            <a:picLocks noChangeAspect="1"/>
          </p:cNvPicPr>
          <p:nvPr userDrawn="1"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430" y="5846542"/>
            <a:ext cx="719632" cy="719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  <p:sldLayoutId id="2147483769" r:id="rId2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  <a:p>
            <a:pPr lvl="5"/>
            <a:r>
              <a:rPr lang="en-AU" noProof="0"/>
              <a:t>Six</a:t>
            </a:r>
          </a:p>
          <a:p>
            <a:pPr lvl="6"/>
            <a:r>
              <a:rPr lang="en-AU" noProof="0"/>
              <a:t>Seven</a:t>
            </a:r>
          </a:p>
          <a:p>
            <a:pPr lvl="7"/>
            <a:r>
              <a:rPr lang="en-AU" noProof="0"/>
              <a:t>Eight</a:t>
            </a:r>
          </a:p>
          <a:p>
            <a:pPr lvl="8"/>
            <a:r>
              <a:rPr lang="en-AU" noProof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26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/>
              <a:t>Edit Master text styles</a:t>
            </a:r>
          </a:p>
          <a:p>
            <a:pPr lvl="1"/>
            <a:r>
              <a:rPr lang="en-AU" noProof="0"/>
              <a:t>Second level</a:t>
            </a:r>
          </a:p>
          <a:p>
            <a:pPr lvl="2"/>
            <a:r>
              <a:rPr lang="en-AU" noProof="0"/>
              <a:t>Third level</a:t>
            </a:r>
          </a:p>
          <a:p>
            <a:pPr lvl="3"/>
            <a:r>
              <a:rPr lang="en-AU" noProof="0"/>
              <a:t>Fourth level</a:t>
            </a:r>
          </a:p>
          <a:p>
            <a:pPr lvl="4"/>
            <a:r>
              <a:rPr lang="en-AU" noProof="0"/>
              <a:t>Fifth level</a:t>
            </a:r>
          </a:p>
          <a:p>
            <a:pPr lvl="5"/>
            <a:r>
              <a:rPr lang="en-AU" noProof="0"/>
              <a:t>Six</a:t>
            </a:r>
          </a:p>
          <a:p>
            <a:pPr lvl="6"/>
            <a:r>
              <a:rPr lang="en-AU" noProof="0"/>
              <a:t>Seven</a:t>
            </a:r>
          </a:p>
          <a:p>
            <a:pPr lvl="7"/>
            <a:r>
              <a:rPr lang="en-AU" noProof="0"/>
              <a:t>Eight</a:t>
            </a:r>
          </a:p>
          <a:p>
            <a:pPr lvl="8"/>
            <a:r>
              <a:rPr lang="en-AU" noProof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6/04/2022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  <a:blipFill>
            <a:blip r:embed="rId13"/>
            <a:stretch>
              <a:fillRect/>
            </a:stretch>
          </a:blipFill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13" Type="http://schemas.openxmlformats.org/officeDocument/2006/relationships/image" Target="../media/image23.pn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12" Type="http://schemas.openxmlformats.org/officeDocument/2006/relationships/image" Target="../media/image2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jpeg"/><Relationship Id="rId15" Type="http://schemas.openxmlformats.org/officeDocument/2006/relationships/image" Target="../media/image25.png"/><Relationship Id="rId10" Type="http://schemas.openxmlformats.org/officeDocument/2006/relationships/image" Target="../media/image20.png"/><Relationship Id="rId4" Type="http://schemas.openxmlformats.org/officeDocument/2006/relationships/image" Target="../media/image14.jpeg"/><Relationship Id="rId9" Type="http://schemas.openxmlformats.org/officeDocument/2006/relationships/image" Target="../media/image19.jpeg"/><Relationship Id="rId14" Type="http://schemas.openxmlformats.org/officeDocument/2006/relationships/image" Target="../media/image24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38.png"/><Relationship Id="rId18" Type="http://schemas.openxmlformats.org/officeDocument/2006/relationships/image" Target="../media/image43.png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12" Type="http://schemas.openxmlformats.org/officeDocument/2006/relationships/image" Target="../media/image37.png"/><Relationship Id="rId17" Type="http://schemas.openxmlformats.org/officeDocument/2006/relationships/image" Target="../media/image42.png"/><Relationship Id="rId2" Type="http://schemas.openxmlformats.org/officeDocument/2006/relationships/image" Target="../media/image27.png"/><Relationship Id="rId16" Type="http://schemas.openxmlformats.org/officeDocument/2006/relationships/image" Target="../media/image41.png"/><Relationship Id="rId20" Type="http://schemas.openxmlformats.org/officeDocument/2006/relationships/image" Target="../media/image45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1.png"/><Relationship Id="rId11" Type="http://schemas.openxmlformats.org/officeDocument/2006/relationships/image" Target="../media/image36.png"/><Relationship Id="rId5" Type="http://schemas.openxmlformats.org/officeDocument/2006/relationships/image" Target="../media/image30.png"/><Relationship Id="rId15" Type="http://schemas.openxmlformats.org/officeDocument/2006/relationships/image" Target="../media/image40.png"/><Relationship Id="rId10" Type="http://schemas.openxmlformats.org/officeDocument/2006/relationships/image" Target="../media/image35.png"/><Relationship Id="rId19" Type="http://schemas.openxmlformats.org/officeDocument/2006/relationships/image" Target="../media/image44.png"/><Relationship Id="rId4" Type="http://schemas.openxmlformats.org/officeDocument/2006/relationships/image" Target="../media/image29.png"/><Relationship Id="rId9" Type="http://schemas.openxmlformats.org/officeDocument/2006/relationships/image" Target="../media/image34.png"/><Relationship Id="rId14" Type="http://schemas.openxmlformats.org/officeDocument/2006/relationships/image" Target="../media/image3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133" b="13483"/>
          <a:stretch/>
        </p:blipFill>
        <p:spPr>
          <a:xfrm>
            <a:off x="2619553" y="111597"/>
            <a:ext cx="6723286" cy="1451609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48536671-9A2F-48AB-9B8D-14BDEA6C57FD}"/>
              </a:ext>
            </a:extLst>
          </p:cNvPr>
          <p:cNvSpPr/>
          <p:nvPr/>
        </p:nvSpPr>
        <p:spPr>
          <a:xfrm>
            <a:off x="0" y="6256421"/>
            <a:ext cx="6098400" cy="602244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0"/>
                  <a:lumOff val="100000"/>
                </a:schemeClr>
              </a:gs>
              <a:gs pos="50000">
                <a:srgbClr val="1253A7">
                  <a:lumMod val="25000"/>
                  <a:lumOff val="75000"/>
                </a:srgbClr>
              </a:gs>
              <a:gs pos="75000">
                <a:srgbClr val="1253A7">
                  <a:lumMod val="50000"/>
                  <a:lumOff val="50000"/>
                </a:srgbClr>
              </a:gs>
              <a:gs pos="25000">
                <a:schemeClr val="accent1">
                  <a:lumMod val="0"/>
                  <a:lumOff val="100000"/>
                </a:schemeClr>
              </a:gs>
              <a:gs pos="100000">
                <a:srgbClr val="1253A7">
                  <a:lumMod val="75000"/>
                  <a:lumOff val="2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82712D6-1832-4607-A833-4D643367F163}"/>
              </a:ext>
            </a:extLst>
          </p:cNvPr>
          <p:cNvSpPr/>
          <p:nvPr/>
        </p:nvSpPr>
        <p:spPr>
          <a:xfrm>
            <a:off x="6098400" y="6254355"/>
            <a:ext cx="6093600" cy="602245"/>
          </a:xfrm>
          <a:prstGeom prst="rect">
            <a:avLst/>
          </a:prstGeom>
          <a:gradFill>
            <a:gsLst>
              <a:gs pos="0">
                <a:srgbClr val="43921B"/>
              </a:gs>
              <a:gs pos="50000">
                <a:srgbClr val="43921B">
                  <a:lumMod val="25000"/>
                  <a:lumOff val="75000"/>
                </a:srgbClr>
              </a:gs>
              <a:gs pos="75000">
                <a:srgbClr val="43921B">
                  <a:lumMod val="0"/>
                  <a:lumOff val="100000"/>
                </a:srgbClr>
              </a:gs>
              <a:gs pos="25000">
                <a:srgbClr val="43921B">
                  <a:lumMod val="92000"/>
                  <a:lumOff val="8000"/>
                </a:srgbClr>
              </a:gs>
              <a:gs pos="100000">
                <a:srgbClr val="43921B">
                  <a:lumMod val="0"/>
                  <a:lumOff val="100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12B2F38-EDD5-4D27-BDF2-C4699174968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01" y="6300339"/>
            <a:ext cx="1308674" cy="51027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FB29C34C-A12E-41FA-B717-024FCCEDC62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8553" y="6254355"/>
            <a:ext cx="601278" cy="60580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610C693B-C233-4566-A8AD-0AE09600E45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732770" y="6403389"/>
            <a:ext cx="1378229" cy="34055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72D1E88-7B8F-40D5-98B2-513646E253BC}"/>
              </a:ext>
            </a:extLst>
          </p:cNvPr>
          <p:cNvSpPr txBox="1"/>
          <p:nvPr/>
        </p:nvSpPr>
        <p:spPr>
          <a:xfrm>
            <a:off x="720035" y="2092431"/>
            <a:ext cx="52197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200" b="1" dirty="0">
                <a:solidFill>
                  <a:schemeClr val="accent5">
                    <a:lumMod val="75000"/>
                  </a:schemeClr>
                </a:solidFill>
              </a:rPr>
              <a:t>Thank you to our Sponsors</a:t>
            </a:r>
          </a:p>
        </p:txBody>
      </p:sp>
      <p:pic>
        <p:nvPicPr>
          <p:cNvPr id="9" name="Picture 8" descr="A picture containing logo&#10;&#10;Description automatically generated">
            <a:extLst>
              <a:ext uri="{FF2B5EF4-FFF2-40B4-BE49-F238E27FC236}">
                <a16:creationId xmlns:a16="http://schemas.microsoft.com/office/drawing/2014/main" id="{14FE8F82-BC56-4297-844D-3973E845937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5817" y="2822972"/>
            <a:ext cx="1388496" cy="846644"/>
          </a:xfrm>
          <a:prstGeom prst="rect">
            <a:avLst/>
          </a:prstGeom>
        </p:spPr>
      </p:pic>
      <p:pic>
        <p:nvPicPr>
          <p:cNvPr id="20" name="Picture 19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6DAE9A7A-6002-442B-8EB1-80C9A3B3589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2720" y="2663322"/>
            <a:ext cx="1077247" cy="1077247"/>
          </a:xfrm>
          <a:prstGeom prst="rect">
            <a:avLst/>
          </a:prstGeom>
        </p:spPr>
      </p:pic>
      <p:pic>
        <p:nvPicPr>
          <p:cNvPr id="22" name="Picture 21" descr="Pie chart&#10;&#10;Description automatically generated with medium confidence">
            <a:extLst>
              <a:ext uri="{FF2B5EF4-FFF2-40B4-BE49-F238E27FC236}">
                <a16:creationId xmlns:a16="http://schemas.microsoft.com/office/drawing/2014/main" id="{7FF84D3B-10BD-499D-922D-5C9C13EC5AB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8374" y="2869365"/>
            <a:ext cx="1560967" cy="624387"/>
          </a:xfrm>
          <a:prstGeom prst="rect">
            <a:avLst/>
          </a:prstGeom>
        </p:spPr>
      </p:pic>
      <p:pic>
        <p:nvPicPr>
          <p:cNvPr id="24" name="Picture 23" descr="A picture containing logo&#10;&#10;Description automatically generated">
            <a:extLst>
              <a:ext uri="{FF2B5EF4-FFF2-40B4-BE49-F238E27FC236}">
                <a16:creationId xmlns:a16="http://schemas.microsoft.com/office/drawing/2014/main" id="{B0B53593-6339-423F-BA72-ABA8218B351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0641" y="4320575"/>
            <a:ext cx="1718161" cy="602244"/>
          </a:xfrm>
          <a:prstGeom prst="rect">
            <a:avLst/>
          </a:prstGeom>
        </p:spPr>
      </p:pic>
      <p:pic>
        <p:nvPicPr>
          <p:cNvPr id="26" name="Picture 25" descr="Logo, company name&#10;&#10;Description automatically generated">
            <a:extLst>
              <a:ext uri="{FF2B5EF4-FFF2-40B4-BE49-F238E27FC236}">
                <a16:creationId xmlns:a16="http://schemas.microsoft.com/office/drawing/2014/main" id="{1B6BBBDD-E3C4-4D0C-9F12-6D8BF192A1F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514" y="4273983"/>
            <a:ext cx="987572" cy="577730"/>
          </a:xfrm>
          <a:prstGeom prst="rect">
            <a:avLst/>
          </a:prstGeom>
        </p:spPr>
      </p:pic>
      <p:pic>
        <p:nvPicPr>
          <p:cNvPr id="28" name="Picture 27" descr="Diagram&#10;&#10;Description automatically generated with low confidence">
            <a:extLst>
              <a:ext uri="{FF2B5EF4-FFF2-40B4-BE49-F238E27FC236}">
                <a16:creationId xmlns:a16="http://schemas.microsoft.com/office/drawing/2014/main" id="{52A895F5-7F7E-4EE2-BCAA-15351874EFB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5795" y="4217819"/>
            <a:ext cx="2154616" cy="757905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94E375A3-AAFF-48E5-BDC9-653CEB9094D9}"/>
              </a:ext>
            </a:extLst>
          </p:cNvPr>
          <p:cNvSpPr txBox="1"/>
          <p:nvPr/>
        </p:nvSpPr>
        <p:spPr>
          <a:xfrm>
            <a:off x="4192531" y="5555258"/>
            <a:ext cx="427013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 </a:t>
            </a:r>
            <a:r>
              <a:rPr lang="en-AU" sz="3200" b="1" i="1" dirty="0">
                <a:solidFill>
                  <a:srgbClr val="002060"/>
                </a:solidFill>
                <a:latin typeface="Arial" panose="020B0604020202020204" pitchFamily="34" charset="0"/>
              </a:rPr>
              <a:t>#EquallyWellAu22</a:t>
            </a:r>
          </a:p>
        </p:txBody>
      </p:sp>
      <p:pic>
        <p:nvPicPr>
          <p:cNvPr id="5" name="Picture 4" descr="A picture containing diagram&#10;&#10;Description automatically generated">
            <a:extLst>
              <a:ext uri="{FF2B5EF4-FFF2-40B4-BE49-F238E27FC236}">
                <a16:creationId xmlns:a16="http://schemas.microsoft.com/office/drawing/2014/main" id="{A66E7D13-E537-4634-93CD-FD67AA0D50A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512" y="2661277"/>
            <a:ext cx="1748082" cy="1119344"/>
          </a:xfrm>
          <a:prstGeom prst="rect">
            <a:avLst/>
          </a:prstGeom>
        </p:spPr>
      </p:pic>
      <p:pic>
        <p:nvPicPr>
          <p:cNvPr id="7" name="Picture 6" descr="Text&#10;&#10;Description automatically generated">
            <a:extLst>
              <a:ext uri="{FF2B5EF4-FFF2-40B4-BE49-F238E27FC236}">
                <a16:creationId xmlns:a16="http://schemas.microsoft.com/office/drawing/2014/main" id="{1EBBC800-1D28-42D0-911C-3840BB5708BD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0900" y="4373028"/>
            <a:ext cx="1857913" cy="426883"/>
          </a:xfrm>
          <a:prstGeom prst="rect">
            <a:avLst/>
          </a:prstGeom>
        </p:spPr>
      </p:pic>
      <p:pic>
        <p:nvPicPr>
          <p:cNvPr id="10" name="Picture 9" descr="Logo&#10;&#10;Description automatically generated with medium confidence">
            <a:extLst>
              <a:ext uri="{FF2B5EF4-FFF2-40B4-BE49-F238E27FC236}">
                <a16:creationId xmlns:a16="http://schemas.microsoft.com/office/drawing/2014/main" id="{7B1C1C6B-7432-48F6-BE06-46447B7BDEAC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8223" y="4279392"/>
            <a:ext cx="1188000" cy="572321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D7A19CEE-522C-4439-A7CE-4E1E810B6808}"/>
              </a:ext>
            </a:extLst>
          </p:cNvPr>
          <p:cNvSpPr/>
          <p:nvPr/>
        </p:nvSpPr>
        <p:spPr>
          <a:xfrm>
            <a:off x="220337" y="111597"/>
            <a:ext cx="1169338" cy="145160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A1C4B9E-F43F-4511-B00B-35A72E1824A8}"/>
              </a:ext>
            </a:extLst>
          </p:cNvPr>
          <p:cNvSpPr/>
          <p:nvPr/>
        </p:nvSpPr>
        <p:spPr>
          <a:xfrm>
            <a:off x="220337" y="5849957"/>
            <a:ext cx="1169338" cy="39146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5510659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91EA203B-F6A0-4BCF-9F56-87756A008E4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45805393"/>
              </p:ext>
            </p:extLst>
          </p:nvPr>
        </p:nvGraphicFramePr>
        <p:xfrm>
          <a:off x="-2" y="0"/>
          <a:ext cx="12192000" cy="76366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48000">
                  <a:extLst>
                    <a:ext uri="{9D8B030D-6E8A-4147-A177-3AD203B41FA5}">
                      <a16:colId xmlns:a16="http://schemas.microsoft.com/office/drawing/2014/main" val="2374934727"/>
                    </a:ext>
                  </a:extLst>
                </a:gridCol>
                <a:gridCol w="3048000">
                  <a:extLst>
                    <a:ext uri="{9D8B030D-6E8A-4147-A177-3AD203B41FA5}">
                      <a16:colId xmlns:a16="http://schemas.microsoft.com/office/drawing/2014/main" val="655117100"/>
                    </a:ext>
                  </a:extLst>
                </a:gridCol>
                <a:gridCol w="3048000">
                  <a:extLst>
                    <a:ext uri="{9D8B030D-6E8A-4147-A177-3AD203B41FA5}">
                      <a16:colId xmlns:a16="http://schemas.microsoft.com/office/drawing/2014/main" val="2578473186"/>
                    </a:ext>
                  </a:extLst>
                </a:gridCol>
                <a:gridCol w="3048000">
                  <a:extLst>
                    <a:ext uri="{9D8B030D-6E8A-4147-A177-3AD203B41FA5}">
                      <a16:colId xmlns:a16="http://schemas.microsoft.com/office/drawing/2014/main" val="565000759"/>
                    </a:ext>
                  </a:extLst>
                </a:gridCol>
              </a:tblGrid>
              <a:tr h="938613">
                <a:tc>
                  <a:txBody>
                    <a:bodyPr/>
                    <a:lstStyle/>
                    <a:p>
                      <a:r>
                        <a:rPr lang="en-AU" dirty="0"/>
                        <a:t>Year  &amp; Co-designers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dirty="0"/>
                        <a:t>Co-Design and  </a:t>
                      </a:r>
                    </a:p>
                    <a:p>
                      <a:r>
                        <a:rPr lang="en-AU" dirty="0"/>
                        <a:t>approaches used  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dirty="0"/>
                        <a:t>Outcome to inform intervention design &amp; final model of care 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dirty="0"/>
                        <a:t>Illustration of co-design principles in action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12948169"/>
                  </a:ext>
                </a:extLst>
              </a:tr>
              <a:tr h="2346533">
                <a:tc>
                  <a:txBody>
                    <a:bodyPr/>
                    <a:lstStyle/>
                    <a:p>
                      <a:pPr algn="ctr"/>
                      <a:r>
                        <a:rPr lang="en-AU" sz="1600" b="1" dirty="0"/>
                        <a:t>2016</a:t>
                      </a:r>
                    </a:p>
                    <a:p>
                      <a:pPr algn="ctr"/>
                      <a:endParaRPr lang="en-AU" sz="1600" b="1" dirty="0"/>
                    </a:p>
                    <a:p>
                      <a:pPr algn="ctr"/>
                      <a:r>
                        <a:rPr lang="en-AU" sz="1600" b="1" dirty="0"/>
                        <a:t>4 sessions involving </a:t>
                      </a:r>
                    </a:p>
                    <a:p>
                      <a:pPr algn="ctr"/>
                      <a:r>
                        <a:rPr lang="en-AU" sz="1600" b="1" dirty="0"/>
                        <a:t>(n=6, n=1) members </a:t>
                      </a:r>
                    </a:p>
                    <a:p>
                      <a:pPr algn="ctr"/>
                      <a:r>
                        <a:rPr lang="en-AU" sz="1600" b="1" dirty="0"/>
                        <a:t>(n=3, n=4) carers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sz="1600" dirty="0"/>
                        <a:t>Group discussions looking at multiple existing resources about heart health. Purpose to identify priorities for the research and materials for development.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sz="1600" dirty="0"/>
                        <a:t>Touch points for co-design oriented around - What information works for people - what format, magnets? Online? Paper documents? </a:t>
                      </a:r>
                    </a:p>
                    <a:p>
                      <a:endParaRPr lang="en-AU" sz="1600" dirty="0"/>
                    </a:p>
                    <a:p>
                      <a:r>
                        <a:rPr lang="en-AU" sz="1600" dirty="0"/>
                        <a:t>Establishment of support for the risk arrow for the cardiovascular risk presentation 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sz="1600" dirty="0"/>
                        <a:t>Experience shaping the modes of communication. The identification of material objects within the co-design that are needed.</a:t>
                      </a:r>
                    </a:p>
                    <a:p>
                      <a:endParaRPr lang="en-AU" sz="1600" dirty="0"/>
                    </a:p>
                    <a:p>
                      <a:r>
                        <a:rPr lang="en-AU" sz="1600" dirty="0"/>
                        <a:t>Decisions shape the design of intervention and model of care. 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17475999"/>
                  </a:ext>
                </a:extLst>
              </a:tr>
              <a:tr h="1345346">
                <a:tc>
                  <a:txBody>
                    <a:bodyPr/>
                    <a:lstStyle/>
                    <a:p>
                      <a:pPr algn="ctr"/>
                      <a:r>
                        <a:rPr lang="en-AU" sz="1600" b="1" dirty="0"/>
                        <a:t>2017 </a:t>
                      </a:r>
                    </a:p>
                    <a:p>
                      <a:pPr algn="ctr"/>
                      <a:r>
                        <a:rPr lang="en-AU" sz="1600" b="1" dirty="0"/>
                        <a:t>1 session </a:t>
                      </a:r>
                    </a:p>
                    <a:p>
                      <a:pPr algn="ctr"/>
                      <a:r>
                        <a:rPr lang="en-AU" sz="1600" b="1" dirty="0"/>
                        <a:t>(n=6) members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Ideation –  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600" dirty="0"/>
                        <a:t>Coproducing ways to communicate, engage and, reassure people.</a:t>
                      </a:r>
                      <a:endParaRPr lang="en-US" sz="1600" dirty="0"/>
                    </a:p>
                    <a:p>
                      <a:pPr lvl="0">
                        <a:buNone/>
                      </a:pPr>
                      <a:endParaRPr lang="en-US" sz="1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1600" dirty="0"/>
                        <a:t>Identification of recruitment barriers and formulation of strategies </a:t>
                      </a:r>
                      <a:r>
                        <a:rPr lang="en-AU" sz="1600" dirty="0"/>
                        <a:t>for engagement.</a:t>
                      </a:r>
                      <a:endParaRPr lang="en-US" sz="1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sz="1600" dirty="0"/>
                        <a:t>Decisions shape design of study and materials. Experience is used for strategy formulation.</a:t>
                      </a:r>
                      <a:endParaRPr lang="en-US" sz="16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02661039"/>
                  </a:ext>
                </a:extLst>
              </a:tr>
              <a:tr h="3006204">
                <a:tc>
                  <a:txBody>
                    <a:bodyPr/>
                    <a:lstStyle/>
                    <a:p>
                      <a:pPr algn="ctr"/>
                      <a:r>
                        <a:rPr lang="en-AU" sz="1600" b="1" dirty="0"/>
                        <a:t>2018 </a:t>
                      </a:r>
                    </a:p>
                    <a:p>
                      <a:pPr algn="ctr"/>
                      <a:r>
                        <a:rPr lang="en-AU" sz="1600" b="1" dirty="0"/>
                        <a:t>2 sessions involving </a:t>
                      </a:r>
                    </a:p>
                    <a:p>
                      <a:pPr algn="ctr"/>
                      <a:r>
                        <a:rPr lang="en-AU" sz="1600" b="1" dirty="0"/>
                        <a:t>(n=3, n=4) members</a:t>
                      </a:r>
                    </a:p>
                    <a:p>
                      <a:endParaRPr lang="en-AU" sz="16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sz="1600" dirty="0"/>
                        <a:t>Prototype co-design 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sz="1600" dirty="0"/>
                        <a:t>Discussion questions such as ‘What do you think of when we say ‘Health heart check’. Risk information worksheet - design, colours, wording, making a star shape from the CVD risk materials. Help your heart diagram.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sz="1600" dirty="0"/>
                        <a:t>Making materials together and co-designing using creative approaches.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71139474"/>
                  </a:ext>
                </a:extLst>
              </a:tr>
            </a:tbl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37E3C79-5D0B-471F-9054-094B741D41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10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2987569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5">
            <a:extLst>
              <a:ext uri="{FF2B5EF4-FFF2-40B4-BE49-F238E27FC236}">
                <a16:creationId xmlns:a16="http://schemas.microsoft.com/office/drawing/2014/main" id="{1E4C82C2-367E-4497-BC2C-29E8B94EACC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5089735"/>
              </p:ext>
            </p:extLst>
          </p:nvPr>
        </p:nvGraphicFramePr>
        <p:xfrm>
          <a:off x="-11373" y="-22746"/>
          <a:ext cx="12194136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87579">
                  <a:extLst>
                    <a:ext uri="{9D8B030D-6E8A-4147-A177-3AD203B41FA5}">
                      <a16:colId xmlns:a16="http://schemas.microsoft.com/office/drawing/2014/main" val="2565715804"/>
                    </a:ext>
                  </a:extLst>
                </a:gridCol>
                <a:gridCol w="3209489">
                  <a:extLst>
                    <a:ext uri="{9D8B030D-6E8A-4147-A177-3AD203B41FA5}">
                      <a16:colId xmlns:a16="http://schemas.microsoft.com/office/drawing/2014/main" val="4223725264"/>
                    </a:ext>
                  </a:extLst>
                </a:gridCol>
                <a:gridCol w="3048534">
                  <a:extLst>
                    <a:ext uri="{9D8B030D-6E8A-4147-A177-3AD203B41FA5}">
                      <a16:colId xmlns:a16="http://schemas.microsoft.com/office/drawing/2014/main" val="3781526792"/>
                    </a:ext>
                  </a:extLst>
                </a:gridCol>
                <a:gridCol w="3048534">
                  <a:extLst>
                    <a:ext uri="{9D8B030D-6E8A-4147-A177-3AD203B41FA5}">
                      <a16:colId xmlns:a16="http://schemas.microsoft.com/office/drawing/2014/main" val="2779101171"/>
                    </a:ext>
                  </a:extLst>
                </a:gridCol>
              </a:tblGrid>
              <a:tr h="1427301">
                <a:tc>
                  <a:txBody>
                    <a:bodyPr/>
                    <a:lstStyle/>
                    <a:p>
                      <a:r>
                        <a:rPr lang="en-AU" dirty="0"/>
                        <a:t>Year 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dirty="0"/>
                        <a:t>Co-Design and  ​</a:t>
                      </a:r>
                    </a:p>
                    <a:p>
                      <a:r>
                        <a:rPr lang="en-AU" dirty="0"/>
                        <a:t>approaches used  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dirty="0"/>
                        <a:t>Outcome and impact on intervention design and final model of care 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dirty="0"/>
                        <a:t>Illustration of co-design principles in action 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93145597"/>
                  </a:ext>
                </a:extLst>
              </a:tr>
              <a:tr h="2071320">
                <a:tc>
                  <a:txBody>
                    <a:bodyPr/>
                    <a:lstStyle/>
                    <a:p>
                      <a:pPr algn="ctr"/>
                      <a:r>
                        <a:rPr lang="en-AU" b="1" dirty="0"/>
                        <a:t>2020 ​</a:t>
                      </a:r>
                    </a:p>
                    <a:p>
                      <a:pPr algn="ctr"/>
                      <a:r>
                        <a:rPr lang="en-AU" b="1" dirty="0"/>
                        <a:t>3 simulation tests</a:t>
                      </a:r>
                    </a:p>
                    <a:p>
                      <a:pPr algn="ctr"/>
                      <a:r>
                        <a:rPr lang="en-AU" b="1" dirty="0"/>
                        <a:t>3 Pairs (member and research nurse)</a:t>
                      </a:r>
                    </a:p>
                    <a:p>
                      <a:r>
                        <a:rPr lang="en-AU" b="1" dirty="0"/>
                        <a:t>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dirty="0"/>
                        <a:t>Simulation of model of care with nurse and co-designers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AU" dirty="0"/>
                    </a:p>
                    <a:p>
                      <a:r>
                        <a:rPr lang="en-AU" dirty="0"/>
                        <a:t>H</a:t>
                      </a:r>
                      <a:r>
                        <a:rPr lang="en-US" dirty="0"/>
                        <a:t>ow to improve nurse conversations</a:t>
                      </a:r>
                      <a:r>
                        <a:rPr lang="en-AU" dirty="0"/>
                        <a:t>, goal setting and motivational interviewing.</a:t>
                      </a:r>
                      <a:r>
                        <a:rPr lang="en-US" dirty="0"/>
                        <a:t> ​</a:t>
                      </a:r>
                    </a:p>
                    <a:p>
                      <a:r>
                        <a:rPr lang="en-US" dirty="0"/>
                        <a:t>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dirty="0"/>
                        <a:t>Prototype, simulation and content improvement.</a:t>
                      </a:r>
                      <a:r>
                        <a:rPr lang="en-US" dirty="0"/>
                        <a:t>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11487282"/>
                  </a:ext>
                </a:extLst>
              </a:tr>
              <a:tr h="3359379">
                <a:tc>
                  <a:txBody>
                    <a:bodyPr/>
                    <a:lstStyle/>
                    <a:p>
                      <a:pPr algn="ctr"/>
                      <a:r>
                        <a:rPr lang="en-AU" b="1" dirty="0"/>
                        <a:t>2021 ​</a:t>
                      </a:r>
                    </a:p>
                    <a:p>
                      <a:pPr algn="ctr"/>
                      <a:r>
                        <a:rPr lang="en-AU" b="1" dirty="0"/>
                        <a:t>​</a:t>
                      </a:r>
                      <a:r>
                        <a:rPr lang="en-US" b="1" dirty="0"/>
                        <a:t>2 sessions, one online and one </a:t>
                      </a:r>
                      <a:r>
                        <a:rPr lang="en-AU" b="1" dirty="0"/>
                        <a:t>in person</a:t>
                      </a:r>
                      <a:r>
                        <a:rPr lang="en-US" b="1" dirty="0"/>
                        <a:t> involving ​</a:t>
                      </a:r>
                    </a:p>
                    <a:p>
                      <a:pPr algn="ctr"/>
                      <a:r>
                        <a:rPr lang="en-US" b="1" dirty="0"/>
                        <a:t>(n=5, n=5) </a:t>
                      </a:r>
                      <a:r>
                        <a:rPr lang="en-AU" b="1" dirty="0"/>
                        <a:t>members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dirty="0"/>
                        <a:t>Zoom with Mural digital whiteboard. A predesigned experience map of </a:t>
                      </a:r>
                      <a:r>
                        <a:rPr lang="en-US" dirty="0"/>
                        <a:t>Niko’s heart health care experience.</a:t>
                      </a:r>
                      <a:r>
                        <a:rPr lang="en-AU" dirty="0"/>
                        <a:t> </a:t>
                      </a:r>
                      <a:endParaRPr lang="en-US" dirty="0"/>
                    </a:p>
                    <a:p>
                      <a:pPr lvl="0">
                        <a:buNone/>
                      </a:pPr>
                      <a:endParaRPr lang="en-AU" dirty="0"/>
                    </a:p>
                    <a:p>
                      <a:pPr lvl="0">
                        <a:buNone/>
                      </a:pPr>
                      <a:r>
                        <a:rPr lang="en-AU" dirty="0"/>
                        <a:t>Digital sticky notes, discussion format ​and virtual aid demonstration and discussion.  ​</a:t>
                      </a:r>
                      <a:endParaRPr 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dirty="0"/>
                        <a:t>Key moments in the intervention journey and virtual model of care.</a:t>
                      </a:r>
                    </a:p>
                    <a:p>
                      <a:r>
                        <a:rPr lang="en-US" dirty="0"/>
                        <a:t>​</a:t>
                      </a:r>
                    </a:p>
                    <a:p>
                      <a:r>
                        <a:rPr lang="en-AU" dirty="0"/>
                        <a:t>Identification of s</a:t>
                      </a:r>
                      <a:r>
                        <a:rPr lang="en-US" dirty="0"/>
                        <a:t>ticking points of systems – such as anxiety to get a health check</a:t>
                      </a:r>
                      <a:r>
                        <a:rPr lang="en-AU" dirty="0"/>
                        <a:t>.</a:t>
                      </a:r>
                      <a:endParaRPr lang="en-US" dirty="0"/>
                    </a:p>
                    <a:p>
                      <a:r>
                        <a:rPr lang="en-US" dirty="0"/>
                        <a:t>​</a:t>
                      </a:r>
                    </a:p>
                    <a:p>
                      <a:endParaRPr lang="en-US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AU" dirty="0"/>
                        <a:t>Establish the design principles for intervention journey.</a:t>
                      </a:r>
                    </a:p>
                    <a:p>
                      <a:endParaRPr lang="en-AU" dirty="0"/>
                    </a:p>
                    <a:p>
                      <a:r>
                        <a:rPr lang="en-AU" dirty="0"/>
                        <a:t>Moving from shaping to making.</a:t>
                      </a:r>
                    </a:p>
                    <a:p>
                      <a:endParaRPr lang="en-AU" dirty="0"/>
                    </a:p>
                    <a:p>
                      <a:r>
                        <a:rPr lang="en-AU" dirty="0"/>
                        <a:t>Prototype testing of virtual aid. 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65794829"/>
                  </a:ext>
                </a:extLst>
              </a:tr>
            </a:tbl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0B09121-15C4-4157-BBF5-87D39C0179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11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47010152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DEBA91-8B6F-4AAD-972E-4084863F02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>
                <a:ea typeface="+mj-lt"/>
                <a:cs typeface="+mj-lt"/>
              </a:rPr>
              <a:t>What is the Healthy Hearts Intervention</a:t>
            </a:r>
            <a:endParaRPr lang="en-AU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258523B-048F-4889-BF62-C092F25BDFA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AU" dirty="0"/>
              <a:t>Through multiple cycles of co-design the Healthy Hearts Intervention was designed to:</a:t>
            </a:r>
          </a:p>
          <a:p>
            <a:pPr marL="342900" indent="-342900">
              <a:buFont typeface="Calibri" panose="020F0502020204030204" pitchFamily="34" charset="0"/>
              <a:buChar char="–"/>
            </a:pPr>
            <a:r>
              <a:rPr lang="en-AU" b="1" dirty="0"/>
              <a:t>Identify people</a:t>
            </a:r>
            <a:r>
              <a:rPr lang="en-AU" dirty="0"/>
              <a:t> with mental distress in Primary Care who may have increased CVD risk</a:t>
            </a:r>
          </a:p>
          <a:p>
            <a:pPr marL="342900" indent="-342900">
              <a:buFont typeface="Calibri" panose="020F0502020204030204" pitchFamily="34" charset="0"/>
              <a:buChar char="–"/>
            </a:pPr>
            <a:r>
              <a:rPr lang="en-AU" dirty="0"/>
              <a:t>Invite people to participate in the study</a:t>
            </a:r>
          </a:p>
          <a:p>
            <a:pPr marL="342900" indent="-342900">
              <a:buFont typeface="Calibri" panose="020F0502020204030204" pitchFamily="34" charset="0"/>
              <a:buChar char="–"/>
            </a:pPr>
            <a:r>
              <a:rPr lang="en-AU" b="1" dirty="0"/>
              <a:t>Complete a Heart Health Check </a:t>
            </a:r>
            <a:r>
              <a:rPr lang="en-AU" dirty="0"/>
              <a:t>to understand the risk of developing CVD</a:t>
            </a:r>
          </a:p>
          <a:p>
            <a:pPr marL="342900" indent="-342900">
              <a:buFont typeface="Calibri" panose="020F0502020204030204" pitchFamily="34" charset="0"/>
              <a:buChar char="–"/>
            </a:pPr>
            <a:r>
              <a:rPr lang="en-AU" dirty="0"/>
              <a:t>Attend a Healthy Heart Action Plan Appointment with the study nurse where:</a:t>
            </a:r>
          </a:p>
          <a:p>
            <a:pPr marL="558900" lvl="1" indent="-342900">
              <a:buFont typeface="Calibri" panose="020F0502020204030204" pitchFamily="34" charset="0"/>
              <a:buChar char="–"/>
            </a:pPr>
            <a:r>
              <a:rPr lang="en-AU" dirty="0"/>
              <a:t>Heart Health Check </a:t>
            </a:r>
            <a:r>
              <a:rPr lang="en-AU" b="1" dirty="0"/>
              <a:t>results are reviewed and discussed</a:t>
            </a:r>
          </a:p>
          <a:p>
            <a:pPr marL="558900" lvl="1" indent="-342900">
              <a:buFont typeface="Calibri" panose="020F0502020204030204" pitchFamily="34" charset="0"/>
              <a:buChar char="–"/>
            </a:pPr>
            <a:r>
              <a:rPr lang="en-AU" dirty="0"/>
              <a:t>Lifestyle risk factors are reviewed and the </a:t>
            </a:r>
            <a:r>
              <a:rPr lang="en-AU" b="1" dirty="0"/>
              <a:t>person flags areas they are interested in addressing</a:t>
            </a:r>
          </a:p>
          <a:p>
            <a:pPr marL="558900" lvl="1" indent="-342900">
              <a:buFont typeface="Calibri" panose="020F0502020204030204" pitchFamily="34" charset="0"/>
              <a:buChar char="–"/>
            </a:pPr>
            <a:r>
              <a:rPr lang="en-AU" b="1" dirty="0"/>
              <a:t>Goals are set to try </a:t>
            </a:r>
            <a:r>
              <a:rPr lang="en-AU" dirty="0"/>
              <a:t>and improve the lifestyle factor(s)</a:t>
            </a:r>
          </a:p>
          <a:p>
            <a:pPr marL="342900" indent="-342900">
              <a:buFont typeface="Calibri" panose="020F0502020204030204" pitchFamily="34" charset="0"/>
              <a:buChar char="–"/>
            </a:pPr>
            <a:r>
              <a:rPr lang="en-AU" dirty="0"/>
              <a:t>Provide </a:t>
            </a:r>
            <a:r>
              <a:rPr lang="en-AU" b="1" dirty="0"/>
              <a:t>ongoing support, progress tracking, and goal adjustment </a:t>
            </a:r>
            <a:r>
              <a:rPr lang="en-AU" dirty="0"/>
              <a:t>with the research nurse for 12 months</a:t>
            </a:r>
          </a:p>
          <a:p>
            <a:pPr marL="558900" lvl="1" indent="-342900">
              <a:buFont typeface="Calibri" panose="020F0502020204030204" pitchFamily="34" charset="0"/>
              <a:buChar char="–"/>
            </a:pPr>
            <a:endParaRPr lang="en-AU" dirty="0"/>
          </a:p>
          <a:p>
            <a:pPr marL="342900" indent="-342900">
              <a:buFontTx/>
              <a:buChar char="-"/>
            </a:pPr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3E7EBD9-2D4D-4B1B-8C45-26E7124CC0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12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4497984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02582E-2124-4C20-ADC0-41EF4C53E1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>
                <a:ea typeface="+mj-lt"/>
                <a:cs typeface="+mj-lt"/>
              </a:rPr>
              <a:t>An Example of the Co-Designed Outputs</a:t>
            </a:r>
            <a:endParaRPr lang="en-US" dirty="0">
              <a:ea typeface="+mj-lt"/>
              <a:cs typeface="+mj-lt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77ACE3C-AB92-4579-BEBB-A40B6B87584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AU" dirty="0">
                <a:ea typeface="+mn-lt"/>
                <a:cs typeface="+mn-lt"/>
              </a:rPr>
              <a:t>Ways to identify heart health risk factors, and ways of working together were co-designed and the outcomes reflected that people wanted:</a:t>
            </a:r>
          </a:p>
          <a:p>
            <a:pPr marL="342900" indent="-342900">
              <a:buFont typeface="Calibri" panose="020F0502020204030204" pitchFamily="34" charset="0"/>
              <a:buChar char="–"/>
            </a:pPr>
            <a:r>
              <a:rPr lang="en-US" dirty="0">
                <a:ea typeface="+mn-lt"/>
                <a:cs typeface="+mn-lt"/>
              </a:rPr>
              <a:t>Simplified materials that were engaging </a:t>
            </a:r>
            <a:r>
              <a:rPr lang="en-AU" dirty="0">
                <a:ea typeface="+mn-lt"/>
                <a:cs typeface="+mn-lt"/>
              </a:rPr>
              <a:t>including material objects as reminders</a:t>
            </a:r>
            <a:endParaRPr lang="en-US" dirty="0">
              <a:ea typeface="+mn-lt"/>
              <a:cs typeface="+mn-lt"/>
            </a:endParaRPr>
          </a:p>
          <a:p>
            <a:pPr marL="342900" indent="-342900">
              <a:buFont typeface="Calibri" panose="020F0502020204030204" pitchFamily="34" charset="0"/>
              <a:buChar char="–"/>
            </a:pPr>
            <a:r>
              <a:rPr lang="en-US" dirty="0">
                <a:ea typeface="+mn-lt"/>
                <a:cs typeface="+mn-lt"/>
              </a:rPr>
              <a:t>Simple, clear and achievable goals </a:t>
            </a:r>
          </a:p>
          <a:p>
            <a:pPr marL="342900" indent="-342900">
              <a:buFont typeface="Calibri" panose="020F0502020204030204" pitchFamily="34" charset="0"/>
              <a:buChar char="–"/>
            </a:pPr>
            <a:r>
              <a:rPr lang="en-US" dirty="0">
                <a:ea typeface="+mn-lt"/>
                <a:cs typeface="+mn-lt"/>
              </a:rPr>
              <a:t>Continuing support to reach their goals </a:t>
            </a:r>
            <a:r>
              <a:rPr lang="en-AU" dirty="0">
                <a:ea typeface="+mn-lt"/>
                <a:cs typeface="+mn-lt"/>
              </a:rPr>
              <a:t>(regular connection and deliberative)</a:t>
            </a:r>
            <a:endParaRPr lang="en-US" dirty="0">
              <a:ea typeface="+mn-lt"/>
              <a:cs typeface="+mn-lt"/>
            </a:endParaRPr>
          </a:p>
          <a:p>
            <a:pPr marL="342900" indent="-342900">
              <a:buFont typeface="Calibri" panose="020F0502020204030204" pitchFamily="34" charset="0"/>
              <a:buChar char="–"/>
            </a:pPr>
            <a:r>
              <a:rPr lang="en-US" dirty="0">
                <a:ea typeface="+mn-lt"/>
                <a:cs typeface="+mn-lt"/>
              </a:rPr>
              <a:t>Peer support (outside capacity of the study)</a:t>
            </a:r>
            <a:endParaRPr lang="en-AU" dirty="0">
              <a:ea typeface="+mn-lt"/>
              <a:cs typeface="+mn-lt"/>
            </a:endParaRPr>
          </a:p>
          <a:p>
            <a:pPr marL="342900" indent="-342900">
              <a:buFont typeface="Calibri" panose="020F0502020204030204" pitchFamily="34" charset="0"/>
              <a:buChar char="–"/>
            </a:pPr>
            <a:r>
              <a:rPr lang="en-AU" dirty="0">
                <a:ea typeface="+mn-lt"/>
                <a:cs typeface="+mn-lt"/>
              </a:rPr>
              <a:t>Home based dedicated support, like HARP (fitting with assertive care models)</a:t>
            </a:r>
          </a:p>
          <a:p>
            <a:endParaRPr lang="en-AU" dirty="0">
              <a:ea typeface="+mn-lt"/>
              <a:cs typeface="+mn-lt"/>
            </a:endParaRPr>
          </a:p>
          <a:p>
            <a:pPr algn="ctr"/>
            <a:r>
              <a:rPr lang="en-AU" b="1" dirty="0">
                <a:ea typeface="+mn-lt"/>
                <a:cs typeface="+mn-lt"/>
              </a:rPr>
              <a:t>A conversation aid to prompt discussions of lifestyle risks was developed and through iterative co-design steps became more user-friendly and appealing to the co-designers.</a:t>
            </a:r>
            <a:endParaRPr lang="en-US" b="1" dirty="0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CC4944D-C4CC-460E-86C7-6B16F1F2D4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dirty="0" smtClean="0"/>
              <a:t>13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97606148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A23D80-8636-4D63-B178-1E3BABA52C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>
                <a:ea typeface="+mj-lt"/>
                <a:cs typeface="+mj-lt"/>
              </a:rPr>
              <a:t>With Help From a Graphic </a:t>
            </a:r>
            <a:br>
              <a:rPr lang="en-AU" dirty="0">
                <a:ea typeface="+mj-lt"/>
                <a:cs typeface="+mj-lt"/>
              </a:rPr>
            </a:br>
            <a:r>
              <a:rPr lang="en-AU" dirty="0">
                <a:ea typeface="+mj-lt"/>
                <a:cs typeface="+mj-lt"/>
              </a:rPr>
              <a:t>Designer, Went from: </a:t>
            </a:r>
            <a:endParaRPr lang="en-US" dirty="0">
              <a:ea typeface="+mj-lt"/>
              <a:cs typeface="+mj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FC2B330-1D71-4D2A-9647-B4DD14C87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dirty="0" smtClean="0"/>
              <a:t>14</a:t>
            </a:fld>
            <a:endParaRPr lang="en-AU" noProof="0" dirty="0"/>
          </a:p>
        </p:txBody>
      </p:sp>
      <p:pic>
        <p:nvPicPr>
          <p:cNvPr id="5" name="Picture 5" descr="Chart&#10;&#10;Description automatically generated">
            <a:extLst>
              <a:ext uri="{FF2B5EF4-FFF2-40B4-BE49-F238E27FC236}">
                <a16:creationId xmlns:a16="http://schemas.microsoft.com/office/drawing/2014/main" id="{6B597729-130E-4C25-8ACC-2F46993D7C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7040" y="1864567"/>
            <a:ext cx="6655869" cy="385021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6E59D73-8717-400D-830F-58F4C0BB7C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48666" y="81280"/>
            <a:ext cx="4389334" cy="61725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874604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AD969-368B-EC8E-225B-DFAC4326B9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Journey Map Explored Touchpoints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CF9CD58-B082-A71C-5E6B-63F59894562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endParaRPr lang="en-US" dirty="0">
              <a:cs typeface="Calibri"/>
            </a:endParaRPr>
          </a:p>
          <a:p>
            <a:endParaRPr lang="en-US" dirty="0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A6D859-330F-3199-7F03-397A2A3368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15</a:t>
            </a:fld>
            <a:endParaRPr lang="en-AU" noProof="0" dirty="0"/>
          </a:p>
        </p:txBody>
      </p:sp>
      <p:pic>
        <p:nvPicPr>
          <p:cNvPr id="5" name="Picture 5" descr="Diagram&#10;&#10;Description automatically generated">
            <a:extLst>
              <a:ext uri="{FF2B5EF4-FFF2-40B4-BE49-F238E27FC236}">
                <a16:creationId xmlns:a16="http://schemas.microsoft.com/office/drawing/2014/main" id="{B7A0FD36-3149-4AC7-8218-6A4EC051789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8119" r="52" b="-198"/>
          <a:stretch/>
        </p:blipFill>
        <p:spPr>
          <a:xfrm>
            <a:off x="1720996" y="1551819"/>
            <a:ext cx="8976593" cy="46120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68158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28C69A-8408-4C04-5722-CDDC0CAB44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Screen Shot of the Virtual Care Platform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85820B-1ED7-7771-E343-DDBFB8BDED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16</a:t>
            </a:fld>
            <a:endParaRPr lang="en-AU" noProof="0" dirty="0"/>
          </a:p>
        </p:txBody>
      </p:sp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2D093A77-B210-45BA-A6C3-159D07E661C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674370" y="1571509"/>
            <a:ext cx="6778568" cy="4129028"/>
          </a:xfr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721560EC-1BAA-487F-B4E3-15E6CDE039DF}"/>
              </a:ext>
            </a:extLst>
          </p:cNvPr>
          <p:cNvSpPr txBox="1"/>
          <p:nvPr/>
        </p:nvSpPr>
        <p:spPr>
          <a:xfrm>
            <a:off x="7794133" y="1333745"/>
            <a:ext cx="4011926" cy="5078313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en-AU" b="1" dirty="0"/>
              <a:t>Co-Design Outcomes</a:t>
            </a:r>
          </a:p>
          <a:p>
            <a:pPr marL="285750" indent="-285750">
              <a:buFont typeface="Calibri" panose="020F0502020204030204" pitchFamily="34" charset="0"/>
              <a:buChar char="–"/>
            </a:pPr>
            <a:r>
              <a:rPr lang="en-AU" dirty="0"/>
              <a:t>Telehealth platform to open on an image and not the risk summary as originally presented.</a:t>
            </a:r>
          </a:p>
          <a:p>
            <a:pPr marL="285750" indent="-285750">
              <a:buFont typeface="Calibri" panose="020F0502020204030204" pitchFamily="34" charset="0"/>
              <a:buChar char="–"/>
            </a:pPr>
            <a:r>
              <a:rPr lang="en-AU" dirty="0"/>
              <a:t>Option for camera off is important.</a:t>
            </a:r>
          </a:p>
          <a:p>
            <a:pPr marL="285750" indent="-285750">
              <a:buFont typeface="Calibri" panose="020F0502020204030204" pitchFamily="34" charset="0"/>
              <a:buChar char="–"/>
            </a:pPr>
            <a:r>
              <a:rPr lang="en-AU" dirty="0"/>
              <a:t>SMART goals are important, and spell out the acronym on the telehealth goal setting page</a:t>
            </a:r>
          </a:p>
          <a:p>
            <a:pPr marL="285750" indent="-285750">
              <a:buFont typeface="Calibri" panose="020F0502020204030204" pitchFamily="34" charset="0"/>
              <a:buChar char="–"/>
            </a:pPr>
            <a:r>
              <a:rPr lang="en-AU" dirty="0">
                <a:ea typeface="+mn-lt"/>
                <a:cs typeface="+mn-lt"/>
              </a:rPr>
              <a:t>Hard copies of goals are given to the person.</a:t>
            </a:r>
          </a:p>
          <a:p>
            <a:pPr marL="285750" indent="-285750">
              <a:buFont typeface="Calibri" panose="020F0502020204030204" pitchFamily="34" charset="0"/>
              <a:buChar char="–"/>
            </a:pPr>
            <a:r>
              <a:rPr lang="en-AU" dirty="0">
                <a:ea typeface="+mn-lt"/>
                <a:cs typeface="+mn-lt"/>
              </a:rPr>
              <a:t>Artefacts – journals/notebooks something for next steps.</a:t>
            </a:r>
          </a:p>
          <a:p>
            <a:pPr marL="285750" indent="-285750">
              <a:buFont typeface="Calibri" panose="020F0502020204030204" pitchFamily="34" charset="0"/>
              <a:buChar char="–"/>
            </a:pPr>
            <a:r>
              <a:rPr lang="en-AU" dirty="0">
                <a:ea typeface="+mn-lt"/>
                <a:cs typeface="+mn-lt"/>
              </a:rPr>
              <a:t>Information sheets were updated and reviewed by a Lived Experience Researcher. </a:t>
            </a:r>
          </a:p>
          <a:p>
            <a:pPr marL="285750" indent="-285750">
              <a:buFont typeface="Calibri" panose="020F0502020204030204" pitchFamily="34" charset="0"/>
              <a:buChar char="–"/>
            </a:pPr>
            <a:r>
              <a:rPr lang="en-AU" dirty="0">
                <a:ea typeface="+mn-lt"/>
                <a:cs typeface="+mn-lt"/>
              </a:rPr>
              <a:t>Rapport with their GP and the study nurse is important.</a:t>
            </a:r>
          </a:p>
          <a:p>
            <a:pPr marL="285750" indent="-285750">
              <a:buFontTx/>
              <a:buChar char="-"/>
            </a:pP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6081817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37621E-B933-45D5-80F6-5C70B5029B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>
                <a:ea typeface="+mj-lt"/>
                <a:cs typeface="+mj-lt"/>
              </a:rPr>
              <a:t>Critical Reflection on the Co-Design Activities</a:t>
            </a:r>
            <a:endParaRPr lang="en-US" dirty="0">
              <a:ea typeface="+mj-lt"/>
              <a:cs typeface="+mj-lt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9EF24F1-7E50-4561-8157-8ADA2BE2E9D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US" dirty="0">
                <a:ea typeface="+mn-lt"/>
                <a:cs typeface="+mn-lt"/>
              </a:rPr>
              <a:t>Ideas from the researchers have been </a:t>
            </a:r>
            <a:r>
              <a:rPr lang="en-US" b="1" dirty="0">
                <a:ea typeface="+mn-lt"/>
                <a:cs typeface="+mn-lt"/>
              </a:rPr>
              <a:t>challenged and modified </a:t>
            </a:r>
            <a:r>
              <a:rPr lang="en-US" dirty="0">
                <a:ea typeface="+mn-lt"/>
                <a:cs typeface="+mn-lt"/>
              </a:rPr>
              <a:t>with input from the Living Labs. </a:t>
            </a:r>
          </a:p>
          <a:p>
            <a:r>
              <a:rPr lang="en-US" b="1" dirty="0">
                <a:ea typeface="+mn-lt"/>
                <a:cs typeface="+mn-lt"/>
              </a:rPr>
              <a:t>Lived experience researchers have joined the team</a:t>
            </a:r>
            <a:r>
              <a:rPr lang="en-US" dirty="0">
                <a:ea typeface="+mn-lt"/>
                <a:cs typeface="+mn-lt"/>
              </a:rPr>
              <a:t> – developing opportunities and skills for those who work with us. </a:t>
            </a:r>
          </a:p>
          <a:p>
            <a:r>
              <a:rPr lang="en-US" dirty="0">
                <a:ea typeface="+mn-lt"/>
                <a:cs typeface="+mn-lt"/>
              </a:rPr>
              <a:t>True co-design facilitates change and has resulted in significant changes to the project and processes. </a:t>
            </a:r>
          </a:p>
          <a:p>
            <a:r>
              <a:rPr lang="en-US" b="1" dirty="0">
                <a:ea typeface="+mn-lt"/>
                <a:cs typeface="+mn-lt"/>
              </a:rPr>
              <a:t>What is working </a:t>
            </a:r>
          </a:p>
          <a:p>
            <a:r>
              <a:rPr lang="en-US" dirty="0">
                <a:ea typeface="+mn-lt"/>
                <a:cs typeface="+mn-lt"/>
              </a:rPr>
              <a:t>Living Labs get great feedback </a:t>
            </a:r>
          </a:p>
          <a:p>
            <a:pPr marL="342900" indent="-342900">
              <a:buFont typeface="Calibri" panose="020F0502020204030204" pitchFamily="34" charset="0"/>
              <a:buChar char="–"/>
            </a:pPr>
            <a:r>
              <a:rPr lang="en-US" dirty="0">
                <a:ea typeface="+mn-lt"/>
                <a:cs typeface="+mn-lt"/>
              </a:rPr>
              <a:t>Co-design members enjoy giving insight into the issues being co-designed. </a:t>
            </a:r>
          </a:p>
          <a:p>
            <a:r>
              <a:rPr lang="en-US" b="1" dirty="0">
                <a:ea typeface="+mn-lt"/>
                <a:cs typeface="+mn-lt"/>
              </a:rPr>
              <a:t>Limitations of cost and time </a:t>
            </a:r>
            <a:r>
              <a:rPr lang="en-US" dirty="0">
                <a:ea typeface="+mn-lt"/>
                <a:cs typeface="+mn-lt"/>
              </a:rPr>
              <a:t>mean not all suggestions are followed through, but this is explained to co-designers as the issues appear. </a:t>
            </a:r>
            <a:endParaRPr lang="en-AU" dirty="0">
              <a:ea typeface="+mn-lt"/>
              <a:cs typeface="+mn-lt"/>
            </a:endParaRPr>
          </a:p>
          <a:p>
            <a:pPr algn="ctr"/>
            <a:r>
              <a:rPr lang="en-US" b="1" dirty="0">
                <a:cs typeface="Calibri"/>
              </a:rPr>
              <a:t>As a program we need to </a:t>
            </a:r>
            <a:r>
              <a:rPr lang="en-AU" b="1" dirty="0">
                <a:cs typeface="Calibri"/>
              </a:rPr>
              <a:t>create more consistency in </a:t>
            </a:r>
            <a:r>
              <a:rPr lang="en-US" b="1" dirty="0">
                <a:cs typeface="Calibri"/>
              </a:rPr>
              <a:t>feed</a:t>
            </a:r>
            <a:r>
              <a:rPr lang="en-AU" b="1" dirty="0">
                <a:cs typeface="Calibri"/>
              </a:rPr>
              <a:t>back on how</a:t>
            </a:r>
            <a:r>
              <a:rPr lang="en-US" b="1" dirty="0">
                <a:cs typeface="Calibri"/>
              </a:rPr>
              <a:t> co-design has led to improved outcomes. 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862E691-997C-4E0C-84AC-42711AD482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17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64958773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09680A-0CAC-4994-8589-49872D039E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>
                <a:ea typeface="+mj-lt"/>
                <a:cs typeface="+mj-lt"/>
              </a:rPr>
              <a:t>And to the future</a:t>
            </a:r>
            <a:endParaRPr lang="en-US" dirty="0">
              <a:ea typeface="+mj-lt"/>
              <a:cs typeface="+mj-lt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4534F7F-458C-41B0-864B-0D64D799D44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US" dirty="0">
                <a:ea typeface="+mn-lt"/>
                <a:cs typeface="+mn-lt"/>
              </a:rPr>
              <a:t>As researchers, </a:t>
            </a:r>
            <a:r>
              <a:rPr lang="en-US" b="1" dirty="0">
                <a:ea typeface="+mn-lt"/>
                <a:cs typeface="+mn-lt"/>
              </a:rPr>
              <a:t>we need to be open-minded, flexible and discerning</a:t>
            </a:r>
            <a:r>
              <a:rPr lang="en-US" dirty="0">
                <a:ea typeface="+mn-lt"/>
                <a:cs typeface="+mn-lt"/>
              </a:rPr>
              <a:t>.  </a:t>
            </a:r>
          </a:p>
          <a:p>
            <a:pPr marL="285750" indent="-285750">
              <a:buFont typeface="Arial"/>
              <a:buChar char="•"/>
            </a:pPr>
            <a:endParaRPr lang="en-US" dirty="0">
              <a:ea typeface="+mn-lt"/>
              <a:cs typeface="+mn-lt"/>
            </a:endParaRPr>
          </a:p>
          <a:p>
            <a:r>
              <a:rPr lang="en-US" dirty="0">
                <a:ea typeface="+mn-lt"/>
                <a:cs typeface="+mn-lt"/>
              </a:rPr>
              <a:t>Aim for </a:t>
            </a:r>
            <a:r>
              <a:rPr lang="en-US" b="1" dirty="0">
                <a:ea typeface="+mn-lt"/>
                <a:cs typeface="+mn-lt"/>
              </a:rPr>
              <a:t>shared ownership of what is coproduced with all co-designers – </a:t>
            </a:r>
            <a:r>
              <a:rPr lang="en-US" dirty="0">
                <a:ea typeface="+mn-lt"/>
                <a:cs typeface="+mn-lt"/>
              </a:rPr>
              <a:t>a need to consider how.</a:t>
            </a:r>
          </a:p>
          <a:p>
            <a:pPr marL="285750" indent="-285750">
              <a:buFont typeface="Arial"/>
              <a:buChar char="•"/>
            </a:pPr>
            <a:endParaRPr lang="en-US" dirty="0"/>
          </a:p>
          <a:p>
            <a:r>
              <a:rPr lang="en-US" b="1" dirty="0">
                <a:ea typeface="+mn-lt"/>
                <a:cs typeface="+mn-lt"/>
              </a:rPr>
              <a:t>Continually improve </a:t>
            </a:r>
            <a:r>
              <a:rPr lang="en-US" dirty="0">
                <a:ea typeface="+mn-lt"/>
                <a:cs typeface="+mn-lt"/>
              </a:rPr>
              <a:t>and develop the ideas generated from co-design.</a:t>
            </a:r>
            <a:r>
              <a:rPr lang="en-AU" dirty="0">
                <a:ea typeface="+mn-lt"/>
                <a:cs typeface="+mn-lt"/>
              </a:rPr>
              <a:t> Front load for co-design so that problem framing and shaping is happening from the go-get.</a:t>
            </a:r>
            <a:r>
              <a:rPr lang="en-US" dirty="0">
                <a:ea typeface="+mn-lt"/>
                <a:cs typeface="+mn-lt"/>
              </a:rPr>
              <a:t> </a:t>
            </a:r>
          </a:p>
          <a:p>
            <a:pPr marL="285750" indent="-285750">
              <a:buFont typeface="Arial"/>
              <a:buChar char="•"/>
            </a:pPr>
            <a:endParaRPr lang="en-US" dirty="0">
              <a:ea typeface="+mn-lt"/>
              <a:cs typeface="+mn-lt"/>
            </a:endParaRPr>
          </a:p>
          <a:p>
            <a:r>
              <a:rPr lang="en-US" dirty="0">
                <a:ea typeface="+mn-lt"/>
                <a:cs typeface="+mn-lt"/>
              </a:rPr>
              <a:t>And as co-design becomes more embedded, it will become easier and </a:t>
            </a:r>
            <a:r>
              <a:rPr lang="en-US" b="1" dirty="0">
                <a:ea typeface="+mn-lt"/>
                <a:cs typeface="+mn-lt"/>
              </a:rPr>
              <a:t>more integrated in our thinking</a:t>
            </a:r>
            <a:r>
              <a:rPr lang="en-AU" b="1" dirty="0">
                <a:ea typeface="+mn-lt"/>
                <a:cs typeface="+mn-lt"/>
              </a:rPr>
              <a:t> </a:t>
            </a:r>
            <a:r>
              <a:rPr lang="en-AU" dirty="0">
                <a:ea typeface="+mn-lt"/>
                <a:cs typeface="+mn-lt"/>
              </a:rPr>
              <a:t>but we will need explicit ways to work collaboratively across disciplines and there must always be attention to power sharing, active involvement in decisions and creative outcomes (shaping and making).</a:t>
            </a:r>
          </a:p>
          <a:p>
            <a:endParaRPr lang="en-AU" dirty="0">
              <a:ea typeface="+mn-lt"/>
              <a:cs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A66308C-E818-4647-AE53-1573CFBCD9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18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25385619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BD03407-F278-4D3E-A636-7A7EB6AFC2C8}"/>
              </a:ext>
            </a:extLst>
          </p:cNvPr>
          <p:cNvSpPr/>
          <p:nvPr/>
        </p:nvSpPr>
        <p:spPr>
          <a:xfrm>
            <a:off x="4216400" y="416560"/>
            <a:ext cx="5966236" cy="6257891"/>
          </a:xfrm>
          <a:prstGeom prst="rect">
            <a:avLst/>
          </a:prstGeom>
          <a:solidFill>
            <a:srgbClr val="001E4D"/>
          </a:solidFill>
          <a:ln>
            <a:solidFill>
              <a:srgbClr val="001E4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/>
          </a:p>
        </p:txBody>
      </p:sp>
      <p:sp>
        <p:nvSpPr>
          <p:cNvPr id="2" name="Subtitle 1">
            <a:extLst>
              <a:ext uri="{FF2B5EF4-FFF2-40B4-BE49-F238E27FC236}">
                <a16:creationId xmlns:a16="http://schemas.microsoft.com/office/drawing/2014/main" id="{DA800FA1-A941-4B74-B4B1-456B34634C6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AU" dirty="0"/>
              <a:t>Thank you</a:t>
            </a:r>
          </a:p>
        </p:txBody>
      </p:sp>
      <p:pic>
        <p:nvPicPr>
          <p:cNvPr id="3" name="Content Placeholder 3">
            <a:extLst>
              <a:ext uri="{FF2B5EF4-FFF2-40B4-BE49-F238E27FC236}">
                <a16:creationId xmlns:a16="http://schemas.microsoft.com/office/drawing/2014/main" id="{C0549B6E-9FA0-480E-8B19-F6D261814C7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902" b="902"/>
          <a:stretch/>
        </p:blipFill>
        <p:spPr>
          <a:xfrm>
            <a:off x="4373391" y="500307"/>
            <a:ext cx="5657850" cy="3123933"/>
          </a:xfrm>
          <a:prstGeom prst="rect">
            <a:avLst/>
          </a:prstGeom>
          <a:noFill/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3E6E087-35CA-45FC-AAFA-90D021A9762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776" y="4329827"/>
            <a:ext cx="1870884" cy="187088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B0EFB73-8A3B-48B7-BE3B-0A2C891ECF15}"/>
              </a:ext>
            </a:extLst>
          </p:cNvPr>
          <p:cNvSpPr txBox="1"/>
          <p:nvPr/>
        </p:nvSpPr>
        <p:spPr>
          <a:xfrm>
            <a:off x="4373391" y="3429000"/>
            <a:ext cx="5657850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tabLst>
                <a:tab pos="263525" algn="l"/>
              </a:tabLst>
            </a:pPr>
            <a:r>
              <a:rPr lang="en-AU" b="1" dirty="0">
                <a:solidFill>
                  <a:schemeClr val="bg1"/>
                </a:solidFill>
              </a:rPr>
              <a:t>	Find us at:</a:t>
            </a:r>
          </a:p>
          <a:p>
            <a:pPr>
              <a:tabLst>
                <a:tab pos="263525" algn="l"/>
              </a:tabLst>
            </a:pPr>
            <a:endParaRPr lang="en-AU" dirty="0">
              <a:solidFill>
                <a:schemeClr val="bg1"/>
              </a:solidFill>
            </a:endParaRPr>
          </a:p>
          <a:p>
            <a:pPr>
              <a:tabLst>
                <a:tab pos="263525" algn="l"/>
              </a:tabLst>
            </a:pPr>
            <a:r>
              <a:rPr lang="en-AU" dirty="0">
                <a:solidFill>
                  <a:schemeClr val="bg1"/>
                </a:solidFill>
              </a:rPr>
              <a:t>		@AliveNational</a:t>
            </a:r>
          </a:p>
          <a:p>
            <a:pPr>
              <a:tabLst>
                <a:tab pos="263525" algn="l"/>
              </a:tabLst>
            </a:pPr>
            <a:r>
              <a:rPr lang="en-AU" dirty="0">
                <a:solidFill>
                  <a:schemeClr val="bg1"/>
                </a:solidFill>
              </a:rPr>
              <a:t>		@VictoriaJPalmer</a:t>
            </a:r>
          </a:p>
          <a:p>
            <a:pPr>
              <a:tabLst>
                <a:tab pos="263525" algn="l"/>
              </a:tabLst>
            </a:pPr>
            <a:endParaRPr lang="en-AU" dirty="0">
              <a:solidFill>
                <a:schemeClr val="bg1"/>
              </a:solidFill>
            </a:endParaRPr>
          </a:p>
          <a:p>
            <a:pPr>
              <a:tabLst>
                <a:tab pos="263525" algn="l"/>
              </a:tabLst>
            </a:pPr>
            <a:r>
              <a:rPr lang="en-AU" dirty="0">
                <a:solidFill>
                  <a:schemeClr val="bg1"/>
                </a:solidFill>
              </a:rPr>
              <a:t>		https://www.linkedin.com/company/alive-		national-mental-health</a:t>
            </a:r>
          </a:p>
          <a:p>
            <a:pPr>
              <a:tabLst>
                <a:tab pos="893763" algn="l"/>
              </a:tabLst>
            </a:pPr>
            <a:r>
              <a:rPr lang="en-AU" dirty="0">
                <a:solidFill>
                  <a:schemeClr val="bg1"/>
                </a:solidFill>
              </a:rPr>
              <a:t>			https://www.youtube.com/channel/UC2aztNK9T	e2lIo5G2htJDSg</a:t>
            </a:r>
          </a:p>
          <a:p>
            <a:pPr>
              <a:tabLst>
                <a:tab pos="263525" algn="l"/>
              </a:tabLst>
            </a:pPr>
            <a:r>
              <a:rPr lang="en-AU" dirty="0">
                <a:solidFill>
                  <a:schemeClr val="bg1"/>
                </a:solidFill>
              </a:rPr>
              <a:t>						</a:t>
            </a:r>
          </a:p>
        </p:txBody>
      </p:sp>
      <p:pic>
        <p:nvPicPr>
          <p:cNvPr id="8" name="Picture 7" descr="Icon&#10;&#10;Description automatically generated">
            <a:extLst>
              <a:ext uri="{FF2B5EF4-FFF2-40B4-BE49-F238E27FC236}">
                <a16:creationId xmlns:a16="http://schemas.microsoft.com/office/drawing/2014/main" id="{1811A73D-C471-405B-97BE-9DF4DADBDCE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0326" y="4883346"/>
            <a:ext cx="509610" cy="509610"/>
          </a:xfrm>
          <a:prstGeom prst="rect">
            <a:avLst/>
          </a:prstGeom>
        </p:spPr>
      </p:pic>
      <p:pic>
        <p:nvPicPr>
          <p:cNvPr id="10" name="Picture 9" descr="Icon&#10;&#10;Description automatically generated">
            <a:extLst>
              <a:ext uri="{FF2B5EF4-FFF2-40B4-BE49-F238E27FC236}">
                <a16:creationId xmlns:a16="http://schemas.microsoft.com/office/drawing/2014/main" id="{147ABB0F-F735-4981-9D44-7B03249C8C2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3956" y="4037252"/>
            <a:ext cx="582350" cy="582350"/>
          </a:xfrm>
          <a:prstGeom prst="rect">
            <a:avLst/>
          </a:prstGeom>
        </p:spPr>
      </p:pic>
      <p:pic>
        <p:nvPicPr>
          <p:cNvPr id="12" name="Picture 11" descr="Logo&#10;&#10;Description automatically generated with medium confidence">
            <a:extLst>
              <a:ext uri="{FF2B5EF4-FFF2-40B4-BE49-F238E27FC236}">
                <a16:creationId xmlns:a16="http://schemas.microsoft.com/office/drawing/2014/main" id="{C8632FF0-7754-4C67-ABAD-EBC0C8EDF91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4786" y="5706383"/>
            <a:ext cx="666496" cy="461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830500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ubtitle 12">
            <a:extLst>
              <a:ext uri="{FF2B5EF4-FFF2-40B4-BE49-F238E27FC236}">
                <a16:creationId xmlns:a16="http://schemas.microsoft.com/office/drawing/2014/main" id="{0500F29B-FCBB-405F-B69D-8416BA2AB4D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7255" y="2235841"/>
            <a:ext cx="5636596" cy="2580004"/>
          </a:xfrm>
        </p:spPr>
        <p:txBody>
          <a:bodyPr/>
          <a:lstStyle/>
          <a:p>
            <a:r>
              <a:rPr lang="en-US" sz="3200" dirty="0">
                <a:ea typeface="+mj-lt"/>
                <a:cs typeface="+mj-lt"/>
              </a:rPr>
              <a:t>C</a:t>
            </a:r>
            <a:r>
              <a:rPr lang="en-US" sz="2800" dirty="0">
                <a:ea typeface="+mj-lt"/>
                <a:cs typeface="+mj-lt"/>
              </a:rPr>
              <a:t>oproducing assertive cardiac care </a:t>
            </a:r>
            <a:r>
              <a:rPr lang="en-AU" sz="2800" i="1" dirty="0">
                <a:ea typeface="+mj-lt"/>
                <a:cs typeface="+mj-lt"/>
              </a:rPr>
              <a:t>by</a:t>
            </a:r>
            <a:r>
              <a:rPr lang="en-AU" sz="2800" dirty="0">
                <a:ea typeface="+mj-lt"/>
                <a:cs typeface="+mj-lt"/>
              </a:rPr>
              <a:t>, </a:t>
            </a:r>
            <a:r>
              <a:rPr lang="en-US" sz="2800" i="1" dirty="0">
                <a:ea typeface="+mj-lt"/>
                <a:cs typeface="+mj-lt"/>
              </a:rPr>
              <a:t>with</a:t>
            </a:r>
            <a:r>
              <a:rPr lang="en-US" sz="2800" dirty="0">
                <a:ea typeface="+mj-lt"/>
                <a:cs typeface="+mj-lt"/>
              </a:rPr>
              <a:t> and </a:t>
            </a:r>
            <a:r>
              <a:rPr lang="en-US" sz="2800" i="1" dirty="0">
                <a:ea typeface="+mj-lt"/>
                <a:cs typeface="+mj-lt"/>
              </a:rPr>
              <a:t>for</a:t>
            </a:r>
            <a:r>
              <a:rPr lang="en-US" sz="2800" dirty="0">
                <a:ea typeface="+mj-lt"/>
                <a:cs typeface="+mj-lt"/>
              </a:rPr>
              <a:t> people with lived experience of ongoing distress and mental ill-health</a:t>
            </a:r>
            <a:endParaRPr lang="en-AU" sz="280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350F017B-E73A-4C61-9372-CC53B1FDD6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809" y="4931202"/>
            <a:ext cx="5653995" cy="1128596"/>
          </a:xfrm>
        </p:spPr>
        <p:txBody>
          <a:bodyPr>
            <a:normAutofit fontScale="40000" lnSpcReduction="20000"/>
          </a:bodyPr>
          <a:lstStyle/>
          <a:p>
            <a:r>
              <a:rPr lang="en-AU" sz="3500" dirty="0"/>
              <a:t>Professor Victoria Palmer, Ms Elise Dettmann, Dr Matthew Lewis</a:t>
            </a:r>
          </a:p>
          <a:p>
            <a:r>
              <a:rPr lang="en-AU" sz="3500" dirty="0"/>
              <a:t>Primary Care Mental Health Research Program, Department of General Practice, The University of Melbourne</a:t>
            </a:r>
          </a:p>
          <a:p>
            <a:r>
              <a:rPr lang="en-AU" sz="3500" dirty="0"/>
              <a:t>The ALIVE National Centre for Mental Health Research Translation 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F229B6F-21C4-42C4-87F1-B4C2C289D484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437938" y="6172200"/>
            <a:ext cx="754062" cy="365125"/>
          </a:xfrm>
        </p:spPr>
        <p:txBody>
          <a:bodyPr/>
          <a:lstStyle/>
          <a:p>
            <a:fld id="{DC22DD25-61AE-413C-B4D2-EF2365C9B2E1}" type="slidenum">
              <a:rPr lang="en-AU" noProof="0" smtClean="0"/>
              <a:pPr/>
              <a:t>2</a:t>
            </a:fld>
            <a:endParaRPr lang="en-AU" noProof="0" dirty="0"/>
          </a:p>
        </p:txBody>
      </p:sp>
      <p:pic>
        <p:nvPicPr>
          <p:cNvPr id="11" name="Picture 10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15F83678-9F73-414C-BBBB-8073FF198D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3342" y="1651186"/>
            <a:ext cx="5326085" cy="3760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494313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C111CB45-8DF3-4BEE-9DF7-4DFB84CE42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9400816" cy="887360"/>
          </a:xfrm>
        </p:spPr>
        <p:txBody>
          <a:bodyPr/>
          <a:lstStyle/>
          <a:p>
            <a:r>
              <a:rPr lang="en-AU" dirty="0">
                <a:ea typeface="+mj-lt"/>
                <a:cs typeface="+mj-lt"/>
              </a:rPr>
              <a:t>The Healthy Hearts Investigators and Staff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A7D87B7-5CDA-41CE-AC03-3CDC623A70E5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345863" y="6172200"/>
            <a:ext cx="846137" cy="365125"/>
          </a:xfrm>
        </p:spPr>
        <p:txBody>
          <a:bodyPr/>
          <a:lstStyle/>
          <a:p>
            <a:fld id="{DC22DD25-61AE-413C-B4D2-EF2365C9B2E1}" type="slidenum">
              <a:rPr lang="en-AU" noProof="0" smtClean="0"/>
              <a:pPr/>
              <a:t>3</a:t>
            </a:fld>
            <a:endParaRPr lang="en-AU" noProof="0" dirty="0"/>
          </a:p>
        </p:txBody>
      </p:sp>
      <p:graphicFrame>
        <p:nvGraphicFramePr>
          <p:cNvPr id="28" name="Table 6">
            <a:extLst>
              <a:ext uri="{FF2B5EF4-FFF2-40B4-BE49-F238E27FC236}">
                <a16:creationId xmlns:a16="http://schemas.microsoft.com/office/drawing/2014/main" id="{C6D7E134-3760-4CFD-BBEE-869C64C6B00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01884329"/>
              </p:ext>
            </p:extLst>
          </p:nvPr>
        </p:nvGraphicFramePr>
        <p:xfrm>
          <a:off x="1152757" y="1282426"/>
          <a:ext cx="10193106" cy="56214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56158">
                  <a:extLst>
                    <a:ext uri="{9D8B030D-6E8A-4147-A177-3AD203B41FA5}">
                      <a16:colId xmlns:a16="http://schemas.microsoft.com/office/drawing/2014/main" val="1587425016"/>
                    </a:ext>
                  </a:extLst>
                </a:gridCol>
                <a:gridCol w="1456158">
                  <a:extLst>
                    <a:ext uri="{9D8B030D-6E8A-4147-A177-3AD203B41FA5}">
                      <a16:colId xmlns:a16="http://schemas.microsoft.com/office/drawing/2014/main" val="849786897"/>
                    </a:ext>
                  </a:extLst>
                </a:gridCol>
                <a:gridCol w="1456158">
                  <a:extLst>
                    <a:ext uri="{9D8B030D-6E8A-4147-A177-3AD203B41FA5}">
                      <a16:colId xmlns:a16="http://schemas.microsoft.com/office/drawing/2014/main" val="917255519"/>
                    </a:ext>
                  </a:extLst>
                </a:gridCol>
                <a:gridCol w="1456158">
                  <a:extLst>
                    <a:ext uri="{9D8B030D-6E8A-4147-A177-3AD203B41FA5}">
                      <a16:colId xmlns:a16="http://schemas.microsoft.com/office/drawing/2014/main" val="54265240"/>
                    </a:ext>
                  </a:extLst>
                </a:gridCol>
                <a:gridCol w="1456158">
                  <a:extLst>
                    <a:ext uri="{9D8B030D-6E8A-4147-A177-3AD203B41FA5}">
                      <a16:colId xmlns:a16="http://schemas.microsoft.com/office/drawing/2014/main" val="3097864258"/>
                    </a:ext>
                  </a:extLst>
                </a:gridCol>
                <a:gridCol w="1456158">
                  <a:extLst>
                    <a:ext uri="{9D8B030D-6E8A-4147-A177-3AD203B41FA5}">
                      <a16:colId xmlns:a16="http://schemas.microsoft.com/office/drawing/2014/main" val="3632810464"/>
                    </a:ext>
                  </a:extLst>
                </a:gridCol>
                <a:gridCol w="1456158">
                  <a:extLst>
                    <a:ext uri="{9D8B030D-6E8A-4147-A177-3AD203B41FA5}">
                      <a16:colId xmlns:a16="http://schemas.microsoft.com/office/drawing/2014/main" val="3940142886"/>
                    </a:ext>
                  </a:extLst>
                </a:gridCol>
              </a:tblGrid>
              <a:tr h="1773087">
                <a:tc>
                  <a:txBody>
                    <a:bodyPr/>
                    <a:lstStyle/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Professor Victoria Palmer</a:t>
                      </a:r>
                    </a:p>
                    <a:p>
                      <a:pPr algn="l"/>
                      <a:r>
                        <a:rPr lang="en-AU" sz="1000" b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Principal Investigator</a:t>
                      </a:r>
                    </a:p>
                    <a:p>
                      <a:pPr algn="l"/>
                      <a:r>
                        <a:rPr lang="en-AU" sz="1000" b="1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University of Melbourne</a:t>
                      </a:r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Professor Jane Gunn</a:t>
                      </a: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Investigator</a:t>
                      </a: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Emeritus Professor Carol Harvey</a:t>
                      </a: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Investigator</a:t>
                      </a: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Professor John Furler</a:t>
                      </a: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Investigator</a:t>
                      </a: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Professor David Osborn</a:t>
                      </a: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Investigator</a:t>
                      </a: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University College London</a:t>
                      </a: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Dr Sandra Davidson</a:t>
                      </a: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Investigator</a:t>
                      </a:r>
                    </a:p>
                    <a:p>
                      <a:pPr algn="l"/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Associate Professor Mahesh Jayaram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Investigator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3956277"/>
                  </a:ext>
                </a:extLst>
              </a:tr>
              <a:tr h="1880936"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Associate Professor Patty Chondros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Investigator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Trial Biostatistician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it-IT" sz="1000" b="1">
                          <a:solidFill>
                            <a:schemeClr val="tx1"/>
                          </a:solidFill>
                        </a:rPr>
                        <a:t>Emeritus Professor Amanda Kenny</a:t>
                      </a:r>
                    </a:p>
                    <a:p>
                      <a:pPr algn="l"/>
                      <a:r>
                        <a:rPr lang="it-IT" sz="1000" b="1">
                          <a:solidFill>
                            <a:schemeClr val="tx1"/>
                          </a:solidFill>
                        </a:rPr>
                        <a:t>Investigator</a:t>
                      </a:r>
                    </a:p>
                    <a:p>
                      <a:pPr algn="l"/>
                      <a:r>
                        <a:rPr lang="it-IT" sz="1000" b="1">
                          <a:solidFill>
                            <a:schemeClr val="tx1"/>
                          </a:solidFill>
                        </a:rPr>
                        <a:t>La Trobe University</a:t>
                      </a:r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Professor Cathy Mihalopoulos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Associate Investigator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Trial Health Economics Lead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Deakin University</a:t>
                      </a:r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Professor Mark Nelson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Associate Investigator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University of Tasmania</a:t>
                      </a:r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Emeritus Professor Vera Morgan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Associate Investigator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University of Western Australia</a:t>
                      </a:r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Professor David Castle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Associate Investigator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91034195"/>
                  </a:ext>
                </a:extLst>
              </a:tr>
              <a:tr h="1967408"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b="1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Dr Matthew Lewis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Research Fellow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Trial Manager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Ms Emily Knights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Lead Trial Research Nurse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Ms Roxanne Kritharidis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Research Support Officer, Co-Ordinator Co-Design Living Labs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Ms Konstancja Densley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Trial Data Manager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Ms Elise Dettmann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Lived Experience Researche</a:t>
                      </a:r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r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Mr Jeremy Le Roux</a:t>
                      </a:r>
                    </a:p>
                    <a:p>
                      <a:pPr algn="l"/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Lived Experience Researche</a:t>
                      </a:r>
                      <a:r>
                        <a:rPr lang="en-AU" sz="1000" dirty="0">
                          <a:solidFill>
                            <a:schemeClr val="tx1"/>
                          </a:solidFill>
                        </a:rPr>
                        <a:t>r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AU" sz="1000" b="1" dirty="0">
                          <a:solidFill>
                            <a:schemeClr val="tx1"/>
                          </a:solidFill>
                        </a:rPr>
                        <a:t>University of Melbourne</a:t>
                      </a:r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  <a:p>
                      <a:pPr algn="l"/>
                      <a:endParaRPr lang="en-AU" sz="1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4541744"/>
                  </a:ext>
                </a:extLst>
              </a:tr>
            </a:tbl>
          </a:graphicData>
        </a:graphic>
      </p:graphicFrame>
      <p:pic>
        <p:nvPicPr>
          <p:cNvPr id="29" name="Picture 28">
            <a:extLst>
              <a:ext uri="{FF2B5EF4-FFF2-40B4-BE49-F238E27FC236}">
                <a16:creationId xmlns:a16="http://schemas.microsoft.com/office/drawing/2014/main" id="{DD42CDF5-E8EA-4C80-B0EF-9D569FE5EF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5452" y="1286233"/>
            <a:ext cx="796412" cy="813725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B68FD1A6-6925-46E9-A3F6-9B51B4CB49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0127" y="1292950"/>
            <a:ext cx="796412" cy="829769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5E39ADF9-2F38-4412-BE23-EFBFC920802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102" t="9084"/>
          <a:stretch/>
        </p:blipFill>
        <p:spPr>
          <a:xfrm>
            <a:off x="1154565" y="3058286"/>
            <a:ext cx="809930" cy="791122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3F0EAD30-DDE2-4B39-BBA3-286C8FB40AF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03792" y="1295107"/>
            <a:ext cx="822162" cy="804481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73B37101-1FF6-40A2-923C-74E55AB2933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54661" y="1290854"/>
            <a:ext cx="812818" cy="804481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728CAF49-7E08-41E2-9655-5E747C8FDC9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88860" y="1282425"/>
            <a:ext cx="834682" cy="804481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620337DD-35DB-4A13-B489-7B9C0D42B56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55601" y="1318238"/>
            <a:ext cx="842191" cy="804481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FDAE65DB-820F-40F1-83E4-275FC7C9894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911664" y="1290356"/>
            <a:ext cx="771089" cy="762929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4610F852-778E-4E0D-B8B9-58A733165EDC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6039" t="3894"/>
          <a:stretch/>
        </p:blipFill>
        <p:spPr>
          <a:xfrm>
            <a:off x="2615053" y="3053781"/>
            <a:ext cx="796413" cy="800132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F34B7299-1435-4E33-8099-5AEA4F8C046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074695" y="3057950"/>
            <a:ext cx="800785" cy="765645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3313CCC6-A0BF-487C-930C-5A116AADB459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549263" y="3068922"/>
            <a:ext cx="796414" cy="780486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2DD420F3-DED1-4E8B-867B-91BFB8CFA9B3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992876" y="3048665"/>
            <a:ext cx="785395" cy="780486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E91D608E-FFA6-4F3F-9E63-B0D3EBAE0F6E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483474" y="3065473"/>
            <a:ext cx="776748" cy="776748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D7714CB3-A953-4BBA-A1CF-7177E22D55D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074695" y="4954901"/>
            <a:ext cx="700605" cy="762929"/>
          </a:xfrm>
          <a:prstGeom prst="rect">
            <a:avLst/>
          </a:pr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B78324A6-8864-420A-A69B-4A5F3B6C01DD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52757" y="4960841"/>
            <a:ext cx="740969" cy="756989"/>
          </a:xfrm>
          <a:prstGeom prst="rect">
            <a:avLst/>
          </a:prstGeom>
        </p:spPr>
      </p:pic>
      <p:pic>
        <p:nvPicPr>
          <p:cNvPr id="44" name="Picture 43">
            <a:extLst>
              <a:ext uri="{FF2B5EF4-FFF2-40B4-BE49-F238E27FC236}">
                <a16:creationId xmlns:a16="http://schemas.microsoft.com/office/drawing/2014/main" id="{82DF7EF3-13B5-45BA-9CBD-596D2BB062CE}"/>
              </a:ext>
            </a:extLst>
          </p:cNvPr>
          <p:cNvPicPr>
            <a:picLocks noChangeAspect="1"/>
          </p:cNvPicPr>
          <p:nvPr/>
        </p:nvPicPr>
        <p:blipFill rotWithShape="1">
          <a:blip r:embed="rId17"/>
          <a:srcRect l="3866" t="4714" b="-1"/>
          <a:stretch/>
        </p:blipFill>
        <p:spPr>
          <a:xfrm>
            <a:off x="5544187" y="4960231"/>
            <a:ext cx="801490" cy="766308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64950D52-671B-4356-80E7-AB192AB5B079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7829" t="13396" b="9784"/>
          <a:stretch/>
        </p:blipFill>
        <p:spPr bwMode="auto">
          <a:xfrm>
            <a:off x="2615053" y="4920488"/>
            <a:ext cx="618514" cy="769892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46" name="Picture 45" descr="A person wearing glasses&#10;&#10;Description automatically generated with low confidence">
            <a:extLst>
              <a:ext uri="{FF2B5EF4-FFF2-40B4-BE49-F238E27FC236}">
                <a16:creationId xmlns:a16="http://schemas.microsoft.com/office/drawing/2014/main" id="{53581DB9-C7A0-4080-9DCE-FAFAF32AEA3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6988860" y="4974153"/>
            <a:ext cx="823585" cy="716227"/>
          </a:xfrm>
          <a:prstGeom prst="rect">
            <a:avLst/>
          </a:prstGeom>
        </p:spPr>
      </p:pic>
      <p:pic>
        <p:nvPicPr>
          <p:cNvPr id="4" name="Picture 3" descr="A person wearing glasses&#10;&#10;Description automatically generated with medium confidence">
            <a:extLst>
              <a:ext uri="{FF2B5EF4-FFF2-40B4-BE49-F238E27FC236}">
                <a16:creationId xmlns:a16="http://schemas.microsoft.com/office/drawing/2014/main" id="{80EAD730-945D-4827-80EB-F45EC2051383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3885" y="4974153"/>
            <a:ext cx="693220" cy="7162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121333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1EFB22-98A7-4F3C-A570-7B79A9A25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>
                <a:ea typeface="+mj-lt"/>
                <a:cs typeface="+mj-lt"/>
              </a:rPr>
              <a:t>Why Investigate Heart Health?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07DE60C-F385-414C-8B4B-3519993CED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6544" y="1603040"/>
            <a:ext cx="4349987" cy="4365352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dirty="0">
                <a:latin typeface="Gill Sans MT"/>
                <a:ea typeface="Gill Sans MT" panose="02000000000000000000" pitchFamily="2" charset="0"/>
                <a:cs typeface="+mn-lt"/>
              </a:rPr>
              <a:t>People living with mental distress are more likely to:</a:t>
            </a:r>
          </a:p>
          <a:p>
            <a:pPr marL="342900" indent="-342900">
              <a:buFontTx/>
              <a:buChar char="–"/>
            </a:pPr>
            <a:r>
              <a:rPr lang="en-US" dirty="0">
                <a:latin typeface="Gill Sans MT"/>
                <a:ea typeface="Gill Sans MT" panose="02000000000000000000" pitchFamily="2" charset="0"/>
                <a:cs typeface="+mn-lt"/>
              </a:rPr>
              <a:t>Develop cardiovascular disease (CVD). </a:t>
            </a:r>
          </a:p>
          <a:p>
            <a:pPr marL="342900" indent="-342900">
              <a:buFontTx/>
              <a:buChar char="–"/>
            </a:pPr>
            <a:r>
              <a:rPr lang="en-US" dirty="0">
                <a:latin typeface="Gill Sans MT"/>
                <a:ea typeface="Gill Sans MT" panose="02000000000000000000" pitchFamily="2" charset="0"/>
                <a:cs typeface="+mn-lt"/>
              </a:rPr>
              <a:t>Develop CVD at a younger age.</a:t>
            </a:r>
          </a:p>
          <a:p>
            <a:pPr marL="342900" indent="-342900">
              <a:buFontTx/>
              <a:buChar char="–"/>
            </a:pPr>
            <a:r>
              <a:rPr lang="en-US" dirty="0">
                <a:latin typeface="Gill Sans MT"/>
                <a:ea typeface="Gill Sans MT" panose="02000000000000000000" pitchFamily="2" charset="0"/>
                <a:cs typeface="+mn-lt"/>
              </a:rPr>
              <a:t>Have a higher likelihood of risk factors that underlie CVD – many of these factors can be addressed earlier.</a:t>
            </a:r>
            <a:endParaRPr lang="en-US" dirty="0">
              <a:latin typeface="Calibri"/>
              <a:ea typeface="Gill Sans MT" panose="02000000000000000000" pitchFamily="2" charset="0"/>
              <a:cs typeface="+mn-lt"/>
            </a:endParaRPr>
          </a:p>
          <a:p>
            <a:pPr marL="342900" indent="-342900">
              <a:buFontTx/>
              <a:buChar char="–"/>
            </a:pPr>
            <a:r>
              <a:rPr lang="en-US" dirty="0">
                <a:latin typeface="Calibri"/>
                <a:ea typeface="Gill Sans MT" panose="02000000000000000000" pitchFamily="2" charset="0"/>
                <a:cs typeface="+mn-lt"/>
              </a:rPr>
              <a:t>Causes</a:t>
            </a:r>
            <a:r>
              <a:rPr lang="en-US" dirty="0">
                <a:latin typeface="Gill Sans MT"/>
                <a:ea typeface="+mn-lt"/>
                <a:cs typeface="+mn-lt"/>
              </a:rPr>
              <a:t> involve a range of systemic, relational and individual factors.</a:t>
            </a:r>
            <a:endParaRPr lang="en-US" dirty="0">
              <a:ea typeface="+mn-lt"/>
              <a:cs typeface="+mn-lt"/>
            </a:endParaRPr>
          </a:p>
          <a:p>
            <a:pPr marL="342900" indent="-342900">
              <a:buFontTx/>
              <a:buChar char="-"/>
            </a:pPr>
            <a:endParaRPr lang="en-US" dirty="0">
              <a:latin typeface="Gill Sans MT"/>
              <a:ea typeface="Gill Sans MT" panose="02000000000000000000" pitchFamily="2" charset="0"/>
              <a:cs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4</a:t>
            </a:fld>
            <a:endParaRPr lang="en-AU" noProof="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6E59DDB-5941-4B05-8BFD-FD99181FD3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23520" y="1402080"/>
            <a:ext cx="6882539" cy="248709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001006E8-957D-4B47-AB66-617C1F93396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23519" y="3889180"/>
            <a:ext cx="6882539" cy="275301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2366F00-6AC7-42C6-9F3B-40BB4BFFE8DC}"/>
              </a:ext>
            </a:extLst>
          </p:cNvPr>
          <p:cNvSpPr txBox="1"/>
          <p:nvPr/>
        </p:nvSpPr>
        <p:spPr>
          <a:xfrm>
            <a:off x="1061114" y="5919674"/>
            <a:ext cx="3907288" cy="738664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spAutoFit/>
          </a:bodyPr>
          <a:lstStyle/>
          <a:p>
            <a:r>
              <a:rPr lang="en-AU" sz="1400" dirty="0"/>
              <a:t>Galletly et al., 2012 ANZJP.</a:t>
            </a:r>
            <a:r>
              <a:rPr lang="pl-PL" sz="1400" dirty="0"/>
              <a:t> 46</a:t>
            </a:r>
            <a:r>
              <a:rPr lang="en-AU" sz="1400" dirty="0"/>
              <a:t>,</a:t>
            </a:r>
            <a:r>
              <a:rPr lang="pl-PL" sz="1400" dirty="0"/>
              <a:t> 753–761.</a:t>
            </a:r>
            <a:endParaRPr lang="en-AU" sz="1400" dirty="0"/>
          </a:p>
          <a:p>
            <a:r>
              <a:rPr lang="en-AU" sz="1400" dirty="0">
                <a:ea typeface="Calibri"/>
                <a:cs typeface="Calibri"/>
              </a:rPr>
              <a:t>Nielsen et al., 2021 Nature Rev Card. 18, 136-145.</a:t>
            </a:r>
          </a:p>
          <a:p>
            <a:r>
              <a:rPr lang="en-AU" sz="1400" dirty="0">
                <a:ea typeface="Calibri"/>
                <a:cs typeface="Calibri"/>
              </a:rPr>
              <a:t>Chew-Graham et al, 2021 Br J Gen Pract. 71, 373-6.</a:t>
            </a:r>
          </a:p>
        </p:txBody>
      </p:sp>
    </p:spTree>
    <p:extLst>
      <p:ext uri="{BB962C8B-B14F-4D97-AF65-F5344CB8AC3E}">
        <p14:creationId xmlns:p14="http://schemas.microsoft.com/office/powerpoint/2010/main" val="7152617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1EFB22-98A7-4F3C-A570-7B79A9A25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>
                <a:ea typeface="+mj-lt"/>
                <a:cs typeface="+mj-lt"/>
              </a:rPr>
              <a:t>Why primary care? 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07DE60C-F385-414C-8B4B-3519993CED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2057" y="1555161"/>
            <a:ext cx="4055802" cy="4911480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342900" indent="-342900">
              <a:buFont typeface="Gill Sans MT" panose="020B0502020104020203" pitchFamily="34" charset="0"/>
              <a:buChar char="–"/>
            </a:pPr>
            <a:r>
              <a:rPr lang="en-US" dirty="0">
                <a:latin typeface="Gill Sans MT"/>
                <a:ea typeface="Gill Sans MT" panose="02000000000000000000" pitchFamily="2" charset="0"/>
                <a:cs typeface="+mn-lt"/>
              </a:rPr>
              <a:t>People with mental distress do not receive the recommended screening for physical health or preventive actions or treatments to follow</a:t>
            </a:r>
            <a:endParaRPr lang="en-US" dirty="0">
              <a:latin typeface="Gill Sans MT"/>
              <a:ea typeface="+mn-lt"/>
              <a:cs typeface="+mn-lt"/>
            </a:endParaRPr>
          </a:p>
          <a:p>
            <a:pPr marL="342900" indent="-342900">
              <a:buFont typeface="Gill Sans MT" panose="020B0502020104020203" pitchFamily="34" charset="0"/>
              <a:buChar char="–"/>
            </a:pPr>
            <a:r>
              <a:rPr lang="en-US" dirty="0">
                <a:latin typeface="Gill Sans MT"/>
                <a:ea typeface="Gill Sans MT" panose="02000000000000000000" pitchFamily="2" charset="0"/>
                <a:cs typeface="+mn-lt"/>
              </a:rPr>
              <a:t>Primary and secondary care silos mean responsibility for the physical health of people with mental distress can be lost </a:t>
            </a:r>
          </a:p>
          <a:p>
            <a:pPr marL="342900" indent="-342900">
              <a:buFont typeface="Gill Sans MT" panose="020B0502020104020203" pitchFamily="34" charset="0"/>
              <a:buChar char="–"/>
            </a:pPr>
            <a:r>
              <a:rPr lang="en-US" dirty="0">
                <a:latin typeface="Gill Sans MT"/>
                <a:ea typeface="Gill Sans MT" panose="02000000000000000000" pitchFamily="2" charset="0"/>
                <a:cs typeface="+mn-lt"/>
              </a:rPr>
              <a:t>Often treatment focuses on single risk factors, overlooking the multi-factorial nature of CVD and does not address the structural issues that affect health outcomes</a:t>
            </a:r>
          </a:p>
          <a:p>
            <a:endParaRPr lang="en-US" dirty="0">
              <a:ea typeface="+mn-lt"/>
              <a:cs typeface="+mn-lt"/>
            </a:endParaRPr>
          </a:p>
          <a:p>
            <a:pPr marL="285750" indent="-285750">
              <a:buFont typeface="Arial"/>
              <a:buChar char="•"/>
            </a:pPr>
            <a:endParaRPr lang="en-US" dirty="0">
              <a:ea typeface="+mn-lt"/>
              <a:cs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5</a:t>
            </a:fld>
            <a:endParaRPr lang="en-AU" noProof="0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9104C6E-5E9E-4283-A003-56A7F39318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14554" y="1957881"/>
            <a:ext cx="6861090" cy="268210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C2711A3-69A0-4397-BFD5-B93ABF567D40}"/>
              </a:ext>
            </a:extLst>
          </p:cNvPr>
          <p:cNvSpPr txBox="1"/>
          <p:nvPr/>
        </p:nvSpPr>
        <p:spPr>
          <a:xfrm>
            <a:off x="7627771" y="5985880"/>
            <a:ext cx="395217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400" dirty="0"/>
              <a:t>Palmer et al., 2018 Aust J Gen Pract. 47,12.</a:t>
            </a:r>
          </a:p>
          <a:p>
            <a:r>
              <a:rPr lang="en-AU" sz="1400" dirty="0">
                <a:ea typeface="Calibri"/>
                <a:cs typeface="Calibri"/>
              </a:rPr>
              <a:t>Chew-Graham et al., 2021 Br J Gen Pract. 71, 373-6.</a:t>
            </a:r>
          </a:p>
          <a:p>
            <a:r>
              <a:rPr lang="en-AU" sz="1400" dirty="0"/>
              <a:t>Smith et al., 2013 BMJ Open. 3:e002808</a:t>
            </a:r>
          </a:p>
          <a:p>
            <a:endParaRPr lang="en-AU" sz="1400" dirty="0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32982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1EFB22-98A7-4F3C-A570-7B79A9A252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>
                <a:ea typeface="+mj-lt"/>
                <a:cs typeface="+mj-lt"/>
              </a:rPr>
              <a:t>What do People with Lived Experience of Mental Distress Want?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07DE60C-F385-414C-8B4B-3519993CED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6357" y="1532415"/>
            <a:ext cx="5346314" cy="4376944"/>
          </a:xfrm>
        </p:spPr>
        <p:txBody>
          <a:bodyPr vert="horz" lIns="91440" tIns="45720" rIns="91440" bIns="45720" rtlCol="0" anchor="t">
            <a:noAutofit/>
          </a:bodyPr>
          <a:lstStyle/>
          <a:p>
            <a:endParaRPr lang="en-US" dirty="0">
              <a:ea typeface="+mn-lt"/>
              <a:cs typeface="+mn-lt"/>
            </a:endParaRPr>
          </a:p>
          <a:p>
            <a:r>
              <a:rPr lang="en-US" dirty="0">
                <a:ea typeface="+mn-lt"/>
                <a:cs typeface="+mn-lt"/>
              </a:rPr>
              <a:t>How do people living with mental distress approach issues</a:t>
            </a:r>
            <a:r>
              <a:rPr lang="en-AU" dirty="0">
                <a:ea typeface="+mn-lt"/>
                <a:cs typeface="+mn-lt"/>
              </a:rPr>
              <a:t> of heart and physical health</a:t>
            </a:r>
            <a:r>
              <a:rPr lang="en-US" dirty="0">
                <a:ea typeface="+mn-lt"/>
                <a:cs typeface="+mn-lt"/>
              </a:rPr>
              <a:t>? </a:t>
            </a:r>
          </a:p>
          <a:p>
            <a:pPr marL="285750" indent="-285750">
              <a:buFont typeface="Arial"/>
              <a:buChar char="•"/>
            </a:pPr>
            <a:endParaRPr lang="en-US" dirty="0">
              <a:ea typeface="+mn-lt"/>
              <a:cs typeface="+mn-lt"/>
            </a:endParaRPr>
          </a:p>
          <a:p>
            <a:r>
              <a:rPr lang="en-US" dirty="0">
                <a:ea typeface="+mn-lt"/>
                <a:cs typeface="+mn-lt"/>
              </a:rPr>
              <a:t>How can we best support </a:t>
            </a:r>
            <a:r>
              <a:rPr lang="en-AU" dirty="0">
                <a:ea typeface="+mn-lt"/>
                <a:cs typeface="+mn-lt"/>
              </a:rPr>
              <a:t>a lived-experience driven approach?</a:t>
            </a:r>
            <a:r>
              <a:rPr lang="en-US" dirty="0">
                <a:ea typeface="+mn-lt"/>
                <a:cs typeface="+mn-lt"/>
              </a:rPr>
              <a:t> </a:t>
            </a:r>
            <a:endParaRPr lang="en-AU" dirty="0">
              <a:ea typeface="+mn-lt"/>
              <a:cs typeface="+mn-lt"/>
            </a:endParaRPr>
          </a:p>
          <a:p>
            <a:pPr marL="285750" indent="-285750">
              <a:buFont typeface="Arial"/>
              <a:buChar char="•"/>
            </a:pPr>
            <a:endParaRPr lang="en-US" dirty="0">
              <a:ea typeface="+mn-lt"/>
              <a:cs typeface="+mn-lt"/>
            </a:endParaRPr>
          </a:p>
          <a:p>
            <a:r>
              <a:rPr lang="en-AU" dirty="0">
                <a:ea typeface="+mn-lt"/>
                <a:cs typeface="+mn-lt"/>
              </a:rPr>
              <a:t>Well, let’s ask people using Co-Design....</a:t>
            </a:r>
            <a:endParaRPr lang="en-AU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BBFA93-01F9-46CF-86E0-1030634D6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6</a:t>
            </a:fld>
            <a:endParaRPr lang="en-AU" noProof="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1DB10BB-D980-4663-9BB1-030CADB229E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3050"/>
          <a:stretch/>
        </p:blipFill>
        <p:spPr>
          <a:xfrm>
            <a:off x="5830573" y="2016087"/>
            <a:ext cx="5376216" cy="30161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06508F4-14ED-64EE-41E4-A8D4804FE719}"/>
              </a:ext>
            </a:extLst>
          </p:cNvPr>
          <p:cNvSpPr txBox="1"/>
          <p:nvPr/>
        </p:nvSpPr>
        <p:spPr>
          <a:xfrm>
            <a:off x="5941325" y="5179324"/>
            <a:ext cx="5154304" cy="120032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dirty="0">
                <a:cs typeface="Calibri"/>
              </a:rPr>
              <a:t>L to R: Co-leads – Elise Dettmann, Gregor McDonald, Ann Daniel, Bev Harding with Living Labs Coordinator Roxanne Kritharidis and Research Fellow Matthew Lewis.</a:t>
            </a:r>
          </a:p>
        </p:txBody>
      </p:sp>
    </p:spTree>
    <p:extLst>
      <p:ext uri="{BB962C8B-B14F-4D97-AF65-F5344CB8AC3E}">
        <p14:creationId xmlns:p14="http://schemas.microsoft.com/office/powerpoint/2010/main" val="199993247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41FECFC6-ECFF-D2CC-7FE3-BB0C7E8557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</p:spPr>
        <p:txBody>
          <a:bodyPr/>
          <a:lstStyle/>
          <a:p>
            <a:r>
              <a:rPr lang="en-US" dirty="0"/>
              <a:t>Co-Design Helped to Answer This Question</a:t>
            </a:r>
          </a:p>
        </p:txBody>
      </p:sp>
      <p:pic>
        <p:nvPicPr>
          <p:cNvPr id="5" name="Picture 5" descr="Timeline&#10;&#10;Description automatically generated">
            <a:extLst>
              <a:ext uri="{FF2B5EF4-FFF2-40B4-BE49-F238E27FC236}">
                <a16:creationId xmlns:a16="http://schemas.microsoft.com/office/drawing/2014/main" id="{BE98DED6-3D51-3F74-12B6-522AF76A6E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6356" y="1665627"/>
            <a:ext cx="11408409" cy="4110520"/>
          </a:xfrm>
          <a:prstGeom prst="rect">
            <a:avLst/>
          </a:prstGeom>
          <a:noFill/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A031159-7234-681B-B3D2-ECAB70548B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960059" y="6172501"/>
            <a:ext cx="846000" cy="365125"/>
          </a:xfrm>
        </p:spPr>
        <p:txBody>
          <a:bodyPr anchor="ctr">
            <a:normAutofit/>
          </a:bodyPr>
          <a:lstStyle/>
          <a:p>
            <a:pPr>
              <a:spcAft>
                <a:spcPts val="600"/>
              </a:spcAft>
            </a:pPr>
            <a:fld id="{DC22DD25-61AE-413C-B4D2-EF2365C9B2E1}" type="slidenum">
              <a:rPr lang="en-AU" noProof="0" smtClean="0"/>
              <a:pPr>
                <a:spcAft>
                  <a:spcPts val="600"/>
                </a:spcAft>
              </a:pPr>
              <a:t>7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2275690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A3D7E9-8DD6-7A41-BF90-0B6D3D1275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The Co-Design Living Labs Membership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BC3273-7EA1-3841-86C4-5BBAE2572D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8</a:t>
            </a:fld>
            <a:endParaRPr lang="en-AU" noProof="0" dirty="0"/>
          </a:p>
        </p:txBody>
      </p:sp>
      <p:pic>
        <p:nvPicPr>
          <p:cNvPr id="16" name="Content Placeholder 15" descr="Chart&#10;&#10;Description automatically generated">
            <a:extLst>
              <a:ext uri="{FF2B5EF4-FFF2-40B4-BE49-F238E27FC236}">
                <a16:creationId xmlns:a16="http://schemas.microsoft.com/office/drawing/2014/main" id="{E77FA122-D25A-4D7E-B425-1C0D37B7BF9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52" t="13578" r="3179" b="51050"/>
          <a:stretch/>
        </p:blipFill>
        <p:spPr>
          <a:xfrm>
            <a:off x="1086994" y="1361440"/>
            <a:ext cx="5271787" cy="5052602"/>
          </a:xfrm>
        </p:spPr>
      </p:pic>
      <p:pic>
        <p:nvPicPr>
          <p:cNvPr id="18" name="Picture 17" descr="Chart&#10;&#10;Description automatically generated">
            <a:extLst>
              <a:ext uri="{FF2B5EF4-FFF2-40B4-BE49-F238E27FC236}">
                <a16:creationId xmlns:a16="http://schemas.microsoft.com/office/drawing/2014/main" id="{CB370373-C5A5-456D-A1C3-C861D07E7DD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4" t="50000" r="4905" b="6501"/>
          <a:stretch/>
        </p:blipFill>
        <p:spPr>
          <a:xfrm>
            <a:off x="6644640" y="1361440"/>
            <a:ext cx="4230435" cy="50526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828548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B07F4F-F4C8-4F9F-8563-01E70444B3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>
                <a:ea typeface="+mj-lt"/>
                <a:cs typeface="+mj-lt"/>
              </a:rPr>
              <a:t>Overview of Co-Design Cycles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5AEB0EC-5402-4A29-83B9-EA8F1A3DE3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6356" y="1381689"/>
            <a:ext cx="11408409" cy="4906904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AU" dirty="0">
                <a:ea typeface="+mn-lt"/>
                <a:cs typeface="+mn-lt"/>
              </a:rPr>
              <a:t>Multiple cycles of co-design were conducted with Co-Design Living Labs Members. </a:t>
            </a:r>
          </a:p>
          <a:p>
            <a:endParaRPr lang="en-AU" dirty="0">
              <a:ea typeface="+mn-lt"/>
              <a:cs typeface="+mn-lt"/>
            </a:endParaRPr>
          </a:p>
          <a:p>
            <a:r>
              <a:rPr lang="en-US" dirty="0">
                <a:ea typeface="+mn-lt"/>
                <a:cs typeface="+mn-lt"/>
              </a:rPr>
              <a:t>A typical co-design session was a 1-2 hour discussion with 1 to 6 </a:t>
            </a:r>
            <a:r>
              <a:rPr lang="en-AU" dirty="0">
                <a:ea typeface="+mn-lt"/>
                <a:cs typeface="+mn-lt"/>
              </a:rPr>
              <a:t>co-designers with lived experience of mental ill-health and distress:</a:t>
            </a:r>
            <a:endParaRPr lang="en-US" dirty="0">
              <a:ea typeface="+mn-lt"/>
              <a:cs typeface="+mn-lt"/>
            </a:endParaRPr>
          </a:p>
          <a:p>
            <a:pPr marL="558800" lvl="2" indent="-342900"/>
            <a:r>
              <a:rPr lang="en-US" dirty="0">
                <a:ea typeface="+mn-lt"/>
                <a:cs typeface="+mn-lt"/>
              </a:rPr>
              <a:t>Sharing the background to the study </a:t>
            </a:r>
          </a:p>
          <a:p>
            <a:pPr marL="558800" lvl="2" indent="-342900"/>
            <a:r>
              <a:rPr lang="en-US" dirty="0">
                <a:ea typeface="+mn-lt"/>
                <a:cs typeface="+mn-lt"/>
              </a:rPr>
              <a:t>Listening to people’s journey – super important!</a:t>
            </a:r>
          </a:p>
          <a:p>
            <a:pPr marL="558800" lvl="2" indent="-342900"/>
            <a:r>
              <a:rPr lang="en-US" dirty="0">
                <a:ea typeface="+mn-lt"/>
                <a:cs typeface="+mn-lt"/>
              </a:rPr>
              <a:t>Discussing the materials for the session </a:t>
            </a:r>
            <a:endParaRPr lang="en-AU" dirty="0">
              <a:ea typeface="+mn-lt"/>
              <a:cs typeface="+mn-lt"/>
            </a:endParaRPr>
          </a:p>
          <a:p>
            <a:pPr marL="558800" lvl="2" indent="-342900"/>
            <a:r>
              <a:rPr lang="en-AU" dirty="0">
                <a:ea typeface="+mn-lt"/>
                <a:cs typeface="+mn-lt"/>
              </a:rPr>
              <a:t>Identifying touch points &amp; design principles</a:t>
            </a:r>
          </a:p>
          <a:p>
            <a:pPr marL="558800" lvl="2" indent="-342900"/>
            <a:r>
              <a:rPr lang="en-AU" dirty="0">
                <a:ea typeface="+mn-lt"/>
                <a:cs typeface="+mn-lt"/>
              </a:rPr>
              <a:t>Co-designing materials from sessions</a:t>
            </a:r>
          </a:p>
          <a:p>
            <a:pPr marL="215900" lvl="2" indent="0">
              <a:buNone/>
            </a:pPr>
            <a:endParaRPr lang="en-AU" dirty="0">
              <a:ea typeface="+mn-lt"/>
              <a:cs typeface="+mn-lt"/>
            </a:endParaRPr>
          </a:p>
          <a:p>
            <a:endParaRPr lang="en-US" dirty="0">
              <a:ea typeface="+mn-lt"/>
              <a:cs typeface="+mn-lt"/>
            </a:endParaRPr>
          </a:p>
          <a:p>
            <a:pPr marL="285750" indent="-285750">
              <a:buFont typeface="Arial"/>
              <a:buChar char="•"/>
            </a:pPr>
            <a:endParaRPr lang="en-US" dirty="0">
              <a:ea typeface="+mn-lt"/>
              <a:cs typeface="+mn-lt"/>
            </a:endParaRPr>
          </a:p>
          <a:p>
            <a:pPr marL="215900" lvl="2" indent="0">
              <a:buNone/>
            </a:pPr>
            <a:endParaRPr lang="en-AU" dirty="0">
              <a:ea typeface="+mn-lt"/>
              <a:cs typeface="+mn-lt"/>
            </a:endParaRPr>
          </a:p>
          <a:p>
            <a:endParaRPr lang="en-US" dirty="0">
              <a:ea typeface="+mn-lt"/>
              <a:cs typeface="+mn-lt"/>
            </a:endParaRPr>
          </a:p>
          <a:p>
            <a:endParaRPr lang="en-US" dirty="0">
              <a:ea typeface="+mn-lt"/>
              <a:cs typeface="+mn-lt"/>
            </a:endParaRPr>
          </a:p>
          <a:p>
            <a:endParaRPr lang="en-AU" dirty="0">
              <a:ea typeface="+mn-lt"/>
              <a:cs typeface="+mn-lt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CF07F6D-34D9-4668-A89F-3682202113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9</a:t>
            </a:fld>
            <a:endParaRPr lang="en-AU" noProof="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E7004B6-FA8C-42B3-A19C-574BD8B38C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16336" y="2905426"/>
            <a:ext cx="4500563" cy="3267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1432898"/>
      </p:ext>
    </p:extLst>
  </p:cSld>
  <p:clrMapOvr>
    <a:masterClrMapping/>
  </p:clrMapOvr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14C51791-37E8-4657-9CE5-D4E99BD32A32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AB136F3B-80A3-4FB0-BF85-2FB1B6DB43A3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owerPoint presentation 16x9 template copyright.potx" id="{536B4FA4-5FAA-443C-9C78-6C52DBA34E61}" vid="{826CCCAB-60C9-4959-938C-0BD365A015DC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haredWithUsers xmlns="b045905d-c625-4cc5-955b-9cb0a93ed737">
      <UserInfo>
        <DisplayName>Matthew Lewis</DisplayName>
        <AccountId>9</AccountId>
        <AccountType/>
      </UserInfo>
    </SharedWithUsers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F325D8E6DC46CB42BCB4E6DA6BA4A356" ma:contentTypeVersion="10" ma:contentTypeDescription="Create a new document." ma:contentTypeScope="" ma:versionID="876d00e2b107f51875b78095bc511818">
  <xsd:schema xmlns:xsd="http://www.w3.org/2001/XMLSchema" xmlns:xs="http://www.w3.org/2001/XMLSchema" xmlns:p="http://schemas.microsoft.com/office/2006/metadata/properties" xmlns:ns2="eed629ee-b8a5-4ccb-b0d5-b51a46182923" xmlns:ns3="b045905d-c625-4cc5-955b-9cb0a93ed737" targetNamespace="http://schemas.microsoft.com/office/2006/metadata/properties" ma:root="true" ma:fieldsID="f30ab63e88d5a0a35b9e31fe295b2f5e" ns2:_="" ns3:_="">
    <xsd:import namespace="eed629ee-b8a5-4ccb-b0d5-b51a46182923"/>
    <xsd:import namespace="b045905d-c625-4cc5-955b-9cb0a93ed73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ed629ee-b8a5-4ccb-b0d5-b51a46182923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045905d-c625-4cc5-955b-9cb0a93ed737" elementFormDefault="qualified">
    <xsd:import namespace="http://schemas.microsoft.com/office/2006/documentManagement/types"/>
    <xsd:import namespace="http://schemas.microsoft.com/office/infopath/2007/PartnerControls"/>
    <xsd:element name="SharedWithUsers" ma:index="16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7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78C3622B-30B6-4113-BFDE-DB97740D8660}">
  <ds:schemaRefs>
    <ds:schemaRef ds:uri="http://schemas.microsoft.com/office/2006/documentManagement/types"/>
    <ds:schemaRef ds:uri="http://schemas.microsoft.com/office/2006/metadata/properties"/>
    <ds:schemaRef ds:uri="http://www.w3.org/XML/1998/namespace"/>
    <ds:schemaRef ds:uri="http://purl.org/dc/terms/"/>
    <ds:schemaRef ds:uri="http://purl.org/dc/elements/1.1/"/>
    <ds:schemaRef ds:uri="http://schemas.openxmlformats.org/package/2006/metadata/core-properties"/>
    <ds:schemaRef ds:uri="b045905d-c625-4cc5-955b-9cb0a93ed737"/>
    <ds:schemaRef ds:uri="http://purl.org/dc/dcmitype/"/>
    <ds:schemaRef ds:uri="http://schemas.microsoft.com/office/infopath/2007/PartnerControls"/>
    <ds:schemaRef ds:uri="eed629ee-b8a5-4ccb-b0d5-b51a46182923"/>
  </ds:schemaRefs>
</ds:datastoreItem>
</file>

<file path=customXml/itemProps2.xml><?xml version="1.0" encoding="utf-8"?>
<ds:datastoreItem xmlns:ds="http://schemas.openxmlformats.org/officeDocument/2006/customXml" ds:itemID="{4BF0C229-763F-434F-A8A6-895476471B2A}">
  <ds:schemaRefs>
    <ds:schemaRef ds:uri="b045905d-c625-4cc5-955b-9cb0a93ed737"/>
    <ds:schemaRef ds:uri="eed629ee-b8a5-4ccb-b0d5-b51a46182923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5EE99465-E55D-40E6-9DF8-6E5F8485A46D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</TotalTime>
  <Words>1680</Words>
  <Application>Microsoft Office PowerPoint</Application>
  <PresentationFormat>Widescreen</PresentationFormat>
  <Paragraphs>345</Paragraphs>
  <Slides>19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19</vt:i4>
      </vt:variant>
    </vt:vector>
  </HeadingPairs>
  <TitlesOfParts>
    <vt:vector size="22" baseType="lpstr">
      <vt:lpstr>University of Melbourne</vt:lpstr>
      <vt:lpstr>University of Melbourne Patterns</vt:lpstr>
      <vt:lpstr>University of Melbourne-Layout B</vt:lpstr>
      <vt:lpstr>PowerPoint Presentation</vt:lpstr>
      <vt:lpstr>PowerPoint Presentation</vt:lpstr>
      <vt:lpstr>The Healthy Hearts Investigators and Staff</vt:lpstr>
      <vt:lpstr>Why Investigate Heart Health?</vt:lpstr>
      <vt:lpstr>Why primary care? </vt:lpstr>
      <vt:lpstr>What do People with Lived Experience of Mental Distress Want?</vt:lpstr>
      <vt:lpstr>Co-Design Helped to Answer This Question</vt:lpstr>
      <vt:lpstr>The Co-Design Living Labs Membership</vt:lpstr>
      <vt:lpstr>Overview of Co-Design Cycles</vt:lpstr>
      <vt:lpstr>PowerPoint Presentation</vt:lpstr>
      <vt:lpstr>PowerPoint Presentation</vt:lpstr>
      <vt:lpstr>What is the Healthy Hearts Intervention</vt:lpstr>
      <vt:lpstr>An Example of the Co-Designed Outputs</vt:lpstr>
      <vt:lpstr>With Help From a Graphic  Designer, Went from: </vt:lpstr>
      <vt:lpstr>A Journey Map Explored Touchpoints</vt:lpstr>
      <vt:lpstr>Screen Shot of the Virtual Care Platform</vt:lpstr>
      <vt:lpstr>Critical Reflection on the Co-Design Activities</vt:lpstr>
      <vt:lpstr>And to the future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Matthew Lewis</dc:creator>
  <cp:lastModifiedBy>Matthew Lewis</cp:lastModifiedBy>
  <cp:revision>4</cp:revision>
  <dcterms:created xsi:type="dcterms:W3CDTF">2022-03-15T02:18:56Z</dcterms:created>
  <dcterms:modified xsi:type="dcterms:W3CDTF">2022-04-07T01:23:08Z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0x010100F325D8E6DC46CB42BCB4E6DA6BA4A356</vt:lpwstr>
  </property>
  <property fmtid="{D5CDD505-2E9C-101B-9397-08002B2CF9AE}" pid="3" name="ComplianceAssetId">
    <vt:lpwstr/>
  </property>
  <property fmtid="{D5CDD505-2E9C-101B-9397-08002B2CF9AE}" pid="4" name="_ExtendedDescription">
    <vt:lpwstr/>
  </property>
  <property fmtid="{D5CDD505-2E9C-101B-9397-08002B2CF9AE}" pid="5" name="TriggerFlowInfo">
    <vt:lpwstr/>
  </property>
</Properties>
</file>