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 id="2147483686" r:id="rId8"/>
  </p:sldMasterIdLst>
  <p:notesMasterIdLst>
    <p:notesMasterId r:id="rId29"/>
  </p:notesMasterIdLst>
  <p:sldIdLst>
    <p:sldId id="285" r:id="rId9"/>
    <p:sldId id="256" r:id="rId10"/>
    <p:sldId id="281" r:id="rId11"/>
    <p:sldId id="257" r:id="rId12"/>
    <p:sldId id="267" r:id="rId13"/>
    <p:sldId id="268" r:id="rId14"/>
    <p:sldId id="279" r:id="rId15"/>
    <p:sldId id="278" r:id="rId16"/>
    <p:sldId id="270" r:id="rId17"/>
    <p:sldId id="272" r:id="rId18"/>
    <p:sldId id="273" r:id="rId19"/>
    <p:sldId id="274" r:id="rId20"/>
    <p:sldId id="277" r:id="rId21"/>
    <p:sldId id="276" r:id="rId22"/>
    <p:sldId id="275" r:id="rId23"/>
    <p:sldId id="282" r:id="rId24"/>
    <p:sldId id="283" r:id="rId25"/>
    <p:sldId id="271" r:id="rId26"/>
    <p:sldId id="284"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FAC8BE"/>
    <a:srgbClr val="FFDE93"/>
    <a:srgbClr val="F26449"/>
    <a:srgbClr val="F2A900"/>
    <a:srgbClr val="D09000"/>
    <a:srgbClr val="CF2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8C0F8-7ABD-0F69-4BE4-5F5558EE9BD1}" v="2" dt="2022-04-06T23:52:31.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992" autoAdjust="0"/>
  </p:normalViewPr>
  <p:slideViewPr>
    <p:cSldViewPr snapToGrid="0">
      <p:cViewPr varScale="1">
        <p:scale>
          <a:sx n="44" d="100"/>
          <a:sy n="44" d="100"/>
        </p:scale>
        <p:origin x="1484" y="3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ermore, Patrick" userId="S::plivermore@csu.edu.au::4ec49bf6-205c-4a23-b404-9884b6160acf" providerId="AD" clId="Web-{3B18C0F8-7ABD-0F69-4BE4-5F5558EE9BD1}"/>
    <pc:docChg chg="addSld sldOrd addMainMaster">
      <pc:chgData name="Livermore, Patrick" userId="S::plivermore@csu.edu.au::4ec49bf6-205c-4a23-b404-9884b6160acf" providerId="AD" clId="Web-{3B18C0F8-7ABD-0F69-4BE4-5F5558EE9BD1}" dt="2022-04-06T23:52:31.115" v="1"/>
      <pc:docMkLst>
        <pc:docMk/>
      </pc:docMkLst>
      <pc:sldChg chg="add ord">
        <pc:chgData name="Livermore, Patrick" userId="S::plivermore@csu.edu.au::4ec49bf6-205c-4a23-b404-9884b6160acf" providerId="AD" clId="Web-{3B18C0F8-7ABD-0F69-4BE4-5F5558EE9BD1}" dt="2022-04-06T23:52:31.115" v="1"/>
        <pc:sldMkLst>
          <pc:docMk/>
          <pc:sldMk cId="2768719560" sldId="285"/>
        </pc:sldMkLst>
      </pc:sldChg>
      <pc:sldMasterChg chg="add addSldLayout">
        <pc:chgData name="Livermore, Patrick" userId="S::plivermore@csu.edu.au::4ec49bf6-205c-4a23-b404-9884b6160acf" providerId="AD" clId="Web-{3B18C0F8-7ABD-0F69-4BE4-5F5558EE9BD1}" dt="2022-04-06T23:52:26.239" v="0"/>
        <pc:sldMasterMkLst>
          <pc:docMk/>
          <pc:sldMasterMk cId="2952405424" sldId="2147483686"/>
        </pc:sldMasterMkLst>
        <pc:sldLayoutChg chg="add">
          <pc:chgData name="Livermore, Patrick" userId="S::plivermore@csu.edu.au::4ec49bf6-205c-4a23-b404-9884b6160acf" providerId="AD" clId="Web-{3B18C0F8-7ABD-0F69-4BE4-5F5558EE9BD1}" dt="2022-04-06T23:52:26.239" v="0"/>
          <pc:sldLayoutMkLst>
            <pc:docMk/>
            <pc:sldMasterMk cId="2952405424" sldId="2147483686"/>
            <pc:sldLayoutMk cId="160143291" sldId="2147483675"/>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2421944017" sldId="2147483676"/>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3916459475" sldId="2147483677"/>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98136563" sldId="2147483678"/>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1502088237" sldId="2147483679"/>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2062570877" sldId="2147483680"/>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1363831350" sldId="2147483681"/>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1499535926" sldId="2147483682"/>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3983648063" sldId="2147483683"/>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2241831861" sldId="2147483684"/>
          </pc:sldLayoutMkLst>
        </pc:sldLayoutChg>
        <pc:sldLayoutChg chg="add">
          <pc:chgData name="Livermore, Patrick" userId="S::plivermore@csu.edu.au::4ec49bf6-205c-4a23-b404-9884b6160acf" providerId="AD" clId="Web-{3B18C0F8-7ABD-0F69-4BE4-5F5558EE9BD1}" dt="2022-04-06T23:52:26.239" v="0"/>
          <pc:sldLayoutMkLst>
            <pc:docMk/>
            <pc:sldMasterMk cId="2952405424" sldId="2147483686"/>
            <pc:sldLayoutMk cId="4130343506"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09A0E-24E6-45FE-B19C-A37B5C11D6BC}" type="datetimeFigureOut">
              <a:rPr lang="en-AU" smtClean="0"/>
              <a:t>6/04/2022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96096-3C6C-483E-BAC5-2C70F2DDF47B}" type="slidenum">
              <a:rPr lang="en-AU" smtClean="0"/>
              <a:t>‹#›</a:t>
            </a:fld>
            <a:endParaRPr lang="en-AU"/>
          </a:p>
        </p:txBody>
      </p:sp>
    </p:spTree>
    <p:extLst>
      <p:ext uri="{BB962C8B-B14F-4D97-AF65-F5344CB8AC3E}">
        <p14:creationId xmlns:p14="http://schemas.microsoft.com/office/powerpoint/2010/main" val="11066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Service improvement project: state-wide physical health practice for older people living with a mental illness</a:t>
            </a:r>
          </a:p>
          <a:p>
            <a:r>
              <a:rPr lang="en-AU" dirty="0"/>
              <a:t>Delivered presentation to: </a:t>
            </a:r>
          </a:p>
          <a:p>
            <a:endParaRPr lang="en-AU" dirty="0"/>
          </a:p>
          <a:p>
            <a:r>
              <a:rPr lang="en-AU" sz="1200" kern="1200" dirty="0">
                <a:solidFill>
                  <a:schemeClr val="tx1"/>
                </a:solidFill>
                <a:effectLst/>
                <a:latin typeface="+mn-lt"/>
                <a:ea typeface="+mn-ea"/>
                <a:cs typeface="+mn-cs"/>
              </a:rPr>
              <a:t>Physical health and social isolation have been identified by older people as two important areas of wellbeing that require intervention to improve their quality of life.  There can be confusion around who is responsible for assessing and monitoring the physical health of older people accessing mental health services. </a:t>
            </a:r>
          </a:p>
          <a:p>
            <a:r>
              <a:rPr lang="en-AU" sz="1200" kern="1200" dirty="0">
                <a:solidFill>
                  <a:schemeClr val="tx1"/>
                </a:solidFill>
                <a:effectLst/>
                <a:latin typeface="+mn-lt"/>
                <a:ea typeface="+mn-ea"/>
                <a:cs typeface="+mn-cs"/>
              </a:rPr>
              <a:t>Work conducted by Neami’s NSW Health and Wellbeing Team in addressing the physical health of individuals living with a mental illness gained interest across the mental health sector, resulting in a request by NSW Health, Older Person Mental Health Services for Neami to partner with them and support implementation of the Physical Health Care Practice Improvement Project.</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dirty="0"/>
              <a:t>There were several projects identified to pilot across NSW involving </a:t>
            </a:r>
            <a:r>
              <a:rPr lang="en-AU" dirty="0" err="1"/>
              <a:t>Lhds</a:t>
            </a:r>
            <a:r>
              <a:rPr lang="en-AU" dirty="0"/>
              <a:t>, one such project was that of the Neami physical health prompt which is a screening tool to promote conversation in community practise using a recovery approach.  This lead to the co- design of an older persons specific physical health prompt to be piloted in 5 </a:t>
            </a:r>
            <a:r>
              <a:rPr lang="en-AU" dirty="0" err="1"/>
              <a:t>lhds</a:t>
            </a:r>
            <a:r>
              <a:rPr lang="en-AU" dirty="0"/>
              <a:t> providing services to older persons in various mental health settings.</a:t>
            </a:r>
          </a:p>
          <a:p>
            <a:endParaRPr lang="en-AU" dirty="0"/>
          </a:p>
          <a:p>
            <a:r>
              <a:rPr lang="en-AU" dirty="0"/>
              <a:t>The project is still ongoing.</a:t>
            </a:r>
          </a:p>
        </p:txBody>
      </p:sp>
      <p:sp>
        <p:nvSpPr>
          <p:cNvPr id="4" name="Slide Number Placeholder 3"/>
          <p:cNvSpPr>
            <a:spLocks noGrp="1"/>
          </p:cNvSpPr>
          <p:nvPr>
            <p:ph type="sldNum" sz="quarter" idx="5"/>
          </p:nvPr>
        </p:nvSpPr>
        <p:spPr/>
        <p:txBody>
          <a:bodyPr/>
          <a:lstStyle/>
          <a:p>
            <a:fld id="{D0396096-3C6C-483E-BAC5-2C70F2DDF47B}" type="slidenum">
              <a:rPr lang="en-AU" smtClean="0"/>
              <a:t>3</a:t>
            </a:fld>
            <a:endParaRPr lang="en-AU"/>
          </a:p>
        </p:txBody>
      </p:sp>
    </p:spTree>
    <p:extLst>
      <p:ext uri="{BB962C8B-B14F-4D97-AF65-F5344CB8AC3E}">
        <p14:creationId xmlns:p14="http://schemas.microsoft.com/office/powerpoint/2010/main" val="358839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65-75, 4</a:t>
            </a:r>
            <a:r>
              <a:rPr lang="en-AU" baseline="30000" dirty="0"/>
              <a:t>th</a:t>
            </a:r>
            <a:r>
              <a:rPr lang="en-AU" dirty="0"/>
              <a:t> highest cause of death is colorectal cancer and 65% haven’t spoken about bowel cancer</a:t>
            </a:r>
          </a:p>
          <a:p>
            <a:endParaRPr lang="en-AU" dirty="0"/>
          </a:p>
          <a:p>
            <a:r>
              <a:rPr lang="en-AU" dirty="0"/>
              <a:t>Coronary heart disease is 1</a:t>
            </a:r>
            <a:r>
              <a:rPr lang="en-AU" baseline="30000" dirty="0"/>
              <a:t>st</a:t>
            </a:r>
            <a:r>
              <a:rPr lang="en-AU" dirty="0"/>
              <a:t> or 2</a:t>
            </a:r>
            <a:r>
              <a:rPr lang="en-AU" baseline="30000" dirty="0"/>
              <a:t>nd</a:t>
            </a:r>
            <a:r>
              <a:rPr lang="en-AU" dirty="0"/>
              <a:t> cause of death 65-85+</a:t>
            </a:r>
          </a:p>
        </p:txBody>
      </p:sp>
      <p:sp>
        <p:nvSpPr>
          <p:cNvPr id="4" name="Slide Number Placeholder 3"/>
          <p:cNvSpPr>
            <a:spLocks noGrp="1"/>
          </p:cNvSpPr>
          <p:nvPr>
            <p:ph type="sldNum" sz="quarter" idx="5"/>
          </p:nvPr>
        </p:nvSpPr>
        <p:spPr/>
        <p:txBody>
          <a:bodyPr/>
          <a:lstStyle/>
          <a:p>
            <a:fld id="{D0396096-3C6C-483E-BAC5-2C70F2DDF47B}" type="slidenum">
              <a:rPr lang="en-AU" smtClean="0"/>
              <a:t>13</a:t>
            </a:fld>
            <a:endParaRPr lang="en-AU"/>
          </a:p>
        </p:txBody>
      </p:sp>
    </p:spTree>
    <p:extLst>
      <p:ext uri="{BB962C8B-B14F-4D97-AF65-F5344CB8AC3E}">
        <p14:creationId xmlns:p14="http://schemas.microsoft.com/office/powerpoint/2010/main" val="296647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consumers reported pain related concerns</a:t>
            </a:r>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14</a:t>
            </a:fld>
            <a:endParaRPr lang="en-AU"/>
          </a:p>
        </p:txBody>
      </p:sp>
    </p:spTree>
    <p:extLst>
      <p:ext uri="{BB962C8B-B14F-4D97-AF65-F5344CB8AC3E}">
        <p14:creationId xmlns:p14="http://schemas.microsoft.com/office/powerpoint/2010/main" val="698956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Diabetes is effecting eye sight and ability to accurately read insulin pens. Homecare staff are unable to check or change if incorrect . Mood has been low</a:t>
            </a:r>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15</a:t>
            </a:fld>
            <a:endParaRPr lang="en-AU"/>
          </a:p>
        </p:txBody>
      </p:sp>
    </p:spTree>
    <p:extLst>
      <p:ext uri="{BB962C8B-B14F-4D97-AF65-F5344CB8AC3E}">
        <p14:creationId xmlns:p14="http://schemas.microsoft.com/office/powerpoint/2010/main" val="83814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Other notable concerns:</a:t>
            </a:r>
          </a:p>
          <a:p>
            <a:endParaRPr lang="en-AU" dirty="0"/>
          </a:p>
          <a:p>
            <a:r>
              <a:rPr lang="en-AU" b="1" dirty="0"/>
              <a:t>Falls/ mobility: 3</a:t>
            </a:r>
          </a:p>
          <a:p>
            <a:pPr marL="171450" indent="-171450">
              <a:buFont typeface="Arial" panose="020B0604020202020204" pitchFamily="34" charset="0"/>
              <a:buChar char="•"/>
            </a:pPr>
            <a:r>
              <a:rPr lang="en-AU" dirty="0"/>
              <a:t>One person in a wheelchair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Has fractures to L foot and R ribs following recent fall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Dx Parkinson's </a:t>
            </a:r>
            <a:r>
              <a:rPr lang="en-US" sz="1200" b="0" i="0" u="none" strike="noStrike" kern="1200" baseline="0" dirty="0" err="1">
                <a:solidFill>
                  <a:schemeClr val="tx1"/>
                </a:solidFill>
                <a:latin typeface="+mn-lt"/>
                <a:ea typeface="+mn-ea"/>
                <a:cs typeface="+mn-cs"/>
              </a:rPr>
              <a:t>diseaseMobility</a:t>
            </a:r>
            <a:r>
              <a:rPr lang="en-US" sz="1200" b="0" i="0" u="none" strike="noStrike" kern="1200" baseline="0" dirty="0">
                <a:solidFill>
                  <a:schemeClr val="tx1"/>
                </a:solidFill>
                <a:latin typeface="+mn-lt"/>
                <a:ea typeface="+mn-ea"/>
                <a:cs typeface="+mn-cs"/>
              </a:rPr>
              <a:t> / stability varies daily</a:t>
            </a:r>
            <a:endParaRPr lang="en-AU" dirty="0"/>
          </a:p>
          <a:p>
            <a:endParaRPr lang="en-AU" dirty="0"/>
          </a:p>
          <a:p>
            <a:r>
              <a:rPr lang="en-AU" b="1" dirty="0"/>
              <a:t>Hearing</a:t>
            </a:r>
          </a:p>
          <a:p>
            <a:endParaRPr lang="en-AU" b="1" dirty="0"/>
          </a:p>
          <a:p>
            <a:r>
              <a:rPr lang="en-AU" b="1" dirty="0"/>
              <a:t>Sleep</a:t>
            </a:r>
          </a:p>
          <a:p>
            <a:endParaRPr lang="en-AU" b="1" dirty="0"/>
          </a:p>
          <a:p>
            <a:r>
              <a:rPr lang="en-AU" b="1" dirty="0"/>
              <a:t>Weight: 2</a:t>
            </a:r>
          </a:p>
          <a:p>
            <a:pPr marL="171450" indent="-171450">
              <a:buFont typeface="Arial" panose="020B0604020202020204" pitchFamily="34" charset="0"/>
              <a:buChar char="•"/>
            </a:pPr>
            <a:r>
              <a:rPr lang="en-AU" dirty="0"/>
              <a:t>Trying to lose weight, lost 5kg</a:t>
            </a:r>
          </a:p>
          <a:p>
            <a:pPr marL="171450" indent="-171450">
              <a:buFont typeface="Arial" panose="020B0604020202020204" pitchFamily="34" charset="0"/>
              <a:buChar char="•"/>
            </a:pPr>
            <a:r>
              <a:rPr lang="en-AU" dirty="0"/>
              <a:t>Weight loss being investigated by GP</a:t>
            </a:r>
          </a:p>
          <a:p>
            <a:pPr marL="171450" indent="-171450">
              <a:buFont typeface="Arial" panose="020B0604020202020204" pitchFamily="34" charset="0"/>
              <a:buChar char="•"/>
            </a:pPr>
            <a:endParaRPr lang="en-AU" dirty="0"/>
          </a:p>
          <a:p>
            <a:r>
              <a:rPr lang="en-AU" b="1" dirty="0"/>
              <a:t>Mood</a:t>
            </a:r>
          </a:p>
          <a:p>
            <a:endParaRPr lang="en-AU" b="1" dirty="0"/>
          </a:p>
          <a:p>
            <a:r>
              <a:rPr lang="en-AU" b="1" dirty="0"/>
              <a:t>Respiratory</a:t>
            </a:r>
            <a:r>
              <a:rPr lang="en-AU" dirty="0"/>
              <a: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Have problems with breathing end stage lung disease was never a smoker)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Lung cancer is leading cause of death in aged 65-75 and 4</a:t>
            </a:r>
            <a:r>
              <a:rPr lang="en-US" sz="1200" b="0" i="0" u="none" strike="noStrike" kern="1200" baseline="30000" dirty="0">
                <a:solidFill>
                  <a:schemeClr val="tx1"/>
                </a:solidFill>
                <a:latin typeface="+mn-lt"/>
                <a:ea typeface="+mn-ea"/>
                <a:cs typeface="+mn-cs"/>
              </a:rPr>
              <a:t>th</a:t>
            </a:r>
            <a:r>
              <a:rPr lang="en-US" sz="1200" b="0" i="0" u="none" strike="noStrike" kern="1200" baseline="0" dirty="0">
                <a:solidFill>
                  <a:schemeClr val="tx1"/>
                </a:solidFill>
                <a:latin typeface="+mn-lt"/>
                <a:ea typeface="+mn-ea"/>
                <a:cs typeface="+mn-cs"/>
              </a:rPr>
              <a:t> cause of death in aged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Incontinence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medication</a:t>
            </a:r>
            <a:endParaRPr lang="en-AU" b="1" dirty="0"/>
          </a:p>
        </p:txBody>
      </p:sp>
      <p:sp>
        <p:nvSpPr>
          <p:cNvPr id="4" name="Slide Number Placeholder 3"/>
          <p:cNvSpPr>
            <a:spLocks noGrp="1"/>
          </p:cNvSpPr>
          <p:nvPr>
            <p:ph type="sldNum" sz="quarter" idx="5"/>
          </p:nvPr>
        </p:nvSpPr>
        <p:spPr/>
        <p:txBody>
          <a:bodyPr/>
          <a:lstStyle/>
          <a:p>
            <a:fld id="{D0396096-3C6C-483E-BAC5-2C70F2DDF47B}" type="slidenum">
              <a:rPr lang="en-AU" smtClean="0"/>
              <a:t>16</a:t>
            </a:fld>
            <a:endParaRPr lang="en-AU"/>
          </a:p>
        </p:txBody>
      </p:sp>
    </p:spTree>
    <p:extLst>
      <p:ext uri="{BB962C8B-B14F-4D97-AF65-F5344CB8AC3E}">
        <p14:creationId xmlns:p14="http://schemas.microsoft.com/office/powerpoint/2010/main" val="188036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Staff feel uncomfortable asking questions that they don’t know the answers of/ they don’t know the topic well enough.</a:t>
            </a:r>
          </a:p>
          <a:p>
            <a:endParaRPr lang="en-AU" dirty="0"/>
          </a:p>
          <a:p>
            <a:r>
              <a:rPr lang="en-AU" dirty="0"/>
              <a:t>Actually have a conversation, not just a check list.  Need to change from clinical assessment to a strength based conversations that empowers consumers to take ownership of their physical health/ recovery journey.</a:t>
            </a:r>
          </a:p>
          <a:p>
            <a:endParaRPr lang="en-AU" dirty="0"/>
          </a:p>
          <a:p>
            <a:r>
              <a:rPr lang="en-AU" dirty="0"/>
              <a:t>Assumed to be sensitive questions: weight/ sexual health/ mammogram/ prostate/ intimacy</a:t>
            </a:r>
          </a:p>
          <a:p>
            <a:r>
              <a:rPr lang="en-AU" dirty="0"/>
              <a:t>Older persons identified that they </a:t>
            </a:r>
            <a:r>
              <a:rPr lang="en-AU" b="1" dirty="0"/>
              <a:t>need</a:t>
            </a:r>
            <a:r>
              <a:rPr lang="en-AU" dirty="0"/>
              <a:t> to be asked these questions</a:t>
            </a:r>
          </a:p>
          <a:p>
            <a:endParaRPr lang="en-AU" dirty="0"/>
          </a:p>
          <a:p>
            <a:r>
              <a:rPr lang="en-AU" dirty="0"/>
              <a:t>It’s dangerous to make assumptions in this context, but it’s something that we have identified throughout this process from CMH workers to GPs to primary health care workers.  AS CMH workers we have an obligation to ensure the health and wellbeing of our consumers.  Seeing that this resource is part of a larger initiative, the </a:t>
            </a:r>
            <a:r>
              <a:rPr lang="en-AU" sz="1200" kern="1200" dirty="0">
                <a:solidFill>
                  <a:schemeClr val="tx1"/>
                </a:solidFill>
                <a:effectLst/>
                <a:latin typeface="+mn-lt"/>
                <a:ea typeface="+mn-ea"/>
                <a:cs typeface="+mn-cs"/>
              </a:rPr>
              <a:t>Physical Health Care Practice Improvement Project, and I would like to emphasise </a:t>
            </a:r>
            <a:r>
              <a:rPr lang="en-AU" sz="1200" b="1" kern="1200" dirty="0">
                <a:solidFill>
                  <a:schemeClr val="tx1"/>
                </a:solidFill>
                <a:effectLst/>
                <a:latin typeface="+mn-lt"/>
                <a:ea typeface="+mn-ea"/>
                <a:cs typeface="+mn-cs"/>
              </a:rPr>
              <a:t>practise improvement, </a:t>
            </a:r>
            <a:r>
              <a:rPr lang="en-AU" sz="1200" b="0" kern="1200" dirty="0">
                <a:solidFill>
                  <a:schemeClr val="tx1"/>
                </a:solidFill>
                <a:effectLst/>
                <a:latin typeface="+mn-lt"/>
                <a:ea typeface="+mn-ea"/>
                <a:cs typeface="+mn-cs"/>
              </a:rPr>
              <a:t>outcomes of this project need to be taken on board by service providers, even if it means changing current practise.</a:t>
            </a:r>
            <a:endParaRPr lang="en-AU" b="1" dirty="0"/>
          </a:p>
        </p:txBody>
      </p:sp>
      <p:sp>
        <p:nvSpPr>
          <p:cNvPr id="4" name="Slide Number Placeholder 3"/>
          <p:cNvSpPr>
            <a:spLocks noGrp="1"/>
          </p:cNvSpPr>
          <p:nvPr>
            <p:ph type="sldNum" sz="quarter" idx="5"/>
          </p:nvPr>
        </p:nvSpPr>
        <p:spPr/>
        <p:txBody>
          <a:bodyPr/>
          <a:lstStyle/>
          <a:p>
            <a:fld id="{D0396096-3C6C-483E-BAC5-2C70F2DDF47B}" type="slidenum">
              <a:rPr lang="en-AU" smtClean="0"/>
              <a:t>17</a:t>
            </a:fld>
            <a:endParaRPr lang="en-AU"/>
          </a:p>
        </p:txBody>
      </p:sp>
    </p:spTree>
    <p:extLst>
      <p:ext uri="{BB962C8B-B14F-4D97-AF65-F5344CB8AC3E}">
        <p14:creationId xmlns:p14="http://schemas.microsoft.com/office/powerpoint/2010/main" val="24706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4</a:t>
            </a:fld>
            <a:endParaRPr lang="en-AU"/>
          </a:p>
        </p:txBody>
      </p:sp>
    </p:spTree>
    <p:extLst>
      <p:ext uri="{BB962C8B-B14F-4D97-AF65-F5344CB8AC3E}">
        <p14:creationId xmlns:p14="http://schemas.microsoft.com/office/powerpoint/2010/main" val="354242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Committee meetings</a:t>
            </a:r>
          </a:p>
          <a:p>
            <a:endParaRPr lang="en-AU" dirty="0"/>
          </a:p>
          <a:p>
            <a:r>
              <a:rPr lang="en-AU" dirty="0"/>
              <a:t>EOI</a:t>
            </a:r>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5</a:t>
            </a:fld>
            <a:endParaRPr lang="en-AU"/>
          </a:p>
        </p:txBody>
      </p:sp>
    </p:spTree>
    <p:extLst>
      <p:ext uri="{BB962C8B-B14F-4D97-AF65-F5344CB8AC3E}">
        <p14:creationId xmlns:p14="http://schemas.microsoft.com/office/powerpoint/2010/main" val="2527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Pre-reading</a:t>
            </a:r>
          </a:p>
          <a:p>
            <a:pPr marL="171450" indent="-171450">
              <a:buFont typeface="Arial" panose="020B0604020202020204" pitchFamily="34" charset="0"/>
              <a:buChar char="•"/>
            </a:pPr>
            <a:r>
              <a:rPr lang="en-AU" dirty="0"/>
              <a:t>Looked for existing resources</a:t>
            </a:r>
          </a:p>
          <a:p>
            <a:pPr marL="171450" indent="-171450">
              <a:buFont typeface="Arial" panose="020B0604020202020204" pitchFamily="34" charset="0"/>
              <a:buChar char="•"/>
            </a:pPr>
            <a:r>
              <a:rPr lang="en-AU" dirty="0"/>
              <a:t>What was found was that resources did not empower consumers to take ownership of their own health.</a:t>
            </a:r>
          </a:p>
          <a:p>
            <a:pPr marL="171450" indent="-171450">
              <a:buFont typeface="Arial" panose="020B0604020202020204" pitchFamily="34" charset="0"/>
              <a:buChar char="•"/>
            </a:pPr>
            <a:r>
              <a:rPr lang="en-AU" dirty="0"/>
              <a:t>There was little opportunity for conversation and scoring system was very clinical.</a:t>
            </a:r>
          </a:p>
          <a:p>
            <a:endParaRPr lang="en-AU" dirty="0"/>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6</a:t>
            </a:fld>
            <a:endParaRPr lang="en-AU"/>
          </a:p>
        </p:txBody>
      </p:sp>
    </p:spTree>
    <p:extLst>
      <p:ext uri="{BB962C8B-B14F-4D97-AF65-F5344CB8AC3E}">
        <p14:creationId xmlns:p14="http://schemas.microsoft.com/office/powerpoint/2010/main" val="382153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Online focus group</a:t>
            </a:r>
          </a:p>
          <a:p>
            <a:endParaRPr lang="en-AU" dirty="0"/>
          </a:p>
          <a:p>
            <a:r>
              <a:rPr lang="en-AU" dirty="0"/>
              <a:t>3X face to face focus groups</a:t>
            </a:r>
          </a:p>
        </p:txBody>
      </p:sp>
      <p:sp>
        <p:nvSpPr>
          <p:cNvPr id="4" name="Slide Number Placeholder 3"/>
          <p:cNvSpPr>
            <a:spLocks noGrp="1"/>
          </p:cNvSpPr>
          <p:nvPr>
            <p:ph type="sldNum" sz="quarter" idx="5"/>
          </p:nvPr>
        </p:nvSpPr>
        <p:spPr/>
        <p:txBody>
          <a:bodyPr/>
          <a:lstStyle/>
          <a:p>
            <a:fld id="{D0396096-3C6C-483E-BAC5-2C70F2DDF47B}" type="slidenum">
              <a:rPr lang="en-AU" smtClean="0"/>
              <a:t>7</a:t>
            </a:fld>
            <a:endParaRPr lang="en-AU"/>
          </a:p>
        </p:txBody>
      </p:sp>
    </p:spTree>
    <p:extLst>
      <p:ext uri="{BB962C8B-B14F-4D97-AF65-F5344CB8AC3E}">
        <p14:creationId xmlns:p14="http://schemas.microsoft.com/office/powerpoint/2010/main" val="186477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National recommendations</a:t>
            </a:r>
          </a:p>
          <a:p>
            <a:pPr marL="171450" indent="-171450">
              <a:buFont typeface="Arial" panose="020B0604020202020204" pitchFamily="34" charset="0"/>
              <a:buChar char="•"/>
            </a:pPr>
            <a:r>
              <a:rPr lang="en-AU" b="0" dirty="0"/>
              <a:t>Needed to clarify many questions based on the national recommendations for the age group</a:t>
            </a:r>
          </a:p>
          <a:p>
            <a:pPr marL="0" indent="0">
              <a:buNone/>
            </a:pPr>
            <a:endParaRPr lang="en-AU" b="1" dirty="0"/>
          </a:p>
          <a:p>
            <a:pPr marL="0" indent="0">
              <a:buNone/>
            </a:pPr>
            <a:r>
              <a:rPr lang="en-AU" b="1" dirty="0"/>
              <a:t>“older persons vs seniors?”</a:t>
            </a:r>
          </a:p>
          <a:p>
            <a:pPr marL="0" indent="0">
              <a:buNone/>
            </a:pPr>
            <a:r>
              <a:rPr lang="en-AU" sz="1200" b="0" kern="1200" dirty="0">
                <a:solidFill>
                  <a:schemeClr val="tx1"/>
                </a:solidFill>
                <a:latin typeface="+mn-lt"/>
                <a:ea typeface="+mn-ea"/>
                <a:cs typeface="+mn-cs"/>
              </a:rPr>
              <a:t>What ages are older persons?</a:t>
            </a:r>
          </a:p>
          <a:p>
            <a:pPr marL="0" indent="0">
              <a:buNone/>
            </a:pPr>
            <a:endParaRPr lang="en-AU" sz="1200" b="0" kern="1200" dirty="0">
              <a:solidFill>
                <a:schemeClr val="tx1"/>
              </a:solidFill>
              <a:latin typeface="+mn-lt"/>
              <a:ea typeface="+mn-ea"/>
              <a:cs typeface="+mn-cs"/>
            </a:endParaRPr>
          </a:p>
          <a:p>
            <a:pPr marL="0" indent="0">
              <a:buNone/>
            </a:pPr>
            <a:r>
              <a:rPr lang="en-AU" b="1" dirty="0" err="1"/>
              <a:t>Accessiblity</a:t>
            </a:r>
            <a:endParaRPr lang="en-AU" b="1" dirty="0"/>
          </a:p>
          <a:p>
            <a:pPr marL="171450" indent="-171450">
              <a:buFont typeface="Arial" panose="020B0604020202020204" pitchFamily="34" charset="0"/>
              <a:buChar char="•"/>
            </a:pPr>
            <a:r>
              <a:rPr lang="en-AU" b="0" dirty="0"/>
              <a:t>Costs/ accessibility/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GP so busy, that patient can’t be seen for 2 or 3 weeks, and no longer sick anymore.</a:t>
            </a:r>
            <a:endParaRPr lang="en-AU" b="0" dirty="0"/>
          </a:p>
          <a:p>
            <a:pPr lvl="0"/>
            <a:r>
              <a:rPr lang="en-AU" sz="1200" b="1" kern="1200" dirty="0">
                <a:solidFill>
                  <a:schemeClr val="tx1"/>
                </a:solidFill>
                <a:effectLst/>
                <a:latin typeface="+mn-lt"/>
                <a:ea typeface="+mn-ea"/>
                <a:cs typeface="+mn-cs"/>
              </a:rPr>
              <a:t>Specialists</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Fees for specialists</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People cancel a lot because they can’t afford it</a:t>
            </a:r>
            <a:endParaRPr lang="en-AU" sz="1200" kern="1200" dirty="0">
              <a:solidFill>
                <a:schemeClr val="tx1"/>
              </a:solidFill>
              <a:effectLst/>
              <a:latin typeface="+mn-lt"/>
              <a:ea typeface="+mn-ea"/>
              <a:cs typeface="+mn-cs"/>
            </a:endParaRPr>
          </a:p>
          <a:p>
            <a:pPr lvl="1"/>
            <a:r>
              <a:rPr lang="en-AU" sz="1200" b="1" kern="1200" dirty="0">
                <a:solidFill>
                  <a:schemeClr val="tx1"/>
                </a:solidFill>
                <a:effectLst/>
                <a:latin typeface="+mn-lt"/>
                <a:ea typeface="+mn-ea"/>
                <a:cs typeface="+mn-cs"/>
              </a:rPr>
              <a:t>Can afford or access healthcare</a:t>
            </a:r>
            <a:endParaRPr lang="en-AU" sz="1200" kern="1200" dirty="0">
              <a:solidFill>
                <a:schemeClr val="tx1"/>
              </a:solidFill>
              <a:effectLst/>
              <a:latin typeface="+mn-lt"/>
              <a:ea typeface="+mn-ea"/>
              <a:cs typeface="+mn-cs"/>
            </a:endParaRPr>
          </a:p>
          <a:p>
            <a:pPr marL="0" indent="0">
              <a:buNone/>
            </a:pPr>
            <a:endParaRPr lang="en-AU" sz="1200" b="0" kern="1200" dirty="0">
              <a:solidFill>
                <a:schemeClr val="tx1"/>
              </a:solidFill>
              <a:latin typeface="+mn-lt"/>
              <a:ea typeface="+mn-ea"/>
              <a:cs typeface="+mn-cs"/>
            </a:endParaRPr>
          </a:p>
          <a:p>
            <a:pPr marL="0" indent="0">
              <a:buNone/>
            </a:pPr>
            <a:endParaRPr lang="en-AU" b="1" dirty="0"/>
          </a:p>
          <a:p>
            <a:pPr marL="0" indent="0">
              <a:buNone/>
            </a:pPr>
            <a:r>
              <a:rPr lang="en-AU" b="1" dirty="0"/>
              <a:t>Physical activity- </a:t>
            </a:r>
          </a:p>
          <a:p>
            <a:pPr marL="171450" indent="-171450">
              <a:buFont typeface="Arial" panose="020B0604020202020204" pitchFamily="34" charset="0"/>
              <a:buChar char="•"/>
            </a:pPr>
            <a:r>
              <a:rPr lang="en-AU" b="0" dirty="0"/>
              <a:t>question needs to be there but need to add weight bearing/ strength exercise</a:t>
            </a:r>
          </a:p>
          <a:p>
            <a:pPr marL="171450" indent="-171450">
              <a:buFont typeface="Arial" panose="020B0604020202020204" pitchFamily="34" charset="0"/>
              <a:buChar char="•"/>
            </a:pPr>
            <a:r>
              <a:rPr lang="en-AU" b="0" dirty="0"/>
              <a:t>More clarity needed around physical activity</a:t>
            </a:r>
          </a:p>
          <a:p>
            <a:pPr marL="0" indent="0">
              <a:buNone/>
            </a:pPr>
            <a:endParaRPr lang="en-AU" b="1" dirty="0"/>
          </a:p>
          <a:p>
            <a:pPr marL="0" indent="0">
              <a:buNone/>
            </a:pPr>
            <a:r>
              <a:rPr lang="en-AU" b="1" dirty="0"/>
              <a:t>Wording</a:t>
            </a:r>
          </a:p>
          <a:p>
            <a:pPr marL="0" indent="0">
              <a:buNone/>
            </a:pPr>
            <a:r>
              <a:rPr lang="en-AU" b="1" dirty="0"/>
              <a:t>Can you hear and understand things clearly</a:t>
            </a:r>
          </a:p>
          <a:p>
            <a:pPr marL="171450" indent="-171450">
              <a:buFont typeface="Arial" panose="020B0604020202020204" pitchFamily="34" charset="0"/>
              <a:buChar char="•"/>
            </a:pPr>
            <a:r>
              <a:rPr lang="en-AU" b="0" dirty="0"/>
              <a:t> change wording- “do you think I’m stupid?</a:t>
            </a:r>
            <a:endParaRPr lang="en-AU" b="1" dirty="0"/>
          </a:p>
          <a:p>
            <a:pPr marL="0" indent="0">
              <a:buNone/>
            </a:pPr>
            <a:endParaRPr lang="en-AU" b="1" dirty="0"/>
          </a:p>
          <a:p>
            <a:pPr marL="171450" indent="-171450">
              <a:buFont typeface="Arial" panose="020B0604020202020204" pitchFamily="34" charset="0"/>
              <a:buChar char="•"/>
            </a:pPr>
            <a:endParaRPr lang="en-AU" b="0" dirty="0"/>
          </a:p>
          <a:p>
            <a:pPr marL="171450" indent="-171450">
              <a:buFont typeface="Arial" panose="020B0604020202020204" pitchFamily="34" charset="0"/>
              <a:buChar char="•"/>
            </a:pPr>
            <a:endParaRPr lang="en-AU" b="0" dirty="0"/>
          </a:p>
          <a:p>
            <a:pPr marL="0" indent="0">
              <a:buFont typeface="Arial" panose="020B0604020202020204" pitchFamily="34" charset="0"/>
              <a:buNone/>
            </a:pPr>
            <a:r>
              <a:rPr lang="en-AU" sz="1200" b="1" kern="1200" dirty="0">
                <a:solidFill>
                  <a:schemeClr val="tx1"/>
                </a:solidFill>
                <a:latin typeface="+mn-lt"/>
                <a:ea typeface="+mn-ea"/>
                <a:cs typeface="+mn-cs"/>
              </a:rPr>
              <a:t>Nutrition</a:t>
            </a:r>
          </a:p>
          <a:p>
            <a:pPr marL="171450" indent="-171450">
              <a:buFont typeface="Arial" panose="020B0604020202020204" pitchFamily="34" charset="0"/>
              <a:buChar char="•"/>
            </a:pPr>
            <a:r>
              <a:rPr lang="en-AU" b="0" dirty="0"/>
              <a:t>Access to food can be difficult: </a:t>
            </a:r>
          </a:p>
          <a:p>
            <a:pPr marL="628650" lvl="1" indent="-171450">
              <a:buFont typeface="Arial" panose="020B0604020202020204" pitchFamily="34" charset="0"/>
              <a:buChar char="•"/>
            </a:pPr>
            <a:r>
              <a:rPr lang="en-AU" b="0" dirty="0"/>
              <a:t>if no transport- carrying fruits and </a:t>
            </a:r>
            <a:r>
              <a:rPr lang="en-AU" b="0" dirty="0" err="1"/>
              <a:t>veges</a:t>
            </a:r>
            <a:r>
              <a:rPr lang="en-AU" b="0" dirty="0"/>
              <a:t> can be painful</a:t>
            </a:r>
          </a:p>
          <a:p>
            <a:pPr marL="628650" lvl="1" indent="-171450">
              <a:buFont typeface="Arial" panose="020B0604020202020204" pitchFamily="34" charset="0"/>
              <a:buChar char="•"/>
            </a:pPr>
            <a:r>
              <a:rPr lang="en-AU" b="0" dirty="0"/>
              <a:t>Buying fresh food but it goes off before being able to eat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Cook big portions- but eat it all instead of saving it</a:t>
            </a:r>
          </a:p>
          <a:p>
            <a:pPr marL="628650" lvl="1" indent="-171450">
              <a:buFont typeface="Arial" panose="020B0604020202020204" pitchFamily="34" charset="0"/>
              <a:buChar char="•"/>
            </a:pPr>
            <a:r>
              <a:rPr lang="en-AU" b="0" dirty="0"/>
              <a:t>Microwave meals- but have a lot of salt</a:t>
            </a:r>
          </a:p>
          <a:p>
            <a:pPr marL="628650" lvl="1" indent="-171450">
              <a:buFont typeface="Arial" panose="020B0604020202020204" pitchFamily="34" charset="0"/>
              <a:buChar char="•"/>
            </a:pPr>
            <a:r>
              <a:rPr lang="en-AU" b="0" dirty="0"/>
              <a:t>Not being bothered to cook if alone</a:t>
            </a:r>
          </a:p>
          <a:p>
            <a:pPr marL="0" indent="0">
              <a:buNone/>
            </a:pPr>
            <a:endParaRPr lang="en-AU" b="1" dirty="0"/>
          </a:p>
          <a:p>
            <a:pPr marL="0" indent="0">
              <a:buNone/>
            </a:pPr>
            <a:r>
              <a:rPr lang="en-AU" b="1" dirty="0"/>
              <a:t>Emphasis on keeping balance and falling</a:t>
            </a:r>
          </a:p>
          <a:p>
            <a:pPr marL="171450" indent="-171450">
              <a:buFont typeface="Arial" panose="020B0604020202020204" pitchFamily="34" charset="0"/>
              <a:buChar char="•"/>
            </a:pPr>
            <a:r>
              <a:rPr lang="en-AU" b="0" dirty="0"/>
              <a:t>A lot of discussion about this and the need to clarify this, including being able to navigate through small spaces.</a:t>
            </a:r>
            <a:endParaRPr lang="en-AU" b="1" dirty="0"/>
          </a:p>
          <a:p>
            <a:pPr marL="0" indent="0">
              <a:buNone/>
            </a:pPr>
            <a:endParaRPr lang="en-AU" b="1" dirty="0"/>
          </a:p>
          <a:p>
            <a:pPr marL="0" indent="0">
              <a:buNone/>
            </a:pPr>
            <a:r>
              <a:rPr lang="en-AU" b="1" dirty="0"/>
              <a:t>Medication</a:t>
            </a:r>
          </a:p>
          <a:p>
            <a:pPr marL="171450" indent="-171450">
              <a:buFont typeface="Arial" panose="020B0604020202020204" pitchFamily="34" charset="0"/>
              <a:buChar char="•"/>
            </a:pPr>
            <a:r>
              <a:rPr lang="en-AU" b="0" dirty="0"/>
              <a:t> a lot of discussion about </a:t>
            </a:r>
            <a:r>
              <a:rPr lang="en-AU" b="0" dirty="0" err="1"/>
              <a:t>drs</a:t>
            </a:r>
            <a:r>
              <a:rPr lang="en-AU" b="0" dirty="0"/>
              <a:t> not explaining it well/ not being told about side effects/ </a:t>
            </a:r>
            <a:r>
              <a:rPr lang="en-AU" b="0" dirty="0" err="1"/>
              <a:t>longterm</a:t>
            </a:r>
            <a:r>
              <a:rPr lang="en-AU" b="0" dirty="0"/>
              <a:t> efficacy </a:t>
            </a:r>
          </a:p>
          <a:p>
            <a:pPr marL="0" indent="0">
              <a:buNone/>
            </a:pPr>
            <a:endParaRPr lang="en-AU" b="1" dirty="0"/>
          </a:p>
          <a:p>
            <a:pPr marL="0" indent="0">
              <a:buNone/>
            </a:pPr>
            <a:r>
              <a:rPr lang="en-AU" b="1" dirty="0"/>
              <a:t>Sexual health</a:t>
            </a:r>
          </a:p>
          <a:p>
            <a:pPr marL="171450" indent="-171450">
              <a:buFont typeface="Arial" panose="020B0604020202020204" pitchFamily="34" charset="0"/>
              <a:buChar char="•"/>
            </a:pPr>
            <a:r>
              <a:rPr lang="en-AU" b="0" dirty="0"/>
              <a:t>- this is an important question, but don’t get that this question also includes sexuality, intimacy and relationships, so an additional question about intimacy was added.</a:t>
            </a:r>
          </a:p>
          <a:p>
            <a:pPr marL="0" indent="0">
              <a:buNone/>
            </a:pPr>
            <a:endParaRPr lang="en-AU" b="1" dirty="0"/>
          </a:p>
          <a:p>
            <a:pPr marL="0" indent="0">
              <a:buNone/>
            </a:pPr>
            <a:r>
              <a:rPr lang="en-AU" b="1" dirty="0"/>
              <a:t>Vaccinations</a:t>
            </a:r>
          </a:p>
          <a:p>
            <a:pPr marL="171450" indent="-171450">
              <a:buFont typeface="Arial" panose="020B0604020202020204" pitchFamily="34" charset="0"/>
              <a:buChar char="•"/>
            </a:pPr>
            <a:r>
              <a:rPr lang="en-AU" b="0" dirty="0"/>
              <a:t>It was noted that there wasn’t a question about vaccinations and the importance of this for the age group</a:t>
            </a:r>
          </a:p>
          <a:p>
            <a:pPr marL="0" indent="0">
              <a:buNone/>
            </a:pPr>
            <a:endParaRPr lang="en-AU" b="1" dirty="0"/>
          </a:p>
          <a:p>
            <a:pPr marL="0" indent="0">
              <a:buNone/>
            </a:pPr>
            <a:r>
              <a:rPr lang="en-AU" b="1" dirty="0"/>
              <a:t>Pain</a:t>
            </a:r>
          </a:p>
          <a:p>
            <a:pPr marL="171450" indent="-171450">
              <a:buFont typeface="Arial" panose="020B0604020202020204" pitchFamily="34" charset="0"/>
              <a:buChar char="•"/>
            </a:pPr>
            <a:r>
              <a:rPr lang="en-AU" b="0" dirty="0"/>
              <a:t>A lot of discussion about pain, and needing to ask about this </a:t>
            </a:r>
          </a:p>
          <a:p>
            <a:pPr marL="171450" indent="-171450">
              <a:buFont typeface="Arial" panose="020B0604020202020204" pitchFamily="34" charset="0"/>
              <a:buChar char="•"/>
            </a:pPr>
            <a:r>
              <a:rPr lang="en-AU" b="0" dirty="0"/>
              <a:t>Body chart as pain chart</a:t>
            </a:r>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8</a:t>
            </a:fld>
            <a:endParaRPr lang="en-AU"/>
          </a:p>
        </p:txBody>
      </p:sp>
    </p:spTree>
    <p:extLst>
      <p:ext uri="{BB962C8B-B14F-4D97-AF65-F5344CB8AC3E}">
        <p14:creationId xmlns:p14="http://schemas.microsoft.com/office/powerpoint/2010/main" val="165916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Change colour</a:t>
            </a:r>
          </a:p>
          <a:p>
            <a:r>
              <a:rPr lang="en-AU" dirty="0"/>
              <a:t>Larger font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-Some wording changes</a:t>
            </a:r>
          </a:p>
          <a:p>
            <a:r>
              <a:rPr lang="en-AU" dirty="0"/>
              <a:t>E.g.  </a:t>
            </a:r>
          </a:p>
          <a:p>
            <a:endParaRPr lang="en-AU" dirty="0"/>
          </a:p>
          <a:p>
            <a:r>
              <a:rPr lang="en-AU" dirty="0"/>
              <a:t>Are you satisfied with the relationship you have with your GP</a:t>
            </a:r>
          </a:p>
          <a:p>
            <a:r>
              <a:rPr lang="en-AU" dirty="0"/>
              <a:t>Vs</a:t>
            </a:r>
          </a:p>
          <a:p>
            <a:r>
              <a:rPr lang="en-AU" dirty="0"/>
              <a:t>Are you comfortable talking with your GP</a:t>
            </a:r>
          </a:p>
          <a:p>
            <a:endParaRPr lang="en-AU" dirty="0"/>
          </a:p>
          <a:p>
            <a:r>
              <a:rPr lang="en-AU" dirty="0"/>
              <a:t>1. Changed introduction message</a:t>
            </a:r>
          </a:p>
          <a:p>
            <a:r>
              <a:rPr lang="en-AU" dirty="0"/>
              <a:t>2. Added questions</a:t>
            </a:r>
          </a:p>
          <a:p>
            <a:r>
              <a:rPr lang="en-AU" dirty="0"/>
              <a:t>3. separated some questions into two</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9</a:t>
            </a:fld>
            <a:endParaRPr lang="en-AU"/>
          </a:p>
        </p:txBody>
      </p:sp>
    </p:spTree>
    <p:extLst>
      <p:ext uri="{BB962C8B-B14F-4D97-AF65-F5344CB8AC3E}">
        <p14:creationId xmlns:p14="http://schemas.microsoft.com/office/powerpoint/2010/main" val="3918926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Back of person</a:t>
            </a:r>
          </a:p>
          <a:p>
            <a:endParaRPr lang="en-AU" dirty="0"/>
          </a:p>
        </p:txBody>
      </p:sp>
      <p:sp>
        <p:nvSpPr>
          <p:cNvPr id="4" name="Slide Number Placeholder 3"/>
          <p:cNvSpPr>
            <a:spLocks noGrp="1"/>
          </p:cNvSpPr>
          <p:nvPr>
            <p:ph type="sldNum" sz="quarter" idx="5"/>
          </p:nvPr>
        </p:nvSpPr>
        <p:spPr/>
        <p:txBody>
          <a:bodyPr/>
          <a:lstStyle/>
          <a:p>
            <a:fld id="{D0396096-3C6C-483E-BAC5-2C70F2DDF47B}" type="slidenum">
              <a:rPr lang="en-AU" smtClean="0"/>
              <a:t>10</a:t>
            </a:fld>
            <a:endParaRPr lang="en-AU"/>
          </a:p>
        </p:txBody>
      </p:sp>
    </p:spTree>
    <p:extLst>
      <p:ext uri="{BB962C8B-B14F-4D97-AF65-F5344CB8AC3E}">
        <p14:creationId xmlns:p14="http://schemas.microsoft.com/office/powerpoint/2010/main" val="401972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 received completed health prompts from 3 of the 5 </a:t>
            </a:r>
            <a:r>
              <a:rPr lang="en-AU" dirty="0" err="1"/>
              <a:t>lhds</a:t>
            </a:r>
            <a:r>
              <a:rPr lang="en-AU" dirty="0"/>
              <a:t> and just onboarded two new </a:t>
            </a:r>
            <a:r>
              <a:rPr lang="en-AU" dirty="0" err="1"/>
              <a:t>lhds</a:t>
            </a:r>
            <a:r>
              <a:rPr lang="en-AU" dirty="0"/>
              <a:t>.</a:t>
            </a:r>
          </a:p>
          <a:p>
            <a:r>
              <a:rPr lang="en-AU" dirty="0"/>
              <a:t>Here are some of the data</a:t>
            </a:r>
          </a:p>
        </p:txBody>
      </p:sp>
      <p:sp>
        <p:nvSpPr>
          <p:cNvPr id="4" name="Slide Number Placeholder 3"/>
          <p:cNvSpPr>
            <a:spLocks noGrp="1"/>
          </p:cNvSpPr>
          <p:nvPr>
            <p:ph type="sldNum" sz="quarter" idx="5"/>
          </p:nvPr>
        </p:nvSpPr>
        <p:spPr/>
        <p:txBody>
          <a:bodyPr/>
          <a:lstStyle/>
          <a:p>
            <a:fld id="{D0396096-3C6C-483E-BAC5-2C70F2DDF47B}" type="slidenum">
              <a:rPr lang="en-AU" smtClean="0"/>
              <a:t>12</a:t>
            </a:fld>
            <a:endParaRPr lang="en-AU"/>
          </a:p>
        </p:txBody>
      </p:sp>
    </p:spTree>
    <p:extLst>
      <p:ext uri="{BB962C8B-B14F-4D97-AF65-F5344CB8AC3E}">
        <p14:creationId xmlns:p14="http://schemas.microsoft.com/office/powerpoint/2010/main" val="34779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2860E8C3-8CBB-4ED5-93D3-790EA691A4F8}" type="datetimeFigureOut">
              <a:rPr lang="en-AU" smtClean="0"/>
              <a:t>6/04/2022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142497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4784391"/>
          </a:xfrm>
        </p:spPr>
        <p:txBody>
          <a:bodyPr vert="eaVert"/>
          <a:lstStyle/>
          <a:p>
            <a:r>
              <a:rPr lang="en-US" dirty="0"/>
              <a:t>Click to edit Master title style</a:t>
            </a:r>
            <a:endParaRPr lang="en-AU" dirty="0"/>
          </a:p>
        </p:txBody>
      </p:sp>
      <p:sp>
        <p:nvSpPr>
          <p:cNvPr id="3" name="Vertical Text Placeholder 2"/>
          <p:cNvSpPr>
            <a:spLocks noGrp="1"/>
          </p:cNvSpPr>
          <p:nvPr>
            <p:ph type="body" orient="vert" idx="1"/>
          </p:nvPr>
        </p:nvSpPr>
        <p:spPr>
          <a:xfrm>
            <a:off x="838200" y="365125"/>
            <a:ext cx="7734300" cy="47843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5942463"/>
            <a:ext cx="2743200" cy="365125"/>
          </a:xfrm>
        </p:spPr>
        <p:txBody>
          <a:bodyPr/>
          <a:lstStyle/>
          <a:p>
            <a:fld id="{2860E8C3-8CBB-4ED5-93D3-790EA691A4F8}" type="datetimeFigureOut">
              <a:rPr lang="en-AU" smtClean="0"/>
              <a:t>6/04/2022</a:t>
            </a:fld>
            <a:endParaRPr lang="en-AU"/>
          </a:p>
        </p:txBody>
      </p:sp>
      <p:sp>
        <p:nvSpPr>
          <p:cNvPr id="5" name="Footer Placeholder 4"/>
          <p:cNvSpPr>
            <a:spLocks noGrp="1"/>
          </p:cNvSpPr>
          <p:nvPr>
            <p:ph type="ftr" sz="quarter" idx="11"/>
          </p:nvPr>
        </p:nvSpPr>
        <p:spPr>
          <a:xfrm>
            <a:off x="4038600" y="5942463"/>
            <a:ext cx="4114800" cy="365125"/>
          </a:xfrm>
        </p:spPr>
        <p:txBody>
          <a:bodyPr/>
          <a:lstStyle/>
          <a:p>
            <a:endParaRPr lang="en-AU"/>
          </a:p>
        </p:txBody>
      </p:sp>
      <p:sp>
        <p:nvSpPr>
          <p:cNvPr id="6" name="Slide Number Placeholder 5"/>
          <p:cNvSpPr>
            <a:spLocks noGrp="1"/>
          </p:cNvSpPr>
          <p:nvPr>
            <p:ph type="sldNum" sz="quarter" idx="12"/>
          </p:nvPr>
        </p:nvSpPr>
        <p:spPr>
          <a:xfrm>
            <a:off x="8610600" y="5942463"/>
            <a:ext cx="1505552"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174834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1"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2" y="1066802"/>
            <a:ext cx="8112369" cy="2073119"/>
          </a:xfrm>
        </p:spPr>
        <p:txBody>
          <a:bodyPr anchor="b">
            <a:normAutofit/>
          </a:bodyPr>
          <a:lstStyle>
            <a:lvl1pPr algn="ctr">
              <a:lnSpc>
                <a:spcPct val="110000"/>
              </a:lnSpc>
              <a:defRPr sz="2100" cap="all" spc="293"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4"/>
            <a:ext cx="7821637" cy="1028697"/>
          </a:xfrm>
        </p:spPr>
        <p:txBody>
          <a:bodyPr>
            <a:normAutofit/>
          </a:bodyPr>
          <a:lstStyle>
            <a:lvl1pPr marL="0" indent="0" algn="ctr">
              <a:lnSpc>
                <a:spcPct val="100000"/>
              </a:lnSpc>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4"/>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9" y="4240548"/>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14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21944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3"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9" y="4714706"/>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7"/>
            <a:ext cx="3761832" cy="2823913"/>
          </a:xfrm>
        </p:spPr>
        <p:txBody>
          <a:bodyPr anchor="b">
            <a:normAutofit/>
          </a:bodyPr>
          <a:lstStyle>
            <a:lvl1pPr algn="ctr">
              <a:defRPr sz="2400" cap="all" spc="45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7" y="2730304"/>
            <a:ext cx="4383031" cy="1397390"/>
          </a:xfrm>
        </p:spPr>
        <p:txBody>
          <a:bodyPr anchor="ctr">
            <a:normAutofit/>
          </a:bodyPr>
          <a:lstStyle>
            <a:lvl1pPr marL="0" indent="0" algn="ctr">
              <a:buNone/>
              <a:defRPr sz="15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1645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71"/>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71"/>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813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3"/>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7" y="1801622"/>
            <a:ext cx="4849036" cy="814387"/>
          </a:xfrm>
        </p:spPr>
        <p:txBody>
          <a:bodyPr anchor="b">
            <a:normAutofit/>
          </a:bodyPr>
          <a:lstStyle>
            <a:lvl1pPr marL="0" indent="0">
              <a:buNone/>
              <a:defRPr sz="1350" b="0"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7" y="2619105"/>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9" y="1801622"/>
            <a:ext cx="4904585" cy="814387"/>
          </a:xfrm>
        </p:spPr>
        <p:txBody>
          <a:bodyPr anchor="b">
            <a:normAutofit/>
          </a:bodyPr>
          <a:lstStyle>
            <a:lvl1pPr marL="0" indent="0">
              <a:buNone/>
              <a:defRPr sz="1350" b="0"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9" y="2619105"/>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0208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13034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62570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1" y="457200"/>
            <a:ext cx="3705225" cy="160020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1"/>
            <a:ext cx="6172200" cy="483869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1" y="2057400"/>
            <a:ext cx="37052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363831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1" y="457200"/>
            <a:ext cx="3705225" cy="160020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9" y="1066800"/>
            <a:ext cx="5942012" cy="48387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1" y="2057400"/>
            <a:ext cx="37052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49953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838200" y="1825626"/>
            <a:ext cx="9643712" cy="4045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064099"/>
            <a:ext cx="2743200" cy="365125"/>
          </a:xfrm>
        </p:spPr>
        <p:txBody>
          <a:bodyPr/>
          <a:lstStyle/>
          <a:p>
            <a:fld id="{2860E8C3-8CBB-4ED5-93D3-790EA691A4F8}" type="datetimeFigureOut">
              <a:rPr lang="en-AU" smtClean="0"/>
              <a:t>6/04/2022</a:t>
            </a:fld>
            <a:endParaRPr lang="en-AU"/>
          </a:p>
        </p:txBody>
      </p:sp>
      <p:sp>
        <p:nvSpPr>
          <p:cNvPr id="5" name="Footer Placeholder 4"/>
          <p:cNvSpPr>
            <a:spLocks noGrp="1"/>
          </p:cNvSpPr>
          <p:nvPr>
            <p:ph type="ftr" sz="quarter" idx="11"/>
          </p:nvPr>
        </p:nvSpPr>
        <p:spPr>
          <a:xfrm>
            <a:off x="4038600" y="6064099"/>
            <a:ext cx="4114800" cy="365125"/>
          </a:xfrm>
        </p:spPr>
        <p:txBody>
          <a:bodyPr/>
          <a:lstStyle/>
          <a:p>
            <a:endParaRPr lang="en-AU"/>
          </a:p>
        </p:txBody>
      </p:sp>
      <p:sp>
        <p:nvSpPr>
          <p:cNvPr id="6" name="Slide Number Placeholder 5"/>
          <p:cNvSpPr>
            <a:spLocks noGrp="1"/>
          </p:cNvSpPr>
          <p:nvPr>
            <p:ph type="sldNum" sz="quarter" idx="12"/>
          </p:nvPr>
        </p:nvSpPr>
        <p:spPr>
          <a:xfrm>
            <a:off x="8610600" y="6064099"/>
            <a:ext cx="1428549"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3977111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5"/>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4183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2" y="723901"/>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1" y="723901"/>
            <a:ext cx="8302535"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4/6/2022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8364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4677076" cy="3911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671686" y="1825625"/>
            <a:ext cx="4677076" cy="3911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000215"/>
            <a:ext cx="2743200" cy="365125"/>
          </a:xfrm>
        </p:spPr>
        <p:txBody>
          <a:bodyPr/>
          <a:lstStyle/>
          <a:p>
            <a:fld id="{2860E8C3-8CBB-4ED5-93D3-790EA691A4F8}" type="datetimeFigureOut">
              <a:rPr lang="en-AU" smtClean="0"/>
              <a:t>6/04/2022</a:t>
            </a:fld>
            <a:endParaRPr lang="en-AU"/>
          </a:p>
        </p:txBody>
      </p:sp>
      <p:sp>
        <p:nvSpPr>
          <p:cNvPr id="6" name="Footer Placeholder 5"/>
          <p:cNvSpPr>
            <a:spLocks noGrp="1"/>
          </p:cNvSpPr>
          <p:nvPr>
            <p:ph type="ftr" sz="quarter" idx="11"/>
          </p:nvPr>
        </p:nvSpPr>
        <p:spPr>
          <a:xfrm>
            <a:off x="4038600" y="6000215"/>
            <a:ext cx="4114800" cy="365125"/>
          </a:xfrm>
        </p:spPr>
        <p:txBody>
          <a:bodyPr/>
          <a:lstStyle/>
          <a:p>
            <a:endParaRPr lang="en-AU"/>
          </a:p>
        </p:txBody>
      </p:sp>
      <p:sp>
        <p:nvSpPr>
          <p:cNvPr id="7" name="Slide Number Placeholder 6"/>
          <p:cNvSpPr>
            <a:spLocks noGrp="1"/>
          </p:cNvSpPr>
          <p:nvPr>
            <p:ph type="sldNum" sz="quarter" idx="12"/>
          </p:nvPr>
        </p:nvSpPr>
        <p:spPr>
          <a:xfrm>
            <a:off x="8610600" y="6000215"/>
            <a:ext cx="1572928"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409692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2860E8C3-8CBB-4ED5-93D3-790EA691A4F8}" type="datetimeFigureOut">
              <a:rPr lang="en-AU" smtClean="0"/>
              <a:t>6/04/2022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319420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838200" y="5980965"/>
            <a:ext cx="2743200" cy="365125"/>
          </a:xfrm>
        </p:spPr>
        <p:txBody>
          <a:bodyPr/>
          <a:lstStyle/>
          <a:p>
            <a:fld id="{2860E8C3-8CBB-4ED5-93D3-790EA691A4F8}" type="datetimeFigureOut">
              <a:rPr lang="en-AU" smtClean="0"/>
              <a:t>6/04/2022</a:t>
            </a:fld>
            <a:endParaRPr lang="en-AU"/>
          </a:p>
        </p:txBody>
      </p:sp>
      <p:sp>
        <p:nvSpPr>
          <p:cNvPr id="4" name="Footer Placeholder 3"/>
          <p:cNvSpPr>
            <a:spLocks noGrp="1"/>
          </p:cNvSpPr>
          <p:nvPr>
            <p:ph type="ftr" sz="quarter" idx="11"/>
          </p:nvPr>
        </p:nvSpPr>
        <p:spPr>
          <a:xfrm>
            <a:off x="4038600" y="5980965"/>
            <a:ext cx="4114800" cy="365125"/>
          </a:xfrm>
        </p:spPr>
        <p:txBody>
          <a:bodyPr/>
          <a:lstStyle/>
          <a:p>
            <a:endParaRPr lang="en-AU"/>
          </a:p>
        </p:txBody>
      </p:sp>
      <p:sp>
        <p:nvSpPr>
          <p:cNvPr id="5" name="Slide Number Placeholder 4"/>
          <p:cNvSpPr>
            <a:spLocks noGrp="1"/>
          </p:cNvSpPr>
          <p:nvPr>
            <p:ph type="sldNum" sz="quarter" idx="12"/>
          </p:nvPr>
        </p:nvSpPr>
        <p:spPr>
          <a:xfrm>
            <a:off x="8610600" y="5980965"/>
            <a:ext cx="1457425"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62872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0823" y="5932839"/>
            <a:ext cx="2743200" cy="365125"/>
          </a:xfrm>
        </p:spPr>
        <p:txBody>
          <a:bodyPr/>
          <a:lstStyle/>
          <a:p>
            <a:fld id="{2860E8C3-8CBB-4ED5-93D3-790EA691A4F8}" type="datetimeFigureOut">
              <a:rPr lang="en-AU" smtClean="0"/>
              <a:t>6/04/2022</a:t>
            </a:fld>
            <a:endParaRPr lang="en-AU"/>
          </a:p>
        </p:txBody>
      </p:sp>
      <p:sp>
        <p:nvSpPr>
          <p:cNvPr id="3" name="Footer Placeholder 2"/>
          <p:cNvSpPr>
            <a:spLocks noGrp="1"/>
          </p:cNvSpPr>
          <p:nvPr>
            <p:ph type="ftr" sz="quarter" idx="11"/>
          </p:nvPr>
        </p:nvSpPr>
        <p:spPr>
          <a:xfrm>
            <a:off x="3971223" y="5932839"/>
            <a:ext cx="4114800" cy="365125"/>
          </a:xfrm>
        </p:spPr>
        <p:txBody>
          <a:bodyPr/>
          <a:lstStyle/>
          <a:p>
            <a:endParaRPr lang="en-AU"/>
          </a:p>
        </p:txBody>
      </p:sp>
      <p:sp>
        <p:nvSpPr>
          <p:cNvPr id="4" name="Slide Number Placeholder 3"/>
          <p:cNvSpPr>
            <a:spLocks noGrp="1"/>
          </p:cNvSpPr>
          <p:nvPr>
            <p:ph type="sldNum" sz="quarter" idx="12"/>
          </p:nvPr>
        </p:nvSpPr>
        <p:spPr>
          <a:xfrm>
            <a:off x="8543223" y="5932839"/>
            <a:ext cx="1534428"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114040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54046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9788" y="6038717"/>
            <a:ext cx="2743200" cy="365125"/>
          </a:xfrm>
        </p:spPr>
        <p:txBody>
          <a:bodyPr/>
          <a:lstStyle/>
          <a:p>
            <a:fld id="{2860E8C3-8CBB-4ED5-93D3-790EA691A4F8}" type="datetimeFigureOut">
              <a:rPr lang="en-AU" smtClean="0"/>
              <a:t>6/04/2022</a:t>
            </a:fld>
            <a:endParaRPr lang="en-AU"/>
          </a:p>
        </p:txBody>
      </p:sp>
      <p:sp>
        <p:nvSpPr>
          <p:cNvPr id="6" name="Footer Placeholder 5"/>
          <p:cNvSpPr>
            <a:spLocks noGrp="1"/>
          </p:cNvSpPr>
          <p:nvPr>
            <p:ph type="ftr" sz="quarter" idx="11"/>
          </p:nvPr>
        </p:nvSpPr>
        <p:spPr>
          <a:xfrm>
            <a:off x="4040188" y="6038717"/>
            <a:ext cx="4114800" cy="365125"/>
          </a:xfrm>
        </p:spPr>
        <p:txBody>
          <a:bodyPr/>
          <a:lstStyle/>
          <a:p>
            <a:endParaRPr lang="en-AU"/>
          </a:p>
        </p:txBody>
      </p:sp>
      <p:sp>
        <p:nvSpPr>
          <p:cNvPr id="7" name="Slide Number Placeholder 6"/>
          <p:cNvSpPr>
            <a:spLocks noGrp="1"/>
          </p:cNvSpPr>
          <p:nvPr>
            <p:ph type="sldNum" sz="quarter" idx="12"/>
          </p:nvPr>
        </p:nvSpPr>
        <p:spPr>
          <a:xfrm>
            <a:off x="8612188" y="6038717"/>
            <a:ext cx="1465463"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424353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52505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9788" y="6048342"/>
            <a:ext cx="2743200" cy="365125"/>
          </a:xfrm>
        </p:spPr>
        <p:txBody>
          <a:bodyPr/>
          <a:lstStyle/>
          <a:p>
            <a:fld id="{2860E8C3-8CBB-4ED5-93D3-790EA691A4F8}" type="datetimeFigureOut">
              <a:rPr lang="en-AU" smtClean="0"/>
              <a:t>6/04/2022</a:t>
            </a:fld>
            <a:endParaRPr lang="en-AU"/>
          </a:p>
        </p:txBody>
      </p:sp>
      <p:sp>
        <p:nvSpPr>
          <p:cNvPr id="6" name="Footer Placeholder 5"/>
          <p:cNvSpPr>
            <a:spLocks noGrp="1"/>
          </p:cNvSpPr>
          <p:nvPr>
            <p:ph type="ftr" sz="quarter" idx="11"/>
          </p:nvPr>
        </p:nvSpPr>
        <p:spPr>
          <a:xfrm>
            <a:off x="4040188" y="6048342"/>
            <a:ext cx="4114800" cy="365125"/>
          </a:xfrm>
        </p:spPr>
        <p:txBody>
          <a:bodyPr/>
          <a:lstStyle/>
          <a:p>
            <a:endParaRPr lang="en-AU"/>
          </a:p>
        </p:txBody>
      </p:sp>
      <p:sp>
        <p:nvSpPr>
          <p:cNvPr id="7" name="Slide Number Placeholder 6"/>
          <p:cNvSpPr>
            <a:spLocks noGrp="1"/>
          </p:cNvSpPr>
          <p:nvPr>
            <p:ph type="sldNum" sz="quarter" idx="12"/>
          </p:nvPr>
        </p:nvSpPr>
        <p:spPr>
          <a:xfrm>
            <a:off x="8612188" y="6048342"/>
            <a:ext cx="1446212"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85889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9701463" cy="39014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5961714"/>
            <a:ext cx="2743200" cy="365125"/>
          </a:xfrm>
        </p:spPr>
        <p:txBody>
          <a:bodyPr/>
          <a:lstStyle/>
          <a:p>
            <a:fld id="{2860E8C3-8CBB-4ED5-93D3-790EA691A4F8}" type="datetimeFigureOut">
              <a:rPr lang="en-AU" smtClean="0"/>
              <a:t>6/04/2022</a:t>
            </a:fld>
            <a:endParaRPr lang="en-AU"/>
          </a:p>
        </p:txBody>
      </p:sp>
      <p:sp>
        <p:nvSpPr>
          <p:cNvPr id="5" name="Footer Placeholder 4"/>
          <p:cNvSpPr>
            <a:spLocks noGrp="1"/>
          </p:cNvSpPr>
          <p:nvPr>
            <p:ph type="ftr" sz="quarter" idx="11"/>
          </p:nvPr>
        </p:nvSpPr>
        <p:spPr>
          <a:xfrm>
            <a:off x="4038600" y="5961714"/>
            <a:ext cx="4114800" cy="365125"/>
          </a:xfrm>
        </p:spPr>
        <p:txBody>
          <a:bodyPr/>
          <a:lstStyle/>
          <a:p>
            <a:endParaRPr lang="en-AU"/>
          </a:p>
        </p:txBody>
      </p:sp>
      <p:sp>
        <p:nvSpPr>
          <p:cNvPr id="6" name="Slide Number Placeholder 5"/>
          <p:cNvSpPr>
            <a:spLocks noGrp="1"/>
          </p:cNvSpPr>
          <p:nvPr>
            <p:ph type="sldNum" sz="quarter" idx="12"/>
          </p:nvPr>
        </p:nvSpPr>
        <p:spPr>
          <a:xfrm>
            <a:off x="8610600" y="5961714"/>
            <a:ext cx="1476676" cy="365125"/>
          </a:xfrm>
        </p:spPr>
        <p:txBody>
          <a:bodyPr/>
          <a:lstStyle/>
          <a:p>
            <a:fld id="{D6EFE448-3624-409E-948C-017DCBB2D620}" type="slidenum">
              <a:rPr lang="en-AU" smtClean="0"/>
              <a:t>‹#›</a:t>
            </a:fld>
            <a:endParaRPr lang="en-AU"/>
          </a:p>
        </p:txBody>
      </p:sp>
    </p:spTree>
    <p:extLst>
      <p:ext uri="{BB962C8B-B14F-4D97-AF65-F5344CB8AC3E}">
        <p14:creationId xmlns:p14="http://schemas.microsoft.com/office/powerpoint/2010/main" val="347657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0E8C3-8CBB-4ED5-93D3-790EA691A4F8}" type="datetimeFigureOut">
              <a:rPr lang="en-AU" smtClean="0"/>
              <a:t>6/04/2022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FE448-3624-409E-948C-017DCBB2D620}" type="slidenum">
              <a:rPr lang="en-AU" smtClean="0"/>
              <a:t>‹#›</a:t>
            </a:fld>
            <a:endParaRPr lang="en-AU"/>
          </a:p>
        </p:txBody>
      </p:sp>
    </p:spTree>
    <p:extLst>
      <p:ext uri="{BB962C8B-B14F-4D97-AF65-F5344CB8AC3E}">
        <p14:creationId xmlns:p14="http://schemas.microsoft.com/office/powerpoint/2010/main" val="893039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2"/>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4"/>
            <a:ext cx="524491" cy="365125"/>
          </a:xfrm>
          <a:prstGeom prst="rect">
            <a:avLst/>
          </a:prstGeom>
        </p:spPr>
        <p:txBody>
          <a:bodyPr vert="horz" lIns="91440" tIns="45720" rIns="91440" bIns="45720" rtlCol="0" anchor="ctr"/>
          <a:lstStyle>
            <a:lvl1pPr algn="r">
              <a:defRPr sz="788">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2" y="6245034"/>
            <a:ext cx="2659380" cy="365125"/>
          </a:xfrm>
          <a:prstGeom prst="rect">
            <a:avLst/>
          </a:prstGeom>
        </p:spPr>
        <p:txBody>
          <a:bodyPr vert="horz" lIns="91440" tIns="45720" rIns="91440" bIns="45720" rtlCol="0" anchor="ctr"/>
          <a:lstStyle>
            <a:lvl1pPr algn="l">
              <a:defRPr sz="788">
                <a:solidFill>
                  <a:schemeClr val="tx2"/>
                </a:solidFill>
              </a:defRPr>
            </a:lvl1pPr>
          </a:lstStyle>
          <a:p>
            <a:fld id="{C485584D-7D79-4248-9986-4CA35242F944}" type="datetimeFigureOut">
              <a:rPr lang="en-US" smtClean="0"/>
              <a:t>4/6/2022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5" y="6245035"/>
            <a:ext cx="4112223" cy="365125"/>
          </a:xfrm>
          <a:prstGeom prst="rect">
            <a:avLst/>
          </a:prstGeom>
        </p:spPr>
        <p:txBody>
          <a:bodyPr vert="horz" lIns="91440" tIns="45720" rIns="91440" bIns="45720" rtlCol="0" anchor="ctr"/>
          <a:lstStyle>
            <a:lvl1pPr algn="r">
              <a:defRPr sz="788">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524054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685800" rtl="0" eaLnBrk="1" latinLnBrk="0" hangingPunct="1">
        <a:lnSpc>
          <a:spcPct val="110000"/>
        </a:lnSpc>
        <a:spcBef>
          <a:spcPct val="0"/>
        </a:spcBef>
        <a:buNone/>
        <a:defRPr sz="2400" kern="1200" cap="none" baseline="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buFontTx/>
        <a:buNone/>
        <a:defRPr sz="1500" kern="1200">
          <a:solidFill>
            <a:schemeClr val="tx2"/>
          </a:solidFill>
          <a:latin typeface="+mn-lt"/>
          <a:ea typeface="+mn-ea"/>
          <a:cs typeface="+mn-cs"/>
        </a:defRPr>
      </a:lvl1pPr>
      <a:lvl2pPr marL="205740" indent="-171450" algn="l" defTabSz="685800" rtl="0" eaLnBrk="1" latinLnBrk="0" hangingPunct="1">
        <a:lnSpc>
          <a:spcPct val="110000"/>
        </a:lnSpc>
        <a:spcBef>
          <a:spcPts val="375"/>
        </a:spcBef>
        <a:buSzPct val="85000"/>
        <a:buFont typeface="Arial" panose="020B0604020202020204" pitchFamily="34" charset="0"/>
        <a:buChar char="•"/>
        <a:defRPr sz="1350" kern="1200">
          <a:solidFill>
            <a:schemeClr val="tx2"/>
          </a:solidFill>
          <a:latin typeface="+mn-lt"/>
          <a:ea typeface="+mn-ea"/>
          <a:cs typeface="+mn-cs"/>
        </a:defRPr>
      </a:lvl2pPr>
      <a:lvl3pPr marL="205740" indent="0" algn="l" defTabSz="685800" rtl="0" eaLnBrk="1" latinLnBrk="0" hangingPunct="1">
        <a:lnSpc>
          <a:spcPct val="110000"/>
        </a:lnSpc>
        <a:spcBef>
          <a:spcPts val="375"/>
        </a:spcBef>
        <a:buFontTx/>
        <a:buNone/>
        <a:defRPr sz="1200" kern="1200">
          <a:solidFill>
            <a:schemeClr val="tx2"/>
          </a:solidFill>
          <a:latin typeface="+mn-lt"/>
          <a:ea typeface="+mn-ea"/>
          <a:cs typeface="+mn-cs"/>
        </a:defRPr>
      </a:lvl3pPr>
      <a:lvl4pPr marL="411480" indent="-171450" algn="l" defTabSz="685800" rtl="0" eaLnBrk="1" latinLnBrk="0" hangingPunct="1">
        <a:lnSpc>
          <a:spcPct val="110000"/>
        </a:lnSpc>
        <a:spcBef>
          <a:spcPts val="375"/>
        </a:spcBef>
        <a:buFont typeface="Arial" panose="020B0604020202020204" pitchFamily="34" charset="0"/>
        <a:buChar char="•"/>
        <a:defRPr sz="1050" kern="1200">
          <a:solidFill>
            <a:schemeClr val="tx2"/>
          </a:solidFill>
          <a:latin typeface="+mn-lt"/>
          <a:ea typeface="+mn-ea"/>
          <a:cs typeface="+mn-cs"/>
        </a:defRPr>
      </a:lvl4pPr>
      <a:lvl5pPr marL="411480" indent="0" algn="l" defTabSz="685800" rtl="0" eaLnBrk="1" latinLnBrk="0" hangingPunct="1">
        <a:lnSpc>
          <a:spcPct val="110000"/>
        </a:lnSpc>
        <a:spcBef>
          <a:spcPts val="375"/>
        </a:spcBef>
        <a:buFontTx/>
        <a:buNone/>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Vicki.langan@neaminational.org.au"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mailto:Whitney.lee@neaminational.org.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1E479-1957-431B-A674-EC1F9C549326}"/>
              </a:ext>
            </a:extLst>
          </p:cNvPr>
          <p:cNvPicPr>
            <a:picLocks noChangeAspect="1"/>
          </p:cNvPicPr>
          <p:nvPr/>
        </p:nvPicPr>
        <p:blipFill rotWithShape="1">
          <a:blip r:embed="rId2">
            <a:extLst>
              <a:ext uri="{28A0092B-C50C-407E-A947-70E740481C1C}">
                <a14:useLocalDpi xmlns:a14="http://schemas.microsoft.com/office/drawing/2010/main" val="0"/>
              </a:ext>
            </a:extLst>
          </a:blip>
          <a:srcRect t="48133" b="13483"/>
          <a:stretch/>
        </p:blipFill>
        <p:spPr>
          <a:xfrm>
            <a:off x="3488666" y="995267"/>
            <a:ext cx="5042465" cy="1088707"/>
          </a:xfrm>
          <a:prstGeom prst="rect">
            <a:avLst/>
          </a:prstGeom>
        </p:spPr>
      </p:pic>
      <p:sp>
        <p:nvSpPr>
          <p:cNvPr id="3" name="Rectangle 2">
            <a:extLst>
              <a:ext uri="{FF2B5EF4-FFF2-40B4-BE49-F238E27FC236}">
                <a16:creationId xmlns:a16="http://schemas.microsoft.com/office/drawing/2014/main" id="{D6ACD210-84A4-4746-B299-98F3C56E9C95}"/>
              </a:ext>
            </a:extLst>
          </p:cNvPr>
          <p:cNvSpPr/>
          <p:nvPr/>
        </p:nvSpPr>
        <p:spPr>
          <a:xfrm>
            <a:off x="1775234" y="5549566"/>
            <a:ext cx="4203568" cy="337316"/>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4" name="Rectangle 3">
            <a:extLst>
              <a:ext uri="{FF2B5EF4-FFF2-40B4-BE49-F238E27FC236}">
                <a16:creationId xmlns:a16="http://schemas.microsoft.com/office/drawing/2014/main" id="{52EE1CC6-4359-4323-925F-6AB0A1A08E94}"/>
              </a:ext>
            </a:extLst>
          </p:cNvPr>
          <p:cNvSpPr/>
          <p:nvPr/>
        </p:nvSpPr>
        <p:spPr>
          <a:xfrm>
            <a:off x="6115372" y="5548017"/>
            <a:ext cx="4296869" cy="338866"/>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pic>
        <p:nvPicPr>
          <p:cNvPr id="5" name="Picture 4">
            <a:extLst>
              <a:ext uri="{FF2B5EF4-FFF2-40B4-BE49-F238E27FC236}">
                <a16:creationId xmlns:a16="http://schemas.microsoft.com/office/drawing/2014/main" id="{001DBA50-7111-48E3-8191-0447A7F84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997" y="5525916"/>
            <a:ext cx="872665" cy="340268"/>
          </a:xfrm>
          <a:prstGeom prst="rect">
            <a:avLst/>
          </a:prstGeom>
        </p:spPr>
      </p:pic>
      <p:pic>
        <p:nvPicPr>
          <p:cNvPr id="6" name="Picture 5">
            <a:extLst>
              <a:ext uri="{FF2B5EF4-FFF2-40B4-BE49-F238E27FC236}">
                <a16:creationId xmlns:a16="http://schemas.microsoft.com/office/drawing/2014/main" id="{BE657F6E-56EA-4D37-8802-964B48F15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736" y="5552081"/>
            <a:ext cx="337727" cy="340268"/>
          </a:xfrm>
          <a:prstGeom prst="rect">
            <a:avLst/>
          </a:prstGeom>
        </p:spPr>
      </p:pic>
      <p:pic>
        <p:nvPicPr>
          <p:cNvPr id="7" name="Picture 6">
            <a:extLst>
              <a:ext uri="{FF2B5EF4-FFF2-40B4-BE49-F238E27FC236}">
                <a16:creationId xmlns:a16="http://schemas.microsoft.com/office/drawing/2014/main" id="{679A4191-F867-4E9B-BA2A-9FDA433E630B}"/>
              </a:ext>
            </a:extLst>
          </p:cNvPr>
          <p:cNvPicPr>
            <a:picLocks noChangeAspect="1"/>
          </p:cNvPicPr>
          <p:nvPr/>
        </p:nvPicPr>
        <p:blipFill>
          <a:blip r:embed="rId5"/>
          <a:stretch>
            <a:fillRect/>
          </a:stretch>
        </p:blipFill>
        <p:spPr>
          <a:xfrm>
            <a:off x="9493194" y="5582506"/>
            <a:ext cx="919046" cy="227090"/>
          </a:xfrm>
          <a:prstGeom prst="rect">
            <a:avLst/>
          </a:prstGeom>
        </p:spPr>
      </p:pic>
      <p:sp>
        <p:nvSpPr>
          <p:cNvPr id="8" name="TextBox 7">
            <a:extLst>
              <a:ext uri="{FF2B5EF4-FFF2-40B4-BE49-F238E27FC236}">
                <a16:creationId xmlns:a16="http://schemas.microsoft.com/office/drawing/2014/main" id="{84A2137B-CFF8-4CD5-95AA-6B3574A3A2B8}"/>
              </a:ext>
            </a:extLst>
          </p:cNvPr>
          <p:cNvSpPr txBox="1"/>
          <p:nvPr/>
        </p:nvSpPr>
        <p:spPr>
          <a:xfrm>
            <a:off x="2064027" y="2426575"/>
            <a:ext cx="3914775" cy="461665"/>
          </a:xfrm>
          <a:prstGeom prst="rect">
            <a:avLst/>
          </a:prstGeom>
          <a:noFill/>
        </p:spPr>
        <p:txBody>
          <a:bodyPr wrap="square" rtlCol="0">
            <a:spAutoFit/>
          </a:bodyPr>
          <a:lstStyle/>
          <a:p>
            <a:r>
              <a:rPr lang="en-AU" b="1" dirty="0">
                <a:solidFill>
                  <a:schemeClr val="accent2">
                    <a:lumMod val="75000"/>
                  </a:schemeClr>
                </a:solidFill>
                <a:latin typeface="Calibri" panose="020F0502020204030204" pitchFamily="34" charset="0"/>
                <a:cs typeface="Calibri" panose="020F0502020204030204" pitchFamily="34" charset="0"/>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5EA8E89A-B053-4A39-B6AC-BDE629628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3363" y="2974480"/>
            <a:ext cx="1041372" cy="634983"/>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1B3E268B-4EA2-482F-B389-588007E1B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1042" y="2854743"/>
            <a:ext cx="807935" cy="807935"/>
          </a:xfrm>
          <a:prstGeom prst="rect">
            <a:avLst/>
          </a:prstGeom>
        </p:spPr>
      </p:pic>
      <p:pic>
        <p:nvPicPr>
          <p:cNvPr id="11" name="Picture 10" descr="Pie chart&#10;&#10;Description automatically generated with medium confidence">
            <a:extLst>
              <a:ext uri="{FF2B5EF4-FFF2-40B4-BE49-F238E27FC236}">
                <a16:creationId xmlns:a16="http://schemas.microsoft.com/office/drawing/2014/main" id="{B9AE3A8E-DF2B-4005-B589-E4D0A5AAB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5282" y="3009274"/>
            <a:ext cx="1170725" cy="46829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59E5110-94EA-464D-85A5-8A8BC826F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6982" y="4097682"/>
            <a:ext cx="1288621" cy="451683"/>
          </a:xfrm>
          <a:prstGeom prst="rect">
            <a:avLst/>
          </a:prstGeom>
        </p:spPr>
      </p:pic>
      <p:pic>
        <p:nvPicPr>
          <p:cNvPr id="13" name="Picture 12" descr="Logo, company name&#10;&#10;Description automatically generated">
            <a:extLst>
              <a:ext uri="{FF2B5EF4-FFF2-40B4-BE49-F238E27FC236}">
                <a16:creationId xmlns:a16="http://schemas.microsoft.com/office/drawing/2014/main" id="{823D3668-E743-46B4-BE31-9D340FF34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1887" y="4062737"/>
            <a:ext cx="740679" cy="433298"/>
          </a:xfrm>
          <a:prstGeom prst="rect">
            <a:avLst/>
          </a:prstGeom>
        </p:spPr>
      </p:pic>
      <p:pic>
        <p:nvPicPr>
          <p:cNvPr id="14" name="Picture 13" descr="Diagram&#10;&#10;Description automatically generated with low confidence">
            <a:extLst>
              <a:ext uri="{FF2B5EF4-FFF2-40B4-BE49-F238E27FC236}">
                <a16:creationId xmlns:a16="http://schemas.microsoft.com/office/drawing/2014/main" id="{AA60B93E-A9CA-47F1-B8CF-6576874934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8346" y="4020616"/>
            <a:ext cx="1615962" cy="568429"/>
          </a:xfrm>
          <a:prstGeom prst="rect">
            <a:avLst/>
          </a:prstGeom>
        </p:spPr>
      </p:pic>
      <p:sp>
        <p:nvSpPr>
          <p:cNvPr id="15" name="TextBox 14">
            <a:extLst>
              <a:ext uri="{FF2B5EF4-FFF2-40B4-BE49-F238E27FC236}">
                <a16:creationId xmlns:a16="http://schemas.microsoft.com/office/drawing/2014/main" id="{BAEB7982-DC02-47BF-849B-75DC8032D5FE}"/>
              </a:ext>
            </a:extLst>
          </p:cNvPr>
          <p:cNvSpPr txBox="1"/>
          <p:nvPr/>
        </p:nvSpPr>
        <p:spPr>
          <a:xfrm>
            <a:off x="4668400" y="5023695"/>
            <a:ext cx="3202603" cy="461665"/>
          </a:xfrm>
          <a:prstGeom prst="rect">
            <a:avLst/>
          </a:prstGeom>
          <a:noFill/>
        </p:spPr>
        <p:txBody>
          <a:bodyPr wrap="square" rtlCol="0">
            <a:spAutoFit/>
          </a:bodyPr>
          <a:lstStyle/>
          <a:p>
            <a:r>
              <a:rPr lang="en-AU" sz="1350" dirty="0"/>
              <a:t> </a:t>
            </a:r>
            <a:r>
              <a:rPr lang="en-AU" b="1" i="1" dirty="0">
                <a:solidFill>
                  <a:srgbClr val="002060"/>
                </a:solidFill>
                <a:latin typeface="Arial" panose="020B0604020202020204" pitchFamily="34" charset="0"/>
              </a:rPr>
              <a:t>#EquallyWellAu22</a:t>
            </a:r>
          </a:p>
        </p:txBody>
      </p:sp>
      <p:pic>
        <p:nvPicPr>
          <p:cNvPr id="16" name="Picture 15" descr="A picture containing diagram&#10;&#10;Description automatically generated">
            <a:extLst>
              <a:ext uri="{FF2B5EF4-FFF2-40B4-BE49-F238E27FC236}">
                <a16:creationId xmlns:a16="http://schemas.microsoft.com/office/drawing/2014/main" id="{4AC37942-9153-4F4C-8B94-1C4B3D0B6F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3134" y="2853208"/>
            <a:ext cx="1311062" cy="839508"/>
          </a:xfrm>
          <a:prstGeom prst="rect">
            <a:avLst/>
          </a:prstGeom>
        </p:spPr>
      </p:pic>
      <p:pic>
        <p:nvPicPr>
          <p:cNvPr id="17" name="Picture 16" descr="Text&#10;&#10;Description automatically generated">
            <a:extLst>
              <a:ext uri="{FF2B5EF4-FFF2-40B4-BE49-F238E27FC236}">
                <a16:creationId xmlns:a16="http://schemas.microsoft.com/office/drawing/2014/main" id="{4B0A269D-079D-4987-9D82-7C1476A581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7176" y="4137022"/>
            <a:ext cx="1393435" cy="320162"/>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62B26758-CF83-4633-B303-B4C6D98F65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2667" y="4066795"/>
            <a:ext cx="891000" cy="429241"/>
          </a:xfrm>
          <a:prstGeom prst="rect">
            <a:avLst/>
          </a:prstGeom>
        </p:spPr>
      </p:pic>
    </p:spTree>
    <p:extLst>
      <p:ext uri="{BB962C8B-B14F-4D97-AF65-F5344CB8AC3E}">
        <p14:creationId xmlns:p14="http://schemas.microsoft.com/office/powerpoint/2010/main" val="276871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5230D-C3AF-4EB9-B3E3-F115CC57255B}"/>
              </a:ext>
            </a:extLst>
          </p:cNvPr>
          <p:cNvPicPr>
            <a:picLocks noChangeAspect="1"/>
          </p:cNvPicPr>
          <p:nvPr/>
        </p:nvPicPr>
        <p:blipFill>
          <a:blip r:embed="rId3"/>
          <a:stretch>
            <a:fillRect/>
          </a:stretch>
        </p:blipFill>
        <p:spPr>
          <a:xfrm>
            <a:off x="183427" y="650504"/>
            <a:ext cx="3776168" cy="5453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34CD5FC-9EC1-402C-ABE0-73F194098779}"/>
              </a:ext>
            </a:extLst>
          </p:cNvPr>
          <p:cNvPicPr>
            <a:picLocks noChangeAspect="1"/>
          </p:cNvPicPr>
          <p:nvPr/>
        </p:nvPicPr>
        <p:blipFill>
          <a:blip r:embed="rId4"/>
          <a:stretch>
            <a:fillRect/>
          </a:stretch>
        </p:blipFill>
        <p:spPr>
          <a:xfrm>
            <a:off x="4143022" y="650504"/>
            <a:ext cx="3847626" cy="5453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6EB553C-D283-47BA-94A3-9DAE66E3C5DA}"/>
              </a:ext>
            </a:extLst>
          </p:cNvPr>
          <p:cNvPicPr>
            <a:picLocks noChangeAspect="1"/>
          </p:cNvPicPr>
          <p:nvPr/>
        </p:nvPicPr>
        <p:blipFill>
          <a:blip r:embed="rId5"/>
          <a:stretch>
            <a:fillRect/>
          </a:stretch>
        </p:blipFill>
        <p:spPr>
          <a:xfrm>
            <a:off x="8174075" y="650504"/>
            <a:ext cx="3834498" cy="5475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28E3CCD1-254C-4FAE-B40B-AA19CC915448}"/>
              </a:ext>
            </a:extLst>
          </p:cNvPr>
          <p:cNvSpPr/>
          <p:nvPr/>
        </p:nvSpPr>
        <p:spPr>
          <a:xfrm>
            <a:off x="183427" y="1000125"/>
            <a:ext cx="3693248" cy="528638"/>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2" name="Rectangle 11">
            <a:extLst>
              <a:ext uri="{FF2B5EF4-FFF2-40B4-BE49-F238E27FC236}">
                <a16:creationId xmlns:a16="http://schemas.microsoft.com/office/drawing/2014/main" id="{B49C39CD-9E60-4856-959D-20E489389788}"/>
              </a:ext>
            </a:extLst>
          </p:cNvPr>
          <p:cNvSpPr/>
          <p:nvPr/>
        </p:nvSpPr>
        <p:spPr>
          <a:xfrm>
            <a:off x="4181475" y="1209676"/>
            <a:ext cx="3693248" cy="785812"/>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3" name="Rectangle 12">
            <a:extLst>
              <a:ext uri="{FF2B5EF4-FFF2-40B4-BE49-F238E27FC236}">
                <a16:creationId xmlns:a16="http://schemas.microsoft.com/office/drawing/2014/main" id="{339512DB-22B3-42EE-B80C-AE75B45CA32D}"/>
              </a:ext>
            </a:extLst>
          </p:cNvPr>
          <p:cNvSpPr/>
          <p:nvPr/>
        </p:nvSpPr>
        <p:spPr>
          <a:xfrm>
            <a:off x="4181474" y="3848099"/>
            <a:ext cx="3571875" cy="296039"/>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4" name="Rectangle 13">
            <a:extLst>
              <a:ext uri="{FF2B5EF4-FFF2-40B4-BE49-F238E27FC236}">
                <a16:creationId xmlns:a16="http://schemas.microsoft.com/office/drawing/2014/main" id="{CC56979F-8490-4D26-9E47-75A7B6E74192}"/>
              </a:ext>
            </a:extLst>
          </p:cNvPr>
          <p:cNvSpPr/>
          <p:nvPr/>
        </p:nvSpPr>
        <p:spPr>
          <a:xfrm>
            <a:off x="4181474" y="4144138"/>
            <a:ext cx="3571875" cy="170687"/>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5" name="Rectangle 14">
            <a:extLst>
              <a:ext uri="{FF2B5EF4-FFF2-40B4-BE49-F238E27FC236}">
                <a16:creationId xmlns:a16="http://schemas.microsoft.com/office/drawing/2014/main" id="{E519B5FE-4E1B-428B-B960-5969F643180A}"/>
              </a:ext>
            </a:extLst>
          </p:cNvPr>
          <p:cNvSpPr/>
          <p:nvPr/>
        </p:nvSpPr>
        <p:spPr>
          <a:xfrm>
            <a:off x="4181474" y="4620391"/>
            <a:ext cx="3571875" cy="170688"/>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7" name="Rectangle 16">
            <a:extLst>
              <a:ext uri="{FF2B5EF4-FFF2-40B4-BE49-F238E27FC236}">
                <a16:creationId xmlns:a16="http://schemas.microsoft.com/office/drawing/2014/main" id="{74EF67A8-06F7-4853-B66A-49CBDB172069}"/>
              </a:ext>
            </a:extLst>
          </p:cNvPr>
          <p:cNvSpPr/>
          <p:nvPr/>
        </p:nvSpPr>
        <p:spPr>
          <a:xfrm>
            <a:off x="8220074" y="4673645"/>
            <a:ext cx="3571875" cy="174853"/>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9" name="Rectangle 18">
            <a:extLst>
              <a:ext uri="{FF2B5EF4-FFF2-40B4-BE49-F238E27FC236}">
                <a16:creationId xmlns:a16="http://schemas.microsoft.com/office/drawing/2014/main" id="{DD43499B-4862-4E03-95E6-5A0BC66372D7}"/>
              </a:ext>
            </a:extLst>
          </p:cNvPr>
          <p:cNvSpPr/>
          <p:nvPr/>
        </p:nvSpPr>
        <p:spPr>
          <a:xfrm>
            <a:off x="8220074" y="3922980"/>
            <a:ext cx="3571875" cy="174853"/>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1" name="Rectangle 20">
            <a:extLst>
              <a:ext uri="{FF2B5EF4-FFF2-40B4-BE49-F238E27FC236}">
                <a16:creationId xmlns:a16="http://schemas.microsoft.com/office/drawing/2014/main" id="{98A420A6-C835-4C3B-ABFA-8758ED62E981}"/>
              </a:ext>
            </a:extLst>
          </p:cNvPr>
          <p:cNvSpPr/>
          <p:nvPr/>
        </p:nvSpPr>
        <p:spPr>
          <a:xfrm>
            <a:off x="285573" y="4267201"/>
            <a:ext cx="3620150" cy="171450"/>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2" name="Rectangle 21">
            <a:extLst>
              <a:ext uri="{FF2B5EF4-FFF2-40B4-BE49-F238E27FC236}">
                <a16:creationId xmlns:a16="http://schemas.microsoft.com/office/drawing/2014/main" id="{937498D4-7D59-4AA5-B746-A15A217B65FD}"/>
              </a:ext>
            </a:extLst>
          </p:cNvPr>
          <p:cNvSpPr/>
          <p:nvPr/>
        </p:nvSpPr>
        <p:spPr>
          <a:xfrm>
            <a:off x="8220074" y="2459036"/>
            <a:ext cx="3571875" cy="576264"/>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3" name="Rectangle 22">
            <a:extLst>
              <a:ext uri="{FF2B5EF4-FFF2-40B4-BE49-F238E27FC236}">
                <a16:creationId xmlns:a16="http://schemas.microsoft.com/office/drawing/2014/main" id="{865A4CBF-CBEA-4A2F-A1F1-3A1ABD361785}"/>
              </a:ext>
            </a:extLst>
          </p:cNvPr>
          <p:cNvSpPr/>
          <p:nvPr/>
        </p:nvSpPr>
        <p:spPr>
          <a:xfrm>
            <a:off x="285573" y="4872036"/>
            <a:ext cx="3620150" cy="171450"/>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4" name="Rectangle 23">
            <a:extLst>
              <a:ext uri="{FF2B5EF4-FFF2-40B4-BE49-F238E27FC236}">
                <a16:creationId xmlns:a16="http://schemas.microsoft.com/office/drawing/2014/main" id="{03429547-0166-46EA-A861-E5BD1F707230}"/>
              </a:ext>
            </a:extLst>
          </p:cNvPr>
          <p:cNvSpPr/>
          <p:nvPr/>
        </p:nvSpPr>
        <p:spPr>
          <a:xfrm>
            <a:off x="8220074" y="3741788"/>
            <a:ext cx="3571875" cy="174853"/>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5" name="Rectangle 24">
            <a:extLst>
              <a:ext uri="{FF2B5EF4-FFF2-40B4-BE49-F238E27FC236}">
                <a16:creationId xmlns:a16="http://schemas.microsoft.com/office/drawing/2014/main" id="{7CF12B65-E529-4978-98F0-B0FEA8426D04}"/>
              </a:ext>
            </a:extLst>
          </p:cNvPr>
          <p:cNvSpPr/>
          <p:nvPr/>
        </p:nvSpPr>
        <p:spPr>
          <a:xfrm>
            <a:off x="8220074" y="5692928"/>
            <a:ext cx="3571875" cy="174853"/>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6" name="Rectangle 25">
            <a:extLst>
              <a:ext uri="{FF2B5EF4-FFF2-40B4-BE49-F238E27FC236}">
                <a16:creationId xmlns:a16="http://schemas.microsoft.com/office/drawing/2014/main" id="{FF6F3775-0728-4599-9D2F-C205E4978D0B}"/>
              </a:ext>
            </a:extLst>
          </p:cNvPr>
          <p:cNvSpPr/>
          <p:nvPr/>
        </p:nvSpPr>
        <p:spPr>
          <a:xfrm>
            <a:off x="8220074" y="4120509"/>
            <a:ext cx="3571875" cy="174853"/>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15158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19" grpId="0" animBg="1"/>
      <p:bldP spid="19" grpId="1" animBg="1"/>
      <p:bldP spid="21" grpId="0" animBg="1"/>
      <p:bldP spid="22" grpId="0" animBg="1"/>
      <p:bldP spid="23" grpId="0" animBg="1"/>
      <p:bldP spid="24" grpId="0" animBg="1"/>
      <p:bldP spid="25" grpId="0" animBg="1"/>
      <p:bldP spid="25" grpId="1"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D02766-EF31-4907-988A-07D75AA4B395}"/>
              </a:ext>
            </a:extLst>
          </p:cNvPr>
          <p:cNvPicPr>
            <a:picLocks noChangeAspect="1"/>
          </p:cNvPicPr>
          <p:nvPr/>
        </p:nvPicPr>
        <p:blipFill>
          <a:blip r:embed="rId3"/>
          <a:stretch>
            <a:fillRect/>
          </a:stretch>
        </p:blipFill>
        <p:spPr>
          <a:xfrm>
            <a:off x="1203633" y="157112"/>
            <a:ext cx="4442640" cy="64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01B618D-AEA3-43A7-B592-BCB0CA7EEDCE}"/>
              </a:ext>
            </a:extLst>
          </p:cNvPr>
          <p:cNvPicPr>
            <a:picLocks noChangeAspect="1"/>
          </p:cNvPicPr>
          <p:nvPr/>
        </p:nvPicPr>
        <p:blipFill>
          <a:blip r:embed="rId4"/>
          <a:stretch>
            <a:fillRect/>
          </a:stretch>
        </p:blipFill>
        <p:spPr>
          <a:xfrm>
            <a:off x="6753456" y="157111"/>
            <a:ext cx="4440154" cy="6404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117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062C-0C38-4FF9-B846-7B911B161775}"/>
              </a:ext>
            </a:extLst>
          </p:cNvPr>
          <p:cNvSpPr>
            <a:spLocks noGrp="1"/>
          </p:cNvSpPr>
          <p:nvPr>
            <p:ph type="title"/>
          </p:nvPr>
        </p:nvSpPr>
        <p:spPr>
          <a:xfrm>
            <a:off x="475343" y="-171904"/>
            <a:ext cx="10515600" cy="1325563"/>
          </a:xfrm>
        </p:spPr>
        <p:txBody>
          <a:bodyPr/>
          <a:lstStyle/>
          <a:p>
            <a:r>
              <a:rPr lang="en-AU" dirty="0"/>
              <a:t>Instructional Video</a:t>
            </a:r>
          </a:p>
        </p:txBody>
      </p:sp>
      <p:pic>
        <p:nvPicPr>
          <p:cNvPr id="4" name="My Movie 2.1">
            <a:hlinkClick r:id="" action="ppaction://media"/>
            <a:extLst>
              <a:ext uri="{FF2B5EF4-FFF2-40B4-BE49-F238E27FC236}">
                <a16:creationId xmlns:a16="http://schemas.microsoft.com/office/drawing/2014/main" id="{217B40D1-E6AB-4A06-ABFD-F6E8F77608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43" y="1016000"/>
            <a:ext cx="9520913" cy="53555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48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6AA4-F1CC-4E06-B7B8-7119B800ED17}"/>
              </a:ext>
            </a:extLst>
          </p:cNvPr>
          <p:cNvSpPr>
            <a:spLocks noGrp="1"/>
          </p:cNvSpPr>
          <p:nvPr>
            <p:ph type="title"/>
          </p:nvPr>
        </p:nvSpPr>
        <p:spPr>
          <a:xfrm>
            <a:off x="374374" y="572763"/>
            <a:ext cx="2991678" cy="2643118"/>
          </a:xfrm>
        </p:spPr>
        <p:txBody>
          <a:bodyPr/>
          <a:lstStyle/>
          <a:p>
            <a:r>
              <a:rPr lang="en-AU" dirty="0"/>
              <a:t>Data Collection and Monitoring</a:t>
            </a:r>
          </a:p>
        </p:txBody>
      </p:sp>
      <p:pic>
        <p:nvPicPr>
          <p:cNvPr id="5" name="Picture 4" descr="A picture containing text, LEGO, toy&#10;&#10;Description automatically generated">
            <a:extLst>
              <a:ext uri="{FF2B5EF4-FFF2-40B4-BE49-F238E27FC236}">
                <a16:creationId xmlns:a16="http://schemas.microsoft.com/office/drawing/2014/main" id="{D731456A-5E61-4C48-8CCF-71345690B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052" y="346073"/>
            <a:ext cx="7659757" cy="6165854"/>
          </a:xfrm>
          <a:prstGeom prst="rect">
            <a:avLst/>
          </a:prstGeom>
        </p:spPr>
      </p:pic>
    </p:spTree>
    <p:extLst>
      <p:ext uri="{BB962C8B-B14F-4D97-AF65-F5344CB8AC3E}">
        <p14:creationId xmlns:p14="http://schemas.microsoft.com/office/powerpoint/2010/main" val="2909633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3A976F0-E6ED-414D-97FE-3F790B293771}"/>
              </a:ext>
            </a:extLst>
          </p:cNvPr>
          <p:cNvSpPr>
            <a:spLocks noGrp="1"/>
          </p:cNvSpPr>
          <p:nvPr>
            <p:ph type="title"/>
          </p:nvPr>
        </p:nvSpPr>
        <p:spPr>
          <a:xfrm>
            <a:off x="4028466" y="2877905"/>
            <a:ext cx="5333248" cy="1102190"/>
          </a:xfrm>
        </p:spPr>
        <p:txBody>
          <a:bodyPr>
            <a:normAutofit/>
          </a:bodyPr>
          <a:lstStyle/>
          <a:p>
            <a:r>
              <a:rPr lang="en-AU" dirty="0"/>
              <a:t>Top NO responses</a:t>
            </a:r>
          </a:p>
        </p:txBody>
      </p:sp>
      <p:pic>
        <p:nvPicPr>
          <p:cNvPr id="32" name="Picture 31" descr="Logo&#10;&#10;Description automatically generated">
            <a:extLst>
              <a:ext uri="{FF2B5EF4-FFF2-40B4-BE49-F238E27FC236}">
                <a16:creationId xmlns:a16="http://schemas.microsoft.com/office/drawing/2014/main" id="{32B7BA0D-A864-48C8-868A-3717922A5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363" y="187692"/>
            <a:ext cx="2356451" cy="2379654"/>
          </a:xfrm>
          <a:prstGeom prst="rect">
            <a:avLst/>
          </a:prstGeom>
        </p:spPr>
      </p:pic>
      <p:pic>
        <p:nvPicPr>
          <p:cNvPr id="34" name="Picture 33" descr="Diagram, text&#10;&#10;Description automatically generated">
            <a:extLst>
              <a:ext uri="{FF2B5EF4-FFF2-40B4-BE49-F238E27FC236}">
                <a16:creationId xmlns:a16="http://schemas.microsoft.com/office/drawing/2014/main" id="{E256F16E-F643-4C7D-82B5-773DD4F5A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998" y="342972"/>
            <a:ext cx="2341231" cy="2379654"/>
          </a:xfrm>
          <a:prstGeom prst="rect">
            <a:avLst/>
          </a:prstGeom>
        </p:spPr>
      </p:pic>
      <p:pic>
        <p:nvPicPr>
          <p:cNvPr id="36" name="Picture 35" descr="Diagram&#10;&#10;Description automatically generated">
            <a:extLst>
              <a:ext uri="{FF2B5EF4-FFF2-40B4-BE49-F238E27FC236}">
                <a16:creationId xmlns:a16="http://schemas.microsoft.com/office/drawing/2014/main" id="{3907105E-BAF7-485C-B6A1-0CBA2090FD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6829" y="3980095"/>
            <a:ext cx="2343793" cy="2379655"/>
          </a:xfrm>
          <a:prstGeom prst="rect">
            <a:avLst/>
          </a:prstGeom>
        </p:spPr>
      </p:pic>
      <p:pic>
        <p:nvPicPr>
          <p:cNvPr id="38" name="Picture 37">
            <a:extLst>
              <a:ext uri="{FF2B5EF4-FFF2-40B4-BE49-F238E27FC236}">
                <a16:creationId xmlns:a16="http://schemas.microsoft.com/office/drawing/2014/main" id="{93489E56-50C2-4048-915F-0881BA89B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50" y="716602"/>
            <a:ext cx="2341231" cy="2379654"/>
          </a:xfrm>
          <a:prstGeom prst="rect">
            <a:avLst/>
          </a:prstGeom>
        </p:spPr>
      </p:pic>
      <p:pic>
        <p:nvPicPr>
          <p:cNvPr id="40" name="Picture 39">
            <a:extLst>
              <a:ext uri="{FF2B5EF4-FFF2-40B4-BE49-F238E27FC236}">
                <a16:creationId xmlns:a16="http://schemas.microsoft.com/office/drawing/2014/main" id="{B285D695-D675-46F1-8D93-8C792A1A24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28" y="3761744"/>
            <a:ext cx="2338714" cy="2379654"/>
          </a:xfrm>
          <a:prstGeom prst="rect">
            <a:avLst/>
          </a:prstGeom>
        </p:spPr>
      </p:pic>
      <p:pic>
        <p:nvPicPr>
          <p:cNvPr id="42" name="Picture 41" descr="A picture containing logo&#10;&#10;Description automatically generated">
            <a:extLst>
              <a:ext uri="{FF2B5EF4-FFF2-40B4-BE49-F238E27FC236}">
                <a16:creationId xmlns:a16="http://schemas.microsoft.com/office/drawing/2014/main" id="{56E6E36E-0348-4A2D-BD0B-05D89FAFE1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1078" y="4290654"/>
            <a:ext cx="2313834" cy="2379654"/>
          </a:xfrm>
          <a:prstGeom prst="rect">
            <a:avLst/>
          </a:prstGeom>
        </p:spPr>
      </p:pic>
      <p:pic>
        <p:nvPicPr>
          <p:cNvPr id="44" name="Picture 43" descr="Graphical user interface, text, application, chat or text message&#10;&#10;Description automatically generated">
            <a:extLst>
              <a:ext uri="{FF2B5EF4-FFF2-40B4-BE49-F238E27FC236}">
                <a16:creationId xmlns:a16="http://schemas.microsoft.com/office/drawing/2014/main" id="{FE2B4054-B0EB-4EE8-8B95-6310BFF6D4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076" y="4290654"/>
            <a:ext cx="2369297" cy="2379654"/>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211D0206-CBB8-42E0-B491-BD9F0FCCFE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3417" y="187692"/>
            <a:ext cx="2366708" cy="2379654"/>
          </a:xfrm>
          <a:prstGeom prst="rect">
            <a:avLst/>
          </a:prstGeom>
        </p:spPr>
      </p:pic>
      <p:pic>
        <p:nvPicPr>
          <p:cNvPr id="48" name="Picture 47" descr="A picture containing square&#10;&#10;Description automatically generated">
            <a:extLst>
              <a:ext uri="{FF2B5EF4-FFF2-40B4-BE49-F238E27FC236}">
                <a16:creationId xmlns:a16="http://schemas.microsoft.com/office/drawing/2014/main" id="{63AE7030-EC89-46F2-B561-B69C167EA8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2909" y="3761744"/>
            <a:ext cx="2366708" cy="2379654"/>
          </a:xfrm>
          <a:prstGeom prst="rect">
            <a:avLst/>
          </a:prstGeom>
        </p:spPr>
      </p:pic>
      <p:pic>
        <p:nvPicPr>
          <p:cNvPr id="50" name="Picture 49" descr="A picture containing text, electronics, screenshot, vector graphics&#10;&#10;Description automatically generated">
            <a:extLst>
              <a:ext uri="{FF2B5EF4-FFF2-40B4-BE49-F238E27FC236}">
                <a16:creationId xmlns:a16="http://schemas.microsoft.com/office/drawing/2014/main" id="{3161E05E-E617-4642-9F6A-8812912787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8309" y="716603"/>
            <a:ext cx="2333745" cy="2379654"/>
          </a:xfrm>
          <a:prstGeom prst="rect">
            <a:avLst/>
          </a:prstGeom>
        </p:spPr>
      </p:pic>
    </p:spTree>
    <p:extLst>
      <p:ext uri="{BB962C8B-B14F-4D97-AF65-F5344CB8AC3E}">
        <p14:creationId xmlns:p14="http://schemas.microsoft.com/office/powerpoint/2010/main" val="338732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EAD827-09F8-495B-A9D8-DFEC4878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6263" y="3304785"/>
            <a:ext cx="2779475" cy="3429000"/>
          </a:xfrm>
          <a:prstGeom prst="rect">
            <a:avLst/>
          </a:prstGeom>
          <a:effectLst>
            <a:outerShdw blurRad="50800" dist="38100" dir="2700000" algn="tl" rotWithShape="0">
              <a:prstClr val="black">
                <a:alpha val="40000"/>
              </a:prstClr>
            </a:outerShdw>
          </a:effectLst>
        </p:spPr>
      </p:pic>
      <p:pic>
        <p:nvPicPr>
          <p:cNvPr id="19" name="Picture 18" descr="Text&#10;&#10;Description automatically generated">
            <a:extLst>
              <a:ext uri="{FF2B5EF4-FFF2-40B4-BE49-F238E27FC236}">
                <a16:creationId xmlns:a16="http://schemas.microsoft.com/office/drawing/2014/main" id="{7495479E-B945-4C0F-9F86-620A24611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186" y="529655"/>
            <a:ext cx="2779475" cy="34290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8122DCD-D0C3-493D-91BA-510D06301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907" y="529655"/>
            <a:ext cx="2779475" cy="3429000"/>
          </a:xfrm>
          <a:prstGeom prst="rect">
            <a:avLst/>
          </a:prstGeom>
          <a:effectLst>
            <a:outerShdw blurRad="50800" dist="38100" dir="2700000" algn="tl" rotWithShape="0">
              <a:prstClr val="black">
                <a:alpha val="40000"/>
              </a:prstClr>
            </a:outerShdw>
          </a:effectLst>
        </p:spPr>
      </p:pic>
      <p:pic>
        <p:nvPicPr>
          <p:cNvPr id="23" name="Picture 22" descr="Diagram, text, schematic&#10;&#10;Description automatically generated">
            <a:extLst>
              <a:ext uri="{FF2B5EF4-FFF2-40B4-BE49-F238E27FC236}">
                <a16:creationId xmlns:a16="http://schemas.microsoft.com/office/drawing/2014/main" id="{65CA9795-544F-4FC9-ABA9-6E4D8E4FE6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1845" y="3300755"/>
            <a:ext cx="2782741" cy="3433030"/>
          </a:xfrm>
          <a:prstGeom prst="rect">
            <a:avLst/>
          </a:prstGeom>
          <a:effectLst>
            <a:outerShdw blurRad="50800" dist="38100" dir="2700000" algn="tl" rotWithShape="0">
              <a:prstClr val="black">
                <a:alpha val="40000"/>
              </a:prstClr>
            </a:outerShdw>
          </a:effectLst>
        </p:spPr>
      </p:pic>
      <p:pic>
        <p:nvPicPr>
          <p:cNvPr id="25" name="Picture 24" descr="Diagram, schematic&#10;&#10;Description automatically generated">
            <a:extLst>
              <a:ext uri="{FF2B5EF4-FFF2-40B4-BE49-F238E27FC236}">
                <a16:creationId xmlns:a16="http://schemas.microsoft.com/office/drawing/2014/main" id="{4F44EE44-28E3-4E4A-8B28-113613A19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0465" y="529655"/>
            <a:ext cx="2779476" cy="3429001"/>
          </a:xfrm>
          <a:prstGeom prst="rect">
            <a:avLst/>
          </a:prstGeom>
          <a:effectLst>
            <a:outerShdw blurRad="50800" dist="38100" dir="2700000" algn="tl" rotWithShape="0">
              <a:prstClr val="black">
                <a:alpha val="40000"/>
              </a:prstClr>
            </a:outerShdw>
          </a:effectLst>
        </p:spPr>
      </p:pic>
      <p:pic>
        <p:nvPicPr>
          <p:cNvPr id="27" name="Picture 26" descr="Graphical user interface&#10;&#10;Description automatically generated">
            <a:extLst>
              <a:ext uri="{FF2B5EF4-FFF2-40B4-BE49-F238E27FC236}">
                <a16:creationId xmlns:a16="http://schemas.microsoft.com/office/drawing/2014/main" id="{FBDD6F38-D35D-4135-8F4E-AC78C58A9D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744" y="529655"/>
            <a:ext cx="2779476" cy="3429000"/>
          </a:xfrm>
          <a:prstGeom prst="rect">
            <a:avLst/>
          </a:prstGeom>
          <a:effectLst>
            <a:outerShdw blurRad="50800" dist="38100" dir="2700000" algn="tl" rotWithShape="0">
              <a:prstClr val="black">
                <a:alpha val="40000"/>
              </a:prstClr>
            </a:outerShdw>
          </a:effectLst>
        </p:spPr>
      </p:pic>
      <p:pic>
        <p:nvPicPr>
          <p:cNvPr id="29" name="Picture 28" descr="Diagram&#10;&#10;Description automatically generated">
            <a:extLst>
              <a:ext uri="{FF2B5EF4-FFF2-40B4-BE49-F238E27FC236}">
                <a16:creationId xmlns:a16="http://schemas.microsoft.com/office/drawing/2014/main" id="{C47556C1-3059-4B80-AECB-8870807F76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3889" y="3424970"/>
            <a:ext cx="2779475" cy="34289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748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9B4450-0747-416A-9BE8-3ABBBF1A7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285" y="513348"/>
            <a:ext cx="8268335" cy="6858000"/>
          </a:xfrm>
          <a:prstGeom prst="rect">
            <a:avLst/>
          </a:prstGeom>
        </p:spPr>
      </p:pic>
    </p:spTree>
    <p:extLst>
      <p:ext uri="{BB962C8B-B14F-4D97-AF65-F5344CB8AC3E}">
        <p14:creationId xmlns:p14="http://schemas.microsoft.com/office/powerpoint/2010/main" val="4150824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1D3AE99-F6DA-4D04-BCFE-6AA0B695D03D}"/>
              </a:ext>
            </a:extLst>
          </p:cNvPr>
          <p:cNvSpPr/>
          <p:nvPr/>
        </p:nvSpPr>
        <p:spPr>
          <a:xfrm rot="627310">
            <a:off x="286631" y="3388316"/>
            <a:ext cx="2602849" cy="2769384"/>
          </a:xfrm>
          <a:prstGeom prst="roundRect">
            <a:avLst>
              <a:gd name="adj" fmla="val 6855"/>
            </a:avLst>
          </a:prstGeom>
          <a:solidFill>
            <a:schemeClr val="bg1"/>
          </a:solidFill>
          <a:ln w="76200" cap="flat" cmpd="sng" algn="ctr">
            <a:solidFill>
              <a:srgbClr val="F2A900"/>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5400" dirty="0">
                <a:solidFill>
                  <a:srgbClr val="5F5F5F"/>
                </a:solidFill>
                <a:latin typeface="Verveine" panose="02010506020202020203" pitchFamily="2" charset="0"/>
              </a:rPr>
              <a:t>Mood</a:t>
            </a:r>
          </a:p>
        </p:txBody>
      </p:sp>
      <p:sp>
        <p:nvSpPr>
          <p:cNvPr id="7" name="Rectangle: Rounded Corners 6">
            <a:extLst>
              <a:ext uri="{FF2B5EF4-FFF2-40B4-BE49-F238E27FC236}">
                <a16:creationId xmlns:a16="http://schemas.microsoft.com/office/drawing/2014/main" id="{2D17EA52-B4C1-4B8F-BFA6-50F259CDCFBA}"/>
              </a:ext>
            </a:extLst>
          </p:cNvPr>
          <p:cNvSpPr/>
          <p:nvPr/>
        </p:nvSpPr>
        <p:spPr>
          <a:xfrm rot="21070138">
            <a:off x="3147798" y="3508555"/>
            <a:ext cx="2602849" cy="2769384"/>
          </a:xfrm>
          <a:prstGeom prst="roundRect">
            <a:avLst>
              <a:gd name="adj" fmla="val 5700"/>
            </a:avLst>
          </a:prstGeom>
          <a:solidFill>
            <a:schemeClr val="bg1"/>
          </a:solidFill>
          <a:ln w="76200" cap="flat"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4400" dirty="0">
                <a:solidFill>
                  <a:srgbClr val="5F5F5F"/>
                </a:solidFill>
                <a:latin typeface="Verveine" panose="02010506020202020203" pitchFamily="2" charset="0"/>
              </a:rPr>
              <a:t>Respiratory issues</a:t>
            </a:r>
          </a:p>
        </p:txBody>
      </p:sp>
      <p:sp>
        <p:nvSpPr>
          <p:cNvPr id="8" name="Rectangle: Rounded Corners 7">
            <a:extLst>
              <a:ext uri="{FF2B5EF4-FFF2-40B4-BE49-F238E27FC236}">
                <a16:creationId xmlns:a16="http://schemas.microsoft.com/office/drawing/2014/main" id="{774135C5-1D76-483A-99CA-E4930C7C545D}"/>
              </a:ext>
            </a:extLst>
          </p:cNvPr>
          <p:cNvSpPr/>
          <p:nvPr/>
        </p:nvSpPr>
        <p:spPr>
          <a:xfrm rot="1117896">
            <a:off x="9101683" y="413670"/>
            <a:ext cx="2602849" cy="2769384"/>
          </a:xfrm>
          <a:prstGeom prst="roundRect">
            <a:avLst>
              <a:gd name="adj" fmla="val 3391"/>
            </a:avLst>
          </a:prstGeom>
          <a:solidFill>
            <a:schemeClr val="bg1"/>
          </a:solidFill>
          <a:ln w="762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4000" dirty="0">
                <a:solidFill>
                  <a:srgbClr val="5F5F5F"/>
                </a:solidFill>
                <a:latin typeface="Verveine" panose="02010506020202020203" pitchFamily="2" charset="0"/>
              </a:rPr>
              <a:t>Incontinence</a:t>
            </a:r>
          </a:p>
        </p:txBody>
      </p:sp>
      <p:sp>
        <p:nvSpPr>
          <p:cNvPr id="9" name="Rectangle: Rounded Corners 8">
            <a:extLst>
              <a:ext uri="{FF2B5EF4-FFF2-40B4-BE49-F238E27FC236}">
                <a16:creationId xmlns:a16="http://schemas.microsoft.com/office/drawing/2014/main" id="{2A2AF125-B896-429B-847D-F2A60CF1CBE5}"/>
              </a:ext>
            </a:extLst>
          </p:cNvPr>
          <p:cNvSpPr/>
          <p:nvPr/>
        </p:nvSpPr>
        <p:spPr>
          <a:xfrm rot="21305422">
            <a:off x="8859458" y="2963595"/>
            <a:ext cx="2602849" cy="2769384"/>
          </a:xfrm>
          <a:prstGeom prst="roundRect">
            <a:avLst>
              <a:gd name="adj" fmla="val 3969"/>
            </a:avLst>
          </a:prstGeom>
          <a:solidFill>
            <a:schemeClr val="bg1"/>
          </a:solidFill>
          <a:ln w="76200" cap="flat" cmpd="sng" algn="ctr">
            <a:solidFill>
              <a:schemeClr val="accent5"/>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4800" dirty="0">
                <a:solidFill>
                  <a:srgbClr val="5F5F5F"/>
                </a:solidFill>
                <a:latin typeface="Verveine" panose="02010506020202020203" pitchFamily="2" charset="0"/>
              </a:rPr>
              <a:t>Medication</a:t>
            </a:r>
          </a:p>
        </p:txBody>
      </p:sp>
      <p:sp>
        <p:nvSpPr>
          <p:cNvPr id="12" name="Rectangle: Rounded Corners 11">
            <a:extLst>
              <a:ext uri="{FF2B5EF4-FFF2-40B4-BE49-F238E27FC236}">
                <a16:creationId xmlns:a16="http://schemas.microsoft.com/office/drawing/2014/main" id="{8F7FABDD-BA9C-4644-BC92-D72E6C62B04A}"/>
              </a:ext>
            </a:extLst>
          </p:cNvPr>
          <p:cNvSpPr/>
          <p:nvPr/>
        </p:nvSpPr>
        <p:spPr>
          <a:xfrm rot="20845063">
            <a:off x="720934" y="346704"/>
            <a:ext cx="2602848" cy="2769384"/>
          </a:xfrm>
          <a:prstGeom prst="roundRect">
            <a:avLst>
              <a:gd name="adj" fmla="val 3391"/>
            </a:avLst>
          </a:prstGeom>
          <a:solidFill>
            <a:schemeClr val="bg1"/>
          </a:solidFill>
          <a:ln w="76200"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5400" dirty="0">
                <a:solidFill>
                  <a:srgbClr val="5F5F5F"/>
                </a:solidFill>
                <a:latin typeface="Verveine" panose="02010506020202020203" pitchFamily="2" charset="0"/>
              </a:rPr>
              <a:t>Falls/ mobility</a:t>
            </a:r>
          </a:p>
        </p:txBody>
      </p:sp>
      <p:sp>
        <p:nvSpPr>
          <p:cNvPr id="13" name="Rectangle: Rounded Corners 12">
            <a:extLst>
              <a:ext uri="{FF2B5EF4-FFF2-40B4-BE49-F238E27FC236}">
                <a16:creationId xmlns:a16="http://schemas.microsoft.com/office/drawing/2014/main" id="{9637ADCB-6FC6-46C4-9773-8B202AC25E2F}"/>
              </a:ext>
            </a:extLst>
          </p:cNvPr>
          <p:cNvSpPr/>
          <p:nvPr/>
        </p:nvSpPr>
        <p:spPr>
          <a:xfrm rot="728460">
            <a:off x="3510588" y="533908"/>
            <a:ext cx="2602849" cy="2769384"/>
          </a:xfrm>
          <a:prstGeom prst="roundRect">
            <a:avLst>
              <a:gd name="adj" fmla="val 2814"/>
            </a:avLst>
          </a:prstGeom>
          <a:solidFill>
            <a:schemeClr val="bg1"/>
          </a:solidFill>
          <a:ln w="76200" cap="flat" cmpd="sng" algn="ctr">
            <a:solidFill>
              <a:schemeClr val="accent3"/>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5400" dirty="0">
                <a:solidFill>
                  <a:srgbClr val="5F5F5F"/>
                </a:solidFill>
                <a:latin typeface="Verveine" panose="02010506020202020203" pitchFamily="2" charset="0"/>
              </a:rPr>
              <a:t>Hearing</a:t>
            </a:r>
          </a:p>
        </p:txBody>
      </p:sp>
      <p:sp>
        <p:nvSpPr>
          <p:cNvPr id="14" name="Rectangle: Rounded Corners 13">
            <a:extLst>
              <a:ext uri="{FF2B5EF4-FFF2-40B4-BE49-F238E27FC236}">
                <a16:creationId xmlns:a16="http://schemas.microsoft.com/office/drawing/2014/main" id="{EA49F020-DBA4-4433-B89D-858F440B0ACA}"/>
              </a:ext>
            </a:extLst>
          </p:cNvPr>
          <p:cNvSpPr/>
          <p:nvPr/>
        </p:nvSpPr>
        <p:spPr>
          <a:xfrm rot="21330146">
            <a:off x="6214321" y="533909"/>
            <a:ext cx="2602849" cy="2769384"/>
          </a:xfrm>
          <a:prstGeom prst="roundRect">
            <a:avLst>
              <a:gd name="adj" fmla="val 2814"/>
            </a:avLst>
          </a:prstGeom>
          <a:solidFill>
            <a:schemeClr val="bg1"/>
          </a:solidFill>
          <a:ln w="76200"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5400" dirty="0">
                <a:solidFill>
                  <a:srgbClr val="5F5F5F"/>
                </a:solidFill>
                <a:latin typeface="Verveine" panose="02010506020202020203" pitchFamily="2" charset="0"/>
              </a:rPr>
              <a:t>Weight concerns</a:t>
            </a:r>
          </a:p>
        </p:txBody>
      </p:sp>
      <p:sp>
        <p:nvSpPr>
          <p:cNvPr id="15" name="Rectangle: Rounded Corners 14">
            <a:extLst>
              <a:ext uri="{FF2B5EF4-FFF2-40B4-BE49-F238E27FC236}">
                <a16:creationId xmlns:a16="http://schemas.microsoft.com/office/drawing/2014/main" id="{9F51CBBC-78C1-4065-94E0-2055161BE3F7}"/>
              </a:ext>
            </a:extLst>
          </p:cNvPr>
          <p:cNvSpPr/>
          <p:nvPr/>
        </p:nvSpPr>
        <p:spPr>
          <a:xfrm rot="226726">
            <a:off x="6036226" y="3388316"/>
            <a:ext cx="2602849" cy="2769384"/>
          </a:xfrm>
          <a:prstGeom prst="roundRect">
            <a:avLst>
              <a:gd name="adj" fmla="val 4546"/>
            </a:avLst>
          </a:prstGeom>
          <a:solidFill>
            <a:schemeClr val="bg1"/>
          </a:solidFill>
          <a:ln w="76200" cap="flat" cmpd="sng" algn="ctr">
            <a:solidFill>
              <a:srgbClr val="F26449"/>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r>
              <a:rPr lang="en-AU" sz="5400" dirty="0">
                <a:solidFill>
                  <a:srgbClr val="5F5F5F"/>
                </a:solidFill>
                <a:latin typeface="Verveine" panose="02010506020202020203" pitchFamily="2" charset="0"/>
              </a:rPr>
              <a:t>Sleep</a:t>
            </a:r>
          </a:p>
        </p:txBody>
      </p:sp>
    </p:spTree>
    <p:extLst>
      <p:ext uri="{BB962C8B-B14F-4D97-AF65-F5344CB8AC3E}">
        <p14:creationId xmlns:p14="http://schemas.microsoft.com/office/powerpoint/2010/main" val="249366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B824-3B81-486F-97CB-3AF930326006}"/>
              </a:ext>
            </a:extLst>
          </p:cNvPr>
          <p:cNvSpPr>
            <a:spLocks noGrp="1"/>
          </p:cNvSpPr>
          <p:nvPr>
            <p:ph type="title"/>
          </p:nvPr>
        </p:nvSpPr>
        <p:spPr/>
        <p:txBody>
          <a:bodyPr/>
          <a:lstStyle/>
          <a:p>
            <a:r>
              <a:rPr lang="en-AU" dirty="0"/>
              <a:t>Never too old to be asked</a:t>
            </a:r>
          </a:p>
        </p:txBody>
      </p:sp>
      <p:sp>
        <p:nvSpPr>
          <p:cNvPr id="4" name="Thought Bubble: Cloud 3">
            <a:extLst>
              <a:ext uri="{FF2B5EF4-FFF2-40B4-BE49-F238E27FC236}">
                <a16:creationId xmlns:a16="http://schemas.microsoft.com/office/drawing/2014/main" id="{5FA33C99-1566-4CFB-9CA3-F1AAFB41D722}"/>
              </a:ext>
            </a:extLst>
          </p:cNvPr>
          <p:cNvSpPr/>
          <p:nvPr/>
        </p:nvSpPr>
        <p:spPr>
          <a:xfrm>
            <a:off x="838200" y="1626394"/>
            <a:ext cx="4021834" cy="2296668"/>
          </a:xfrm>
          <a:prstGeom prst="cloudCallou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4800" dirty="0">
                <a:solidFill>
                  <a:schemeClr val="accent1"/>
                </a:solidFill>
                <a:latin typeface="Verveine" panose="02010506020202020203" pitchFamily="2" charset="0"/>
              </a:rPr>
              <a:t>Staff comfort</a:t>
            </a:r>
          </a:p>
        </p:txBody>
      </p:sp>
      <p:sp>
        <p:nvSpPr>
          <p:cNvPr id="6" name="Thought Bubble: Cloud 5">
            <a:extLst>
              <a:ext uri="{FF2B5EF4-FFF2-40B4-BE49-F238E27FC236}">
                <a16:creationId xmlns:a16="http://schemas.microsoft.com/office/drawing/2014/main" id="{46262097-0DB9-43AC-AE6A-A7002A7A77E8}"/>
              </a:ext>
            </a:extLst>
          </p:cNvPr>
          <p:cNvSpPr/>
          <p:nvPr/>
        </p:nvSpPr>
        <p:spPr>
          <a:xfrm>
            <a:off x="7139184" y="1281462"/>
            <a:ext cx="4313934" cy="2641600"/>
          </a:xfrm>
          <a:prstGeom prst="cloudCallout">
            <a:avLst/>
          </a:prstGeom>
          <a:solidFill>
            <a:schemeClr val="accent6">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4800" dirty="0">
                <a:solidFill>
                  <a:schemeClr val="accent4"/>
                </a:solidFill>
                <a:latin typeface="Verveine" panose="02010506020202020203" pitchFamily="2" charset="0"/>
              </a:rPr>
              <a:t>Assumed sensitive topic</a:t>
            </a:r>
          </a:p>
        </p:txBody>
      </p:sp>
      <p:sp>
        <p:nvSpPr>
          <p:cNvPr id="5" name="Thought Bubble: Cloud 4">
            <a:extLst>
              <a:ext uri="{FF2B5EF4-FFF2-40B4-BE49-F238E27FC236}">
                <a16:creationId xmlns:a16="http://schemas.microsoft.com/office/drawing/2014/main" id="{B63203D0-2146-4515-BC7A-D0CDB7128331}"/>
              </a:ext>
            </a:extLst>
          </p:cNvPr>
          <p:cNvSpPr/>
          <p:nvPr/>
        </p:nvSpPr>
        <p:spPr>
          <a:xfrm>
            <a:off x="3661666" y="2951957"/>
            <a:ext cx="4313934" cy="2641600"/>
          </a:xfrm>
          <a:prstGeom prst="cloudCallout">
            <a:avLst/>
          </a:prstGeom>
          <a:solidFill>
            <a:schemeClr val="accent3">
              <a:lumMod val="20000"/>
              <a:lumOff val="80000"/>
            </a:schemeClr>
          </a:solidFill>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4800" dirty="0">
                <a:solidFill>
                  <a:schemeClr val="accent3"/>
                </a:solidFill>
                <a:latin typeface="Verveine" panose="02010506020202020203" pitchFamily="2" charset="0"/>
              </a:rPr>
              <a:t>Recovery conversation</a:t>
            </a:r>
          </a:p>
        </p:txBody>
      </p:sp>
    </p:spTree>
    <p:extLst>
      <p:ext uri="{BB962C8B-B14F-4D97-AF65-F5344CB8AC3E}">
        <p14:creationId xmlns:p14="http://schemas.microsoft.com/office/powerpoint/2010/main" val="279736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704CE9-C2A6-45B9-AF79-FFE833AC91A5}"/>
              </a:ext>
            </a:extLst>
          </p:cNvPr>
          <p:cNvSpPr/>
          <p:nvPr/>
        </p:nvSpPr>
        <p:spPr>
          <a:xfrm>
            <a:off x="0" y="181827"/>
            <a:ext cx="11666976" cy="769441"/>
          </a:xfrm>
          <a:prstGeom prst="rect">
            <a:avLst/>
          </a:prstGeom>
        </p:spPr>
        <p:txBody>
          <a:bodyPr wrap="none">
            <a:spAutoFit/>
          </a:bodyPr>
          <a:lstStyle/>
          <a:p>
            <a:pPr algn="r"/>
            <a:r>
              <a:rPr lang="en-US" sz="4400" dirty="0">
                <a:latin typeface="+mj-lt"/>
                <a:ea typeface="+mj-ea"/>
                <a:cs typeface="+mj-cs"/>
              </a:rPr>
              <a:t>Leading causes of death, by age group, 2017–2019</a:t>
            </a:r>
          </a:p>
        </p:txBody>
      </p:sp>
      <p:graphicFrame>
        <p:nvGraphicFramePr>
          <p:cNvPr id="6" name="Table 6">
            <a:extLst>
              <a:ext uri="{FF2B5EF4-FFF2-40B4-BE49-F238E27FC236}">
                <a16:creationId xmlns:a16="http://schemas.microsoft.com/office/drawing/2014/main" id="{5CB8FFD5-B5F6-40C3-AAF6-2799AE1EBA77}"/>
              </a:ext>
            </a:extLst>
          </p:cNvPr>
          <p:cNvGraphicFramePr>
            <a:graphicFrameLocks noGrp="1"/>
          </p:cNvGraphicFramePr>
          <p:nvPr>
            <p:extLst>
              <p:ext uri="{D42A27DB-BD31-4B8C-83A1-F6EECF244321}">
                <p14:modId xmlns:p14="http://schemas.microsoft.com/office/powerpoint/2010/main" val="2969135698"/>
              </p:ext>
            </p:extLst>
          </p:nvPr>
        </p:nvGraphicFramePr>
        <p:xfrm>
          <a:off x="497094" y="1157742"/>
          <a:ext cx="11169882" cy="4969247"/>
        </p:xfrm>
        <a:graphic>
          <a:graphicData uri="http://schemas.openxmlformats.org/drawingml/2006/table">
            <a:tbl>
              <a:tblPr firstRow="1" bandRow="1">
                <a:tableStyleId>{5C22544A-7EE6-4342-B048-85BDC9FD1C3A}</a:tableStyleId>
              </a:tblPr>
              <a:tblGrid>
                <a:gridCol w="1861647">
                  <a:extLst>
                    <a:ext uri="{9D8B030D-6E8A-4147-A177-3AD203B41FA5}">
                      <a16:colId xmlns:a16="http://schemas.microsoft.com/office/drawing/2014/main" val="1881389261"/>
                    </a:ext>
                  </a:extLst>
                </a:gridCol>
                <a:gridCol w="1861647">
                  <a:extLst>
                    <a:ext uri="{9D8B030D-6E8A-4147-A177-3AD203B41FA5}">
                      <a16:colId xmlns:a16="http://schemas.microsoft.com/office/drawing/2014/main" val="252054168"/>
                    </a:ext>
                  </a:extLst>
                </a:gridCol>
                <a:gridCol w="1861647">
                  <a:extLst>
                    <a:ext uri="{9D8B030D-6E8A-4147-A177-3AD203B41FA5}">
                      <a16:colId xmlns:a16="http://schemas.microsoft.com/office/drawing/2014/main" val="1029218738"/>
                    </a:ext>
                  </a:extLst>
                </a:gridCol>
                <a:gridCol w="1861647">
                  <a:extLst>
                    <a:ext uri="{9D8B030D-6E8A-4147-A177-3AD203B41FA5}">
                      <a16:colId xmlns:a16="http://schemas.microsoft.com/office/drawing/2014/main" val="2015196722"/>
                    </a:ext>
                  </a:extLst>
                </a:gridCol>
                <a:gridCol w="1861647">
                  <a:extLst>
                    <a:ext uri="{9D8B030D-6E8A-4147-A177-3AD203B41FA5}">
                      <a16:colId xmlns:a16="http://schemas.microsoft.com/office/drawing/2014/main" val="2766704882"/>
                    </a:ext>
                  </a:extLst>
                </a:gridCol>
                <a:gridCol w="1861647">
                  <a:extLst>
                    <a:ext uri="{9D8B030D-6E8A-4147-A177-3AD203B41FA5}">
                      <a16:colId xmlns:a16="http://schemas.microsoft.com/office/drawing/2014/main" val="797447255"/>
                    </a:ext>
                  </a:extLst>
                </a:gridCol>
              </a:tblGrid>
              <a:tr h="727512">
                <a:tc>
                  <a:txBody>
                    <a:bodyPr/>
                    <a:lstStyle/>
                    <a:p>
                      <a:endParaRPr lang="en-AU" sz="4000" dirty="0">
                        <a:latin typeface="Verveine" panose="02010506020202020203" pitchFamily="2" charset="0"/>
                      </a:endParaRPr>
                    </a:p>
                  </a:txBody>
                  <a:tcPr>
                    <a:solidFill>
                      <a:schemeClr val="bg1"/>
                    </a:solidFill>
                  </a:tcPr>
                </a:tc>
                <a:tc>
                  <a:txBody>
                    <a:bodyPr/>
                    <a:lstStyle/>
                    <a:p>
                      <a:pPr algn="ctr"/>
                      <a:r>
                        <a:rPr lang="en-AU" sz="2800" dirty="0">
                          <a:latin typeface="Verveine" panose="02010506020202020203" pitchFamily="2" charset="0"/>
                        </a:rPr>
                        <a:t>1st</a:t>
                      </a:r>
                    </a:p>
                  </a:txBody>
                  <a:tcPr anchor="ctr">
                    <a:solidFill>
                      <a:srgbClr val="5F5F5F"/>
                    </a:solidFill>
                  </a:tcPr>
                </a:tc>
                <a:tc>
                  <a:txBody>
                    <a:bodyPr/>
                    <a:lstStyle/>
                    <a:p>
                      <a:pPr algn="ctr"/>
                      <a:r>
                        <a:rPr lang="en-AU" sz="2800" dirty="0">
                          <a:latin typeface="Verveine" panose="02010506020202020203" pitchFamily="2" charset="0"/>
                        </a:rPr>
                        <a:t>2nd</a:t>
                      </a:r>
                    </a:p>
                  </a:txBody>
                  <a:tcPr anchor="ctr">
                    <a:solidFill>
                      <a:srgbClr val="5F5F5F"/>
                    </a:solidFill>
                  </a:tcPr>
                </a:tc>
                <a:tc>
                  <a:txBody>
                    <a:bodyPr/>
                    <a:lstStyle/>
                    <a:p>
                      <a:pPr algn="ctr"/>
                      <a:r>
                        <a:rPr lang="en-AU" sz="2800" dirty="0">
                          <a:latin typeface="Verveine" panose="02010506020202020203" pitchFamily="2" charset="0"/>
                        </a:rPr>
                        <a:t>3rd</a:t>
                      </a:r>
                    </a:p>
                  </a:txBody>
                  <a:tcPr anchor="ctr">
                    <a:solidFill>
                      <a:srgbClr val="5F5F5F"/>
                    </a:solidFill>
                  </a:tcPr>
                </a:tc>
                <a:tc>
                  <a:txBody>
                    <a:bodyPr/>
                    <a:lstStyle/>
                    <a:p>
                      <a:pPr algn="ctr"/>
                      <a:r>
                        <a:rPr lang="en-AU" sz="2800" dirty="0">
                          <a:latin typeface="Verveine" panose="02010506020202020203" pitchFamily="2" charset="0"/>
                        </a:rPr>
                        <a:t>4th</a:t>
                      </a:r>
                    </a:p>
                  </a:txBody>
                  <a:tcPr anchor="ctr">
                    <a:solidFill>
                      <a:srgbClr val="5F5F5F"/>
                    </a:solidFill>
                  </a:tcPr>
                </a:tc>
                <a:tc>
                  <a:txBody>
                    <a:bodyPr/>
                    <a:lstStyle/>
                    <a:p>
                      <a:pPr algn="ctr"/>
                      <a:r>
                        <a:rPr lang="en-AU" sz="2800" dirty="0">
                          <a:latin typeface="Verveine" panose="02010506020202020203" pitchFamily="2" charset="0"/>
                        </a:rPr>
                        <a:t>5th</a:t>
                      </a:r>
                    </a:p>
                  </a:txBody>
                  <a:tcPr anchor="ctr">
                    <a:solidFill>
                      <a:srgbClr val="5F5F5F"/>
                    </a:solidFill>
                  </a:tcPr>
                </a:tc>
                <a:extLst>
                  <a:ext uri="{0D108BD9-81ED-4DB2-BD59-A6C34878D82A}">
                    <a16:rowId xmlns:a16="http://schemas.microsoft.com/office/drawing/2014/main" val="2362002639"/>
                  </a:ext>
                </a:extLst>
              </a:tr>
              <a:tr h="1306004">
                <a:tc>
                  <a:txBody>
                    <a:bodyPr/>
                    <a:lstStyle/>
                    <a:p>
                      <a:pPr algn="r"/>
                      <a:r>
                        <a:rPr lang="en-AU" sz="4000" dirty="0">
                          <a:latin typeface="Verveine" panose="02010506020202020203" pitchFamily="2" charset="0"/>
                        </a:rPr>
                        <a:t>65-75</a:t>
                      </a:r>
                    </a:p>
                  </a:txBody>
                  <a:tcPr>
                    <a:solidFill>
                      <a:schemeClr val="bg1"/>
                    </a:solidFill>
                  </a:tcPr>
                </a:tc>
                <a:tc>
                  <a:txBody>
                    <a:bodyPr/>
                    <a:lstStyle/>
                    <a:p>
                      <a:pPr algn="ctr"/>
                      <a:r>
                        <a:rPr lang="en-AU" sz="2000" dirty="0">
                          <a:latin typeface="Brandon Grotesque Light" panose="020B0303020203060202" pitchFamily="34" charset="0"/>
                        </a:rPr>
                        <a:t>Lung cancer</a:t>
                      </a:r>
                    </a:p>
                  </a:txBody>
                  <a:tcPr anchor="ctr">
                    <a:solidFill>
                      <a:srgbClr val="FFDE93"/>
                    </a:solidFill>
                  </a:tcPr>
                </a:tc>
                <a:tc>
                  <a:txBody>
                    <a:bodyPr/>
                    <a:lstStyle/>
                    <a:p>
                      <a:pPr algn="ctr"/>
                      <a:r>
                        <a:rPr lang="en-AU" sz="2000" dirty="0">
                          <a:latin typeface="Brandon Grotesque Light" panose="020B0303020203060202" pitchFamily="34" charset="0"/>
                        </a:rPr>
                        <a:t>Coronary heart disease</a:t>
                      </a:r>
                    </a:p>
                  </a:txBody>
                  <a:tcPr anchor="ctr">
                    <a:solidFill>
                      <a:srgbClr val="FAC8BE"/>
                    </a:solidFill>
                  </a:tcPr>
                </a:tc>
                <a:tc>
                  <a:txBody>
                    <a:bodyPr/>
                    <a:lstStyle/>
                    <a:p>
                      <a:pPr algn="ctr"/>
                      <a:r>
                        <a:rPr lang="en-AU" sz="2000" b="0" i="0" kern="1200" dirty="0">
                          <a:solidFill>
                            <a:schemeClr val="dk1"/>
                          </a:solidFill>
                          <a:effectLst/>
                          <a:latin typeface="Brandon Grotesque Light" panose="020B0303020203060202" pitchFamily="34" charset="0"/>
                          <a:ea typeface="+mn-ea"/>
                          <a:cs typeface="+mn-cs"/>
                        </a:rPr>
                        <a:t>Chronic obstructive pulmonary disease</a:t>
                      </a:r>
                      <a:endParaRPr lang="en-AU" sz="2000" dirty="0">
                        <a:latin typeface="Brandon Grotesque Light" panose="020B0303020203060202" pitchFamily="34" charset="0"/>
                      </a:endParaRPr>
                    </a:p>
                  </a:txBody>
                  <a:tcPr anchor="ctr">
                    <a:solidFill>
                      <a:schemeClr val="accent2">
                        <a:lumMod val="40000"/>
                        <a:lumOff val="60000"/>
                      </a:schemeClr>
                    </a:solidFill>
                  </a:tcPr>
                </a:tc>
                <a:tc>
                  <a:txBody>
                    <a:bodyPr/>
                    <a:lstStyle/>
                    <a:p>
                      <a:pPr algn="ctr"/>
                      <a:r>
                        <a:rPr lang="en-AU" sz="2000" dirty="0">
                          <a:latin typeface="Brandon Grotesque Light" panose="020B0303020203060202" pitchFamily="34" charset="0"/>
                        </a:rPr>
                        <a:t>Colorectal cancer</a:t>
                      </a:r>
                    </a:p>
                  </a:txBody>
                  <a:tcPr anchor="ctr">
                    <a:solidFill>
                      <a:srgbClr val="FFDE93"/>
                    </a:solidFill>
                  </a:tcPr>
                </a:tc>
                <a:tc>
                  <a:txBody>
                    <a:bodyPr/>
                    <a:lstStyle/>
                    <a:p>
                      <a:pPr algn="ctr"/>
                      <a:r>
                        <a:rPr lang="en-AU" sz="2000" dirty="0">
                          <a:latin typeface="Brandon Grotesque Light" panose="020B0303020203060202" pitchFamily="34" charset="0"/>
                        </a:rPr>
                        <a:t>Cerebrovascular disease</a:t>
                      </a:r>
                    </a:p>
                  </a:txBody>
                  <a:tcPr anchor="ctr">
                    <a:solidFill>
                      <a:srgbClr val="FAC8BE"/>
                    </a:solidFill>
                  </a:tcPr>
                </a:tc>
                <a:extLst>
                  <a:ext uri="{0D108BD9-81ED-4DB2-BD59-A6C34878D82A}">
                    <a16:rowId xmlns:a16="http://schemas.microsoft.com/office/drawing/2014/main" val="4009841304"/>
                  </a:ext>
                </a:extLst>
              </a:tr>
              <a:tr h="1392915">
                <a:tc>
                  <a:txBody>
                    <a:bodyPr/>
                    <a:lstStyle/>
                    <a:p>
                      <a:pPr algn="r"/>
                      <a:r>
                        <a:rPr lang="en-AU" sz="4000" dirty="0">
                          <a:latin typeface="Verveine" panose="02010506020202020203" pitchFamily="2" charset="0"/>
                        </a:rPr>
                        <a:t>75-84</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Brandon Grotesque Light" panose="020B0303020203060202" pitchFamily="34" charset="0"/>
                        </a:rPr>
                        <a:t>Coronary heart disease</a:t>
                      </a:r>
                    </a:p>
                    <a:p>
                      <a:pPr algn="ctr"/>
                      <a:endParaRPr lang="en-AU" sz="2000" dirty="0">
                        <a:latin typeface="Brandon Grotesque Light" panose="020B0303020203060202" pitchFamily="34" charset="0"/>
                      </a:endParaRPr>
                    </a:p>
                  </a:txBody>
                  <a:tcPr anchor="ctr">
                    <a:solidFill>
                      <a:srgbClr val="FAC8BE"/>
                    </a:solidFill>
                  </a:tcPr>
                </a:tc>
                <a:tc>
                  <a:txBody>
                    <a:bodyPr/>
                    <a:lstStyle/>
                    <a:p>
                      <a:pPr algn="ctr"/>
                      <a:r>
                        <a:rPr lang="en-AU" sz="2000" dirty="0">
                          <a:latin typeface="Brandon Grotesque Light" panose="020B0303020203060202" pitchFamily="34" charset="0"/>
                        </a:rPr>
                        <a:t>Dementia including Alzheimer disease</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3F3F3F"/>
                          </a:solidFill>
                          <a:effectLst/>
                          <a:uLnTx/>
                          <a:uFillTx/>
                          <a:latin typeface="Brandon Grotesque Light" panose="020B0303020203060202" pitchFamily="34" charset="0"/>
                          <a:ea typeface="+mn-ea"/>
                          <a:cs typeface="+mn-cs"/>
                        </a:rPr>
                        <a:t>Cerebrovascular disease</a:t>
                      </a:r>
                    </a:p>
                  </a:txBody>
                  <a:tcPr anchor="ctr">
                    <a:solidFill>
                      <a:srgbClr val="FAC8B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Brandon Grotesque Light" panose="020B0303020203060202" pitchFamily="34" charset="0"/>
                        </a:rPr>
                        <a:t>Lung cancer</a:t>
                      </a:r>
                    </a:p>
                    <a:p>
                      <a:pPr algn="ctr"/>
                      <a:endParaRPr lang="en-AU" sz="2000" dirty="0">
                        <a:latin typeface="Brandon Grotesque Light" panose="020B0303020203060202" pitchFamily="34" charset="0"/>
                      </a:endParaRPr>
                    </a:p>
                  </a:txBody>
                  <a:tcPr anchor="ctr">
                    <a:solidFill>
                      <a:srgbClr val="FFDE93"/>
                    </a:solidFill>
                  </a:tcPr>
                </a:tc>
                <a:tc>
                  <a:txBody>
                    <a:bodyPr/>
                    <a:lstStyle/>
                    <a:p>
                      <a:pPr algn="ctr"/>
                      <a:r>
                        <a:rPr lang="en-AU" sz="2000" b="0" i="0" kern="1200" dirty="0">
                          <a:solidFill>
                            <a:schemeClr val="dk1"/>
                          </a:solidFill>
                          <a:effectLst/>
                          <a:latin typeface="Brandon Grotesque Light" panose="020B0303020203060202" pitchFamily="34" charset="0"/>
                          <a:ea typeface="+mn-ea"/>
                          <a:cs typeface="+mn-cs"/>
                        </a:rPr>
                        <a:t>Chronic obstructive pulmonary disease</a:t>
                      </a:r>
                      <a:endParaRPr lang="en-AU" sz="2000" dirty="0">
                        <a:latin typeface="Brandon Grotesque Light" panose="020B0303020203060202" pitchFamily="34" charset="0"/>
                      </a:endParaRPr>
                    </a:p>
                  </a:txBody>
                  <a:tcPr anchor="ctr">
                    <a:solidFill>
                      <a:schemeClr val="accent2">
                        <a:lumMod val="40000"/>
                        <a:lumOff val="60000"/>
                      </a:schemeClr>
                    </a:solidFill>
                  </a:tcPr>
                </a:tc>
                <a:extLst>
                  <a:ext uri="{0D108BD9-81ED-4DB2-BD59-A6C34878D82A}">
                    <a16:rowId xmlns:a16="http://schemas.microsoft.com/office/drawing/2014/main" val="2318168966"/>
                  </a:ext>
                </a:extLst>
              </a:tr>
              <a:tr h="1538180">
                <a:tc>
                  <a:txBody>
                    <a:bodyPr/>
                    <a:lstStyle/>
                    <a:p>
                      <a:pPr algn="r"/>
                      <a:r>
                        <a:rPr lang="en-AU" sz="4000" dirty="0">
                          <a:latin typeface="Verveine" panose="02010506020202020203" pitchFamily="2" charset="0"/>
                        </a:rPr>
                        <a:t>85 and over</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Brandon Grotesque Light" panose="020B0303020203060202" pitchFamily="34" charset="0"/>
                        </a:rPr>
                        <a:t>Dementia including Alzheimer disease</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dirty="0">
                          <a:latin typeface="Brandon Grotesque Light" panose="020B0303020203060202" pitchFamily="34" charset="0"/>
                        </a:rPr>
                        <a:t>Coronary heart disease</a:t>
                      </a:r>
                    </a:p>
                  </a:txBody>
                  <a:tcPr anchor="ctr">
                    <a:solidFill>
                      <a:srgbClr val="FAC8B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3F3F3F"/>
                          </a:solidFill>
                          <a:effectLst/>
                          <a:uLnTx/>
                          <a:uFillTx/>
                          <a:latin typeface="Brandon Grotesque Light" panose="020B0303020203060202" pitchFamily="34" charset="0"/>
                          <a:ea typeface="+mn-ea"/>
                          <a:cs typeface="+mn-cs"/>
                        </a:rPr>
                        <a:t>Cerebrovascular disease</a:t>
                      </a:r>
                    </a:p>
                  </a:txBody>
                  <a:tcPr anchor="ctr">
                    <a:solidFill>
                      <a:srgbClr val="FAC8BE"/>
                    </a:solidFill>
                  </a:tcPr>
                </a:tc>
                <a:tc>
                  <a:txBody>
                    <a:bodyPr/>
                    <a:lstStyle/>
                    <a:p>
                      <a:pPr algn="ctr"/>
                      <a:r>
                        <a:rPr lang="en-AU" sz="2000" b="0" i="0" kern="1200" dirty="0">
                          <a:solidFill>
                            <a:schemeClr val="dk1"/>
                          </a:solidFill>
                          <a:effectLst/>
                          <a:latin typeface="Brandon Grotesque Light" panose="020B0303020203060202" pitchFamily="34" charset="0"/>
                          <a:ea typeface="+mn-ea"/>
                          <a:cs typeface="+mn-cs"/>
                        </a:rPr>
                        <a:t>Chronic obstructive pulmonary disease</a:t>
                      </a:r>
                      <a:endParaRPr lang="en-AU" sz="2000" dirty="0">
                        <a:latin typeface="Brandon Grotesque Light" panose="020B0303020203060202" pitchFamily="34" charset="0"/>
                      </a:endParaRPr>
                    </a:p>
                  </a:txBody>
                  <a:tcPr anchor="ctr">
                    <a:solidFill>
                      <a:schemeClr val="accent2">
                        <a:lumMod val="40000"/>
                        <a:lumOff val="60000"/>
                      </a:schemeClr>
                    </a:solidFill>
                  </a:tcPr>
                </a:tc>
                <a:tc>
                  <a:txBody>
                    <a:bodyPr/>
                    <a:lstStyle/>
                    <a:p>
                      <a:pPr algn="ctr"/>
                      <a:r>
                        <a:rPr lang="en-AU" sz="2000" dirty="0">
                          <a:latin typeface="Brandon Grotesque Light" panose="020B0303020203060202" pitchFamily="34" charset="0"/>
                        </a:rPr>
                        <a:t>Influenza and pneumonia</a:t>
                      </a:r>
                    </a:p>
                  </a:txBody>
                  <a:tcPr anchor="ctr">
                    <a:solidFill>
                      <a:schemeClr val="accent2">
                        <a:lumMod val="40000"/>
                        <a:lumOff val="60000"/>
                      </a:schemeClr>
                    </a:solidFill>
                  </a:tcPr>
                </a:tc>
                <a:extLst>
                  <a:ext uri="{0D108BD9-81ED-4DB2-BD59-A6C34878D82A}">
                    <a16:rowId xmlns:a16="http://schemas.microsoft.com/office/drawing/2014/main" val="2382523634"/>
                  </a:ext>
                </a:extLst>
              </a:tr>
            </a:tbl>
          </a:graphicData>
        </a:graphic>
      </p:graphicFrame>
      <p:sp>
        <p:nvSpPr>
          <p:cNvPr id="7" name="Rectangle 6">
            <a:extLst>
              <a:ext uri="{FF2B5EF4-FFF2-40B4-BE49-F238E27FC236}">
                <a16:creationId xmlns:a16="http://schemas.microsoft.com/office/drawing/2014/main" id="{1C9632F4-1769-4E39-A82D-D6A5ADB7EE58}"/>
              </a:ext>
            </a:extLst>
          </p:cNvPr>
          <p:cNvSpPr/>
          <p:nvPr/>
        </p:nvSpPr>
        <p:spPr>
          <a:xfrm>
            <a:off x="7672901" y="6333463"/>
            <a:ext cx="1404551" cy="369332"/>
          </a:xfrm>
          <a:prstGeom prst="rect">
            <a:avLst/>
          </a:prstGeom>
        </p:spPr>
        <p:txBody>
          <a:bodyPr wrap="none">
            <a:spAutoFit/>
          </a:bodyPr>
          <a:lstStyle/>
          <a:p>
            <a:pPr algn="r"/>
            <a:r>
              <a:rPr lang="en-US" b="1" dirty="0">
                <a:solidFill>
                  <a:srgbClr val="45494B"/>
                </a:solidFill>
                <a:latin typeface="Open Sans" panose="020B0606030504020204" pitchFamily="34" charset="0"/>
              </a:rPr>
              <a:t>AIHW 2021</a:t>
            </a:r>
          </a:p>
        </p:txBody>
      </p:sp>
    </p:spTree>
    <p:extLst>
      <p:ext uri="{BB962C8B-B14F-4D97-AF65-F5344CB8AC3E}">
        <p14:creationId xmlns:p14="http://schemas.microsoft.com/office/powerpoint/2010/main" val="262821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99311" y="1941572"/>
            <a:ext cx="9187543" cy="1284192"/>
          </a:xfrm>
        </p:spPr>
        <p:txBody>
          <a:bodyPr>
            <a:normAutofit fontScale="90000"/>
          </a:bodyPr>
          <a:lstStyle/>
          <a:p>
            <a:pPr algn="l"/>
            <a:r>
              <a:rPr lang="en-AU" sz="4800" dirty="0">
                <a:solidFill>
                  <a:srgbClr val="5F5F5F"/>
                </a:solidFill>
                <a:latin typeface="Times New Roman" panose="02020603050405020304" pitchFamily="18" charset="0"/>
                <a:cs typeface="Times New Roman" panose="02020603050405020304" pitchFamily="18" charset="0"/>
              </a:rPr>
              <a:t>Older Person’s Physical Health Prompt</a:t>
            </a:r>
          </a:p>
        </p:txBody>
      </p:sp>
      <p:sp>
        <p:nvSpPr>
          <p:cNvPr id="3" name="Subtitle 2"/>
          <p:cNvSpPr>
            <a:spLocks noGrp="1"/>
          </p:cNvSpPr>
          <p:nvPr>
            <p:ph type="subTitle" idx="1"/>
          </p:nvPr>
        </p:nvSpPr>
        <p:spPr>
          <a:xfrm>
            <a:off x="344173" y="3052284"/>
            <a:ext cx="9844856" cy="1100392"/>
          </a:xfrm>
        </p:spPr>
        <p:txBody>
          <a:bodyPr>
            <a:normAutofit fontScale="70000" lnSpcReduction="20000"/>
          </a:bodyPr>
          <a:lstStyle/>
          <a:p>
            <a:endParaRPr lang="en-AU" dirty="0"/>
          </a:p>
          <a:p>
            <a:r>
              <a:rPr lang="en-US" sz="4100" dirty="0">
                <a:latin typeface="Brandon Grotesque Light" panose="020B0303020203060202" pitchFamily="34" charset="0"/>
              </a:rPr>
              <a:t> </a:t>
            </a:r>
            <a:r>
              <a:rPr lang="en-US" sz="4100" i="1" dirty="0">
                <a:latin typeface="Brandon Grotesque Light" panose="020B0303020203060202" pitchFamily="34" charset="0"/>
              </a:rPr>
              <a:t>I’m NEVER too old to be Asked - Physical and Mental Wellbeing </a:t>
            </a:r>
            <a:endParaRPr lang="en-US" sz="4100" dirty="0">
              <a:latin typeface="Brandon Grotesque Light" panose="020B0303020203060202" pitchFamily="34" charset="0"/>
            </a:endParaRPr>
          </a:p>
        </p:txBody>
      </p:sp>
      <p:sp>
        <p:nvSpPr>
          <p:cNvPr id="4" name="TextBox 3">
            <a:extLst>
              <a:ext uri="{FF2B5EF4-FFF2-40B4-BE49-F238E27FC236}">
                <a16:creationId xmlns:a16="http://schemas.microsoft.com/office/drawing/2014/main" id="{5389B67F-8190-46AB-AE2D-5A8B809FE84C}"/>
              </a:ext>
            </a:extLst>
          </p:cNvPr>
          <p:cNvSpPr txBox="1"/>
          <p:nvPr/>
        </p:nvSpPr>
        <p:spPr>
          <a:xfrm>
            <a:off x="2481368" y="3979196"/>
            <a:ext cx="5269259" cy="523220"/>
          </a:xfrm>
          <a:prstGeom prst="rect">
            <a:avLst/>
          </a:prstGeom>
          <a:noFill/>
        </p:spPr>
        <p:txBody>
          <a:bodyPr wrap="square" rtlCol="0">
            <a:spAutoFit/>
          </a:bodyPr>
          <a:lstStyle/>
          <a:p>
            <a:r>
              <a:rPr lang="en-AU" sz="2800" dirty="0">
                <a:latin typeface="Brandon Grotesque Regular" panose="020B0503020203060202" pitchFamily="34" charset="0"/>
              </a:rPr>
              <a:t>Vicki Langan and Whitney Lee</a:t>
            </a:r>
          </a:p>
        </p:txBody>
      </p:sp>
    </p:spTree>
    <p:extLst>
      <p:ext uri="{BB962C8B-B14F-4D97-AF65-F5344CB8AC3E}">
        <p14:creationId xmlns:p14="http://schemas.microsoft.com/office/powerpoint/2010/main" val="3623045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2"/>
          <p:cNvSpPr>
            <a:spLocks noGrp="1"/>
          </p:cNvSpPr>
          <p:nvPr>
            <p:ph idx="1"/>
          </p:nvPr>
        </p:nvSpPr>
        <p:spPr>
          <a:xfrm>
            <a:off x="4612393" y="1185738"/>
            <a:ext cx="6956058" cy="4154888"/>
          </a:xfrm>
        </p:spPr>
        <p:txBody>
          <a:bodyPr>
            <a:normAutofit fontScale="77500" lnSpcReduction="20000"/>
          </a:bodyPr>
          <a:lstStyle/>
          <a:p>
            <a:pPr marL="0" indent="0" algn="ctr">
              <a:buNone/>
            </a:pPr>
            <a:r>
              <a:rPr lang="en-AU" dirty="0"/>
              <a:t>For more information, contact:</a:t>
            </a:r>
          </a:p>
          <a:p>
            <a:pPr marL="0" indent="0" algn="ctr">
              <a:buNone/>
            </a:pPr>
            <a:endParaRPr lang="en-AU" dirty="0"/>
          </a:p>
          <a:p>
            <a:pPr marL="0" indent="0" algn="ctr">
              <a:buNone/>
            </a:pPr>
            <a:r>
              <a:rPr lang="en-AU" dirty="0"/>
              <a:t>Vicki Langan</a:t>
            </a:r>
          </a:p>
          <a:p>
            <a:pPr marL="0" indent="0" algn="ctr">
              <a:buNone/>
            </a:pPr>
            <a:r>
              <a:rPr lang="en-AU" dirty="0">
                <a:hlinkClick r:id="rId3"/>
              </a:rPr>
              <a:t>Vicki.langan@neaminational.org.au</a:t>
            </a:r>
            <a:endParaRPr lang="en-AU" dirty="0"/>
          </a:p>
          <a:p>
            <a:pPr marL="0" indent="0" algn="ctr">
              <a:buNone/>
            </a:pPr>
            <a:r>
              <a:rPr lang="en-AU" dirty="0"/>
              <a:t>0403 453 536 </a:t>
            </a:r>
          </a:p>
          <a:p>
            <a:pPr marL="0" indent="0" algn="ctr">
              <a:buNone/>
            </a:pPr>
            <a:endParaRPr lang="en-AU" dirty="0"/>
          </a:p>
          <a:p>
            <a:pPr marL="0" indent="0" algn="ctr">
              <a:buNone/>
            </a:pPr>
            <a:r>
              <a:rPr lang="en-AU" dirty="0"/>
              <a:t>Or </a:t>
            </a:r>
          </a:p>
          <a:p>
            <a:pPr marL="0" indent="0" algn="ctr">
              <a:buNone/>
            </a:pPr>
            <a:endParaRPr lang="en-AU" dirty="0"/>
          </a:p>
          <a:p>
            <a:pPr marL="0" indent="0" algn="ctr">
              <a:buNone/>
            </a:pPr>
            <a:r>
              <a:rPr lang="en-AU" dirty="0"/>
              <a:t>Whitney Lee</a:t>
            </a:r>
          </a:p>
          <a:p>
            <a:pPr marL="0" indent="0" algn="ctr">
              <a:buNone/>
            </a:pPr>
            <a:r>
              <a:rPr lang="en-AU" dirty="0">
                <a:hlinkClick r:id="rId4"/>
              </a:rPr>
              <a:t>Whitney.lee@neaminational.org.au</a:t>
            </a:r>
            <a:endParaRPr lang="en-AU" dirty="0"/>
          </a:p>
          <a:p>
            <a:pPr marL="0" indent="0" algn="ctr">
              <a:buNone/>
            </a:pPr>
            <a:r>
              <a:rPr lang="en-AU" dirty="0"/>
              <a:t>0423 780 250</a:t>
            </a:r>
          </a:p>
          <a:p>
            <a:pPr marL="0" indent="0" algn="ctr">
              <a:buNone/>
            </a:pPr>
            <a:endParaRPr lang="en-AU" dirty="0"/>
          </a:p>
        </p:txBody>
      </p:sp>
    </p:spTree>
    <p:extLst>
      <p:ext uri="{BB962C8B-B14F-4D97-AF65-F5344CB8AC3E}">
        <p14:creationId xmlns:p14="http://schemas.microsoft.com/office/powerpoint/2010/main" val="173563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8D63-8EF9-46F9-8CE9-D2053E77B5D1}"/>
              </a:ext>
            </a:extLst>
          </p:cNvPr>
          <p:cNvSpPr>
            <a:spLocks noGrp="1"/>
          </p:cNvSpPr>
          <p:nvPr>
            <p:ph type="title"/>
          </p:nvPr>
        </p:nvSpPr>
        <p:spPr>
          <a:xfrm>
            <a:off x="7629542" y="1027045"/>
            <a:ext cx="4823792" cy="2067338"/>
          </a:xfrm>
        </p:spPr>
        <p:txBody>
          <a:bodyPr/>
          <a:lstStyle/>
          <a:p>
            <a:r>
              <a:rPr lang="en-AU" dirty="0"/>
              <a:t>Acknowledgement of Country</a:t>
            </a:r>
          </a:p>
        </p:txBody>
      </p:sp>
      <p:pic>
        <p:nvPicPr>
          <p:cNvPr id="4" name="Content Placeholder 4" descr="A picture containing map&#10;&#10;Description automatically generated">
            <a:extLst>
              <a:ext uri="{FF2B5EF4-FFF2-40B4-BE49-F238E27FC236}">
                <a16:creationId xmlns:a16="http://schemas.microsoft.com/office/drawing/2014/main" id="{A68D97BF-7014-4D42-BC1C-D553B31C4A29}"/>
              </a:ext>
            </a:extLst>
          </p:cNvPr>
          <p:cNvPicPr>
            <a:picLocks noChangeAspect="1"/>
          </p:cNvPicPr>
          <p:nvPr/>
        </p:nvPicPr>
        <p:blipFill rotWithShape="1">
          <a:blip r:embed="rId2">
            <a:extLst>
              <a:ext uri="{28A0092B-C50C-407E-A947-70E740481C1C}">
                <a14:useLocalDpi xmlns:a14="http://schemas.microsoft.com/office/drawing/2010/main" val="0"/>
              </a:ext>
            </a:extLst>
          </a:blip>
          <a:srcRect l="23211" t="6484" r="214"/>
          <a:stretch/>
        </p:blipFill>
        <p:spPr>
          <a:xfrm>
            <a:off x="0" y="0"/>
            <a:ext cx="7487479" cy="6857990"/>
          </a:xfrm>
          <a:prstGeom prst="rect">
            <a:avLst/>
          </a:prstGeom>
        </p:spPr>
      </p:pic>
      <p:pic>
        <p:nvPicPr>
          <p:cNvPr id="5" name="Content Placeholder 6">
            <a:extLst>
              <a:ext uri="{FF2B5EF4-FFF2-40B4-BE49-F238E27FC236}">
                <a16:creationId xmlns:a16="http://schemas.microsoft.com/office/drawing/2014/main" id="{ECB9FE57-A390-44FD-AA04-6F9477C3AC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9781" y="3428995"/>
            <a:ext cx="1859015" cy="1115409"/>
          </a:xfrm>
          <a:prstGeom prst="rect">
            <a:avLst/>
          </a:prstGeom>
        </p:spPr>
      </p:pic>
      <p:pic>
        <p:nvPicPr>
          <p:cNvPr id="6" name="Picture 2" descr="The Torres Strait Islander flag">
            <a:extLst>
              <a:ext uri="{FF2B5EF4-FFF2-40B4-BE49-F238E27FC236}">
                <a16:creationId xmlns:a16="http://schemas.microsoft.com/office/drawing/2014/main" id="{0E949D81-26AC-4C83-BC6E-716E377C64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7384" y="3417071"/>
            <a:ext cx="2060299" cy="11273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EACFC1A-67D3-4F59-92B3-4E89E2845C4D}"/>
              </a:ext>
            </a:extLst>
          </p:cNvPr>
          <p:cNvCxnSpPr>
            <a:cxnSpLocks/>
          </p:cNvCxnSpPr>
          <p:nvPr/>
        </p:nvCxnSpPr>
        <p:spPr>
          <a:xfrm>
            <a:off x="7689781" y="2829339"/>
            <a:ext cx="4329941"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781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Service improvement project: state-wide physical health practice for older people living with a mental illness</a:t>
            </a:r>
          </a:p>
        </p:txBody>
      </p:sp>
      <p:sp>
        <p:nvSpPr>
          <p:cNvPr id="7" name="Rectangle: Rounded Corners 6">
            <a:extLst>
              <a:ext uri="{FF2B5EF4-FFF2-40B4-BE49-F238E27FC236}">
                <a16:creationId xmlns:a16="http://schemas.microsoft.com/office/drawing/2014/main" id="{40019BE5-D236-4C21-BBA8-8E939142A2C6}"/>
              </a:ext>
            </a:extLst>
          </p:cNvPr>
          <p:cNvSpPr/>
          <p:nvPr/>
        </p:nvSpPr>
        <p:spPr>
          <a:xfrm>
            <a:off x="319545" y="2280370"/>
            <a:ext cx="2711247" cy="3589487"/>
          </a:xfrm>
          <a:prstGeom prst="roundRect">
            <a:avLst>
              <a:gd name="adj" fmla="val 5729"/>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AU" sz="3600" b="1" dirty="0">
                <a:solidFill>
                  <a:schemeClr val="accent3"/>
                </a:solidFill>
                <a:latin typeface="Verveine" panose="02010506020202020203" pitchFamily="2" charset="0"/>
              </a:rPr>
              <a:t>NSW Health</a:t>
            </a:r>
            <a:endParaRPr lang="en-AU" dirty="0"/>
          </a:p>
          <a:p>
            <a:pPr algn="ctr"/>
            <a:endParaRPr lang="en-AU" dirty="0"/>
          </a:p>
          <a:p>
            <a:pPr algn="ctr"/>
            <a:r>
              <a:rPr lang="en-US" dirty="0">
                <a:latin typeface="Brandon Grotesque Medium" panose="020B0603020203060202" pitchFamily="34" charset="0"/>
              </a:rPr>
              <a:t>Implement pilot project of OPPHP across NSW in:</a:t>
            </a:r>
          </a:p>
          <a:p>
            <a:pPr algn="ctr"/>
            <a:r>
              <a:rPr lang="en-US" dirty="0">
                <a:latin typeface="Brandon Grotesque Medium" panose="020B0603020203060202" pitchFamily="34" charset="0"/>
              </a:rPr>
              <a:t>Residential care</a:t>
            </a:r>
          </a:p>
          <a:p>
            <a:pPr algn="ctr"/>
            <a:r>
              <a:rPr lang="en-US" dirty="0">
                <a:latin typeface="Brandon Grotesque Medium" panose="020B0603020203060202" pitchFamily="34" charset="0"/>
              </a:rPr>
              <a:t>Sub acute units</a:t>
            </a:r>
          </a:p>
          <a:p>
            <a:pPr algn="ctr"/>
            <a:r>
              <a:rPr lang="en-US" dirty="0">
                <a:latin typeface="Brandon Grotesque Medium" panose="020B0603020203060202" pitchFamily="34" charset="0"/>
              </a:rPr>
              <a:t>Community Mental Health</a:t>
            </a:r>
          </a:p>
        </p:txBody>
      </p:sp>
      <p:sp>
        <p:nvSpPr>
          <p:cNvPr id="8" name="Rectangle: Rounded Corners 7">
            <a:extLst>
              <a:ext uri="{FF2B5EF4-FFF2-40B4-BE49-F238E27FC236}">
                <a16:creationId xmlns:a16="http://schemas.microsoft.com/office/drawing/2014/main" id="{39862374-7E3E-40A0-B415-45DF79C2656F}"/>
              </a:ext>
            </a:extLst>
          </p:cNvPr>
          <p:cNvSpPr/>
          <p:nvPr/>
        </p:nvSpPr>
        <p:spPr>
          <a:xfrm>
            <a:off x="3313470" y="2280370"/>
            <a:ext cx="2711247" cy="3589487"/>
          </a:xfrm>
          <a:prstGeom prst="roundRect">
            <a:avLst>
              <a:gd name="adj" fmla="val 3450"/>
            </a:avLst>
          </a:prstGeom>
          <a:solidFill>
            <a:schemeClr val="accent4">
              <a:lumMod val="20000"/>
              <a:lumOff val="80000"/>
            </a:schemeClr>
          </a:solidFill>
          <a:ln w="38100">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3600" b="1" dirty="0">
                <a:solidFill>
                  <a:schemeClr val="accent4"/>
                </a:solidFill>
                <a:latin typeface="Verveine" panose="02010506020202020203" pitchFamily="2" charset="0"/>
              </a:rPr>
              <a:t>Charles Sturt University</a:t>
            </a:r>
            <a:endParaRPr lang="en-US" sz="3600" b="1" dirty="0">
              <a:solidFill>
                <a:schemeClr val="accent4"/>
              </a:solidFill>
            </a:endParaRPr>
          </a:p>
          <a:p>
            <a:pPr algn="ctr"/>
            <a:endParaRPr lang="en-US" dirty="0">
              <a:latin typeface="Brandon Grotesque Medium" panose="020B0603020203060202" pitchFamily="34" charset="0"/>
            </a:endParaRPr>
          </a:p>
          <a:p>
            <a:pPr algn="ctr"/>
            <a:r>
              <a:rPr lang="en-US" dirty="0">
                <a:latin typeface="Brandon Grotesque Medium" panose="020B0603020203060202" pitchFamily="34" charset="0"/>
              </a:rPr>
              <a:t>Ethics approval, literature review and CSU research group </a:t>
            </a:r>
            <a:endParaRPr lang="en-AU" dirty="0">
              <a:latin typeface="Brandon Grotesque Medium" panose="020B0603020203060202" pitchFamily="34" charset="0"/>
            </a:endParaRPr>
          </a:p>
        </p:txBody>
      </p:sp>
      <p:sp>
        <p:nvSpPr>
          <p:cNvPr id="10" name="Rectangle: Rounded Corners 9">
            <a:extLst>
              <a:ext uri="{FF2B5EF4-FFF2-40B4-BE49-F238E27FC236}">
                <a16:creationId xmlns:a16="http://schemas.microsoft.com/office/drawing/2014/main" id="{600EB0DE-B125-4F72-B28C-FC757E2E562A}"/>
              </a:ext>
            </a:extLst>
          </p:cNvPr>
          <p:cNvSpPr/>
          <p:nvPr/>
        </p:nvSpPr>
        <p:spPr>
          <a:xfrm>
            <a:off x="6253320" y="2280370"/>
            <a:ext cx="2711247" cy="3589487"/>
          </a:xfrm>
          <a:prstGeom prst="roundRect">
            <a:avLst>
              <a:gd name="adj" fmla="val 4361"/>
            </a:avLst>
          </a:prstGeom>
          <a:solidFill>
            <a:schemeClr val="accent1">
              <a:lumMod val="20000"/>
              <a:lumOff val="80000"/>
            </a:schemeClr>
          </a:solidFill>
          <a:ln w="38100">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AU" sz="3600" b="1" dirty="0">
                <a:solidFill>
                  <a:schemeClr val="accent1"/>
                </a:solidFill>
                <a:latin typeface="Verveine" panose="02010506020202020203" pitchFamily="2" charset="0"/>
              </a:rPr>
              <a:t>Neami National</a:t>
            </a:r>
            <a:endParaRPr lang="en-US" dirty="0"/>
          </a:p>
          <a:p>
            <a:pPr algn="ctr"/>
            <a:endParaRPr lang="en-US" dirty="0">
              <a:latin typeface="Brandon Grotesque Medium" panose="020B0603020203060202" pitchFamily="34" charset="0"/>
            </a:endParaRPr>
          </a:p>
          <a:p>
            <a:pPr algn="ctr"/>
            <a:r>
              <a:rPr lang="en-US" dirty="0">
                <a:latin typeface="Brandon Grotesque Medium" panose="020B0603020203060202" pitchFamily="34" charset="0"/>
              </a:rPr>
              <a:t>Support with co-design of OPPHP, instructional video, and data monitoring.</a:t>
            </a:r>
            <a:endParaRPr lang="en-AU" dirty="0">
              <a:latin typeface="Brandon Grotesque Medium" panose="020B0603020203060202" pitchFamily="34" charset="0"/>
            </a:endParaRPr>
          </a:p>
        </p:txBody>
      </p:sp>
      <p:sp>
        <p:nvSpPr>
          <p:cNvPr id="11" name="Rectangle: Rounded Corners 10">
            <a:extLst>
              <a:ext uri="{FF2B5EF4-FFF2-40B4-BE49-F238E27FC236}">
                <a16:creationId xmlns:a16="http://schemas.microsoft.com/office/drawing/2014/main" id="{376A37DD-7A01-4C70-B059-E5020320C469}"/>
              </a:ext>
            </a:extLst>
          </p:cNvPr>
          <p:cNvSpPr/>
          <p:nvPr/>
        </p:nvSpPr>
        <p:spPr>
          <a:xfrm>
            <a:off x="9247245" y="2280370"/>
            <a:ext cx="2711247" cy="3589487"/>
          </a:xfrm>
          <a:prstGeom prst="roundRect">
            <a:avLst>
              <a:gd name="adj" fmla="val 3450"/>
            </a:avLst>
          </a:prstGeom>
          <a:solidFill>
            <a:schemeClr val="accent2">
              <a:lumMod val="20000"/>
              <a:lumOff val="80000"/>
            </a:schemeClr>
          </a:solidFill>
          <a:ln w="381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80000"/>
              </a:lnSpc>
            </a:pPr>
            <a:r>
              <a:rPr lang="en-AU" sz="3600" b="1" dirty="0">
                <a:solidFill>
                  <a:schemeClr val="accent2"/>
                </a:solidFill>
                <a:latin typeface="Verveine" panose="02010506020202020203" pitchFamily="2" charset="0"/>
              </a:rPr>
              <a:t>Consumers and staff</a:t>
            </a:r>
            <a:endParaRPr lang="en-US" dirty="0"/>
          </a:p>
          <a:p>
            <a:pPr algn="ctr"/>
            <a:endParaRPr lang="en-US" dirty="0">
              <a:latin typeface="Brandon Grotesque Medium" panose="020B0603020203060202" pitchFamily="34" charset="0"/>
            </a:endParaRPr>
          </a:p>
          <a:p>
            <a:pPr algn="ctr"/>
            <a:r>
              <a:rPr lang="en-US" dirty="0">
                <a:latin typeface="Brandon Grotesque Medium" panose="020B0603020203060202" pitchFamily="34" charset="0"/>
              </a:rPr>
              <a:t>Co-design the OPPHP</a:t>
            </a:r>
            <a:endParaRPr lang="en-AU" dirty="0">
              <a:latin typeface="Brandon Grotesque Medium" panose="020B0603020203060202" pitchFamily="34" charset="0"/>
            </a:endParaRPr>
          </a:p>
        </p:txBody>
      </p:sp>
    </p:spTree>
    <p:extLst>
      <p:ext uri="{BB962C8B-B14F-4D97-AF65-F5344CB8AC3E}">
        <p14:creationId xmlns:p14="http://schemas.microsoft.com/office/powerpoint/2010/main" val="283603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0B57-6F84-49FB-8D52-296D74839199}"/>
              </a:ext>
            </a:extLst>
          </p:cNvPr>
          <p:cNvSpPr>
            <a:spLocks noGrp="1"/>
          </p:cNvSpPr>
          <p:nvPr>
            <p:ph type="title"/>
          </p:nvPr>
        </p:nvSpPr>
        <p:spPr>
          <a:xfrm>
            <a:off x="523567" y="0"/>
            <a:ext cx="10515600" cy="1325563"/>
          </a:xfrm>
        </p:spPr>
        <p:txBody>
          <a:bodyPr/>
          <a:lstStyle/>
          <a:p>
            <a:r>
              <a:rPr lang="en-AU" dirty="0"/>
              <a:t>Neami National Physical Health Prompt</a:t>
            </a:r>
          </a:p>
        </p:txBody>
      </p:sp>
      <p:pic>
        <p:nvPicPr>
          <p:cNvPr id="4" name="Picture 3">
            <a:extLst>
              <a:ext uri="{FF2B5EF4-FFF2-40B4-BE49-F238E27FC236}">
                <a16:creationId xmlns:a16="http://schemas.microsoft.com/office/drawing/2014/main" id="{53257EE7-AAE1-4F98-B6E1-5C16AD7FC665}"/>
              </a:ext>
            </a:extLst>
          </p:cNvPr>
          <p:cNvPicPr>
            <a:picLocks noChangeAspect="1"/>
          </p:cNvPicPr>
          <p:nvPr/>
        </p:nvPicPr>
        <p:blipFill>
          <a:blip r:embed="rId3"/>
          <a:stretch>
            <a:fillRect/>
          </a:stretch>
        </p:blipFill>
        <p:spPr>
          <a:xfrm>
            <a:off x="1581065" y="1079791"/>
            <a:ext cx="3776168" cy="5453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8FC8FC8-5091-4A8C-9B9F-FE0CA4D26DBD}"/>
              </a:ext>
            </a:extLst>
          </p:cNvPr>
          <p:cNvPicPr>
            <a:picLocks noChangeAspect="1"/>
          </p:cNvPicPr>
          <p:nvPr/>
        </p:nvPicPr>
        <p:blipFill>
          <a:blip r:embed="rId4"/>
          <a:stretch>
            <a:fillRect/>
          </a:stretch>
        </p:blipFill>
        <p:spPr>
          <a:xfrm>
            <a:off x="6414731" y="1079791"/>
            <a:ext cx="3783148" cy="5453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91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34E1-BCD0-4227-BDFF-65EC30BFA64C}"/>
              </a:ext>
            </a:extLst>
          </p:cNvPr>
          <p:cNvSpPr>
            <a:spLocks noGrp="1"/>
          </p:cNvSpPr>
          <p:nvPr>
            <p:ph type="title"/>
          </p:nvPr>
        </p:nvSpPr>
        <p:spPr>
          <a:xfrm>
            <a:off x="838200" y="-54728"/>
            <a:ext cx="10515600" cy="1325563"/>
          </a:xfrm>
        </p:spPr>
        <p:txBody>
          <a:bodyPr/>
          <a:lstStyle/>
          <a:p>
            <a:r>
              <a:rPr lang="en-AU" dirty="0"/>
              <a:t>Older Person’s Physical Health Prompt</a:t>
            </a:r>
          </a:p>
        </p:txBody>
      </p:sp>
      <p:pic>
        <p:nvPicPr>
          <p:cNvPr id="5" name="Picture 4" descr="A picture containing text, indoor&#10;&#10;Description automatically generated">
            <a:extLst>
              <a:ext uri="{FF2B5EF4-FFF2-40B4-BE49-F238E27FC236}">
                <a16:creationId xmlns:a16="http://schemas.microsoft.com/office/drawing/2014/main" id="{7B5AE824-A3EC-46C7-9393-40A82B598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95" y="1629698"/>
            <a:ext cx="3689602" cy="2460522"/>
          </a:xfrm>
          <a:prstGeom prst="rect">
            <a:avLst/>
          </a:prstGeom>
        </p:spPr>
      </p:pic>
      <p:pic>
        <p:nvPicPr>
          <p:cNvPr id="6" name="Picture 5">
            <a:extLst>
              <a:ext uri="{FF2B5EF4-FFF2-40B4-BE49-F238E27FC236}">
                <a16:creationId xmlns:a16="http://schemas.microsoft.com/office/drawing/2014/main" id="{B9078CBF-4F48-4F3F-9C76-95FBDD29D8F6}"/>
              </a:ext>
            </a:extLst>
          </p:cNvPr>
          <p:cNvPicPr>
            <a:picLocks noChangeAspect="1"/>
          </p:cNvPicPr>
          <p:nvPr/>
        </p:nvPicPr>
        <p:blipFill>
          <a:blip r:embed="rId4"/>
          <a:stretch>
            <a:fillRect/>
          </a:stretch>
        </p:blipFill>
        <p:spPr>
          <a:xfrm>
            <a:off x="4732480" y="1702526"/>
            <a:ext cx="1687854" cy="238769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16C2AF1-F792-462B-A0DB-05E7A4051804}"/>
              </a:ext>
            </a:extLst>
          </p:cNvPr>
          <p:cNvPicPr>
            <a:picLocks noChangeAspect="1"/>
          </p:cNvPicPr>
          <p:nvPr/>
        </p:nvPicPr>
        <p:blipFill>
          <a:blip r:embed="rId5"/>
          <a:stretch>
            <a:fillRect/>
          </a:stretch>
        </p:blipFill>
        <p:spPr>
          <a:xfrm>
            <a:off x="9102669" y="1422957"/>
            <a:ext cx="969887" cy="132556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165B442-7A11-43CD-9140-90AB320968B1}"/>
              </a:ext>
            </a:extLst>
          </p:cNvPr>
          <p:cNvPicPr>
            <a:picLocks noChangeAspect="1"/>
          </p:cNvPicPr>
          <p:nvPr/>
        </p:nvPicPr>
        <p:blipFill>
          <a:blip r:embed="rId6"/>
          <a:stretch>
            <a:fillRect/>
          </a:stretch>
        </p:blipFill>
        <p:spPr>
          <a:xfrm>
            <a:off x="10623683" y="1475166"/>
            <a:ext cx="937036" cy="1331034"/>
          </a:xfrm>
          <a:prstGeom prst="rect">
            <a:avLst/>
          </a:prstGeom>
          <a:effectLst>
            <a:outerShdw blurRad="50800" dist="381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66832E5C-AFE0-42B1-B219-450CF03017C3}"/>
              </a:ext>
            </a:extLst>
          </p:cNvPr>
          <p:cNvCxnSpPr/>
          <p:nvPr/>
        </p:nvCxnSpPr>
        <p:spPr>
          <a:xfrm>
            <a:off x="3209862" y="2571739"/>
            <a:ext cx="1185158" cy="0"/>
          </a:xfrm>
          <a:prstGeom prst="straightConnector1">
            <a:avLst/>
          </a:prstGeom>
          <a:ln w="76200">
            <a:solidFill>
              <a:schemeClr val="accent3"/>
            </a:solidFill>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1" name="Straight Arrow Connector 20">
            <a:extLst>
              <a:ext uri="{FF2B5EF4-FFF2-40B4-BE49-F238E27FC236}">
                <a16:creationId xmlns:a16="http://schemas.microsoft.com/office/drawing/2014/main" id="{F2717A0B-86FB-425B-AFE4-D70C6D94A53A}"/>
              </a:ext>
            </a:extLst>
          </p:cNvPr>
          <p:cNvCxnSpPr/>
          <p:nvPr/>
        </p:nvCxnSpPr>
        <p:spPr>
          <a:xfrm>
            <a:off x="6971461" y="2571738"/>
            <a:ext cx="1185158" cy="0"/>
          </a:xfrm>
          <a:prstGeom prst="straightConnector1">
            <a:avLst/>
          </a:prstGeom>
          <a:ln w="76200">
            <a:solidFill>
              <a:schemeClr val="accent3"/>
            </a:solidFill>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ACBD91AC-631F-438E-A2BB-2DD82FEE270D}"/>
              </a:ext>
            </a:extLst>
          </p:cNvPr>
          <p:cNvPicPr>
            <a:picLocks noChangeAspect="1"/>
          </p:cNvPicPr>
          <p:nvPr/>
        </p:nvPicPr>
        <p:blipFill>
          <a:blip r:embed="rId7"/>
          <a:stretch>
            <a:fillRect/>
          </a:stretch>
        </p:blipFill>
        <p:spPr>
          <a:xfrm>
            <a:off x="9662768" y="2140683"/>
            <a:ext cx="1488981" cy="105104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E4E4AE3-722E-460D-8C73-96D560F46340}"/>
              </a:ext>
            </a:extLst>
          </p:cNvPr>
          <p:cNvPicPr>
            <a:picLocks noChangeAspect="1"/>
          </p:cNvPicPr>
          <p:nvPr/>
        </p:nvPicPr>
        <p:blipFill>
          <a:blip r:embed="rId8"/>
          <a:stretch>
            <a:fillRect/>
          </a:stretch>
        </p:blipFill>
        <p:spPr>
          <a:xfrm>
            <a:off x="8366602" y="1908957"/>
            <a:ext cx="943895" cy="1325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443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356475-EEF2-4213-BCB2-5626B881EFBF}"/>
              </a:ext>
            </a:extLst>
          </p:cNvPr>
          <p:cNvPicPr>
            <a:picLocks noChangeAspect="1"/>
          </p:cNvPicPr>
          <p:nvPr/>
        </p:nvPicPr>
        <p:blipFill>
          <a:blip r:embed="rId3"/>
          <a:stretch>
            <a:fillRect/>
          </a:stretch>
        </p:blipFill>
        <p:spPr>
          <a:xfrm>
            <a:off x="990623" y="0"/>
            <a:ext cx="4883382" cy="68580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CEB8055-013B-4DD9-8D38-90A2349326AD}"/>
              </a:ext>
            </a:extLst>
          </p:cNvPr>
          <p:cNvPicPr>
            <a:picLocks noChangeAspect="1"/>
          </p:cNvPicPr>
          <p:nvPr/>
        </p:nvPicPr>
        <p:blipFill>
          <a:blip r:embed="rId4"/>
          <a:stretch>
            <a:fillRect/>
          </a:stretch>
        </p:blipFill>
        <p:spPr>
          <a:xfrm>
            <a:off x="6397511" y="0"/>
            <a:ext cx="489749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447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34E1-BCD0-4227-BDFF-65EC30BFA64C}"/>
              </a:ext>
            </a:extLst>
          </p:cNvPr>
          <p:cNvSpPr>
            <a:spLocks noGrp="1"/>
          </p:cNvSpPr>
          <p:nvPr>
            <p:ph type="title"/>
          </p:nvPr>
        </p:nvSpPr>
        <p:spPr>
          <a:xfrm>
            <a:off x="838200" y="-54728"/>
            <a:ext cx="10515600" cy="1325563"/>
          </a:xfrm>
        </p:spPr>
        <p:txBody>
          <a:bodyPr/>
          <a:lstStyle/>
          <a:p>
            <a:r>
              <a:rPr lang="en-AU" dirty="0"/>
              <a:t>Older Person’s Physical Health Prompt</a:t>
            </a:r>
          </a:p>
        </p:txBody>
      </p:sp>
      <p:pic>
        <p:nvPicPr>
          <p:cNvPr id="5" name="Picture 4" descr="A picture containing text, indoor&#10;&#10;Description automatically generated">
            <a:extLst>
              <a:ext uri="{FF2B5EF4-FFF2-40B4-BE49-F238E27FC236}">
                <a16:creationId xmlns:a16="http://schemas.microsoft.com/office/drawing/2014/main" id="{7B5AE824-A3EC-46C7-9393-40A82B598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95" y="1629698"/>
            <a:ext cx="3689602" cy="2460522"/>
          </a:xfrm>
          <a:prstGeom prst="rect">
            <a:avLst/>
          </a:prstGeom>
        </p:spPr>
      </p:pic>
      <p:pic>
        <p:nvPicPr>
          <p:cNvPr id="6" name="Picture 5">
            <a:extLst>
              <a:ext uri="{FF2B5EF4-FFF2-40B4-BE49-F238E27FC236}">
                <a16:creationId xmlns:a16="http://schemas.microsoft.com/office/drawing/2014/main" id="{B9078CBF-4F48-4F3F-9C76-95FBDD29D8F6}"/>
              </a:ext>
            </a:extLst>
          </p:cNvPr>
          <p:cNvPicPr>
            <a:picLocks noChangeAspect="1"/>
          </p:cNvPicPr>
          <p:nvPr/>
        </p:nvPicPr>
        <p:blipFill>
          <a:blip r:embed="rId4"/>
          <a:stretch>
            <a:fillRect/>
          </a:stretch>
        </p:blipFill>
        <p:spPr>
          <a:xfrm>
            <a:off x="4732480" y="1702526"/>
            <a:ext cx="1687854" cy="238769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16C2AF1-F792-462B-A0DB-05E7A4051804}"/>
              </a:ext>
            </a:extLst>
          </p:cNvPr>
          <p:cNvPicPr>
            <a:picLocks noChangeAspect="1"/>
          </p:cNvPicPr>
          <p:nvPr/>
        </p:nvPicPr>
        <p:blipFill>
          <a:blip r:embed="rId5"/>
          <a:stretch>
            <a:fillRect/>
          </a:stretch>
        </p:blipFill>
        <p:spPr>
          <a:xfrm>
            <a:off x="9102669" y="1422957"/>
            <a:ext cx="969887" cy="132556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165B442-7A11-43CD-9140-90AB320968B1}"/>
              </a:ext>
            </a:extLst>
          </p:cNvPr>
          <p:cNvPicPr>
            <a:picLocks noChangeAspect="1"/>
          </p:cNvPicPr>
          <p:nvPr/>
        </p:nvPicPr>
        <p:blipFill>
          <a:blip r:embed="rId6"/>
          <a:stretch>
            <a:fillRect/>
          </a:stretch>
        </p:blipFill>
        <p:spPr>
          <a:xfrm>
            <a:off x="10623683" y="1475166"/>
            <a:ext cx="937036" cy="1331034"/>
          </a:xfrm>
          <a:prstGeom prst="rect">
            <a:avLst/>
          </a:prstGeom>
          <a:effectLst>
            <a:outerShdw blurRad="50800" dist="38100" dir="2700000" algn="tl" rotWithShape="0">
              <a:prstClr val="black">
                <a:alpha val="40000"/>
              </a:prstClr>
            </a:outerShdw>
          </a:effectLst>
        </p:spPr>
      </p:pic>
      <p:pic>
        <p:nvPicPr>
          <p:cNvPr id="12" name="Picture 11" descr="Graphical user interface, application, website&#10;&#10;Description automatically generated">
            <a:extLst>
              <a:ext uri="{FF2B5EF4-FFF2-40B4-BE49-F238E27FC236}">
                <a16:creationId xmlns:a16="http://schemas.microsoft.com/office/drawing/2014/main" id="{AA4E9F03-B83D-45A0-B71C-424B891275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8407" y="4489244"/>
            <a:ext cx="3246377" cy="2164251"/>
          </a:xfrm>
          <a:prstGeom prst="rect">
            <a:avLst/>
          </a:prstGeom>
        </p:spPr>
      </p:pic>
      <p:pic>
        <p:nvPicPr>
          <p:cNvPr id="18" name="Picture 17" descr="Diagram&#10;&#10;Description automatically generated">
            <a:extLst>
              <a:ext uri="{FF2B5EF4-FFF2-40B4-BE49-F238E27FC236}">
                <a16:creationId xmlns:a16="http://schemas.microsoft.com/office/drawing/2014/main" id="{C63CB5F6-7B7E-43AF-9713-1A74B1EC85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4780" y="4441624"/>
            <a:ext cx="2743542" cy="2211871"/>
          </a:xfrm>
          <a:prstGeom prst="rect">
            <a:avLst/>
          </a:prstGeom>
        </p:spPr>
      </p:pic>
      <p:cxnSp>
        <p:nvCxnSpPr>
          <p:cNvPr id="20" name="Straight Arrow Connector 19">
            <a:extLst>
              <a:ext uri="{FF2B5EF4-FFF2-40B4-BE49-F238E27FC236}">
                <a16:creationId xmlns:a16="http://schemas.microsoft.com/office/drawing/2014/main" id="{66832E5C-AFE0-42B1-B219-450CF03017C3}"/>
              </a:ext>
            </a:extLst>
          </p:cNvPr>
          <p:cNvCxnSpPr/>
          <p:nvPr/>
        </p:nvCxnSpPr>
        <p:spPr>
          <a:xfrm>
            <a:off x="3209862" y="2571739"/>
            <a:ext cx="1185158" cy="0"/>
          </a:xfrm>
          <a:prstGeom prst="straightConnector1">
            <a:avLst/>
          </a:prstGeom>
          <a:ln w="76200">
            <a:solidFill>
              <a:schemeClr val="accent3"/>
            </a:solidFill>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1" name="Straight Arrow Connector 20">
            <a:extLst>
              <a:ext uri="{FF2B5EF4-FFF2-40B4-BE49-F238E27FC236}">
                <a16:creationId xmlns:a16="http://schemas.microsoft.com/office/drawing/2014/main" id="{F2717A0B-86FB-425B-AFE4-D70C6D94A53A}"/>
              </a:ext>
            </a:extLst>
          </p:cNvPr>
          <p:cNvCxnSpPr/>
          <p:nvPr/>
        </p:nvCxnSpPr>
        <p:spPr>
          <a:xfrm>
            <a:off x="6971461" y="2571738"/>
            <a:ext cx="1185158" cy="0"/>
          </a:xfrm>
          <a:prstGeom prst="straightConnector1">
            <a:avLst/>
          </a:prstGeom>
          <a:ln w="76200">
            <a:solidFill>
              <a:schemeClr val="accent3"/>
            </a:solidFill>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5" name="Straight Arrow Connector 24">
            <a:extLst>
              <a:ext uri="{FF2B5EF4-FFF2-40B4-BE49-F238E27FC236}">
                <a16:creationId xmlns:a16="http://schemas.microsoft.com/office/drawing/2014/main" id="{8B2E9717-12F6-4AF9-9C0B-41D52D41912D}"/>
              </a:ext>
            </a:extLst>
          </p:cNvPr>
          <p:cNvCxnSpPr>
            <a:cxnSpLocks/>
          </p:cNvCxnSpPr>
          <p:nvPr/>
        </p:nvCxnSpPr>
        <p:spPr>
          <a:xfrm flipH="1">
            <a:off x="4513189" y="5692878"/>
            <a:ext cx="999227" cy="0"/>
          </a:xfrm>
          <a:prstGeom prst="straightConnector1">
            <a:avLst/>
          </a:prstGeom>
          <a:ln w="76200">
            <a:solidFill>
              <a:schemeClr val="accent3"/>
            </a:solidFill>
            <a:tailEnd type="triangl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8" name="Connector: Elbow 27">
            <a:extLst>
              <a:ext uri="{FF2B5EF4-FFF2-40B4-BE49-F238E27FC236}">
                <a16:creationId xmlns:a16="http://schemas.microsoft.com/office/drawing/2014/main" id="{C7118386-1B79-4C02-89BF-26DC91ED005A}"/>
              </a:ext>
            </a:extLst>
          </p:cNvPr>
          <p:cNvCxnSpPr>
            <a:cxnSpLocks/>
          </p:cNvCxnSpPr>
          <p:nvPr/>
        </p:nvCxnSpPr>
        <p:spPr>
          <a:xfrm rot="5400000">
            <a:off x="8740748" y="3962268"/>
            <a:ext cx="2470252" cy="990967"/>
          </a:xfrm>
          <a:prstGeom prst="bentConnector3">
            <a:avLst>
              <a:gd name="adj1" fmla="val 99753"/>
            </a:avLst>
          </a:prstGeom>
          <a:ln w="76200">
            <a:solidFill>
              <a:schemeClr val="accent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BD91AC-631F-438E-A2BB-2DD82FEE270D}"/>
              </a:ext>
            </a:extLst>
          </p:cNvPr>
          <p:cNvPicPr>
            <a:picLocks noChangeAspect="1"/>
          </p:cNvPicPr>
          <p:nvPr/>
        </p:nvPicPr>
        <p:blipFill>
          <a:blip r:embed="rId9"/>
          <a:stretch>
            <a:fillRect/>
          </a:stretch>
        </p:blipFill>
        <p:spPr>
          <a:xfrm>
            <a:off x="9662768" y="2140683"/>
            <a:ext cx="1488981" cy="105104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E4E4AE3-722E-460D-8C73-96D560F46340}"/>
              </a:ext>
            </a:extLst>
          </p:cNvPr>
          <p:cNvPicPr>
            <a:picLocks noChangeAspect="1"/>
          </p:cNvPicPr>
          <p:nvPr/>
        </p:nvPicPr>
        <p:blipFill>
          <a:blip r:embed="rId10"/>
          <a:stretch>
            <a:fillRect/>
          </a:stretch>
        </p:blipFill>
        <p:spPr>
          <a:xfrm>
            <a:off x="8366602" y="1908957"/>
            <a:ext cx="943895" cy="1325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35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500"/>
                                        <p:tgtEl>
                                          <p:spTgt spid="2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B4BC-703F-46D9-BAA9-D52329BFF625}"/>
              </a:ext>
            </a:extLst>
          </p:cNvPr>
          <p:cNvSpPr>
            <a:spLocks noGrp="1"/>
          </p:cNvSpPr>
          <p:nvPr>
            <p:ph type="title"/>
          </p:nvPr>
        </p:nvSpPr>
        <p:spPr>
          <a:xfrm>
            <a:off x="383350" y="-156208"/>
            <a:ext cx="10515600" cy="1325563"/>
          </a:xfrm>
        </p:spPr>
        <p:txBody>
          <a:bodyPr/>
          <a:lstStyle/>
          <a:p>
            <a:r>
              <a:rPr lang="en-AU" dirty="0"/>
              <a:t>Co-design Feedback</a:t>
            </a:r>
          </a:p>
        </p:txBody>
      </p:sp>
      <p:sp>
        <p:nvSpPr>
          <p:cNvPr id="4" name="Oval 3">
            <a:extLst>
              <a:ext uri="{FF2B5EF4-FFF2-40B4-BE49-F238E27FC236}">
                <a16:creationId xmlns:a16="http://schemas.microsoft.com/office/drawing/2014/main" id="{72A4B919-F3BA-4C17-8E2B-E90D2378AEC1}"/>
              </a:ext>
            </a:extLst>
          </p:cNvPr>
          <p:cNvSpPr/>
          <p:nvPr/>
        </p:nvSpPr>
        <p:spPr>
          <a:xfrm>
            <a:off x="2565691" y="754798"/>
            <a:ext cx="2515362" cy="2515362"/>
          </a:xfrm>
          <a:prstGeom prst="ellipse">
            <a:avLst/>
          </a:prstGeom>
          <a:solidFill>
            <a:schemeClr val="accent3">
              <a:lumMod val="20000"/>
              <a:lumOff val="80000"/>
            </a:schemeClr>
          </a:solidFill>
          <a:ln w="3175"/>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2000" dirty="0">
                <a:latin typeface="Verveine" panose="02010506020202020203" pitchFamily="2" charset="0"/>
              </a:rPr>
              <a:t>National Recommendations</a:t>
            </a:r>
          </a:p>
        </p:txBody>
      </p:sp>
      <p:sp>
        <p:nvSpPr>
          <p:cNvPr id="19" name="Oval 18">
            <a:extLst>
              <a:ext uri="{FF2B5EF4-FFF2-40B4-BE49-F238E27FC236}">
                <a16:creationId xmlns:a16="http://schemas.microsoft.com/office/drawing/2014/main" id="{F80AE91F-E7E0-429B-83A0-6C9AC3F2323C}"/>
              </a:ext>
            </a:extLst>
          </p:cNvPr>
          <p:cNvSpPr/>
          <p:nvPr/>
        </p:nvSpPr>
        <p:spPr>
          <a:xfrm>
            <a:off x="4550890" y="2285753"/>
            <a:ext cx="670560" cy="716879"/>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990EB3-CA5F-45A3-BF9E-B27E610EDE57}"/>
              </a:ext>
            </a:extLst>
          </p:cNvPr>
          <p:cNvSpPr/>
          <p:nvPr/>
        </p:nvSpPr>
        <p:spPr>
          <a:xfrm>
            <a:off x="5761637" y="93838"/>
            <a:ext cx="2170176" cy="2170176"/>
          </a:xfrm>
          <a:prstGeom prst="ellipse">
            <a:avLst/>
          </a:prstGeom>
          <a:solidFill>
            <a:schemeClr val="accent1">
              <a:lumMod val="20000"/>
              <a:lumOff val="80000"/>
            </a:schemeClr>
          </a:solidFill>
          <a:ln w="3175"/>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3200" dirty="0">
                <a:latin typeface="Verveine" panose="02010506020202020203" pitchFamily="2" charset="0"/>
              </a:rPr>
              <a:t>Older Persons vs Seniors</a:t>
            </a:r>
          </a:p>
        </p:txBody>
      </p:sp>
      <p:sp>
        <p:nvSpPr>
          <p:cNvPr id="6" name="Oval 5">
            <a:extLst>
              <a:ext uri="{FF2B5EF4-FFF2-40B4-BE49-F238E27FC236}">
                <a16:creationId xmlns:a16="http://schemas.microsoft.com/office/drawing/2014/main" id="{36DC2D94-F773-4604-AF1C-ABD0D316A1DB}"/>
              </a:ext>
            </a:extLst>
          </p:cNvPr>
          <p:cNvSpPr/>
          <p:nvPr/>
        </p:nvSpPr>
        <p:spPr>
          <a:xfrm>
            <a:off x="7549143" y="882480"/>
            <a:ext cx="2627439" cy="2627439"/>
          </a:xfrm>
          <a:prstGeom prst="ellipse">
            <a:avLst/>
          </a:prstGeom>
          <a:solidFill>
            <a:srgbClr val="FFDE93"/>
          </a:solidFill>
          <a:ln w="3175">
            <a:solidFill>
              <a:srgbClr val="F2A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3600" dirty="0">
                <a:solidFill>
                  <a:schemeClr val="tx2"/>
                </a:solidFill>
                <a:latin typeface="Verveine" panose="02010506020202020203" pitchFamily="2" charset="0"/>
              </a:rPr>
              <a:t>Accessibility</a:t>
            </a:r>
          </a:p>
        </p:txBody>
      </p:sp>
      <p:sp>
        <p:nvSpPr>
          <p:cNvPr id="7" name="Oval 6">
            <a:extLst>
              <a:ext uri="{FF2B5EF4-FFF2-40B4-BE49-F238E27FC236}">
                <a16:creationId xmlns:a16="http://schemas.microsoft.com/office/drawing/2014/main" id="{30B2C304-B5CA-4111-BAF4-65213388B8C0}"/>
              </a:ext>
            </a:extLst>
          </p:cNvPr>
          <p:cNvSpPr/>
          <p:nvPr/>
        </p:nvSpPr>
        <p:spPr>
          <a:xfrm>
            <a:off x="4960346" y="1848363"/>
            <a:ext cx="2501988" cy="2501988"/>
          </a:xfrm>
          <a:prstGeom prst="ellipse">
            <a:avLst/>
          </a:prstGeom>
          <a:solidFill>
            <a:schemeClr val="accent6">
              <a:lumMod val="20000"/>
              <a:lumOff val="80000"/>
            </a:schemeClr>
          </a:solidFill>
          <a:ln w="3175"/>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4000" dirty="0">
                <a:latin typeface="Verveine" panose="02010506020202020203" pitchFamily="2" charset="0"/>
              </a:rPr>
              <a:t>Physical Activity</a:t>
            </a:r>
          </a:p>
        </p:txBody>
      </p:sp>
      <p:sp>
        <p:nvSpPr>
          <p:cNvPr id="8" name="Oval 7">
            <a:extLst>
              <a:ext uri="{FF2B5EF4-FFF2-40B4-BE49-F238E27FC236}">
                <a16:creationId xmlns:a16="http://schemas.microsoft.com/office/drawing/2014/main" id="{B7902E0A-7B85-440F-B35C-9FD062A7874E}"/>
              </a:ext>
            </a:extLst>
          </p:cNvPr>
          <p:cNvSpPr/>
          <p:nvPr/>
        </p:nvSpPr>
        <p:spPr>
          <a:xfrm>
            <a:off x="405902" y="1726183"/>
            <a:ext cx="2426019" cy="2426019"/>
          </a:xfrm>
          <a:prstGeom prst="ellipse">
            <a:avLst/>
          </a:prstGeom>
          <a:solidFill>
            <a:schemeClr val="accent6">
              <a:lumMod val="20000"/>
              <a:lumOff val="80000"/>
            </a:schemeClr>
          </a:solidFill>
          <a:ln w="3175"/>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4000" dirty="0">
                <a:latin typeface="Verveine" panose="02010506020202020203" pitchFamily="2" charset="0"/>
              </a:rPr>
              <a:t>Wording</a:t>
            </a:r>
          </a:p>
        </p:txBody>
      </p:sp>
      <p:sp>
        <p:nvSpPr>
          <p:cNvPr id="9" name="Oval 8">
            <a:extLst>
              <a:ext uri="{FF2B5EF4-FFF2-40B4-BE49-F238E27FC236}">
                <a16:creationId xmlns:a16="http://schemas.microsoft.com/office/drawing/2014/main" id="{5FDEBEAC-90D3-46EC-92A9-8B36503157B9}"/>
              </a:ext>
            </a:extLst>
          </p:cNvPr>
          <p:cNvSpPr/>
          <p:nvPr/>
        </p:nvSpPr>
        <p:spPr>
          <a:xfrm>
            <a:off x="7106615" y="3134344"/>
            <a:ext cx="2501988" cy="2501988"/>
          </a:xfrm>
          <a:prstGeom prst="ellipse">
            <a:avLst/>
          </a:prstGeom>
          <a:solidFill>
            <a:schemeClr val="accent2">
              <a:lumMod val="20000"/>
              <a:lumOff val="80000"/>
            </a:schemeClr>
          </a:solidFill>
          <a:ln w="3175"/>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3200" dirty="0">
                <a:latin typeface="Verveine" panose="02010506020202020203" pitchFamily="2" charset="0"/>
              </a:rPr>
              <a:t>Nutrition</a:t>
            </a:r>
            <a:endParaRPr lang="en-AU" sz="2000" dirty="0">
              <a:latin typeface="Verveine" panose="02010506020202020203" pitchFamily="2" charset="0"/>
            </a:endParaRPr>
          </a:p>
        </p:txBody>
      </p:sp>
      <p:sp>
        <p:nvSpPr>
          <p:cNvPr id="10" name="Oval 9">
            <a:extLst>
              <a:ext uri="{FF2B5EF4-FFF2-40B4-BE49-F238E27FC236}">
                <a16:creationId xmlns:a16="http://schemas.microsoft.com/office/drawing/2014/main" id="{8739724D-D3FC-4369-8D55-01B86CDBAE5D}"/>
              </a:ext>
            </a:extLst>
          </p:cNvPr>
          <p:cNvSpPr/>
          <p:nvPr/>
        </p:nvSpPr>
        <p:spPr>
          <a:xfrm>
            <a:off x="9517510" y="2492174"/>
            <a:ext cx="2536571" cy="2536571"/>
          </a:xfrm>
          <a:prstGeom prst="ellipse">
            <a:avLst/>
          </a:prstGeom>
          <a:solidFill>
            <a:schemeClr val="accent3">
              <a:lumMod val="20000"/>
              <a:lumOff val="80000"/>
            </a:schemeClr>
          </a:solidFill>
          <a:ln w="3175"/>
        </p:spPr>
        <p:style>
          <a:lnRef idx="1">
            <a:schemeClr val="accent3"/>
          </a:lnRef>
          <a:fillRef idx="2">
            <a:schemeClr val="accent3"/>
          </a:fillRef>
          <a:effectRef idx="1">
            <a:schemeClr val="accent3"/>
          </a:effectRef>
          <a:fontRef idx="minor">
            <a:schemeClr val="dk1"/>
          </a:fontRef>
        </p:style>
        <p:txBody>
          <a:bodyPr rtlCol="0" anchor="ctr"/>
          <a:lstStyle/>
          <a:p>
            <a:pPr algn="ctr"/>
            <a:r>
              <a:rPr lang="en-AU" sz="3200" dirty="0">
                <a:latin typeface="Verveine" panose="02010506020202020203" pitchFamily="2" charset="0"/>
              </a:rPr>
              <a:t>Falls and balancing</a:t>
            </a:r>
          </a:p>
        </p:txBody>
      </p:sp>
      <p:sp>
        <p:nvSpPr>
          <p:cNvPr id="11" name="Oval 10">
            <a:extLst>
              <a:ext uri="{FF2B5EF4-FFF2-40B4-BE49-F238E27FC236}">
                <a16:creationId xmlns:a16="http://schemas.microsoft.com/office/drawing/2014/main" id="{D529A16D-DD87-4B7D-94CE-116740046650}"/>
              </a:ext>
            </a:extLst>
          </p:cNvPr>
          <p:cNvSpPr/>
          <p:nvPr/>
        </p:nvSpPr>
        <p:spPr>
          <a:xfrm>
            <a:off x="512706" y="3826988"/>
            <a:ext cx="2536571" cy="2536571"/>
          </a:xfrm>
          <a:prstGeom prst="ellipse">
            <a:avLst/>
          </a:prstGeom>
          <a:solidFill>
            <a:schemeClr val="accent2">
              <a:lumMod val="20000"/>
              <a:lumOff val="80000"/>
            </a:schemeClr>
          </a:solidFill>
          <a:ln w="3175"/>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2800" dirty="0">
                <a:latin typeface="Verveine" panose="02010506020202020203" pitchFamily="2" charset="0"/>
              </a:rPr>
              <a:t>Medication</a:t>
            </a:r>
          </a:p>
        </p:txBody>
      </p:sp>
      <p:sp>
        <p:nvSpPr>
          <p:cNvPr id="12" name="Oval 11">
            <a:extLst>
              <a:ext uri="{FF2B5EF4-FFF2-40B4-BE49-F238E27FC236}">
                <a16:creationId xmlns:a16="http://schemas.microsoft.com/office/drawing/2014/main" id="{ACF4ECB2-F39F-4DE3-B267-EC9F0EF1DFA9}"/>
              </a:ext>
            </a:extLst>
          </p:cNvPr>
          <p:cNvSpPr/>
          <p:nvPr/>
        </p:nvSpPr>
        <p:spPr>
          <a:xfrm>
            <a:off x="4651168" y="4044454"/>
            <a:ext cx="2683509" cy="2683509"/>
          </a:xfrm>
          <a:prstGeom prst="ellipse">
            <a:avLst/>
          </a:prstGeom>
          <a:solidFill>
            <a:schemeClr val="accent5">
              <a:lumMod val="20000"/>
              <a:lumOff val="80000"/>
            </a:schemeClr>
          </a:solidFill>
          <a:ln w="3175"/>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6000" dirty="0">
                <a:latin typeface="Verveine" panose="02010506020202020203" pitchFamily="2" charset="0"/>
              </a:rPr>
              <a:t>Sexual Health</a:t>
            </a:r>
          </a:p>
        </p:txBody>
      </p:sp>
      <p:sp>
        <p:nvSpPr>
          <p:cNvPr id="13" name="Oval 12">
            <a:extLst>
              <a:ext uri="{FF2B5EF4-FFF2-40B4-BE49-F238E27FC236}">
                <a16:creationId xmlns:a16="http://schemas.microsoft.com/office/drawing/2014/main" id="{EC714FE9-9E46-495D-8414-3644CFD42FE4}"/>
              </a:ext>
            </a:extLst>
          </p:cNvPr>
          <p:cNvSpPr/>
          <p:nvPr/>
        </p:nvSpPr>
        <p:spPr>
          <a:xfrm>
            <a:off x="2658976" y="2855603"/>
            <a:ext cx="2536570" cy="2536570"/>
          </a:xfrm>
          <a:prstGeom prst="ellipse">
            <a:avLst/>
          </a:prstGeom>
          <a:solidFill>
            <a:srgbClr val="FFDE93"/>
          </a:solidFill>
          <a:ln w="3175">
            <a:solidFill>
              <a:srgbClr val="F2A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3200" dirty="0">
                <a:solidFill>
                  <a:schemeClr val="tx2"/>
                </a:solidFill>
                <a:latin typeface="Verveine" panose="02010506020202020203" pitchFamily="2" charset="0"/>
              </a:rPr>
              <a:t>Vaccinations</a:t>
            </a:r>
            <a:endParaRPr lang="en-AU" sz="2400" dirty="0">
              <a:solidFill>
                <a:schemeClr val="tx2"/>
              </a:solidFill>
              <a:latin typeface="Verveine" panose="02010506020202020203" pitchFamily="2" charset="0"/>
            </a:endParaRPr>
          </a:p>
        </p:txBody>
      </p:sp>
      <p:sp>
        <p:nvSpPr>
          <p:cNvPr id="14" name="Oval 13">
            <a:extLst>
              <a:ext uri="{FF2B5EF4-FFF2-40B4-BE49-F238E27FC236}">
                <a16:creationId xmlns:a16="http://schemas.microsoft.com/office/drawing/2014/main" id="{6A0873F9-3198-4638-8E73-33E49D5099B4}"/>
              </a:ext>
            </a:extLst>
          </p:cNvPr>
          <p:cNvSpPr/>
          <p:nvPr/>
        </p:nvSpPr>
        <p:spPr>
          <a:xfrm>
            <a:off x="9944671" y="82895"/>
            <a:ext cx="2170176" cy="2170176"/>
          </a:xfrm>
          <a:prstGeom prst="ellipse">
            <a:avLst/>
          </a:prstGeom>
          <a:solidFill>
            <a:srgbClr val="FAC8BE"/>
          </a:solidFill>
          <a:ln w="3175">
            <a:solidFill>
              <a:srgbClr val="F2644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7200" dirty="0">
                <a:solidFill>
                  <a:schemeClr val="tx2"/>
                </a:solidFill>
                <a:latin typeface="Verveine" panose="02010506020202020203" pitchFamily="2" charset="0"/>
              </a:rPr>
              <a:t>Pain</a:t>
            </a:r>
            <a:endParaRPr lang="en-AU" sz="2000" dirty="0">
              <a:solidFill>
                <a:schemeClr val="tx2"/>
              </a:solidFill>
              <a:latin typeface="Verveine" panose="02010506020202020203" pitchFamily="2" charset="0"/>
            </a:endParaRPr>
          </a:p>
        </p:txBody>
      </p:sp>
      <p:sp>
        <p:nvSpPr>
          <p:cNvPr id="15" name="Oval 14">
            <a:extLst>
              <a:ext uri="{FF2B5EF4-FFF2-40B4-BE49-F238E27FC236}">
                <a16:creationId xmlns:a16="http://schemas.microsoft.com/office/drawing/2014/main" id="{F8002E1E-1EF3-4F39-B754-FAE5DB8FED2A}"/>
              </a:ext>
            </a:extLst>
          </p:cNvPr>
          <p:cNvSpPr/>
          <p:nvPr/>
        </p:nvSpPr>
        <p:spPr>
          <a:xfrm>
            <a:off x="621792" y="1536192"/>
            <a:ext cx="670560" cy="716879"/>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9BFC46B0-5613-40B6-86BA-66B1289C8F56}"/>
              </a:ext>
            </a:extLst>
          </p:cNvPr>
          <p:cNvSpPr/>
          <p:nvPr/>
        </p:nvSpPr>
        <p:spPr>
          <a:xfrm>
            <a:off x="9255558" y="4307898"/>
            <a:ext cx="1119834" cy="1084276"/>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4665DF05-BEE9-4389-A99A-CA532CDF6E86}"/>
              </a:ext>
            </a:extLst>
          </p:cNvPr>
          <p:cNvSpPr/>
          <p:nvPr/>
        </p:nvSpPr>
        <p:spPr>
          <a:xfrm>
            <a:off x="5195546" y="1060704"/>
            <a:ext cx="278662" cy="280416"/>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B270FA80-7C48-4210-8093-0F4A659DE57E}"/>
              </a:ext>
            </a:extLst>
          </p:cNvPr>
          <p:cNvSpPr/>
          <p:nvPr/>
        </p:nvSpPr>
        <p:spPr>
          <a:xfrm>
            <a:off x="3927261" y="5038424"/>
            <a:ext cx="955633" cy="1021643"/>
          </a:xfrm>
          <a:prstGeom prst="ellipse">
            <a:avLst/>
          </a:prstGeom>
          <a:solidFill>
            <a:srgbClr val="FAC8BE"/>
          </a:solidFill>
          <a:ln>
            <a:solidFill>
              <a:srgbClr val="F26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C9489381-E930-466B-89B4-5B56E6C3E2C3}"/>
              </a:ext>
            </a:extLst>
          </p:cNvPr>
          <p:cNvSpPr/>
          <p:nvPr/>
        </p:nvSpPr>
        <p:spPr>
          <a:xfrm>
            <a:off x="9144915" y="124248"/>
            <a:ext cx="670560" cy="716879"/>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505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theme/theme1.xml><?xml version="1.0" encoding="utf-8"?>
<a:theme xmlns:a="http://schemas.openxmlformats.org/drawingml/2006/main" name="Office Theme">
  <a:themeElements>
    <a:clrScheme name="Custom 3">
      <a:dk1>
        <a:srgbClr val="3F3F3F"/>
      </a:dk1>
      <a:lt1>
        <a:srgbClr val="FFFFFF"/>
      </a:lt1>
      <a:dk2>
        <a:srgbClr val="3F3F3F"/>
      </a:dk2>
      <a:lt2>
        <a:srgbClr val="FFFFFF"/>
      </a:lt2>
      <a:accent1>
        <a:srgbClr val="3065B0"/>
      </a:accent1>
      <a:accent2>
        <a:srgbClr val="99CC33"/>
      </a:accent2>
      <a:accent3>
        <a:srgbClr val="00CCCC"/>
      </a:accent3>
      <a:accent4>
        <a:srgbClr val="CC3366"/>
      </a:accent4>
      <a:accent5>
        <a:srgbClr val="009966"/>
      </a:accent5>
      <a:accent6>
        <a:srgbClr val="FF0066"/>
      </a:accent6>
      <a:hlink>
        <a:srgbClr val="FF6633"/>
      </a:hlink>
      <a:folHlink>
        <a:srgbClr val="7F7F7F"/>
      </a:folHlink>
    </a:clrScheme>
    <a:fontScheme name="Neami">
      <a:majorFont>
        <a:latin typeface="Times New Roman"/>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ornVTI">
  <a:themeElements>
    <a:clrScheme name="AnalogousFromRegularSeedRightStep">
      <a:dk1>
        <a:srgbClr val="000000"/>
      </a:dk1>
      <a:lt1>
        <a:srgbClr val="FFFFFF"/>
      </a:lt1>
      <a:dk2>
        <a:srgbClr val="1D2733"/>
      </a:dk2>
      <a:lt2>
        <a:srgbClr val="E8E3E2"/>
      </a:lt2>
      <a:accent1>
        <a:srgbClr val="4AB0BE"/>
      </a:accent1>
      <a:accent2>
        <a:srgbClr val="3B71B1"/>
      </a:accent2>
      <a:accent3>
        <a:srgbClr val="4D52C3"/>
      </a:accent3>
      <a:accent4>
        <a:srgbClr val="673BB1"/>
      </a:accent4>
      <a:accent5>
        <a:srgbClr val="AA4DC3"/>
      </a:accent5>
      <a:accent6>
        <a:srgbClr val="B13B99"/>
      </a:accent6>
      <a:hlink>
        <a:srgbClr val="BF4F3F"/>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haredContentType xmlns="Microsoft.SharePoint.Taxonomy.ContentTypeSync" SourceId="7df7cefd-093b-4f71-a98d-27e60a1f0d78" ContentTypeId="0x01010052A4AA5DAA34194EBD09167729B82955" PreviousValue="false"/>
</file>

<file path=customXml/item5.xml><?xml version="1.0" encoding="utf-8"?>
<ct:contentTypeSchema xmlns:ct="http://schemas.microsoft.com/office/2006/metadata/contentType" xmlns:ma="http://schemas.microsoft.com/office/2006/metadata/properties/metaAttributes" ct:_="" ma:_="" ma:contentTypeName="Neami Document" ma:contentTypeID="0x01010052A4AA5DAA34194EBD09167729B8295500DFA2F1C01DAE7D4C959D4726498D0080" ma:contentTypeVersion="12" ma:contentTypeDescription="" ma:contentTypeScope="" ma:versionID="a44ceec3ebd4e4478b9cbda4fd2b8f84">
  <xsd:schema xmlns:xsd="http://www.w3.org/2001/XMLSchema" xmlns:xs="http://www.w3.org/2001/XMLSchema" xmlns:p="http://schemas.microsoft.com/office/2006/metadata/properties" xmlns:ns1="http://schemas.microsoft.com/sharepoint/v3" xmlns:ns2="2211608c-e843-47d3-88bc-06f75fd46e8b" xmlns:ns3="d40e9268-ea73-4e9a-a84d-3ae58861a1b0" targetNamespace="http://schemas.microsoft.com/office/2006/metadata/properties" ma:root="true" ma:fieldsID="7e677cf0e12fe48c2bf5a70640f3a63b" ns1:_="" ns2:_="" ns3:_="">
    <xsd:import namespace="http://schemas.microsoft.com/sharepoint/v3"/>
    <xsd:import namespace="2211608c-e843-47d3-88bc-06f75fd46e8b"/>
    <xsd:import namespace="d40e9268-ea73-4e9a-a84d-3ae58861a1b0"/>
    <xsd:element name="properties">
      <xsd:complexType>
        <xsd:sequence>
          <xsd:element name="documentManagement">
            <xsd:complexType>
              <xsd:all>
                <xsd:element ref="ns1:RoutingRuleDescription"/>
                <xsd:element ref="ns2:Implemented" minOccurs="0"/>
                <xsd:element ref="ns2:Last_x0020_updated" minOccurs="0"/>
                <xsd:element ref="ns2:Review_x0020_Date" minOccurs="0"/>
                <xsd:element ref="ns2:e921523a485a4f14b7a91bd6bd052403" minOccurs="0"/>
                <xsd:element ref="ns2:g9c8dce0ec574a46a3b0d199f4ec2f40" minOccurs="0"/>
                <xsd:element ref="ns2:TaxCatchAll" minOccurs="0"/>
                <xsd:element ref="ns2:a8b9133351804b82bbbbf4fe24552cc0" minOccurs="0"/>
                <xsd:element ref="ns2:TaxCatchAllLabel" minOccurs="0"/>
                <xsd:element ref="ns3:kca6a29f56874edda826160ad0b3fd7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dexed="true"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11608c-e843-47d3-88bc-06f75fd46e8b" elementFormDefault="qualified">
    <xsd:import namespace="http://schemas.microsoft.com/office/2006/documentManagement/types"/>
    <xsd:import namespace="http://schemas.microsoft.com/office/infopath/2007/PartnerControls"/>
    <xsd:element name="Implemented" ma:index="6" nillable="true" ma:displayName="Implemented" ma:format="DateOnly" ma:internalName="Implemented">
      <xsd:simpleType>
        <xsd:restriction base="dms:DateTime"/>
      </xsd:simpleType>
    </xsd:element>
    <xsd:element name="Last_x0020_updated" ma:index="7" nillable="true" ma:displayName="Last updated" ma:format="DateOnly" ma:internalName="Last_x0020_updated">
      <xsd:simpleType>
        <xsd:restriction base="dms:DateTime"/>
      </xsd:simpleType>
    </xsd:element>
    <xsd:element name="Review_x0020_Date" ma:index="8" nillable="true" ma:displayName="Review Date" ma:description="Manually entered date advising next review date" ma:format="DateOnly" ma:internalName="Review_x0020_Date">
      <xsd:simpleType>
        <xsd:restriction base="dms:DateTime"/>
      </xsd:simpleType>
    </xsd:element>
    <xsd:element name="e921523a485a4f14b7a91bd6bd052403" ma:index="10" nillable="true" ma:taxonomy="true" ma:internalName="e921523a485a4f14b7a91bd6bd052403" ma:taxonomyFieldName="Enterprise_x0020_Classification" ma:displayName="Neami Keywords" ma:default="" ma:fieldId="{e921523a-485a-4f14-b7a9-1bd6bd052403}" ma:taxonomyMulti="true" ma:sspId="7df7cefd-093b-4f71-a98d-27e60a1f0d78" ma:termSetId="e8c063f2-973c-46fb-b9a9-5d723433a02e" ma:anchorId="00000000-0000-0000-0000-000000000000" ma:open="false" ma:isKeyword="false">
      <xsd:complexType>
        <xsd:sequence>
          <xsd:element ref="pc:Terms" minOccurs="0" maxOccurs="1"/>
        </xsd:sequence>
      </xsd:complexType>
    </xsd:element>
    <xsd:element name="g9c8dce0ec574a46a3b0d199f4ec2f40" ma:index="13" nillable="true" ma:taxonomy="true" ma:internalName="g9c8dce0ec574a46a3b0d199f4ec2f40" ma:taxonomyFieldName="Team" ma:displayName="Document owner" ma:indexed="true" ma:default="" ma:fieldId="{09c8dce0-ec57-4a46-a3b0-d199f4ec2f40}" ma:sspId="7df7cefd-093b-4f71-a98d-27e60a1f0d78" ma:termSetId="96e354e1-8da9-4857-b43b-1268e55e8852" ma:anchorId="00000000-0000-0000-0000-000000000000" ma:open="false" ma:isKeyword="false">
      <xsd:complexType>
        <xsd:sequence>
          <xsd:element ref="pc:Terms" minOccurs="0" maxOccurs="1"/>
        </xsd:sequence>
      </xsd:complexType>
    </xsd:element>
    <xsd:element name="TaxCatchAll" ma:index="15" nillable="true" ma:displayName="Taxonomy Catch All Column" ma:description="" ma:hidden="true" ma:list="{03a5daea-4571-4243-bc5a-f52a0f913d94}" ma:internalName="TaxCatchAll" ma:showField="CatchAllData" ma:web="d40e9268-ea73-4e9a-a84d-3ae58861a1b0">
      <xsd:complexType>
        <xsd:complexContent>
          <xsd:extension base="dms:MultiChoiceLookup">
            <xsd:sequence>
              <xsd:element name="Value" type="dms:Lookup" maxOccurs="unbounded" minOccurs="0" nillable="true"/>
            </xsd:sequence>
          </xsd:extension>
        </xsd:complexContent>
      </xsd:complexType>
    </xsd:element>
    <xsd:element name="a8b9133351804b82bbbbf4fe24552cc0" ma:index="16" ma:taxonomy="true" ma:internalName="a8b9133351804b82bbbbf4fe24552cc0" ma:taxonomyFieldName="Document_x0020_Type" ma:displayName="Document Type" ma:indexed="true" ma:readOnly="false" ma:default="" ma:fieldId="{a8b91333-5180-4b82-bbbb-f4fe24552cc0}" ma:sspId="7df7cefd-093b-4f71-a98d-27e60a1f0d78" ma:termSetId="97f18aed-08b3-462c-a60b-64f1e4ee4371" ma:anchorId="00000000-0000-0000-0000-000000000000" ma:open="false" ma:isKeyword="false">
      <xsd:complexType>
        <xsd:sequence>
          <xsd:element ref="pc:Terms" minOccurs="0" maxOccurs="1"/>
        </xsd:sequence>
      </xsd:complexType>
    </xsd:element>
    <xsd:element name="TaxCatchAllLabel" ma:index="17" nillable="true" ma:displayName="Taxonomy Catch All Column1" ma:description="" ma:hidden="true" ma:list="{03a5daea-4571-4243-bc5a-f52a0f913d94}" ma:internalName="TaxCatchAllLabel" ma:readOnly="true" ma:showField="CatchAllDataLabel" ma:web="d40e9268-ea73-4e9a-a84d-3ae58861a1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40e9268-ea73-4e9a-a84d-3ae58861a1b0" elementFormDefault="qualified">
    <xsd:import namespace="http://schemas.microsoft.com/office/2006/documentManagement/types"/>
    <xsd:import namespace="http://schemas.microsoft.com/office/infopath/2007/PartnerControls"/>
    <xsd:element name="kca6a29f56874edda826160ad0b3fd70" ma:index="19" nillable="true" ma:taxonomy="true" ma:internalName="kca6a29f56874edda826160ad0b3fd70" ma:taxonomyFieldName="Neami_x0020_Navigation" ma:displayName="e-mi navigation" ma:default="" ma:fieldId="{4ca6a29f-5687-4edd-a826-160ad0b3fd70}" ma:taxonomyMulti="true" ma:sspId="7df7cefd-093b-4f71-a98d-27e60a1f0d78" ma:termSetId="b4b0dbbc-7faa-47ed-b486-88fc86fbf9d7" ma:anchorId="00000000-0000-0000-0000-000000000000" ma:open="false" ma:isKeyword="false">
      <xsd:complexType>
        <xsd:sequence>
          <xsd:element ref="pc:Terms" minOccurs="0" maxOccurs="1"/>
        </xsd:sequence>
      </xsd:complex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e921523a485a4f14b7a91bd6bd052403 xmlns="2211608c-e843-47d3-88bc-06f75fd46e8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35fc3af0-c291-4208-bbc4-19e71b5f1a57</TermId>
        </TermInfo>
      </Terms>
    </e921523a485a4f14b7a91bd6bd052403>
    <a8b9133351804b82bbbbf4fe24552cc0 xmlns="2211608c-e843-47d3-88bc-06f75fd46e8b">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caffc761-0aa2-46dd-a9fd-f35a32712aab</TermId>
        </TermInfo>
      </Terms>
    </a8b9133351804b82bbbbf4fe24552cc0>
    <g9c8dce0ec574a46a3b0d199f4ec2f40 xmlns="2211608c-e843-47d3-88bc-06f75fd46e8b">
      <Terms xmlns="http://schemas.microsoft.com/office/infopath/2007/PartnerControls">
        <TermInfo xmlns="http://schemas.microsoft.com/office/infopath/2007/PartnerControls">
          <TermName xmlns="http://schemas.microsoft.com/office/infopath/2007/PartnerControls">Communications and Marketing</TermName>
          <TermId xmlns="http://schemas.microsoft.com/office/infopath/2007/PartnerControls">01b70b9b-6fe9-4e23-b43c-abdbbe5817ec</TermId>
        </TermInfo>
      </Terms>
    </g9c8dce0ec574a46a3b0d199f4ec2f40>
    <Last_x0020_updated xmlns="2211608c-e843-47d3-88bc-06f75fd46e8b">2014-03-25T13:00:00+00:00</Last_x0020_updated>
    <_dlc_DocId xmlns="d40e9268-ea73-4e9a-a84d-3ae58861a1b0">NEAMI-1061738868-534</_dlc_DocId>
    <TaxCatchAll xmlns="2211608c-e843-47d3-88bc-06f75fd46e8b">
      <Value>53</Value>
      <Value>124</Value>
      <Value>459</Value>
      <Value>640</Value>
      <Value>209</Value>
    </TaxCatchAll>
    <_dlc_DocIdUrl xmlns="d40e9268-ea73-4e9a-a84d-3ae58861a1b0">
      <Url>https://intranet.e-mi.org.au/hubs/comms/_layouts/15/DocIdRedir.aspx?ID=NEAMI-1061738868-534</Url>
      <Description>NEAMI-1061738868-534</Description>
    </_dlc_DocIdUrl>
    <Review_x0020_Date xmlns="2211608c-e843-47d3-88bc-06f75fd46e8b">2015-01-29T13:00:00+00:00</Review_x0020_Date>
    <Implemented xmlns="2211608c-e843-47d3-88bc-06f75fd46e8b">2013-09-01T14:00:00+00:00</Implemented>
    <RoutingRuleDescription xmlns="http://schemas.microsoft.com/sharepoint/v3">Neami PowerPoint Template</RoutingRuleDescription>
    <kca6a29f56874edda826160ad0b3fd70 xmlns="d40e9268-ea73-4e9a-a84d-3ae58861a1b0">
      <Terms xmlns="http://schemas.microsoft.com/office/infopath/2007/PartnerControls">
        <TermInfo xmlns="http://schemas.microsoft.com/office/infopath/2007/PartnerControls">
          <TermName xmlns="http://schemas.microsoft.com/office/infopath/2007/PartnerControls">Templates and style guides</TermName>
          <TermId xmlns="http://schemas.microsoft.com/office/infopath/2007/PartnerControls">feb08bbc-99fa-4fba-af4d-676ff931daa4</TermId>
        </TermInfo>
      </Terms>
    </kca6a29f56874edda826160ad0b3fd70>
    <_dlc_DocIdPersistId xmlns="d40e9268-ea73-4e9a-a84d-3ae58861a1b0">false</_dlc_DocIdPersistId>
  </documentManagement>
</p:properties>
</file>

<file path=customXml/itemProps1.xml><?xml version="1.0" encoding="utf-8"?>
<ds:datastoreItem xmlns:ds="http://schemas.openxmlformats.org/officeDocument/2006/customXml" ds:itemID="{C1C6C103-BA4A-42D1-8E91-D1B688438E4A}">
  <ds:schemaRefs>
    <ds:schemaRef ds:uri="http://schemas.microsoft.com/sharepoint/v3/contenttype/forms"/>
  </ds:schemaRefs>
</ds:datastoreItem>
</file>

<file path=customXml/itemProps2.xml><?xml version="1.0" encoding="utf-8"?>
<ds:datastoreItem xmlns:ds="http://schemas.openxmlformats.org/officeDocument/2006/customXml" ds:itemID="{52B30FB5-4DCA-494E-BA82-41DAFD2F23BE}">
  <ds:schemaRefs>
    <ds:schemaRef ds:uri="http://schemas.microsoft.com/sharepoint/events"/>
  </ds:schemaRefs>
</ds:datastoreItem>
</file>

<file path=customXml/itemProps3.xml><?xml version="1.0" encoding="utf-8"?>
<ds:datastoreItem xmlns:ds="http://schemas.openxmlformats.org/officeDocument/2006/customXml" ds:itemID="{92CD9BE6-6104-4CB6-8611-79EB107B60A0}">
  <ds:schemaRefs>
    <ds:schemaRef ds:uri="http://schemas.microsoft.com/office/2006/metadata/customXsn"/>
  </ds:schemaRefs>
</ds:datastoreItem>
</file>

<file path=customXml/itemProps4.xml><?xml version="1.0" encoding="utf-8"?>
<ds:datastoreItem xmlns:ds="http://schemas.openxmlformats.org/officeDocument/2006/customXml" ds:itemID="{EFD36309-C742-4208-8033-891F55494382}">
  <ds:schemaRefs>
    <ds:schemaRef ds:uri="Microsoft.SharePoint.Taxonomy.ContentTypeSync"/>
  </ds:schemaRefs>
</ds:datastoreItem>
</file>

<file path=customXml/itemProps5.xml><?xml version="1.0" encoding="utf-8"?>
<ds:datastoreItem xmlns:ds="http://schemas.openxmlformats.org/officeDocument/2006/customXml" ds:itemID="{1708B598-6066-4FA2-831A-83D443DCE5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11608c-e843-47d3-88bc-06f75fd46e8b"/>
    <ds:schemaRef ds:uri="d40e9268-ea73-4e9a-a84d-3ae58861a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06D41A6B-1723-4500-8245-B28040D76E66}">
  <ds:schemaRefs>
    <ds:schemaRef ds:uri="http://schemas.microsoft.com/sharepoint/v3"/>
    <ds:schemaRef ds:uri="http://schemas.microsoft.com/office/2006/documentManagement/types"/>
    <ds:schemaRef ds:uri="http://schemas.openxmlformats.org/package/2006/metadata/core-properties"/>
    <ds:schemaRef ds:uri="http://purl.org/dc/dcmitype/"/>
    <ds:schemaRef ds:uri="d40e9268-ea73-4e9a-a84d-3ae58861a1b0"/>
    <ds:schemaRef ds:uri="http://purl.org/dc/elements/1.1/"/>
    <ds:schemaRef ds:uri="http://schemas.microsoft.com/office/2006/metadata/properties"/>
    <ds:schemaRef ds:uri="http://schemas.microsoft.com/office/infopath/2007/PartnerControls"/>
    <ds:schemaRef ds:uri="2211608c-e843-47d3-88bc-06f75fd46e8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1347</TotalTime>
  <Words>1228</Words>
  <Application>Microsoft Office PowerPoint</Application>
  <PresentationFormat>Widescreen</PresentationFormat>
  <Paragraphs>225</Paragraphs>
  <Slides>20</Slides>
  <Notes>14</Notes>
  <HiddenSlides>1</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AdornVTI</vt:lpstr>
      <vt:lpstr>PowerPoint Presentation</vt:lpstr>
      <vt:lpstr>Older Person’s Physical Health Prompt</vt:lpstr>
      <vt:lpstr>Acknowledgement of Country</vt:lpstr>
      <vt:lpstr>Service improvement project: state-wide physical health practice for older people living with a mental illness</vt:lpstr>
      <vt:lpstr>Neami National Physical Health Prompt</vt:lpstr>
      <vt:lpstr>Older Person’s Physical Health Prompt</vt:lpstr>
      <vt:lpstr>PowerPoint Presentation</vt:lpstr>
      <vt:lpstr>Older Person’s Physical Health Prompt</vt:lpstr>
      <vt:lpstr>Co-design Feedback</vt:lpstr>
      <vt:lpstr>PowerPoint Presentation</vt:lpstr>
      <vt:lpstr>PowerPoint Presentation</vt:lpstr>
      <vt:lpstr>Instructional Video</vt:lpstr>
      <vt:lpstr>Data Collection and Monitoring</vt:lpstr>
      <vt:lpstr>Top NO responses</vt:lpstr>
      <vt:lpstr>PowerPoint Presentation</vt:lpstr>
      <vt:lpstr>PowerPoint Presentation</vt:lpstr>
      <vt:lpstr>PowerPoint Presentation</vt:lpstr>
      <vt:lpstr>Never too old to be asked</vt:lpstr>
      <vt:lpstr>PowerPoint Presentation</vt:lpstr>
      <vt:lpstr>PowerPoint Presentation</vt:lpstr>
    </vt:vector>
  </TitlesOfParts>
  <Company>Neami 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Neami PowerPoint Template</dc:title>
  <dc:creator>Libby Henstock</dc:creator>
  <cp:lastModifiedBy>Whitney Lee</cp:lastModifiedBy>
  <cp:revision>73</cp:revision>
  <dcterms:created xsi:type="dcterms:W3CDTF">2017-03-15T00:10:14Z</dcterms:created>
  <dcterms:modified xsi:type="dcterms:W3CDTF">2022-04-06T23:52:36Z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03815aa190c48178c74e8ea3c7c554b">
    <vt:lpwstr>All Sites|9a43acbe-ded4-4f3e-90a2-d7a3dc5e9295</vt:lpwstr>
  </property>
  <property fmtid="{D5CDD505-2E9C-101B-9397-08002B2CF9AE}" pid="3" name="Year">
    <vt:lpwstr>2013</vt:lpwstr>
  </property>
  <property fmtid="{D5CDD505-2E9C-101B-9397-08002B2CF9AE}" pid="4" name="Neami Navigation">
    <vt:lpwstr>640;#Templates and style guides|feb08bbc-99fa-4fba-af4d-676ff931daa4</vt:lpwstr>
  </property>
  <property fmtid="{D5CDD505-2E9C-101B-9397-08002B2CF9AE}" pid="5" name="ContentTypeId">
    <vt:lpwstr>0x01010052A4AA5DAA34194EBD09167729B8295500DFA2F1C01DAE7D4C959D4726498D0080</vt:lpwstr>
  </property>
  <property fmtid="{D5CDD505-2E9C-101B-9397-08002B2CF9AE}" pid="6" name="Neami Location">
    <vt:lpwstr>209;#All Sites|9a43acbe-ded4-4f3e-90a2-d7a3dc5e9295</vt:lpwstr>
  </property>
  <property fmtid="{D5CDD505-2E9C-101B-9397-08002B2CF9AE}" pid="7" name="Enterprise Classification">
    <vt:lpwstr>459;#Presentation|35fc3af0-c291-4208-bbc4-19e71b5f1a57</vt:lpwstr>
  </property>
  <property fmtid="{D5CDD505-2E9C-101B-9397-08002B2CF9AE}" pid="8" name="Review Outcome">
    <vt:lpwstr>Pending</vt:lpwstr>
  </property>
  <property fmtid="{D5CDD505-2E9C-101B-9397-08002B2CF9AE}" pid="9" name="Document Type">
    <vt:lpwstr>53;#Template|caffc761-0aa2-46dd-a9fd-f35a32712aab</vt:lpwstr>
  </property>
  <property fmtid="{D5CDD505-2E9C-101B-9397-08002B2CF9AE}" pid="10" name="Team">
    <vt:lpwstr>124;#Communications and Marketing|01b70b9b-6fe9-4e23-b43c-abdbbe5817ec</vt:lpwstr>
  </property>
  <property fmtid="{D5CDD505-2E9C-101B-9397-08002B2CF9AE}" pid="11" name="_dlc_DocIdItemGuid">
    <vt:lpwstr>188f568c-dfa4-4740-be31-83b7ca7468a7</vt:lpwstr>
  </property>
  <property fmtid="{D5CDD505-2E9C-101B-9397-08002B2CF9AE}" pid="12" name="URL">
    <vt:lpwstr/>
  </property>
  <property fmtid="{D5CDD505-2E9C-101B-9397-08002B2CF9AE}" pid="13" name="xd_Signature">
    <vt:bool>false</vt:bool>
  </property>
  <property fmtid="{D5CDD505-2E9C-101B-9397-08002B2CF9AE}" pid="14" name="Usage">
    <vt:lpwstr/>
  </property>
  <property fmtid="{D5CDD505-2E9C-101B-9397-08002B2CF9AE}" pid="15" name="xd_ProgID">
    <vt:lpwstr/>
  </property>
  <property fmtid="{D5CDD505-2E9C-101B-9397-08002B2CF9AE}" pid="16" name="CategoryDescription">
    <vt:lpwstr/>
  </property>
  <property fmtid="{D5CDD505-2E9C-101B-9397-08002B2CF9AE}" pid="17" name="DocumentSetDescription">
    <vt:lpwstr/>
  </property>
  <property fmtid="{D5CDD505-2E9C-101B-9397-08002B2CF9AE}" pid="18" name="Document ID">
    <vt:lpwstr/>
  </property>
  <property fmtid="{D5CDD505-2E9C-101B-9397-08002B2CF9AE}" pid="19" name="TemplateUrl">
    <vt:lpwstr/>
  </property>
  <property fmtid="{D5CDD505-2E9C-101B-9397-08002B2CF9AE}" pid="20" name="Neami service site">
    <vt:lpwstr>209;#All Sites|9a43acbe-ded4-4f3e-90a2-d7a3dc5e9295</vt:lpwstr>
  </property>
  <property fmtid="{D5CDD505-2E9C-101B-9397-08002B2CF9AE}" pid="21" name="n5e3f1faea55453bb19dd13d78dbcd3a">
    <vt:lpwstr>All Sites|9a43acbe-ded4-4f3e-90a2-d7a3dc5e9295</vt:lpwstr>
  </property>
</Properties>
</file>