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2"/>
  </p:notesMasterIdLst>
  <p:sldIdLst>
    <p:sldId id="256" r:id="rId4"/>
    <p:sldId id="277" r:id="rId5"/>
    <p:sldId id="295" r:id="rId6"/>
    <p:sldId id="276" r:id="rId7"/>
    <p:sldId id="283" r:id="rId8"/>
    <p:sldId id="285" r:id="rId9"/>
    <p:sldId id="296" r:id="rId10"/>
    <p:sldId id="289" r:id="rId11"/>
    <p:sldId id="269" r:id="rId12"/>
    <p:sldId id="259" r:id="rId13"/>
    <p:sldId id="293" r:id="rId14"/>
    <p:sldId id="291" r:id="rId15"/>
    <p:sldId id="273" r:id="rId16"/>
    <p:sldId id="270" r:id="rId17"/>
    <p:sldId id="275" r:id="rId18"/>
    <p:sldId id="297" r:id="rId19"/>
    <p:sldId id="292" r:id="rId20"/>
    <p:sldId id="271"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F4123"/>
    <a:srgbClr val="8064A2"/>
    <a:srgbClr val="008DCF"/>
    <a:srgbClr val="00A8B1"/>
    <a:srgbClr val="808285"/>
    <a:srgbClr val="FFF0C1"/>
    <a:srgbClr val="B7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750B9-6EA1-4FF6-9B3F-580607A2E4DA}" v="32" dt="2022-04-10T22:07:19.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98" autoAdjust="0"/>
  </p:normalViewPr>
  <p:slideViewPr>
    <p:cSldViewPr>
      <p:cViewPr varScale="1">
        <p:scale>
          <a:sx n="55" d="100"/>
          <a:sy n="55" d="100"/>
        </p:scale>
        <p:origin x="1714"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Robertson" userId="da80530e25746176" providerId="LiveId" clId="{B7C750B9-6EA1-4FF6-9B3F-580607A2E4DA}"/>
    <pc:docChg chg="custSel addSld delSld modSld sldOrd">
      <pc:chgData name="Caroline Robertson" userId="da80530e25746176" providerId="LiveId" clId="{B7C750B9-6EA1-4FF6-9B3F-580607A2E4DA}" dt="2022-04-10T22:07:19.533" v="1314"/>
      <pc:docMkLst>
        <pc:docMk/>
      </pc:docMkLst>
      <pc:sldChg chg="modAnim">
        <pc:chgData name="Caroline Robertson" userId="da80530e25746176" providerId="LiveId" clId="{B7C750B9-6EA1-4FF6-9B3F-580607A2E4DA}" dt="2022-04-10T22:04:49.544" v="1313"/>
        <pc:sldMkLst>
          <pc:docMk/>
          <pc:sldMk cId="0" sldId="259"/>
        </pc:sldMkLst>
      </pc:sldChg>
      <pc:sldChg chg="del">
        <pc:chgData name="Caroline Robertson" userId="da80530e25746176" providerId="LiveId" clId="{B7C750B9-6EA1-4FF6-9B3F-580607A2E4DA}" dt="2022-04-10T21:42:18.875" v="1303" actId="47"/>
        <pc:sldMkLst>
          <pc:docMk/>
          <pc:sldMk cId="0" sldId="265"/>
        </pc:sldMkLst>
      </pc:sldChg>
      <pc:sldChg chg="modNotesTx">
        <pc:chgData name="Caroline Robertson" userId="da80530e25746176" providerId="LiveId" clId="{B7C750B9-6EA1-4FF6-9B3F-580607A2E4DA}" dt="2022-04-10T03:55:30.882" v="1262" actId="20577"/>
        <pc:sldMkLst>
          <pc:docMk/>
          <pc:sldMk cId="0" sldId="269"/>
        </pc:sldMkLst>
      </pc:sldChg>
      <pc:sldChg chg="addSp delSp modSp mod modNotesTx">
        <pc:chgData name="Caroline Robertson" userId="da80530e25746176" providerId="LiveId" clId="{B7C750B9-6EA1-4FF6-9B3F-580607A2E4DA}" dt="2022-04-10T04:07:17.017" v="1296" actId="1076"/>
        <pc:sldMkLst>
          <pc:docMk/>
          <pc:sldMk cId="0" sldId="270"/>
        </pc:sldMkLst>
        <pc:spChg chg="add mod">
          <ac:chgData name="Caroline Robertson" userId="da80530e25746176" providerId="LiveId" clId="{B7C750B9-6EA1-4FF6-9B3F-580607A2E4DA}" dt="2022-04-10T04:07:17.017" v="1296" actId="1076"/>
          <ac:spMkLst>
            <pc:docMk/>
            <pc:sldMk cId="0" sldId="270"/>
            <ac:spMk id="2" creationId="{7BDB332B-97C8-4074-A338-5E5489DED848}"/>
          </ac:spMkLst>
        </pc:spChg>
        <pc:spChg chg="add del mod">
          <ac:chgData name="Caroline Robertson" userId="da80530e25746176" providerId="LiveId" clId="{B7C750B9-6EA1-4FF6-9B3F-580607A2E4DA}" dt="2022-04-10T03:23:14.314" v="900" actId="478"/>
          <ac:spMkLst>
            <pc:docMk/>
            <pc:sldMk cId="0" sldId="270"/>
            <ac:spMk id="3" creationId="{827AA310-15D9-4DCC-B2AF-0CC9F3DC1235}"/>
          </ac:spMkLst>
        </pc:spChg>
        <pc:spChg chg="add mod ord">
          <ac:chgData name="Caroline Robertson" userId="da80530e25746176" providerId="LiveId" clId="{B7C750B9-6EA1-4FF6-9B3F-580607A2E4DA}" dt="2022-04-10T03:28:27.978" v="985" actId="14100"/>
          <ac:spMkLst>
            <pc:docMk/>
            <pc:sldMk cId="0" sldId="270"/>
            <ac:spMk id="5" creationId="{9A1D99A4-113A-438E-93C0-C8DEA5EAEF37}"/>
          </ac:spMkLst>
        </pc:spChg>
        <pc:spChg chg="mod">
          <ac:chgData name="Caroline Robertson" userId="da80530e25746176" providerId="LiveId" clId="{B7C750B9-6EA1-4FF6-9B3F-580607A2E4DA}" dt="2022-04-10T03:27:09.884" v="982" actId="14100"/>
          <ac:spMkLst>
            <pc:docMk/>
            <pc:sldMk cId="0" sldId="270"/>
            <ac:spMk id="31747" creationId="{2AF127AC-831B-461B-B645-5B83841641A5}"/>
          </ac:spMkLst>
        </pc:spChg>
        <pc:spChg chg="add del mod">
          <ac:chgData name="Caroline Robertson" userId="da80530e25746176" providerId="LiveId" clId="{B7C750B9-6EA1-4FF6-9B3F-580607A2E4DA}" dt="2022-04-10T03:28:21.454" v="983" actId="14100"/>
          <ac:spMkLst>
            <pc:docMk/>
            <pc:sldMk cId="0" sldId="270"/>
            <ac:spMk id="31748" creationId="{6F7EC9FD-475A-4993-8A86-625B34D8E5CF}"/>
          </ac:spMkLst>
        </pc:spChg>
        <pc:picChg chg="ord">
          <ac:chgData name="Caroline Robertson" userId="da80530e25746176" providerId="LiveId" clId="{B7C750B9-6EA1-4FF6-9B3F-580607A2E4DA}" dt="2022-04-10T03:25:13.117" v="913" actId="167"/>
          <ac:picMkLst>
            <pc:docMk/>
            <pc:sldMk cId="0" sldId="270"/>
            <ac:picMk id="4" creationId="{524B6001-1816-4979-B35B-22ECBA718E15}"/>
          </ac:picMkLst>
        </pc:picChg>
      </pc:sldChg>
      <pc:sldChg chg="modAnim modNotesTx">
        <pc:chgData name="Caroline Robertson" userId="da80530e25746176" providerId="LiveId" clId="{B7C750B9-6EA1-4FF6-9B3F-580607A2E4DA}" dt="2022-04-10T22:07:19.533" v="1314"/>
        <pc:sldMkLst>
          <pc:docMk/>
          <pc:sldMk cId="0" sldId="273"/>
        </pc:sldMkLst>
      </pc:sldChg>
      <pc:sldChg chg="delSp modSp mod delAnim modNotesTx">
        <pc:chgData name="Caroline Robertson" userId="da80530e25746176" providerId="LiveId" clId="{B7C750B9-6EA1-4FF6-9B3F-580607A2E4DA}" dt="2022-04-10T04:10:06.437" v="1301" actId="20577"/>
        <pc:sldMkLst>
          <pc:docMk/>
          <pc:sldMk cId="0" sldId="283"/>
        </pc:sldMkLst>
        <pc:spChg chg="del">
          <ac:chgData name="Caroline Robertson" userId="da80530e25746176" providerId="LiveId" clId="{B7C750B9-6EA1-4FF6-9B3F-580607A2E4DA}" dt="2022-04-10T02:58:29.010" v="153" actId="478"/>
          <ac:spMkLst>
            <pc:docMk/>
            <pc:sldMk cId="0" sldId="283"/>
            <ac:spMk id="11" creationId="{345E6786-7B48-48D9-87AD-DA49510631B8}"/>
          </ac:spMkLst>
        </pc:spChg>
        <pc:graphicFrameChg chg="mod">
          <ac:chgData name="Caroline Robertson" userId="da80530e25746176" providerId="LiveId" clId="{B7C750B9-6EA1-4FF6-9B3F-580607A2E4DA}" dt="2022-04-10T04:10:06.437" v="1301" actId="20577"/>
          <ac:graphicFrameMkLst>
            <pc:docMk/>
            <pc:sldMk cId="0" sldId="283"/>
            <ac:graphicFrameMk id="6" creationId="{6200AADC-498A-4CDB-8823-1532DCA11EF0}"/>
          </ac:graphicFrameMkLst>
        </pc:graphicFrameChg>
      </pc:sldChg>
      <pc:sldChg chg="modSp mod modNotesTx">
        <pc:chgData name="Caroline Robertson" userId="da80530e25746176" providerId="LiveId" clId="{B7C750B9-6EA1-4FF6-9B3F-580607A2E4DA}" dt="2022-04-10T03:08:24.405" v="390" actId="20577"/>
        <pc:sldMkLst>
          <pc:docMk/>
          <pc:sldMk cId="0" sldId="285"/>
        </pc:sldMkLst>
        <pc:spChg chg="mod">
          <ac:chgData name="Caroline Robertson" userId="da80530e25746176" providerId="LiveId" clId="{B7C750B9-6EA1-4FF6-9B3F-580607A2E4DA}" dt="2022-04-10T03:05:07.407" v="384" actId="20577"/>
          <ac:spMkLst>
            <pc:docMk/>
            <pc:sldMk cId="0" sldId="285"/>
            <ac:spMk id="3" creationId="{4EB521D3-BF69-4A07-BA44-8CC5AE913454}"/>
          </ac:spMkLst>
        </pc:spChg>
      </pc:sldChg>
      <pc:sldChg chg="addSp modSp mod modNotesTx">
        <pc:chgData name="Caroline Robertson" userId="da80530e25746176" providerId="LiveId" clId="{B7C750B9-6EA1-4FF6-9B3F-580607A2E4DA}" dt="2022-04-10T03:11:53.120" v="395" actId="1076"/>
        <pc:sldMkLst>
          <pc:docMk/>
          <pc:sldMk cId="0" sldId="291"/>
        </pc:sldMkLst>
        <pc:spChg chg="add mod">
          <ac:chgData name="Caroline Robertson" userId="da80530e25746176" providerId="LiveId" clId="{B7C750B9-6EA1-4FF6-9B3F-580607A2E4DA}" dt="2022-04-10T03:11:53.120" v="395" actId="1076"/>
          <ac:spMkLst>
            <pc:docMk/>
            <pc:sldMk cId="0" sldId="291"/>
            <ac:spMk id="5" creationId="{28A71E5C-B75F-4AC8-ACED-A72A1E106DD9}"/>
          </ac:spMkLst>
        </pc:spChg>
        <pc:graphicFrameChg chg="mod">
          <ac:chgData name="Caroline Robertson" userId="da80530e25746176" providerId="LiveId" clId="{B7C750B9-6EA1-4FF6-9B3F-580607A2E4DA}" dt="2022-04-10T03:11:44.934" v="394" actId="1076"/>
          <ac:graphicFrameMkLst>
            <pc:docMk/>
            <pc:sldMk cId="0" sldId="291"/>
            <ac:graphicFrameMk id="8" creationId="{BB3E673B-C546-42C9-A719-B0F9BF28F893}"/>
          </ac:graphicFrameMkLst>
        </pc:graphicFrameChg>
      </pc:sldChg>
      <pc:sldChg chg="del ord">
        <pc:chgData name="Caroline Robertson" userId="da80530e25746176" providerId="LiveId" clId="{B7C750B9-6EA1-4FF6-9B3F-580607A2E4DA}" dt="2022-04-10T04:20:07.533" v="1302" actId="47"/>
        <pc:sldMkLst>
          <pc:docMk/>
          <pc:sldMk cId="1757304321" sldId="294"/>
        </pc:sldMkLst>
      </pc:sldChg>
      <pc:sldChg chg="modSp mod modNotesTx">
        <pc:chgData name="Caroline Robertson" userId="da80530e25746176" providerId="LiveId" clId="{B7C750B9-6EA1-4FF6-9B3F-580607A2E4DA}" dt="2022-04-10T22:02:47.988" v="1312" actId="20577"/>
        <pc:sldMkLst>
          <pc:docMk/>
          <pc:sldMk cId="0" sldId="295"/>
        </pc:sldMkLst>
        <pc:spChg chg="mod">
          <ac:chgData name="Caroline Robertson" userId="da80530e25746176" providerId="LiveId" clId="{B7C750B9-6EA1-4FF6-9B3F-580607A2E4DA}" dt="2022-04-10T03:44:38.782" v="1135" actId="403"/>
          <ac:spMkLst>
            <pc:docMk/>
            <pc:sldMk cId="0" sldId="295"/>
            <ac:spMk id="4" creationId="{47800E70-CD29-454C-9924-FB404F837086}"/>
          </ac:spMkLst>
        </pc:spChg>
        <pc:spChg chg="mod">
          <ac:chgData name="Caroline Robertson" userId="da80530e25746176" providerId="LiveId" clId="{B7C750B9-6EA1-4FF6-9B3F-580607A2E4DA}" dt="2022-04-10T22:02:47.988" v="1312" actId="20577"/>
          <ac:spMkLst>
            <pc:docMk/>
            <pc:sldMk cId="0" sldId="295"/>
            <ac:spMk id="7170" creationId="{FFB6B5D1-8475-4A9B-85F0-4C9A4C22211F}"/>
          </ac:spMkLst>
        </pc:spChg>
      </pc:sldChg>
      <pc:sldChg chg="modSp new mod ord">
        <pc:chgData name="Caroline Robertson" userId="da80530e25746176" providerId="LiveId" clId="{B7C750B9-6EA1-4FF6-9B3F-580607A2E4DA}" dt="2022-04-10T04:02:35.187" v="1264"/>
        <pc:sldMkLst>
          <pc:docMk/>
          <pc:sldMk cId="812044674" sldId="297"/>
        </pc:sldMkLst>
        <pc:spChg chg="mod">
          <ac:chgData name="Caroline Robertson" userId="da80530e25746176" providerId="LiveId" clId="{B7C750B9-6EA1-4FF6-9B3F-580607A2E4DA}" dt="2022-04-10T03:14:53.560" v="593" actId="20577"/>
          <ac:spMkLst>
            <pc:docMk/>
            <pc:sldMk cId="812044674" sldId="297"/>
            <ac:spMk id="2" creationId="{B9AFDD34-A1B6-4CCD-8344-889DD00D9820}"/>
          </ac:spMkLst>
        </pc:spChg>
        <pc:spChg chg="mod">
          <ac:chgData name="Caroline Robertson" userId="da80530e25746176" providerId="LiveId" clId="{B7C750B9-6EA1-4FF6-9B3F-580607A2E4DA}" dt="2022-04-10T03:16:17.404" v="632" actId="20577"/>
          <ac:spMkLst>
            <pc:docMk/>
            <pc:sldMk cId="812044674" sldId="297"/>
            <ac:spMk id="3" creationId="{08630F1E-94E3-4DA9-AC43-0DB7744DFB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EB9DF-8D46-4E71-832F-599446808DD6}" type="doc">
      <dgm:prSet loTypeId="urn:microsoft.com/office/officeart/2005/8/layout/radial5" loCatId="cycle" qsTypeId="urn:microsoft.com/office/officeart/2005/8/quickstyle/simple2" qsCatId="simple" csTypeId="urn:microsoft.com/office/officeart/2005/8/colors/accent6_1" csCatId="accent6" phldr="1"/>
      <dgm:spPr/>
      <dgm:t>
        <a:bodyPr/>
        <a:lstStyle/>
        <a:p>
          <a:endParaRPr lang="en-AU"/>
        </a:p>
      </dgm:t>
    </dgm:pt>
    <dgm:pt modelId="{22AAB2AC-742A-406F-AC80-5B4A264616BC}">
      <dgm:prSet phldrT="[Text]" custT="1"/>
      <dgm:spPr/>
      <dgm:t>
        <a:bodyPr/>
        <a:lstStyle/>
        <a:p>
          <a:r>
            <a:rPr lang="en-US" sz="1600" dirty="0"/>
            <a:t>Increased physical health needs</a:t>
          </a:r>
          <a:endParaRPr lang="en-AU" sz="1600" dirty="0"/>
        </a:p>
      </dgm:t>
    </dgm:pt>
    <dgm:pt modelId="{A19D7B60-BE98-4CEB-BEC2-D881981E93E2}" type="parTrans" cxnId="{DAED1E66-EF8C-43C6-BE66-E42DAAD50DDB}">
      <dgm:prSet custT="1"/>
      <dgm:spPr/>
      <dgm:t>
        <a:bodyPr/>
        <a:lstStyle/>
        <a:p>
          <a:endParaRPr lang="en-AU" sz="1100"/>
        </a:p>
      </dgm:t>
    </dgm:pt>
    <dgm:pt modelId="{C01262A0-31D5-4FE2-A60C-5AE994AB6855}" type="sibTrans" cxnId="{DAED1E66-EF8C-43C6-BE66-E42DAAD50DDB}">
      <dgm:prSet/>
      <dgm:spPr/>
      <dgm:t>
        <a:bodyPr/>
        <a:lstStyle/>
        <a:p>
          <a:endParaRPr lang="en-AU" sz="2800"/>
        </a:p>
      </dgm:t>
    </dgm:pt>
    <dgm:pt modelId="{326377B5-31DA-410C-BB74-78639B6F3855}">
      <dgm:prSet phldrT="[Text]" custT="1"/>
      <dgm:spPr/>
      <dgm:t>
        <a:bodyPr/>
        <a:lstStyle/>
        <a:p>
          <a:r>
            <a:rPr lang="en-US" sz="1600" dirty="0"/>
            <a:t>Nothing existing locally</a:t>
          </a:r>
          <a:endParaRPr lang="en-AU" sz="1600" dirty="0"/>
        </a:p>
      </dgm:t>
    </dgm:pt>
    <dgm:pt modelId="{4EF98F63-7C4D-49DC-A6FD-4BB2DBEA25F7}" type="parTrans" cxnId="{D5CBF5CB-DAA3-420A-A90B-3C664B034740}">
      <dgm:prSet custT="1"/>
      <dgm:spPr/>
      <dgm:t>
        <a:bodyPr/>
        <a:lstStyle/>
        <a:p>
          <a:endParaRPr lang="en-AU" sz="1100"/>
        </a:p>
      </dgm:t>
    </dgm:pt>
    <dgm:pt modelId="{41036806-F60D-4D63-878A-82BC08112B5B}" type="sibTrans" cxnId="{D5CBF5CB-DAA3-420A-A90B-3C664B034740}">
      <dgm:prSet/>
      <dgm:spPr/>
      <dgm:t>
        <a:bodyPr/>
        <a:lstStyle/>
        <a:p>
          <a:endParaRPr lang="en-AU" sz="2800"/>
        </a:p>
      </dgm:t>
    </dgm:pt>
    <dgm:pt modelId="{C5004568-A5B3-4865-A495-54014884D084}">
      <dgm:prSet phldrT="[Text]" custT="1"/>
      <dgm:spPr/>
      <dgm:t>
        <a:bodyPr/>
        <a:lstStyle/>
        <a:p>
          <a:r>
            <a:rPr lang="en-US" sz="1600" dirty="0"/>
            <a:t>Staff interest</a:t>
          </a:r>
          <a:endParaRPr lang="en-AU" sz="1600" dirty="0"/>
        </a:p>
      </dgm:t>
    </dgm:pt>
    <dgm:pt modelId="{659FF08B-4884-4C80-81FC-F69744AC7AA4}" type="parTrans" cxnId="{3E595A9F-4CC2-48AB-A2B2-048B4E52E37F}">
      <dgm:prSet custT="1"/>
      <dgm:spPr/>
      <dgm:t>
        <a:bodyPr/>
        <a:lstStyle/>
        <a:p>
          <a:endParaRPr lang="en-AU" sz="1100"/>
        </a:p>
      </dgm:t>
    </dgm:pt>
    <dgm:pt modelId="{0E97959D-5858-453F-9588-685C706D5FCC}" type="sibTrans" cxnId="{3E595A9F-4CC2-48AB-A2B2-048B4E52E37F}">
      <dgm:prSet/>
      <dgm:spPr/>
      <dgm:t>
        <a:bodyPr/>
        <a:lstStyle/>
        <a:p>
          <a:endParaRPr lang="en-AU" sz="2800"/>
        </a:p>
      </dgm:t>
    </dgm:pt>
    <dgm:pt modelId="{7583F79C-18DE-4923-819B-B6B1EE5CFF47}">
      <dgm:prSet phldrT="[Text]" custT="1"/>
      <dgm:spPr/>
      <dgm:t>
        <a:bodyPr/>
        <a:lstStyle/>
        <a:p>
          <a:r>
            <a:rPr lang="en-US" sz="1600" dirty="0"/>
            <a:t>Fit For Your Life</a:t>
          </a:r>
          <a:endParaRPr lang="en-AU" sz="1600" dirty="0"/>
        </a:p>
      </dgm:t>
    </dgm:pt>
    <dgm:pt modelId="{C0B45F5B-75CA-4169-B218-101871ED8AB9}" type="parTrans" cxnId="{BB86628F-7D2B-4F67-9212-B55679A90555}">
      <dgm:prSet custT="1"/>
      <dgm:spPr/>
      <dgm:t>
        <a:bodyPr/>
        <a:lstStyle/>
        <a:p>
          <a:endParaRPr lang="en-AU" sz="1100"/>
        </a:p>
      </dgm:t>
    </dgm:pt>
    <dgm:pt modelId="{0B074E24-ECDE-44A3-AC36-71117CD3AA1C}" type="sibTrans" cxnId="{BB86628F-7D2B-4F67-9212-B55679A90555}">
      <dgm:prSet/>
      <dgm:spPr/>
      <dgm:t>
        <a:bodyPr/>
        <a:lstStyle/>
        <a:p>
          <a:endParaRPr lang="en-AU" sz="2800"/>
        </a:p>
      </dgm:t>
    </dgm:pt>
    <dgm:pt modelId="{A0AC8DBC-439A-420C-9A13-9A40CF075B69}">
      <dgm:prSet phldrT="[Text]" custT="1"/>
      <dgm:spPr/>
      <dgm:t>
        <a:bodyPr/>
        <a:lstStyle/>
        <a:p>
          <a:r>
            <a:rPr lang="en-US" sz="1600" dirty="0"/>
            <a:t>High proportion of older people live with complex health needs</a:t>
          </a:r>
          <a:endParaRPr lang="en-AU" sz="1600" dirty="0"/>
        </a:p>
      </dgm:t>
    </dgm:pt>
    <dgm:pt modelId="{4E599AC0-EBF0-4D95-A5BB-6DE1E4495B84}" type="sibTrans" cxnId="{AED3A611-0D3E-492E-81C7-488833F0B8DF}">
      <dgm:prSet/>
      <dgm:spPr/>
      <dgm:t>
        <a:bodyPr/>
        <a:lstStyle/>
        <a:p>
          <a:endParaRPr lang="en-AU" sz="2800"/>
        </a:p>
      </dgm:t>
    </dgm:pt>
    <dgm:pt modelId="{BAD1DD79-0B93-446C-AE7D-A83BD426D4CD}" type="parTrans" cxnId="{AED3A611-0D3E-492E-81C7-488833F0B8DF}">
      <dgm:prSet/>
      <dgm:spPr/>
      <dgm:t>
        <a:bodyPr/>
        <a:lstStyle/>
        <a:p>
          <a:endParaRPr lang="en-AU" sz="2800"/>
        </a:p>
      </dgm:t>
    </dgm:pt>
    <dgm:pt modelId="{73308B6E-6ABA-4CD7-AAFF-3A8B770AEAA6}" type="pres">
      <dgm:prSet presAssocID="{918EB9DF-8D46-4E71-832F-599446808DD6}" presName="Name0" presStyleCnt="0">
        <dgm:presLayoutVars>
          <dgm:chMax val="1"/>
          <dgm:dir/>
          <dgm:animLvl val="ctr"/>
          <dgm:resizeHandles val="exact"/>
        </dgm:presLayoutVars>
      </dgm:prSet>
      <dgm:spPr/>
    </dgm:pt>
    <dgm:pt modelId="{AB99EB81-B868-47B6-9DB1-3D694EBCEA75}" type="pres">
      <dgm:prSet presAssocID="{A0AC8DBC-439A-420C-9A13-9A40CF075B69}" presName="centerShape" presStyleLbl="node0" presStyleIdx="0" presStyleCnt="1" custScaleX="109928" custScaleY="108950"/>
      <dgm:spPr/>
    </dgm:pt>
    <dgm:pt modelId="{C1753C5D-7CFF-483C-BCD2-623C4364AF6B}" type="pres">
      <dgm:prSet presAssocID="{A19D7B60-BE98-4CEB-BEC2-D881981E93E2}" presName="parTrans" presStyleLbl="sibTrans2D1" presStyleIdx="0" presStyleCnt="4"/>
      <dgm:spPr/>
    </dgm:pt>
    <dgm:pt modelId="{4EF5E90E-4027-4CE3-A7D8-591E25C76224}" type="pres">
      <dgm:prSet presAssocID="{A19D7B60-BE98-4CEB-BEC2-D881981E93E2}" presName="connectorText" presStyleLbl="sibTrans2D1" presStyleIdx="0" presStyleCnt="4"/>
      <dgm:spPr/>
    </dgm:pt>
    <dgm:pt modelId="{BA86EF31-B52E-4040-8473-0AC41C96206A}" type="pres">
      <dgm:prSet presAssocID="{22AAB2AC-742A-406F-AC80-5B4A264616BC}" presName="node" presStyleLbl="node1" presStyleIdx="0" presStyleCnt="4">
        <dgm:presLayoutVars>
          <dgm:bulletEnabled val="1"/>
        </dgm:presLayoutVars>
      </dgm:prSet>
      <dgm:spPr/>
    </dgm:pt>
    <dgm:pt modelId="{3A852244-32E5-4F68-B6FA-25149937D85E}" type="pres">
      <dgm:prSet presAssocID="{4EF98F63-7C4D-49DC-A6FD-4BB2DBEA25F7}" presName="parTrans" presStyleLbl="sibTrans2D1" presStyleIdx="1" presStyleCnt="4"/>
      <dgm:spPr/>
    </dgm:pt>
    <dgm:pt modelId="{E335735E-D739-47AD-A13D-7202FB86EEC5}" type="pres">
      <dgm:prSet presAssocID="{4EF98F63-7C4D-49DC-A6FD-4BB2DBEA25F7}" presName="connectorText" presStyleLbl="sibTrans2D1" presStyleIdx="1" presStyleCnt="4"/>
      <dgm:spPr/>
    </dgm:pt>
    <dgm:pt modelId="{3AA254BE-479B-4043-A9D9-D5E585874CF9}" type="pres">
      <dgm:prSet presAssocID="{326377B5-31DA-410C-BB74-78639B6F3855}" presName="node" presStyleLbl="node1" presStyleIdx="1" presStyleCnt="4">
        <dgm:presLayoutVars>
          <dgm:bulletEnabled val="1"/>
        </dgm:presLayoutVars>
      </dgm:prSet>
      <dgm:spPr/>
    </dgm:pt>
    <dgm:pt modelId="{3E40E59C-4736-42A9-B860-90592DD0C425}" type="pres">
      <dgm:prSet presAssocID="{659FF08B-4884-4C80-81FC-F69744AC7AA4}" presName="parTrans" presStyleLbl="sibTrans2D1" presStyleIdx="2" presStyleCnt="4"/>
      <dgm:spPr/>
    </dgm:pt>
    <dgm:pt modelId="{F18F884C-EECE-4962-8342-2157B346B263}" type="pres">
      <dgm:prSet presAssocID="{659FF08B-4884-4C80-81FC-F69744AC7AA4}" presName="connectorText" presStyleLbl="sibTrans2D1" presStyleIdx="2" presStyleCnt="4"/>
      <dgm:spPr/>
    </dgm:pt>
    <dgm:pt modelId="{AC343C0D-0D45-4F09-9E40-14CADEA2E5CB}" type="pres">
      <dgm:prSet presAssocID="{C5004568-A5B3-4865-A495-54014884D084}" presName="node" presStyleLbl="node1" presStyleIdx="2" presStyleCnt="4">
        <dgm:presLayoutVars>
          <dgm:bulletEnabled val="1"/>
        </dgm:presLayoutVars>
      </dgm:prSet>
      <dgm:spPr/>
    </dgm:pt>
    <dgm:pt modelId="{28C868E6-FF88-43C9-96EC-F18D608FD3D7}" type="pres">
      <dgm:prSet presAssocID="{C0B45F5B-75CA-4169-B218-101871ED8AB9}" presName="parTrans" presStyleLbl="sibTrans2D1" presStyleIdx="3" presStyleCnt="4"/>
      <dgm:spPr/>
    </dgm:pt>
    <dgm:pt modelId="{1AA48317-9547-4237-B4D5-D6D1AF7415D9}" type="pres">
      <dgm:prSet presAssocID="{C0B45F5B-75CA-4169-B218-101871ED8AB9}" presName="connectorText" presStyleLbl="sibTrans2D1" presStyleIdx="3" presStyleCnt="4"/>
      <dgm:spPr/>
    </dgm:pt>
    <dgm:pt modelId="{CD686916-2CBB-47F2-AC31-0879CA9881F8}" type="pres">
      <dgm:prSet presAssocID="{7583F79C-18DE-4923-819B-B6B1EE5CFF47}" presName="node" presStyleLbl="node1" presStyleIdx="3" presStyleCnt="4">
        <dgm:presLayoutVars>
          <dgm:bulletEnabled val="1"/>
        </dgm:presLayoutVars>
      </dgm:prSet>
      <dgm:spPr/>
    </dgm:pt>
  </dgm:ptLst>
  <dgm:cxnLst>
    <dgm:cxn modelId="{AED3A611-0D3E-492E-81C7-488833F0B8DF}" srcId="{918EB9DF-8D46-4E71-832F-599446808DD6}" destId="{A0AC8DBC-439A-420C-9A13-9A40CF075B69}" srcOrd="0" destOrd="0" parTransId="{BAD1DD79-0B93-446C-AE7D-A83BD426D4CD}" sibTransId="{4E599AC0-EBF0-4D95-A5BB-6DE1E4495B84}"/>
    <dgm:cxn modelId="{915AF011-A810-4513-B700-99EB33CB0BFD}" type="presOf" srcId="{4EF98F63-7C4D-49DC-A6FD-4BB2DBEA25F7}" destId="{E335735E-D739-47AD-A13D-7202FB86EEC5}" srcOrd="1" destOrd="0" presId="urn:microsoft.com/office/officeart/2005/8/layout/radial5"/>
    <dgm:cxn modelId="{163E5D13-A8C4-40A4-A19E-EC406E36C48F}" type="presOf" srcId="{4EF98F63-7C4D-49DC-A6FD-4BB2DBEA25F7}" destId="{3A852244-32E5-4F68-B6FA-25149937D85E}" srcOrd="0" destOrd="0" presId="urn:microsoft.com/office/officeart/2005/8/layout/radial5"/>
    <dgm:cxn modelId="{09949A26-97C1-4B7B-BA66-D18FBEC98DF2}" type="presOf" srcId="{A19D7B60-BE98-4CEB-BEC2-D881981E93E2}" destId="{4EF5E90E-4027-4CE3-A7D8-591E25C76224}" srcOrd="1" destOrd="0" presId="urn:microsoft.com/office/officeart/2005/8/layout/radial5"/>
    <dgm:cxn modelId="{0843E32A-BF95-4697-9D99-6CCC6D5859F8}" type="presOf" srcId="{7583F79C-18DE-4923-819B-B6B1EE5CFF47}" destId="{CD686916-2CBB-47F2-AC31-0879CA9881F8}" srcOrd="0" destOrd="0" presId="urn:microsoft.com/office/officeart/2005/8/layout/radial5"/>
    <dgm:cxn modelId="{BECA4332-7630-4C1F-BC0E-06164F7A45A1}" type="presOf" srcId="{659FF08B-4884-4C80-81FC-F69744AC7AA4}" destId="{3E40E59C-4736-42A9-B860-90592DD0C425}" srcOrd="0" destOrd="0" presId="urn:microsoft.com/office/officeart/2005/8/layout/radial5"/>
    <dgm:cxn modelId="{6CCCE532-7E23-4918-89F3-CAD63C623418}" type="presOf" srcId="{918EB9DF-8D46-4E71-832F-599446808DD6}" destId="{73308B6E-6ABA-4CD7-AAFF-3A8B770AEAA6}" srcOrd="0" destOrd="0" presId="urn:microsoft.com/office/officeart/2005/8/layout/radial5"/>
    <dgm:cxn modelId="{BF6E3B34-4A11-4A31-8A21-6B4389BB8D79}" type="presOf" srcId="{C0B45F5B-75CA-4169-B218-101871ED8AB9}" destId="{1AA48317-9547-4237-B4D5-D6D1AF7415D9}" srcOrd="1" destOrd="0" presId="urn:microsoft.com/office/officeart/2005/8/layout/radial5"/>
    <dgm:cxn modelId="{09EF543C-B984-4606-9465-3C162E0294AF}" type="presOf" srcId="{326377B5-31DA-410C-BB74-78639B6F3855}" destId="{3AA254BE-479B-4043-A9D9-D5E585874CF9}" srcOrd="0" destOrd="0" presId="urn:microsoft.com/office/officeart/2005/8/layout/radial5"/>
    <dgm:cxn modelId="{47CE5160-0217-4425-BA0B-4A0AC280401F}" type="presOf" srcId="{A0AC8DBC-439A-420C-9A13-9A40CF075B69}" destId="{AB99EB81-B868-47B6-9DB1-3D694EBCEA75}" srcOrd="0" destOrd="0" presId="urn:microsoft.com/office/officeart/2005/8/layout/radial5"/>
    <dgm:cxn modelId="{1F647C62-027C-4C98-BB18-7DA55808D0C1}" type="presOf" srcId="{C0B45F5B-75CA-4169-B218-101871ED8AB9}" destId="{28C868E6-FF88-43C9-96EC-F18D608FD3D7}" srcOrd="0" destOrd="0" presId="urn:microsoft.com/office/officeart/2005/8/layout/radial5"/>
    <dgm:cxn modelId="{DAED1E66-EF8C-43C6-BE66-E42DAAD50DDB}" srcId="{A0AC8DBC-439A-420C-9A13-9A40CF075B69}" destId="{22AAB2AC-742A-406F-AC80-5B4A264616BC}" srcOrd="0" destOrd="0" parTransId="{A19D7B60-BE98-4CEB-BEC2-D881981E93E2}" sibTransId="{C01262A0-31D5-4FE2-A60C-5AE994AB6855}"/>
    <dgm:cxn modelId="{6175CA77-6E9A-494D-86D9-0E95495ADC22}" type="presOf" srcId="{A19D7B60-BE98-4CEB-BEC2-D881981E93E2}" destId="{C1753C5D-7CFF-483C-BCD2-623C4364AF6B}" srcOrd="0" destOrd="0" presId="urn:microsoft.com/office/officeart/2005/8/layout/radial5"/>
    <dgm:cxn modelId="{BB86628F-7D2B-4F67-9212-B55679A90555}" srcId="{A0AC8DBC-439A-420C-9A13-9A40CF075B69}" destId="{7583F79C-18DE-4923-819B-B6B1EE5CFF47}" srcOrd="3" destOrd="0" parTransId="{C0B45F5B-75CA-4169-B218-101871ED8AB9}" sibTransId="{0B074E24-ECDE-44A3-AC36-71117CD3AA1C}"/>
    <dgm:cxn modelId="{50A9D59E-4237-4F8C-8176-2EA8EB80A056}" type="presOf" srcId="{659FF08B-4884-4C80-81FC-F69744AC7AA4}" destId="{F18F884C-EECE-4962-8342-2157B346B263}" srcOrd="1" destOrd="0" presId="urn:microsoft.com/office/officeart/2005/8/layout/radial5"/>
    <dgm:cxn modelId="{3E595A9F-4CC2-48AB-A2B2-048B4E52E37F}" srcId="{A0AC8DBC-439A-420C-9A13-9A40CF075B69}" destId="{C5004568-A5B3-4865-A495-54014884D084}" srcOrd="2" destOrd="0" parTransId="{659FF08B-4884-4C80-81FC-F69744AC7AA4}" sibTransId="{0E97959D-5858-453F-9588-685C706D5FCC}"/>
    <dgm:cxn modelId="{2BD6B3A7-D5D5-4427-9D3F-DEC966311392}" type="presOf" srcId="{22AAB2AC-742A-406F-AC80-5B4A264616BC}" destId="{BA86EF31-B52E-4040-8473-0AC41C96206A}" srcOrd="0" destOrd="0" presId="urn:microsoft.com/office/officeart/2005/8/layout/radial5"/>
    <dgm:cxn modelId="{0A727CAF-2235-4770-B822-DD69D532671D}" type="presOf" srcId="{C5004568-A5B3-4865-A495-54014884D084}" destId="{AC343C0D-0D45-4F09-9E40-14CADEA2E5CB}" srcOrd="0" destOrd="0" presId="urn:microsoft.com/office/officeart/2005/8/layout/radial5"/>
    <dgm:cxn modelId="{D5CBF5CB-DAA3-420A-A90B-3C664B034740}" srcId="{A0AC8DBC-439A-420C-9A13-9A40CF075B69}" destId="{326377B5-31DA-410C-BB74-78639B6F3855}" srcOrd="1" destOrd="0" parTransId="{4EF98F63-7C4D-49DC-A6FD-4BB2DBEA25F7}" sibTransId="{41036806-F60D-4D63-878A-82BC08112B5B}"/>
    <dgm:cxn modelId="{4C153732-1582-48A9-AE32-16912636A25B}" type="presParOf" srcId="{73308B6E-6ABA-4CD7-AAFF-3A8B770AEAA6}" destId="{AB99EB81-B868-47B6-9DB1-3D694EBCEA75}" srcOrd="0" destOrd="0" presId="urn:microsoft.com/office/officeart/2005/8/layout/radial5"/>
    <dgm:cxn modelId="{A3BCF3C4-0E38-455C-B58B-40DE408CB135}" type="presParOf" srcId="{73308B6E-6ABA-4CD7-AAFF-3A8B770AEAA6}" destId="{C1753C5D-7CFF-483C-BCD2-623C4364AF6B}" srcOrd="1" destOrd="0" presId="urn:microsoft.com/office/officeart/2005/8/layout/radial5"/>
    <dgm:cxn modelId="{6D499E76-BA48-4D0A-A357-2090B48A080D}" type="presParOf" srcId="{C1753C5D-7CFF-483C-BCD2-623C4364AF6B}" destId="{4EF5E90E-4027-4CE3-A7D8-591E25C76224}" srcOrd="0" destOrd="0" presId="urn:microsoft.com/office/officeart/2005/8/layout/radial5"/>
    <dgm:cxn modelId="{DF57DBAC-695B-4F11-9B4F-580DC70AC393}" type="presParOf" srcId="{73308B6E-6ABA-4CD7-AAFF-3A8B770AEAA6}" destId="{BA86EF31-B52E-4040-8473-0AC41C96206A}" srcOrd="2" destOrd="0" presId="urn:microsoft.com/office/officeart/2005/8/layout/radial5"/>
    <dgm:cxn modelId="{212C5E96-BCCB-4C07-A1BE-FFFDA75AFBFC}" type="presParOf" srcId="{73308B6E-6ABA-4CD7-AAFF-3A8B770AEAA6}" destId="{3A852244-32E5-4F68-B6FA-25149937D85E}" srcOrd="3" destOrd="0" presId="urn:microsoft.com/office/officeart/2005/8/layout/radial5"/>
    <dgm:cxn modelId="{5F70EC03-7B01-4849-BECF-F3F06623131C}" type="presParOf" srcId="{3A852244-32E5-4F68-B6FA-25149937D85E}" destId="{E335735E-D739-47AD-A13D-7202FB86EEC5}" srcOrd="0" destOrd="0" presId="urn:microsoft.com/office/officeart/2005/8/layout/radial5"/>
    <dgm:cxn modelId="{791F6B2A-48A0-4B2E-BEB2-493801973362}" type="presParOf" srcId="{73308B6E-6ABA-4CD7-AAFF-3A8B770AEAA6}" destId="{3AA254BE-479B-4043-A9D9-D5E585874CF9}" srcOrd="4" destOrd="0" presId="urn:microsoft.com/office/officeart/2005/8/layout/radial5"/>
    <dgm:cxn modelId="{4BC59739-A20E-4EDD-86D7-9EB0BBE3E2C7}" type="presParOf" srcId="{73308B6E-6ABA-4CD7-AAFF-3A8B770AEAA6}" destId="{3E40E59C-4736-42A9-B860-90592DD0C425}" srcOrd="5" destOrd="0" presId="urn:microsoft.com/office/officeart/2005/8/layout/radial5"/>
    <dgm:cxn modelId="{A18C84F3-51BE-406A-AE9D-BDF5BF192BAA}" type="presParOf" srcId="{3E40E59C-4736-42A9-B860-90592DD0C425}" destId="{F18F884C-EECE-4962-8342-2157B346B263}" srcOrd="0" destOrd="0" presId="urn:microsoft.com/office/officeart/2005/8/layout/radial5"/>
    <dgm:cxn modelId="{1B20CEA1-574C-4758-AE61-0129EEDDF690}" type="presParOf" srcId="{73308B6E-6ABA-4CD7-AAFF-3A8B770AEAA6}" destId="{AC343C0D-0D45-4F09-9E40-14CADEA2E5CB}" srcOrd="6" destOrd="0" presId="urn:microsoft.com/office/officeart/2005/8/layout/radial5"/>
    <dgm:cxn modelId="{81817246-885A-48D9-A48F-F94A99346D3B}" type="presParOf" srcId="{73308B6E-6ABA-4CD7-AAFF-3A8B770AEAA6}" destId="{28C868E6-FF88-43C9-96EC-F18D608FD3D7}" srcOrd="7" destOrd="0" presId="urn:microsoft.com/office/officeart/2005/8/layout/radial5"/>
    <dgm:cxn modelId="{FB11F54D-8DF4-427D-A2C4-B5EAFFC78C6D}" type="presParOf" srcId="{28C868E6-FF88-43C9-96EC-F18D608FD3D7}" destId="{1AA48317-9547-4237-B4D5-D6D1AF7415D9}" srcOrd="0" destOrd="0" presId="urn:microsoft.com/office/officeart/2005/8/layout/radial5"/>
    <dgm:cxn modelId="{B750E553-C0F9-418F-8EFE-7CF0CC35DEF5}" type="presParOf" srcId="{73308B6E-6ABA-4CD7-AAFF-3A8B770AEAA6}" destId="{CD686916-2CBB-47F2-AC31-0879CA9881F8}"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9680D-E934-46D2-9DE6-D3E2A49BA75F}" type="doc">
      <dgm:prSet loTypeId="urn:microsoft.com/office/officeart/2005/8/layout/process1" loCatId="process" qsTypeId="urn:microsoft.com/office/officeart/2005/8/quickstyle/simple2" qsCatId="simple" csTypeId="urn:microsoft.com/office/officeart/2005/8/colors/accent6_2" csCatId="accent6" phldr="1"/>
      <dgm:spPr/>
    </dgm:pt>
    <dgm:pt modelId="{078D5A98-5743-489D-B246-33FC9639DD30}">
      <dgm:prSet phldrT="[Text]"/>
      <dgm:spPr/>
      <dgm:t>
        <a:bodyPr/>
        <a:lstStyle/>
        <a:p>
          <a:r>
            <a:rPr lang="en-US" dirty="0"/>
            <a:t>WNSW LHD Research directorate</a:t>
          </a:r>
          <a:endParaRPr lang="en-AU" dirty="0"/>
        </a:p>
      </dgm:t>
    </dgm:pt>
    <dgm:pt modelId="{CEF38C37-2096-45F8-80ED-28ADC93DA415}" type="parTrans" cxnId="{115DA61A-140F-4D93-B3FF-884F66317DCA}">
      <dgm:prSet/>
      <dgm:spPr/>
      <dgm:t>
        <a:bodyPr/>
        <a:lstStyle/>
        <a:p>
          <a:endParaRPr lang="en-AU"/>
        </a:p>
      </dgm:t>
    </dgm:pt>
    <dgm:pt modelId="{D3D77E29-5304-4B0A-8BF7-73FE61DF03B8}" type="sibTrans" cxnId="{115DA61A-140F-4D93-B3FF-884F66317DCA}">
      <dgm:prSet/>
      <dgm:spPr/>
      <dgm:t>
        <a:bodyPr/>
        <a:lstStyle/>
        <a:p>
          <a:endParaRPr lang="en-AU"/>
        </a:p>
      </dgm:t>
    </dgm:pt>
    <dgm:pt modelId="{15BBB411-54FD-42CB-844F-AF65B0AB8E45}">
      <dgm:prSet phldrT="[Text]"/>
      <dgm:spPr/>
      <dgm:t>
        <a:bodyPr/>
        <a:lstStyle/>
        <a:p>
          <a:r>
            <a:rPr lang="en-US" dirty="0"/>
            <a:t>RPT Health group (AEP)*</a:t>
          </a:r>
          <a:endParaRPr lang="en-AU" dirty="0"/>
        </a:p>
      </dgm:t>
    </dgm:pt>
    <dgm:pt modelId="{8B38BDAF-C179-4D25-88CD-0737E0DBB693}" type="parTrans" cxnId="{53CD7674-E3F7-4B2D-AE27-5C9BC52E1E5A}">
      <dgm:prSet/>
      <dgm:spPr/>
      <dgm:t>
        <a:bodyPr/>
        <a:lstStyle/>
        <a:p>
          <a:endParaRPr lang="en-AU"/>
        </a:p>
      </dgm:t>
    </dgm:pt>
    <dgm:pt modelId="{82C0875E-0EF2-444D-A6EA-6A349049FA49}" type="sibTrans" cxnId="{53CD7674-E3F7-4B2D-AE27-5C9BC52E1E5A}">
      <dgm:prSet/>
      <dgm:spPr/>
      <dgm:t>
        <a:bodyPr/>
        <a:lstStyle/>
        <a:p>
          <a:endParaRPr lang="en-AU"/>
        </a:p>
      </dgm:t>
    </dgm:pt>
    <dgm:pt modelId="{1266ED29-6276-46AD-8799-A4B246B84296}">
      <dgm:prSet phldrT="[Text]"/>
      <dgm:spPr/>
      <dgm:t>
        <a:bodyPr/>
        <a:lstStyle/>
        <a:p>
          <a:r>
            <a:rPr lang="en-US" dirty="0"/>
            <a:t>Charles Sturt University</a:t>
          </a:r>
          <a:endParaRPr lang="en-AU" dirty="0"/>
        </a:p>
      </dgm:t>
    </dgm:pt>
    <dgm:pt modelId="{97A9769D-16CE-42AF-A926-F4607DE4F5C1}" type="parTrans" cxnId="{88E73A10-E460-43C3-BE69-46AD3D3B6BFE}">
      <dgm:prSet/>
      <dgm:spPr/>
      <dgm:t>
        <a:bodyPr/>
        <a:lstStyle/>
        <a:p>
          <a:endParaRPr lang="en-AU"/>
        </a:p>
      </dgm:t>
    </dgm:pt>
    <dgm:pt modelId="{2688C383-258A-4601-B9EF-8429E2365617}" type="sibTrans" cxnId="{88E73A10-E460-43C3-BE69-46AD3D3B6BFE}">
      <dgm:prSet/>
      <dgm:spPr/>
      <dgm:t>
        <a:bodyPr/>
        <a:lstStyle/>
        <a:p>
          <a:endParaRPr lang="en-AU"/>
        </a:p>
      </dgm:t>
    </dgm:pt>
    <dgm:pt modelId="{947DE720-6EF0-416C-BABA-1A4A21B3EC20}" type="pres">
      <dgm:prSet presAssocID="{7789680D-E934-46D2-9DE6-D3E2A49BA75F}" presName="Name0" presStyleCnt="0">
        <dgm:presLayoutVars>
          <dgm:dir/>
          <dgm:resizeHandles val="exact"/>
        </dgm:presLayoutVars>
      </dgm:prSet>
      <dgm:spPr/>
    </dgm:pt>
    <dgm:pt modelId="{3F1CB604-21D5-4440-8FC8-91605347A90E}" type="pres">
      <dgm:prSet presAssocID="{078D5A98-5743-489D-B246-33FC9639DD30}" presName="node" presStyleLbl="node1" presStyleIdx="0" presStyleCnt="3">
        <dgm:presLayoutVars>
          <dgm:bulletEnabled val="1"/>
        </dgm:presLayoutVars>
      </dgm:prSet>
      <dgm:spPr/>
    </dgm:pt>
    <dgm:pt modelId="{9B4AA0ED-634F-4A75-AE23-632040E4B2B3}" type="pres">
      <dgm:prSet presAssocID="{D3D77E29-5304-4B0A-8BF7-73FE61DF03B8}" presName="sibTrans" presStyleLbl="sibTrans2D1" presStyleIdx="0" presStyleCnt="2"/>
      <dgm:spPr/>
    </dgm:pt>
    <dgm:pt modelId="{DCD89B2C-3707-4890-9177-6CC0B4E123C0}" type="pres">
      <dgm:prSet presAssocID="{D3D77E29-5304-4B0A-8BF7-73FE61DF03B8}" presName="connectorText" presStyleLbl="sibTrans2D1" presStyleIdx="0" presStyleCnt="2"/>
      <dgm:spPr/>
    </dgm:pt>
    <dgm:pt modelId="{DC9FABF4-FB47-4720-B3DD-86680CDF7CB2}" type="pres">
      <dgm:prSet presAssocID="{15BBB411-54FD-42CB-844F-AF65B0AB8E45}" presName="node" presStyleLbl="node1" presStyleIdx="1" presStyleCnt="3">
        <dgm:presLayoutVars>
          <dgm:bulletEnabled val="1"/>
        </dgm:presLayoutVars>
      </dgm:prSet>
      <dgm:spPr/>
    </dgm:pt>
    <dgm:pt modelId="{19A6690E-2575-4F5F-A816-DFC04C5E42A1}" type="pres">
      <dgm:prSet presAssocID="{82C0875E-0EF2-444D-A6EA-6A349049FA49}" presName="sibTrans" presStyleLbl="sibTrans2D1" presStyleIdx="1" presStyleCnt="2"/>
      <dgm:spPr/>
    </dgm:pt>
    <dgm:pt modelId="{4CD6DD23-C5E9-4481-A8E5-6331D148A3E4}" type="pres">
      <dgm:prSet presAssocID="{82C0875E-0EF2-444D-A6EA-6A349049FA49}" presName="connectorText" presStyleLbl="sibTrans2D1" presStyleIdx="1" presStyleCnt="2"/>
      <dgm:spPr/>
    </dgm:pt>
    <dgm:pt modelId="{6F462B9B-F0E4-407D-A5B4-D8CC74D05C2F}" type="pres">
      <dgm:prSet presAssocID="{1266ED29-6276-46AD-8799-A4B246B84296}" presName="node" presStyleLbl="node1" presStyleIdx="2" presStyleCnt="3">
        <dgm:presLayoutVars>
          <dgm:bulletEnabled val="1"/>
        </dgm:presLayoutVars>
      </dgm:prSet>
      <dgm:spPr/>
    </dgm:pt>
  </dgm:ptLst>
  <dgm:cxnLst>
    <dgm:cxn modelId="{8EF39105-F752-464B-A915-505C9576B40E}" type="presOf" srcId="{82C0875E-0EF2-444D-A6EA-6A349049FA49}" destId="{19A6690E-2575-4F5F-A816-DFC04C5E42A1}" srcOrd="0" destOrd="0" presId="urn:microsoft.com/office/officeart/2005/8/layout/process1"/>
    <dgm:cxn modelId="{88E73A10-E460-43C3-BE69-46AD3D3B6BFE}" srcId="{7789680D-E934-46D2-9DE6-D3E2A49BA75F}" destId="{1266ED29-6276-46AD-8799-A4B246B84296}" srcOrd="2" destOrd="0" parTransId="{97A9769D-16CE-42AF-A926-F4607DE4F5C1}" sibTransId="{2688C383-258A-4601-B9EF-8429E2365617}"/>
    <dgm:cxn modelId="{3223911A-B3B7-4C27-BADF-807A912CA1B1}" type="presOf" srcId="{1266ED29-6276-46AD-8799-A4B246B84296}" destId="{6F462B9B-F0E4-407D-A5B4-D8CC74D05C2F}" srcOrd="0" destOrd="0" presId="urn:microsoft.com/office/officeart/2005/8/layout/process1"/>
    <dgm:cxn modelId="{115DA61A-140F-4D93-B3FF-884F66317DCA}" srcId="{7789680D-E934-46D2-9DE6-D3E2A49BA75F}" destId="{078D5A98-5743-489D-B246-33FC9639DD30}" srcOrd="0" destOrd="0" parTransId="{CEF38C37-2096-45F8-80ED-28ADC93DA415}" sibTransId="{D3D77E29-5304-4B0A-8BF7-73FE61DF03B8}"/>
    <dgm:cxn modelId="{FE21FD1F-76B2-4055-BF8F-EF27239AB085}" type="presOf" srcId="{15BBB411-54FD-42CB-844F-AF65B0AB8E45}" destId="{DC9FABF4-FB47-4720-B3DD-86680CDF7CB2}" srcOrd="0" destOrd="0" presId="urn:microsoft.com/office/officeart/2005/8/layout/process1"/>
    <dgm:cxn modelId="{BE7BC862-0C76-49EC-B497-57BDE0B6A42B}" type="presOf" srcId="{7789680D-E934-46D2-9DE6-D3E2A49BA75F}" destId="{947DE720-6EF0-416C-BABA-1A4A21B3EC20}" srcOrd="0" destOrd="0" presId="urn:microsoft.com/office/officeart/2005/8/layout/process1"/>
    <dgm:cxn modelId="{5A82B465-A716-4FD5-943A-91926C7F87B1}" type="presOf" srcId="{D3D77E29-5304-4B0A-8BF7-73FE61DF03B8}" destId="{DCD89B2C-3707-4890-9177-6CC0B4E123C0}" srcOrd="1" destOrd="0" presId="urn:microsoft.com/office/officeart/2005/8/layout/process1"/>
    <dgm:cxn modelId="{F935196F-63D3-4EC0-AFF3-45A00A6F030F}" type="presOf" srcId="{D3D77E29-5304-4B0A-8BF7-73FE61DF03B8}" destId="{9B4AA0ED-634F-4A75-AE23-632040E4B2B3}" srcOrd="0" destOrd="0" presId="urn:microsoft.com/office/officeart/2005/8/layout/process1"/>
    <dgm:cxn modelId="{53CD7674-E3F7-4B2D-AE27-5C9BC52E1E5A}" srcId="{7789680D-E934-46D2-9DE6-D3E2A49BA75F}" destId="{15BBB411-54FD-42CB-844F-AF65B0AB8E45}" srcOrd="1" destOrd="0" parTransId="{8B38BDAF-C179-4D25-88CD-0737E0DBB693}" sibTransId="{82C0875E-0EF2-444D-A6EA-6A349049FA49}"/>
    <dgm:cxn modelId="{283902B8-B28B-4A70-B533-533C9CFC3CF5}" type="presOf" srcId="{078D5A98-5743-489D-B246-33FC9639DD30}" destId="{3F1CB604-21D5-4440-8FC8-91605347A90E}" srcOrd="0" destOrd="0" presId="urn:microsoft.com/office/officeart/2005/8/layout/process1"/>
    <dgm:cxn modelId="{9A9CB9D9-2F12-4D40-AB37-603EBFB136E6}" type="presOf" srcId="{82C0875E-0EF2-444D-A6EA-6A349049FA49}" destId="{4CD6DD23-C5E9-4481-A8E5-6331D148A3E4}" srcOrd="1" destOrd="0" presId="urn:microsoft.com/office/officeart/2005/8/layout/process1"/>
    <dgm:cxn modelId="{D700C899-84EB-4944-BC42-3F31C64793AF}" type="presParOf" srcId="{947DE720-6EF0-416C-BABA-1A4A21B3EC20}" destId="{3F1CB604-21D5-4440-8FC8-91605347A90E}" srcOrd="0" destOrd="0" presId="urn:microsoft.com/office/officeart/2005/8/layout/process1"/>
    <dgm:cxn modelId="{CA82F11B-3F4C-4126-B8EA-4872D406218B}" type="presParOf" srcId="{947DE720-6EF0-416C-BABA-1A4A21B3EC20}" destId="{9B4AA0ED-634F-4A75-AE23-632040E4B2B3}" srcOrd="1" destOrd="0" presId="urn:microsoft.com/office/officeart/2005/8/layout/process1"/>
    <dgm:cxn modelId="{0EF7A7B4-9127-455F-8B9F-975A446F5C61}" type="presParOf" srcId="{9B4AA0ED-634F-4A75-AE23-632040E4B2B3}" destId="{DCD89B2C-3707-4890-9177-6CC0B4E123C0}" srcOrd="0" destOrd="0" presId="urn:microsoft.com/office/officeart/2005/8/layout/process1"/>
    <dgm:cxn modelId="{0A6DA643-8799-41C2-82C3-E115F4A8224B}" type="presParOf" srcId="{947DE720-6EF0-416C-BABA-1A4A21B3EC20}" destId="{DC9FABF4-FB47-4720-B3DD-86680CDF7CB2}" srcOrd="2" destOrd="0" presId="urn:microsoft.com/office/officeart/2005/8/layout/process1"/>
    <dgm:cxn modelId="{90409D1F-34EF-474B-8BC9-387D55A2A517}" type="presParOf" srcId="{947DE720-6EF0-416C-BABA-1A4A21B3EC20}" destId="{19A6690E-2575-4F5F-A816-DFC04C5E42A1}" srcOrd="3" destOrd="0" presId="urn:microsoft.com/office/officeart/2005/8/layout/process1"/>
    <dgm:cxn modelId="{31B7603B-3C6D-4003-953A-122CE2A393C0}" type="presParOf" srcId="{19A6690E-2575-4F5F-A816-DFC04C5E42A1}" destId="{4CD6DD23-C5E9-4481-A8E5-6331D148A3E4}" srcOrd="0" destOrd="0" presId="urn:microsoft.com/office/officeart/2005/8/layout/process1"/>
    <dgm:cxn modelId="{34AB08CA-5BFA-44C9-B812-A3CAB5C7F4B4}" type="presParOf" srcId="{947DE720-6EF0-416C-BABA-1A4A21B3EC20}" destId="{6F462B9B-F0E4-407D-A5B4-D8CC74D05C2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98DF-FFDA-453A-8033-2B6DCF1BC93F}" type="doc">
      <dgm:prSet loTypeId="urn:microsoft.com/office/officeart/2005/8/layout/target3" loCatId="list" qsTypeId="urn:microsoft.com/office/officeart/2005/8/quickstyle/simple1" qsCatId="simple" csTypeId="urn:microsoft.com/office/officeart/2005/8/colors/accent6_3" csCatId="accent6" phldr="1"/>
      <dgm:spPr/>
      <dgm:t>
        <a:bodyPr/>
        <a:lstStyle/>
        <a:p>
          <a:endParaRPr lang="en-AU"/>
        </a:p>
      </dgm:t>
    </dgm:pt>
    <dgm:pt modelId="{DB937D4F-6CA1-4BF3-A8A6-014EBD4AAD1A}">
      <dgm:prSet phldrT="[Text]"/>
      <dgm:spPr/>
      <dgm:t>
        <a:bodyPr/>
        <a:lstStyle/>
        <a:p>
          <a:r>
            <a:rPr lang="en-US" dirty="0"/>
            <a:t>Accredited Exercise Physiologist</a:t>
          </a:r>
          <a:endParaRPr lang="en-AU" dirty="0"/>
        </a:p>
      </dgm:t>
    </dgm:pt>
    <dgm:pt modelId="{26F30AA0-C1AE-4BC4-8D4E-5008B8D8BA17}" type="parTrans" cxnId="{4D2BDA5B-2F53-4FC0-8F9C-5CF0C7C268F8}">
      <dgm:prSet/>
      <dgm:spPr/>
      <dgm:t>
        <a:bodyPr/>
        <a:lstStyle/>
        <a:p>
          <a:endParaRPr lang="en-AU"/>
        </a:p>
      </dgm:t>
    </dgm:pt>
    <dgm:pt modelId="{33915CFE-814B-46AF-AA2F-5B4CEE9097A8}" type="sibTrans" cxnId="{4D2BDA5B-2F53-4FC0-8F9C-5CF0C7C268F8}">
      <dgm:prSet/>
      <dgm:spPr/>
      <dgm:t>
        <a:bodyPr/>
        <a:lstStyle/>
        <a:p>
          <a:endParaRPr lang="en-AU"/>
        </a:p>
      </dgm:t>
    </dgm:pt>
    <dgm:pt modelId="{42AAC445-8D69-4925-BBB3-A2F2219456D2}">
      <dgm:prSet phldrT="[Text]"/>
      <dgm:spPr/>
      <dgm:t>
        <a:bodyPr/>
        <a:lstStyle/>
        <a:p>
          <a:r>
            <a:rPr lang="en-US" dirty="0"/>
            <a:t>Catered the program to the needs of the consumers</a:t>
          </a:r>
          <a:endParaRPr lang="en-AU" dirty="0"/>
        </a:p>
      </dgm:t>
    </dgm:pt>
    <dgm:pt modelId="{3A2D7810-5D5F-43A7-9CEE-B818F920CCF9}" type="parTrans" cxnId="{4D00FFDB-89CD-463C-AA51-FE1482445C5B}">
      <dgm:prSet/>
      <dgm:spPr/>
      <dgm:t>
        <a:bodyPr/>
        <a:lstStyle/>
        <a:p>
          <a:endParaRPr lang="en-AU"/>
        </a:p>
      </dgm:t>
    </dgm:pt>
    <dgm:pt modelId="{A5A1B99C-6DA1-4EEC-8B60-27DABAF88829}" type="sibTrans" cxnId="{4D00FFDB-89CD-463C-AA51-FE1482445C5B}">
      <dgm:prSet/>
      <dgm:spPr/>
      <dgm:t>
        <a:bodyPr/>
        <a:lstStyle/>
        <a:p>
          <a:endParaRPr lang="en-AU"/>
        </a:p>
      </dgm:t>
    </dgm:pt>
    <dgm:pt modelId="{8835BAA8-3692-4D0F-9FFB-22680B57F8D5}">
      <dgm:prSet phldrT="[Text]"/>
      <dgm:spPr/>
      <dgm:t>
        <a:bodyPr/>
        <a:lstStyle/>
        <a:p>
          <a:r>
            <a:rPr lang="en-US" dirty="0"/>
            <a:t>Researchers</a:t>
          </a:r>
          <a:endParaRPr lang="en-AU" dirty="0"/>
        </a:p>
      </dgm:t>
    </dgm:pt>
    <dgm:pt modelId="{4782E524-E590-4267-A2E7-BC912D776495}" type="parTrans" cxnId="{9F9F79D9-EECD-4955-8304-4C489BDC7CCD}">
      <dgm:prSet/>
      <dgm:spPr/>
      <dgm:t>
        <a:bodyPr/>
        <a:lstStyle/>
        <a:p>
          <a:endParaRPr lang="en-AU"/>
        </a:p>
      </dgm:t>
    </dgm:pt>
    <dgm:pt modelId="{114B54F3-08B8-40D6-9232-FC6BA54A96E3}" type="sibTrans" cxnId="{9F9F79D9-EECD-4955-8304-4C489BDC7CCD}">
      <dgm:prSet/>
      <dgm:spPr/>
      <dgm:t>
        <a:bodyPr/>
        <a:lstStyle/>
        <a:p>
          <a:endParaRPr lang="en-AU"/>
        </a:p>
      </dgm:t>
    </dgm:pt>
    <dgm:pt modelId="{AE1640AB-6FCA-4A78-9C03-4DB688079D7D}">
      <dgm:prSet phldrT="[Text]"/>
      <dgm:spPr/>
      <dgm:t>
        <a:bodyPr/>
        <a:lstStyle/>
        <a:p>
          <a:r>
            <a:rPr lang="en-US" dirty="0"/>
            <a:t>Lived experience</a:t>
          </a:r>
          <a:endParaRPr lang="en-AU" dirty="0"/>
        </a:p>
      </dgm:t>
    </dgm:pt>
    <dgm:pt modelId="{8137A24C-577D-4CC2-9B27-4D324251AA2A}" type="parTrans" cxnId="{35170421-3F8C-4D83-BDFC-BA3FEF01EE2B}">
      <dgm:prSet/>
      <dgm:spPr/>
      <dgm:t>
        <a:bodyPr/>
        <a:lstStyle/>
        <a:p>
          <a:endParaRPr lang="en-AU"/>
        </a:p>
      </dgm:t>
    </dgm:pt>
    <dgm:pt modelId="{EC7239FE-E37C-49A7-BB81-5D25036D179D}" type="sibTrans" cxnId="{35170421-3F8C-4D83-BDFC-BA3FEF01EE2B}">
      <dgm:prSet/>
      <dgm:spPr/>
      <dgm:t>
        <a:bodyPr/>
        <a:lstStyle/>
        <a:p>
          <a:endParaRPr lang="en-AU"/>
        </a:p>
      </dgm:t>
    </dgm:pt>
    <dgm:pt modelId="{19B2EB0D-0BFF-435A-8B52-7C12E5BEDF5B}">
      <dgm:prSet phldrT="[Text]"/>
      <dgm:spPr/>
      <dgm:t>
        <a:bodyPr/>
        <a:lstStyle/>
        <a:p>
          <a:r>
            <a:rPr lang="en-US" dirty="0"/>
            <a:t>Person centered approach</a:t>
          </a:r>
          <a:endParaRPr lang="en-AU" dirty="0"/>
        </a:p>
      </dgm:t>
    </dgm:pt>
    <dgm:pt modelId="{E8DF9F64-1A71-4BB2-84CB-B87299BB7FE0}" type="parTrans" cxnId="{7B73CFA4-4552-4944-AACC-F68401BEC11C}">
      <dgm:prSet/>
      <dgm:spPr/>
      <dgm:t>
        <a:bodyPr/>
        <a:lstStyle/>
        <a:p>
          <a:endParaRPr lang="en-AU"/>
        </a:p>
      </dgm:t>
    </dgm:pt>
    <dgm:pt modelId="{9C9FCDCA-C8D5-4DAE-9250-49A89A5BBBB4}" type="sibTrans" cxnId="{7B73CFA4-4552-4944-AACC-F68401BEC11C}">
      <dgm:prSet/>
      <dgm:spPr/>
      <dgm:t>
        <a:bodyPr/>
        <a:lstStyle/>
        <a:p>
          <a:endParaRPr lang="en-AU"/>
        </a:p>
      </dgm:t>
    </dgm:pt>
    <dgm:pt modelId="{3B96BA02-20D6-405F-BE53-AB6F78841F75}">
      <dgm:prSet phldrT="[Text]"/>
      <dgm:spPr/>
      <dgm:t>
        <a:bodyPr/>
        <a:lstStyle/>
        <a:p>
          <a:endParaRPr lang="en-AU" dirty="0">
            <a:highlight>
              <a:srgbClr val="FFFF00"/>
            </a:highlight>
          </a:endParaRPr>
        </a:p>
      </dgm:t>
    </dgm:pt>
    <dgm:pt modelId="{7C721A60-9915-4640-884C-9D11035C11F8}" type="parTrans" cxnId="{DA8606C0-F795-4E96-806F-2A2FBB5D2A12}">
      <dgm:prSet/>
      <dgm:spPr/>
      <dgm:t>
        <a:bodyPr/>
        <a:lstStyle/>
        <a:p>
          <a:endParaRPr lang="en-AU"/>
        </a:p>
      </dgm:t>
    </dgm:pt>
    <dgm:pt modelId="{8477B4C4-A8C4-4237-8408-3E5E2FE759D0}" type="sibTrans" cxnId="{DA8606C0-F795-4E96-806F-2A2FBB5D2A12}">
      <dgm:prSet/>
      <dgm:spPr/>
      <dgm:t>
        <a:bodyPr/>
        <a:lstStyle/>
        <a:p>
          <a:endParaRPr lang="en-AU"/>
        </a:p>
      </dgm:t>
    </dgm:pt>
    <dgm:pt modelId="{31D0589C-85B1-4753-9EE7-74C84AFA27DC}">
      <dgm:prSet/>
      <dgm:spPr/>
      <dgm:t>
        <a:bodyPr/>
        <a:lstStyle/>
        <a:p>
          <a:r>
            <a:rPr lang="en-US" dirty="0"/>
            <a:t>Ecologically valid program</a:t>
          </a:r>
          <a:endParaRPr lang="en-AU" dirty="0"/>
        </a:p>
      </dgm:t>
    </dgm:pt>
    <dgm:pt modelId="{422E287C-CD35-4EFC-B924-8460546AB40A}" type="parTrans" cxnId="{4EB538C6-9EEA-47E1-8AAA-4650EB622661}">
      <dgm:prSet/>
      <dgm:spPr/>
      <dgm:t>
        <a:bodyPr/>
        <a:lstStyle/>
        <a:p>
          <a:endParaRPr lang="en-AU"/>
        </a:p>
      </dgm:t>
    </dgm:pt>
    <dgm:pt modelId="{4289E8DD-415C-479F-BDD3-FA318AFE1EB4}" type="sibTrans" cxnId="{4EB538C6-9EEA-47E1-8AAA-4650EB622661}">
      <dgm:prSet/>
      <dgm:spPr/>
      <dgm:t>
        <a:bodyPr/>
        <a:lstStyle/>
        <a:p>
          <a:endParaRPr lang="en-AU"/>
        </a:p>
      </dgm:t>
    </dgm:pt>
    <dgm:pt modelId="{E107D678-C10B-4533-AFA3-1D9EB33B4195}">
      <dgm:prSet/>
      <dgm:spPr/>
      <dgm:t>
        <a:bodyPr/>
        <a:lstStyle/>
        <a:p>
          <a:r>
            <a:rPr lang="en-US" dirty="0"/>
            <a:t>Exercise physiology and mental health backgrounds</a:t>
          </a:r>
          <a:endParaRPr lang="en-AU" dirty="0"/>
        </a:p>
      </dgm:t>
    </dgm:pt>
    <dgm:pt modelId="{F3729FA9-112A-46AF-A782-093625E9408F}" type="parTrans" cxnId="{F90BB80D-19E0-4069-821E-B533ADDA68E9}">
      <dgm:prSet/>
      <dgm:spPr/>
      <dgm:t>
        <a:bodyPr/>
        <a:lstStyle/>
        <a:p>
          <a:endParaRPr lang="en-AU"/>
        </a:p>
      </dgm:t>
    </dgm:pt>
    <dgm:pt modelId="{0AF60252-AD84-430A-B49D-5499CDA806E4}" type="sibTrans" cxnId="{F90BB80D-19E0-4069-821E-B533ADDA68E9}">
      <dgm:prSet/>
      <dgm:spPr/>
      <dgm:t>
        <a:bodyPr/>
        <a:lstStyle/>
        <a:p>
          <a:endParaRPr lang="en-AU"/>
        </a:p>
      </dgm:t>
    </dgm:pt>
    <dgm:pt modelId="{A0721A59-32A5-420F-AD4A-3864AF0A734E}">
      <dgm:prSet/>
      <dgm:spPr/>
      <dgm:t>
        <a:bodyPr/>
        <a:lstStyle/>
        <a:p>
          <a:r>
            <a:rPr lang="en-US" dirty="0"/>
            <a:t>Engaged early on</a:t>
          </a:r>
          <a:endParaRPr lang="en-AU" dirty="0"/>
        </a:p>
      </dgm:t>
    </dgm:pt>
    <dgm:pt modelId="{A16FF4A9-3384-43FE-8DA5-06D854D1F8D7}" type="parTrans" cxnId="{CB300644-7F14-43DA-A1DA-90411B54131B}">
      <dgm:prSet/>
      <dgm:spPr/>
      <dgm:t>
        <a:bodyPr/>
        <a:lstStyle/>
        <a:p>
          <a:endParaRPr lang="en-AU"/>
        </a:p>
      </dgm:t>
    </dgm:pt>
    <dgm:pt modelId="{32287AC0-C437-46CC-94D9-76B9314A8E5E}" type="sibTrans" cxnId="{CB300644-7F14-43DA-A1DA-90411B54131B}">
      <dgm:prSet/>
      <dgm:spPr/>
      <dgm:t>
        <a:bodyPr/>
        <a:lstStyle/>
        <a:p>
          <a:endParaRPr lang="en-AU"/>
        </a:p>
      </dgm:t>
    </dgm:pt>
    <dgm:pt modelId="{397FCCC5-1483-4BB0-9530-A8679B14F038}">
      <dgm:prSet phldrT="[Text]"/>
      <dgm:spPr/>
      <dgm:t>
        <a:bodyPr/>
        <a:lstStyle/>
        <a:p>
          <a:r>
            <a:rPr lang="en-US" dirty="0"/>
            <a:t>Comfortable with no set exercise program (type or intensity)</a:t>
          </a:r>
          <a:endParaRPr lang="en-AU" dirty="0"/>
        </a:p>
      </dgm:t>
    </dgm:pt>
    <dgm:pt modelId="{45BD9900-12E5-4BB4-B31D-35A5CFA56810}" type="parTrans" cxnId="{9B68EEFE-88AC-4A3A-8979-A45220EFF0FA}">
      <dgm:prSet/>
      <dgm:spPr/>
      <dgm:t>
        <a:bodyPr/>
        <a:lstStyle/>
        <a:p>
          <a:endParaRPr lang="en-AU"/>
        </a:p>
      </dgm:t>
    </dgm:pt>
    <dgm:pt modelId="{CAD651B0-909D-47FB-BB01-A2D752AB191A}" type="sibTrans" cxnId="{9B68EEFE-88AC-4A3A-8979-A45220EFF0FA}">
      <dgm:prSet/>
      <dgm:spPr/>
      <dgm:t>
        <a:bodyPr/>
        <a:lstStyle/>
        <a:p>
          <a:endParaRPr lang="en-AU"/>
        </a:p>
      </dgm:t>
    </dgm:pt>
    <dgm:pt modelId="{41E9547F-93A1-4F35-B846-BE4A89290F97}">
      <dgm:prSet/>
      <dgm:spPr/>
      <dgm:t>
        <a:bodyPr/>
        <a:lstStyle/>
        <a:p>
          <a:r>
            <a:rPr lang="en-US" dirty="0"/>
            <a:t>Reaching a wide audience - influence</a:t>
          </a:r>
          <a:endParaRPr lang="en-AU" dirty="0"/>
        </a:p>
      </dgm:t>
    </dgm:pt>
    <dgm:pt modelId="{68359709-4756-4161-95F5-ABDDD8F2302E}" type="parTrans" cxnId="{98651486-3EC6-470A-98CC-B4296BA19CE0}">
      <dgm:prSet/>
      <dgm:spPr/>
      <dgm:t>
        <a:bodyPr/>
        <a:lstStyle/>
        <a:p>
          <a:endParaRPr lang="en-AU"/>
        </a:p>
      </dgm:t>
    </dgm:pt>
    <dgm:pt modelId="{92733A48-2533-4463-B67D-77AC3B625EC7}" type="sibTrans" cxnId="{98651486-3EC6-470A-98CC-B4296BA19CE0}">
      <dgm:prSet/>
      <dgm:spPr/>
      <dgm:t>
        <a:bodyPr/>
        <a:lstStyle/>
        <a:p>
          <a:endParaRPr lang="en-AU"/>
        </a:p>
      </dgm:t>
    </dgm:pt>
    <dgm:pt modelId="{521571B9-9A4A-4729-941D-A2391453A5A0}" type="pres">
      <dgm:prSet presAssocID="{B6E598DF-FFDA-453A-8033-2B6DCF1BC93F}" presName="Name0" presStyleCnt="0">
        <dgm:presLayoutVars>
          <dgm:chMax val="7"/>
          <dgm:dir/>
          <dgm:animLvl val="lvl"/>
          <dgm:resizeHandles val="exact"/>
        </dgm:presLayoutVars>
      </dgm:prSet>
      <dgm:spPr/>
    </dgm:pt>
    <dgm:pt modelId="{8C1F6F45-D0A8-4A44-916F-C8FB76E46C57}" type="pres">
      <dgm:prSet presAssocID="{DB937D4F-6CA1-4BF3-A8A6-014EBD4AAD1A}" presName="circle1" presStyleLbl="node1" presStyleIdx="0" presStyleCnt="3" custLinFactNeighborX="202" custLinFactNeighborY="0"/>
      <dgm:spPr/>
    </dgm:pt>
    <dgm:pt modelId="{F20E7D2E-F4B0-4080-AD12-AF674D1C10F9}" type="pres">
      <dgm:prSet presAssocID="{DB937D4F-6CA1-4BF3-A8A6-014EBD4AAD1A}" presName="space" presStyleCnt="0"/>
      <dgm:spPr/>
    </dgm:pt>
    <dgm:pt modelId="{9B71BBE6-79E2-4587-BBA8-0DC2F5729E1D}" type="pres">
      <dgm:prSet presAssocID="{DB937D4F-6CA1-4BF3-A8A6-014EBD4AAD1A}" presName="rect1" presStyleLbl="alignAcc1" presStyleIdx="0" presStyleCnt="3"/>
      <dgm:spPr/>
    </dgm:pt>
    <dgm:pt modelId="{E4A139EE-39A1-453C-B6AE-88698653D41E}" type="pres">
      <dgm:prSet presAssocID="{8835BAA8-3692-4D0F-9FFB-22680B57F8D5}" presName="vertSpace2" presStyleLbl="node1" presStyleIdx="0" presStyleCnt="3"/>
      <dgm:spPr/>
    </dgm:pt>
    <dgm:pt modelId="{4B31382F-A943-48D2-B2E5-A1558C8317CC}" type="pres">
      <dgm:prSet presAssocID="{8835BAA8-3692-4D0F-9FFB-22680B57F8D5}" presName="circle2" presStyleLbl="node1" presStyleIdx="1" presStyleCnt="3"/>
      <dgm:spPr/>
    </dgm:pt>
    <dgm:pt modelId="{FC53E3A6-56E1-4E06-92BF-6BDC228993AC}" type="pres">
      <dgm:prSet presAssocID="{8835BAA8-3692-4D0F-9FFB-22680B57F8D5}" presName="rect2" presStyleLbl="alignAcc1" presStyleIdx="1" presStyleCnt="3"/>
      <dgm:spPr/>
    </dgm:pt>
    <dgm:pt modelId="{A9A20786-DCEA-42FE-943C-FCA17F26ECEB}" type="pres">
      <dgm:prSet presAssocID="{19B2EB0D-0BFF-435A-8B52-7C12E5BEDF5B}" presName="vertSpace3" presStyleLbl="node1" presStyleIdx="1" presStyleCnt="3"/>
      <dgm:spPr/>
    </dgm:pt>
    <dgm:pt modelId="{12FAB079-39CF-480B-A275-A0BEDA925D0A}" type="pres">
      <dgm:prSet presAssocID="{19B2EB0D-0BFF-435A-8B52-7C12E5BEDF5B}" presName="circle3" presStyleLbl="node1" presStyleIdx="2" presStyleCnt="3"/>
      <dgm:spPr/>
    </dgm:pt>
    <dgm:pt modelId="{AE863B80-4E8E-4850-9B6E-01488685CC96}" type="pres">
      <dgm:prSet presAssocID="{19B2EB0D-0BFF-435A-8B52-7C12E5BEDF5B}" presName="rect3" presStyleLbl="alignAcc1" presStyleIdx="2" presStyleCnt="3"/>
      <dgm:spPr/>
    </dgm:pt>
    <dgm:pt modelId="{105FAD41-92F0-44B9-8D04-DB7B476EB59E}" type="pres">
      <dgm:prSet presAssocID="{DB937D4F-6CA1-4BF3-A8A6-014EBD4AAD1A}" presName="rect1ParTx" presStyleLbl="alignAcc1" presStyleIdx="2" presStyleCnt="3">
        <dgm:presLayoutVars>
          <dgm:chMax val="1"/>
          <dgm:bulletEnabled val="1"/>
        </dgm:presLayoutVars>
      </dgm:prSet>
      <dgm:spPr/>
    </dgm:pt>
    <dgm:pt modelId="{48C0C4A0-A6C1-4846-8D60-65BDB2363C59}" type="pres">
      <dgm:prSet presAssocID="{DB937D4F-6CA1-4BF3-A8A6-014EBD4AAD1A}" presName="rect1ChTx" presStyleLbl="alignAcc1" presStyleIdx="2" presStyleCnt="3">
        <dgm:presLayoutVars>
          <dgm:bulletEnabled val="1"/>
        </dgm:presLayoutVars>
      </dgm:prSet>
      <dgm:spPr/>
    </dgm:pt>
    <dgm:pt modelId="{B2D5851D-1887-4894-844F-1F357701048D}" type="pres">
      <dgm:prSet presAssocID="{8835BAA8-3692-4D0F-9FFB-22680B57F8D5}" presName="rect2ParTx" presStyleLbl="alignAcc1" presStyleIdx="2" presStyleCnt="3">
        <dgm:presLayoutVars>
          <dgm:chMax val="1"/>
          <dgm:bulletEnabled val="1"/>
        </dgm:presLayoutVars>
      </dgm:prSet>
      <dgm:spPr/>
    </dgm:pt>
    <dgm:pt modelId="{02C84BAC-6908-4291-AD90-746CD24918E9}" type="pres">
      <dgm:prSet presAssocID="{8835BAA8-3692-4D0F-9FFB-22680B57F8D5}" presName="rect2ChTx" presStyleLbl="alignAcc1" presStyleIdx="2" presStyleCnt="3">
        <dgm:presLayoutVars>
          <dgm:bulletEnabled val="1"/>
        </dgm:presLayoutVars>
      </dgm:prSet>
      <dgm:spPr/>
    </dgm:pt>
    <dgm:pt modelId="{044539C8-675D-46A4-B072-27D67D5AC630}" type="pres">
      <dgm:prSet presAssocID="{19B2EB0D-0BFF-435A-8B52-7C12E5BEDF5B}" presName="rect3ParTx" presStyleLbl="alignAcc1" presStyleIdx="2" presStyleCnt="3">
        <dgm:presLayoutVars>
          <dgm:chMax val="1"/>
          <dgm:bulletEnabled val="1"/>
        </dgm:presLayoutVars>
      </dgm:prSet>
      <dgm:spPr/>
    </dgm:pt>
    <dgm:pt modelId="{F409357D-6923-4A30-A645-FBD8AF8F3F63}" type="pres">
      <dgm:prSet presAssocID="{19B2EB0D-0BFF-435A-8B52-7C12E5BEDF5B}" presName="rect3ChTx" presStyleLbl="alignAcc1" presStyleIdx="2" presStyleCnt="3">
        <dgm:presLayoutVars>
          <dgm:bulletEnabled val="1"/>
        </dgm:presLayoutVars>
      </dgm:prSet>
      <dgm:spPr/>
    </dgm:pt>
  </dgm:ptLst>
  <dgm:cxnLst>
    <dgm:cxn modelId="{654F2D09-E073-4EF0-9BCB-E33FF8DD336E}" type="presOf" srcId="{397FCCC5-1483-4BB0-9530-A8679B14F038}" destId="{48C0C4A0-A6C1-4846-8D60-65BDB2363C59}" srcOrd="0" destOrd="1" presId="urn:microsoft.com/office/officeart/2005/8/layout/target3"/>
    <dgm:cxn modelId="{F90BB80D-19E0-4069-821E-B533ADDA68E9}" srcId="{8835BAA8-3692-4D0F-9FFB-22680B57F8D5}" destId="{E107D678-C10B-4533-AFA3-1D9EB33B4195}" srcOrd="1" destOrd="0" parTransId="{F3729FA9-112A-46AF-A782-093625E9408F}" sibTransId="{0AF60252-AD84-430A-B49D-5499CDA806E4}"/>
    <dgm:cxn modelId="{DCFA920F-1EAD-4476-89DB-DF7C67C8A16C}" type="presOf" srcId="{A0721A59-32A5-420F-AD4A-3864AF0A734E}" destId="{02C84BAC-6908-4291-AD90-746CD24918E9}" srcOrd="0" destOrd="2" presId="urn:microsoft.com/office/officeart/2005/8/layout/target3"/>
    <dgm:cxn modelId="{1CA7B710-E5EF-44F3-BDAB-0E8EB453F5D1}" type="presOf" srcId="{DB937D4F-6CA1-4BF3-A8A6-014EBD4AAD1A}" destId="{105FAD41-92F0-44B9-8D04-DB7B476EB59E}" srcOrd="1" destOrd="0" presId="urn:microsoft.com/office/officeart/2005/8/layout/target3"/>
    <dgm:cxn modelId="{DA3A3F1A-781C-4345-BC96-9437523F1D36}" type="presOf" srcId="{8835BAA8-3692-4D0F-9FFB-22680B57F8D5}" destId="{FC53E3A6-56E1-4E06-92BF-6BDC228993AC}" srcOrd="0" destOrd="0" presId="urn:microsoft.com/office/officeart/2005/8/layout/target3"/>
    <dgm:cxn modelId="{35170421-3F8C-4D83-BDFC-BA3FEF01EE2B}" srcId="{8835BAA8-3692-4D0F-9FFB-22680B57F8D5}" destId="{AE1640AB-6FCA-4A78-9C03-4DB688079D7D}" srcOrd="0" destOrd="0" parTransId="{8137A24C-577D-4CC2-9B27-4D324251AA2A}" sibTransId="{EC7239FE-E37C-49A7-BB81-5D25036D179D}"/>
    <dgm:cxn modelId="{C12EE137-CF80-4D93-9D93-284DE33AD672}" type="presOf" srcId="{3B96BA02-20D6-405F-BE53-AB6F78841F75}" destId="{F409357D-6923-4A30-A645-FBD8AF8F3F63}" srcOrd="0" destOrd="0" presId="urn:microsoft.com/office/officeart/2005/8/layout/target3"/>
    <dgm:cxn modelId="{4D2BDA5B-2F53-4FC0-8F9C-5CF0C7C268F8}" srcId="{B6E598DF-FFDA-453A-8033-2B6DCF1BC93F}" destId="{DB937D4F-6CA1-4BF3-A8A6-014EBD4AAD1A}" srcOrd="0" destOrd="0" parTransId="{26F30AA0-C1AE-4BC4-8D4E-5008B8D8BA17}" sibTransId="{33915CFE-814B-46AF-AA2F-5B4CEE9097A8}"/>
    <dgm:cxn modelId="{CB300644-7F14-43DA-A1DA-90411B54131B}" srcId="{8835BAA8-3692-4D0F-9FFB-22680B57F8D5}" destId="{A0721A59-32A5-420F-AD4A-3864AF0A734E}" srcOrd="2" destOrd="0" parTransId="{A16FF4A9-3384-43FE-8DA5-06D854D1F8D7}" sibTransId="{32287AC0-C437-46CC-94D9-76B9314A8E5E}"/>
    <dgm:cxn modelId="{9594544C-09A3-4FFC-9F42-A348BA62D447}" type="presOf" srcId="{8835BAA8-3692-4D0F-9FFB-22680B57F8D5}" destId="{B2D5851D-1887-4894-844F-1F357701048D}" srcOrd="1" destOrd="0" presId="urn:microsoft.com/office/officeart/2005/8/layout/target3"/>
    <dgm:cxn modelId="{A467516D-E52D-4137-A2EA-C3216E9EB27F}" type="presOf" srcId="{42AAC445-8D69-4925-BBB3-A2F2219456D2}" destId="{48C0C4A0-A6C1-4846-8D60-65BDB2363C59}" srcOrd="0" destOrd="0" presId="urn:microsoft.com/office/officeart/2005/8/layout/target3"/>
    <dgm:cxn modelId="{1DD95957-C17D-4F90-9951-9BC74630C0DD}" type="presOf" srcId="{19B2EB0D-0BFF-435A-8B52-7C12E5BEDF5B}" destId="{044539C8-675D-46A4-B072-27D67D5AC630}" srcOrd="1" destOrd="0" presId="urn:microsoft.com/office/officeart/2005/8/layout/target3"/>
    <dgm:cxn modelId="{A2251358-91EE-4831-99B2-55EC047787D4}" type="presOf" srcId="{E107D678-C10B-4533-AFA3-1D9EB33B4195}" destId="{02C84BAC-6908-4291-AD90-746CD24918E9}" srcOrd="0" destOrd="1" presId="urn:microsoft.com/office/officeart/2005/8/layout/target3"/>
    <dgm:cxn modelId="{98223558-785A-41AA-98D6-8CB354A5F2D1}" type="presOf" srcId="{19B2EB0D-0BFF-435A-8B52-7C12E5BEDF5B}" destId="{AE863B80-4E8E-4850-9B6E-01488685CC96}" srcOrd="0" destOrd="0" presId="urn:microsoft.com/office/officeart/2005/8/layout/target3"/>
    <dgm:cxn modelId="{98651486-3EC6-470A-98CC-B4296BA19CE0}" srcId="{8835BAA8-3692-4D0F-9FFB-22680B57F8D5}" destId="{41E9547F-93A1-4F35-B846-BE4A89290F97}" srcOrd="3" destOrd="0" parTransId="{68359709-4756-4161-95F5-ABDDD8F2302E}" sibTransId="{92733A48-2533-4463-B67D-77AC3B625EC7}"/>
    <dgm:cxn modelId="{D7855A87-72AE-4BAF-A3CA-D4FE73C31A59}" type="presOf" srcId="{B6E598DF-FFDA-453A-8033-2B6DCF1BC93F}" destId="{521571B9-9A4A-4729-941D-A2391453A5A0}" srcOrd="0" destOrd="0" presId="urn:microsoft.com/office/officeart/2005/8/layout/target3"/>
    <dgm:cxn modelId="{7B73CFA4-4552-4944-AACC-F68401BEC11C}" srcId="{B6E598DF-FFDA-453A-8033-2B6DCF1BC93F}" destId="{19B2EB0D-0BFF-435A-8B52-7C12E5BEDF5B}" srcOrd="2" destOrd="0" parTransId="{E8DF9F64-1A71-4BB2-84CB-B87299BB7FE0}" sibTransId="{9C9FCDCA-C8D5-4DAE-9250-49A89A5BBBB4}"/>
    <dgm:cxn modelId="{2ADD25AD-1610-49F9-ADAF-0AEE129D6BD6}" type="presOf" srcId="{31D0589C-85B1-4753-9EE7-74C84AFA27DC}" destId="{48C0C4A0-A6C1-4846-8D60-65BDB2363C59}" srcOrd="0" destOrd="2" presId="urn:microsoft.com/office/officeart/2005/8/layout/target3"/>
    <dgm:cxn modelId="{42F689BE-CB67-440B-AE2C-98335066CA22}" type="presOf" srcId="{AE1640AB-6FCA-4A78-9C03-4DB688079D7D}" destId="{02C84BAC-6908-4291-AD90-746CD24918E9}" srcOrd="0" destOrd="0" presId="urn:microsoft.com/office/officeart/2005/8/layout/target3"/>
    <dgm:cxn modelId="{DA8606C0-F795-4E96-806F-2A2FBB5D2A12}" srcId="{19B2EB0D-0BFF-435A-8B52-7C12E5BEDF5B}" destId="{3B96BA02-20D6-405F-BE53-AB6F78841F75}" srcOrd="0" destOrd="0" parTransId="{7C721A60-9915-4640-884C-9D11035C11F8}" sibTransId="{8477B4C4-A8C4-4237-8408-3E5E2FE759D0}"/>
    <dgm:cxn modelId="{401E02C4-0915-4FFC-93C4-5DC18D6F68D1}" type="presOf" srcId="{41E9547F-93A1-4F35-B846-BE4A89290F97}" destId="{02C84BAC-6908-4291-AD90-746CD24918E9}" srcOrd="0" destOrd="3" presId="urn:microsoft.com/office/officeart/2005/8/layout/target3"/>
    <dgm:cxn modelId="{4EB538C6-9EEA-47E1-8AAA-4650EB622661}" srcId="{DB937D4F-6CA1-4BF3-A8A6-014EBD4AAD1A}" destId="{31D0589C-85B1-4753-9EE7-74C84AFA27DC}" srcOrd="2" destOrd="0" parTransId="{422E287C-CD35-4EFC-B924-8460546AB40A}" sibTransId="{4289E8DD-415C-479F-BDD3-FA318AFE1EB4}"/>
    <dgm:cxn modelId="{9F9F79D9-EECD-4955-8304-4C489BDC7CCD}" srcId="{B6E598DF-FFDA-453A-8033-2B6DCF1BC93F}" destId="{8835BAA8-3692-4D0F-9FFB-22680B57F8D5}" srcOrd="1" destOrd="0" parTransId="{4782E524-E590-4267-A2E7-BC912D776495}" sibTransId="{114B54F3-08B8-40D6-9232-FC6BA54A96E3}"/>
    <dgm:cxn modelId="{4D00FFDB-89CD-463C-AA51-FE1482445C5B}" srcId="{DB937D4F-6CA1-4BF3-A8A6-014EBD4AAD1A}" destId="{42AAC445-8D69-4925-BBB3-A2F2219456D2}" srcOrd="0" destOrd="0" parTransId="{3A2D7810-5D5F-43A7-9CEE-B818F920CCF9}" sibTransId="{A5A1B99C-6DA1-4EEC-8B60-27DABAF88829}"/>
    <dgm:cxn modelId="{32B1CEE5-E734-491C-81E9-8BDD261D9602}" type="presOf" srcId="{DB937D4F-6CA1-4BF3-A8A6-014EBD4AAD1A}" destId="{9B71BBE6-79E2-4587-BBA8-0DC2F5729E1D}" srcOrd="0" destOrd="0" presId="urn:microsoft.com/office/officeart/2005/8/layout/target3"/>
    <dgm:cxn modelId="{9B68EEFE-88AC-4A3A-8979-A45220EFF0FA}" srcId="{DB937D4F-6CA1-4BF3-A8A6-014EBD4AAD1A}" destId="{397FCCC5-1483-4BB0-9530-A8679B14F038}" srcOrd="1" destOrd="0" parTransId="{45BD9900-12E5-4BB4-B31D-35A5CFA56810}" sibTransId="{CAD651B0-909D-47FB-BB01-A2D752AB191A}"/>
    <dgm:cxn modelId="{0ACFCEDF-61DE-4132-8F3F-0D67CF71E5E2}" type="presParOf" srcId="{521571B9-9A4A-4729-941D-A2391453A5A0}" destId="{8C1F6F45-D0A8-4A44-916F-C8FB76E46C57}" srcOrd="0" destOrd="0" presId="urn:microsoft.com/office/officeart/2005/8/layout/target3"/>
    <dgm:cxn modelId="{022FFCDC-4361-4C29-A045-4F802DC4EF1F}" type="presParOf" srcId="{521571B9-9A4A-4729-941D-A2391453A5A0}" destId="{F20E7D2E-F4B0-4080-AD12-AF674D1C10F9}" srcOrd="1" destOrd="0" presId="urn:microsoft.com/office/officeart/2005/8/layout/target3"/>
    <dgm:cxn modelId="{A0A31330-217A-4698-A7E6-4E51D6CC00F5}" type="presParOf" srcId="{521571B9-9A4A-4729-941D-A2391453A5A0}" destId="{9B71BBE6-79E2-4587-BBA8-0DC2F5729E1D}" srcOrd="2" destOrd="0" presId="urn:microsoft.com/office/officeart/2005/8/layout/target3"/>
    <dgm:cxn modelId="{99CE2102-DCFF-4A42-BC1F-68098C7575C1}" type="presParOf" srcId="{521571B9-9A4A-4729-941D-A2391453A5A0}" destId="{E4A139EE-39A1-453C-B6AE-88698653D41E}" srcOrd="3" destOrd="0" presId="urn:microsoft.com/office/officeart/2005/8/layout/target3"/>
    <dgm:cxn modelId="{E247A911-99FA-41DC-A3C8-B080720E108D}" type="presParOf" srcId="{521571B9-9A4A-4729-941D-A2391453A5A0}" destId="{4B31382F-A943-48D2-B2E5-A1558C8317CC}" srcOrd="4" destOrd="0" presId="urn:microsoft.com/office/officeart/2005/8/layout/target3"/>
    <dgm:cxn modelId="{0EE1FC7A-F40B-4164-9876-FC04A9141A4A}" type="presParOf" srcId="{521571B9-9A4A-4729-941D-A2391453A5A0}" destId="{FC53E3A6-56E1-4E06-92BF-6BDC228993AC}" srcOrd="5" destOrd="0" presId="urn:microsoft.com/office/officeart/2005/8/layout/target3"/>
    <dgm:cxn modelId="{D38D78B0-3857-4B61-9CBE-E1FF95E688F2}" type="presParOf" srcId="{521571B9-9A4A-4729-941D-A2391453A5A0}" destId="{A9A20786-DCEA-42FE-943C-FCA17F26ECEB}" srcOrd="6" destOrd="0" presId="urn:microsoft.com/office/officeart/2005/8/layout/target3"/>
    <dgm:cxn modelId="{385235B0-5617-4611-AE75-31BA46BAB185}" type="presParOf" srcId="{521571B9-9A4A-4729-941D-A2391453A5A0}" destId="{12FAB079-39CF-480B-A275-A0BEDA925D0A}" srcOrd="7" destOrd="0" presId="urn:microsoft.com/office/officeart/2005/8/layout/target3"/>
    <dgm:cxn modelId="{FDD6779E-9196-4150-8F0A-576E8BC3E859}" type="presParOf" srcId="{521571B9-9A4A-4729-941D-A2391453A5A0}" destId="{AE863B80-4E8E-4850-9B6E-01488685CC96}" srcOrd="8" destOrd="0" presId="urn:microsoft.com/office/officeart/2005/8/layout/target3"/>
    <dgm:cxn modelId="{F1DDB674-967A-4384-B46E-2684A8EC49BD}" type="presParOf" srcId="{521571B9-9A4A-4729-941D-A2391453A5A0}" destId="{105FAD41-92F0-44B9-8D04-DB7B476EB59E}" srcOrd="9" destOrd="0" presId="urn:microsoft.com/office/officeart/2005/8/layout/target3"/>
    <dgm:cxn modelId="{D330127B-6AB9-4FC4-98BD-1B66FD6721A8}" type="presParOf" srcId="{521571B9-9A4A-4729-941D-A2391453A5A0}" destId="{48C0C4A0-A6C1-4846-8D60-65BDB2363C59}" srcOrd="10" destOrd="0" presId="urn:microsoft.com/office/officeart/2005/8/layout/target3"/>
    <dgm:cxn modelId="{0A3D3CC5-F49D-47C4-AA16-BD029A58566E}" type="presParOf" srcId="{521571B9-9A4A-4729-941D-A2391453A5A0}" destId="{B2D5851D-1887-4894-844F-1F357701048D}" srcOrd="11" destOrd="0" presId="urn:microsoft.com/office/officeart/2005/8/layout/target3"/>
    <dgm:cxn modelId="{8EE3C01D-3631-496B-AC19-0C475787EA30}" type="presParOf" srcId="{521571B9-9A4A-4729-941D-A2391453A5A0}" destId="{02C84BAC-6908-4291-AD90-746CD24918E9}" srcOrd="12" destOrd="0" presId="urn:microsoft.com/office/officeart/2005/8/layout/target3"/>
    <dgm:cxn modelId="{BAE6315F-49B0-4335-B6B2-2298060A5892}" type="presParOf" srcId="{521571B9-9A4A-4729-941D-A2391453A5A0}" destId="{044539C8-675D-46A4-B072-27D67D5AC630}" srcOrd="13" destOrd="0" presId="urn:microsoft.com/office/officeart/2005/8/layout/target3"/>
    <dgm:cxn modelId="{0321C399-5559-42AE-B06E-ECCB094A16D6}" type="presParOf" srcId="{521571B9-9A4A-4729-941D-A2391453A5A0}" destId="{F409357D-6923-4A30-A645-FBD8AF8F3F6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D7CBA5-6F6E-4415-84B0-70EAB8CEB3A7}" type="doc">
      <dgm:prSet loTypeId="urn:microsoft.com/office/officeart/2005/8/layout/process4" loCatId="list" qsTypeId="urn:microsoft.com/office/officeart/2005/8/quickstyle/simple1" qsCatId="simple" csTypeId="urn:microsoft.com/office/officeart/2005/8/colors/accent6_5" csCatId="accent6" phldr="1"/>
      <dgm:spPr/>
      <dgm:t>
        <a:bodyPr/>
        <a:lstStyle/>
        <a:p>
          <a:endParaRPr lang="en-AU"/>
        </a:p>
      </dgm:t>
    </dgm:pt>
    <dgm:pt modelId="{FD9A3622-CC9A-40CB-90B9-BA062E75FD33}">
      <dgm:prSet phldrT="[Text]"/>
      <dgm:spPr/>
      <dgm:t>
        <a:bodyPr/>
        <a:lstStyle/>
        <a:p>
          <a:r>
            <a:rPr lang="en-US" b="1" dirty="0"/>
            <a:t>VISION</a:t>
          </a:r>
          <a:endParaRPr lang="en-AU" b="1" dirty="0"/>
        </a:p>
      </dgm:t>
    </dgm:pt>
    <dgm:pt modelId="{8685DEC9-F819-401A-BBB3-E284B13486F9}" type="parTrans" cxnId="{68EC120D-6AB2-4386-AB6A-FEC7AE774D21}">
      <dgm:prSet/>
      <dgm:spPr/>
      <dgm:t>
        <a:bodyPr/>
        <a:lstStyle/>
        <a:p>
          <a:endParaRPr lang="en-AU"/>
        </a:p>
      </dgm:t>
    </dgm:pt>
    <dgm:pt modelId="{5C144159-5345-4EAB-81B3-3E3FEC21E364}" type="sibTrans" cxnId="{68EC120D-6AB2-4386-AB6A-FEC7AE774D21}">
      <dgm:prSet/>
      <dgm:spPr/>
      <dgm:t>
        <a:bodyPr/>
        <a:lstStyle/>
        <a:p>
          <a:endParaRPr lang="en-AU"/>
        </a:p>
      </dgm:t>
    </dgm:pt>
    <dgm:pt modelId="{29B50CE8-575C-40F8-A5FE-5768613FD00D}">
      <dgm:prSet phldrT="[Text]"/>
      <dgm:spPr/>
      <dgm:t>
        <a:bodyPr/>
        <a:lstStyle/>
        <a:p>
          <a:r>
            <a:rPr lang="en-US" dirty="0"/>
            <a:t>Easily accessible physical activity program</a:t>
          </a:r>
          <a:endParaRPr lang="en-AU" dirty="0"/>
        </a:p>
      </dgm:t>
    </dgm:pt>
    <dgm:pt modelId="{BE67785F-772D-4D09-85F7-1D192024134B}" type="parTrans" cxnId="{F5A89AFC-B75E-4497-A2D7-898D6D0103E5}">
      <dgm:prSet/>
      <dgm:spPr/>
      <dgm:t>
        <a:bodyPr/>
        <a:lstStyle/>
        <a:p>
          <a:endParaRPr lang="en-AU"/>
        </a:p>
      </dgm:t>
    </dgm:pt>
    <dgm:pt modelId="{815386F8-22FB-4366-AB3A-EBD008EC5C88}" type="sibTrans" cxnId="{F5A89AFC-B75E-4497-A2D7-898D6D0103E5}">
      <dgm:prSet/>
      <dgm:spPr/>
      <dgm:t>
        <a:bodyPr/>
        <a:lstStyle/>
        <a:p>
          <a:endParaRPr lang="en-AU"/>
        </a:p>
      </dgm:t>
    </dgm:pt>
    <dgm:pt modelId="{252C65D1-F361-4231-8F85-BD77F23F3262}">
      <dgm:prSet phldrT="[Text]"/>
      <dgm:spPr/>
      <dgm:t>
        <a:bodyPr/>
        <a:lstStyle/>
        <a:p>
          <a:r>
            <a:rPr lang="en-US" dirty="0"/>
            <a:t>Suitable to the needs and wants of the older persons being cared for by the OPMHS team</a:t>
          </a:r>
          <a:endParaRPr lang="en-AU" dirty="0"/>
        </a:p>
      </dgm:t>
    </dgm:pt>
    <dgm:pt modelId="{F5048D5A-8FD8-4368-B241-359A3C79A73E}" type="parTrans" cxnId="{699E46EA-05C9-4299-8F5B-F566A6E776D6}">
      <dgm:prSet/>
      <dgm:spPr/>
      <dgm:t>
        <a:bodyPr/>
        <a:lstStyle/>
        <a:p>
          <a:endParaRPr lang="en-AU"/>
        </a:p>
      </dgm:t>
    </dgm:pt>
    <dgm:pt modelId="{4EEB5447-54CB-4167-BABF-A6838503E467}" type="sibTrans" cxnId="{699E46EA-05C9-4299-8F5B-F566A6E776D6}">
      <dgm:prSet/>
      <dgm:spPr/>
      <dgm:t>
        <a:bodyPr/>
        <a:lstStyle/>
        <a:p>
          <a:endParaRPr lang="en-AU"/>
        </a:p>
      </dgm:t>
    </dgm:pt>
    <dgm:pt modelId="{B65F8B0B-9B5C-41DC-AEB9-FE3B4783EC97}">
      <dgm:prSet phldrT="[Text]"/>
      <dgm:spPr/>
      <dgm:t>
        <a:bodyPr/>
        <a:lstStyle/>
        <a:p>
          <a:r>
            <a:rPr lang="en-US" b="1" dirty="0"/>
            <a:t>System design principles</a:t>
          </a:r>
          <a:endParaRPr lang="en-AU" b="1" dirty="0"/>
        </a:p>
      </dgm:t>
    </dgm:pt>
    <dgm:pt modelId="{0324DA24-8D88-4F4D-B9A5-79F002771C37}" type="parTrans" cxnId="{AE2E578C-9DCD-4375-94D8-A60963727E2A}">
      <dgm:prSet/>
      <dgm:spPr/>
      <dgm:t>
        <a:bodyPr/>
        <a:lstStyle/>
        <a:p>
          <a:endParaRPr lang="en-AU"/>
        </a:p>
      </dgm:t>
    </dgm:pt>
    <dgm:pt modelId="{37359E5C-569C-44F2-825D-51C2585962D4}" type="sibTrans" cxnId="{AE2E578C-9DCD-4375-94D8-A60963727E2A}">
      <dgm:prSet/>
      <dgm:spPr/>
      <dgm:t>
        <a:bodyPr/>
        <a:lstStyle/>
        <a:p>
          <a:endParaRPr lang="en-AU"/>
        </a:p>
      </dgm:t>
    </dgm:pt>
    <dgm:pt modelId="{1A1EB64D-160A-4C2B-819A-8B7CC509F668}">
      <dgm:prSet phldrT="[Text]"/>
      <dgm:spPr/>
      <dgm:t>
        <a:bodyPr/>
        <a:lstStyle/>
        <a:p>
          <a:r>
            <a:rPr lang="en-US" dirty="0"/>
            <a:t>Shared vision for older persons services in local communities</a:t>
          </a:r>
          <a:endParaRPr lang="en-AU" dirty="0"/>
        </a:p>
      </dgm:t>
    </dgm:pt>
    <dgm:pt modelId="{3417906B-8053-43D2-965B-D6EF5FEB04E6}" type="parTrans" cxnId="{1C35D552-4665-447A-A8F9-297CCDE51293}">
      <dgm:prSet/>
      <dgm:spPr/>
      <dgm:t>
        <a:bodyPr/>
        <a:lstStyle/>
        <a:p>
          <a:endParaRPr lang="en-AU"/>
        </a:p>
      </dgm:t>
    </dgm:pt>
    <dgm:pt modelId="{48B6141D-0901-4FFB-9820-C5BABE657FAC}" type="sibTrans" cxnId="{1C35D552-4665-447A-A8F9-297CCDE51293}">
      <dgm:prSet/>
      <dgm:spPr/>
      <dgm:t>
        <a:bodyPr/>
        <a:lstStyle/>
        <a:p>
          <a:endParaRPr lang="en-AU"/>
        </a:p>
      </dgm:t>
    </dgm:pt>
    <dgm:pt modelId="{BE8AA9C9-FB4D-4D12-A05A-8D58629057BA}">
      <dgm:prSet phldrT="[Text]"/>
      <dgm:spPr/>
      <dgm:t>
        <a:bodyPr/>
        <a:lstStyle/>
        <a:p>
          <a:r>
            <a:rPr lang="en-US" dirty="0"/>
            <a:t>Involve older people and value their experiences as much as clinical effectiveness</a:t>
          </a:r>
          <a:endParaRPr lang="en-AU" dirty="0"/>
        </a:p>
      </dgm:t>
    </dgm:pt>
    <dgm:pt modelId="{C8588C7F-294F-4B6B-B57E-B86149E25CE6}" type="parTrans" cxnId="{1357CEBE-4A57-4264-A21F-BA6A0798E5C4}">
      <dgm:prSet/>
      <dgm:spPr/>
      <dgm:t>
        <a:bodyPr/>
        <a:lstStyle/>
        <a:p>
          <a:endParaRPr lang="en-AU"/>
        </a:p>
      </dgm:t>
    </dgm:pt>
    <dgm:pt modelId="{E1FCC461-5145-42FE-ABDA-D8C63E59F755}" type="sibTrans" cxnId="{1357CEBE-4A57-4264-A21F-BA6A0798E5C4}">
      <dgm:prSet/>
      <dgm:spPr/>
      <dgm:t>
        <a:bodyPr/>
        <a:lstStyle/>
        <a:p>
          <a:endParaRPr lang="en-AU"/>
        </a:p>
      </dgm:t>
    </dgm:pt>
    <dgm:pt modelId="{65EBCA04-0348-4BE1-A13A-A580A985188A}">
      <dgm:prSet phldrT="[Text]"/>
      <dgm:spPr/>
      <dgm:t>
        <a:bodyPr/>
        <a:lstStyle/>
        <a:p>
          <a:r>
            <a:rPr lang="en-US" b="1" dirty="0"/>
            <a:t>Making integration happen</a:t>
          </a:r>
          <a:endParaRPr lang="en-AU" b="1" dirty="0"/>
        </a:p>
      </dgm:t>
    </dgm:pt>
    <dgm:pt modelId="{DD3D38A2-1ED6-439B-B65C-F836C32D62CE}" type="parTrans" cxnId="{D0F3B219-2556-40E0-BAFC-3E0EC11CBFAA}">
      <dgm:prSet/>
      <dgm:spPr/>
      <dgm:t>
        <a:bodyPr/>
        <a:lstStyle/>
        <a:p>
          <a:endParaRPr lang="en-AU"/>
        </a:p>
      </dgm:t>
    </dgm:pt>
    <dgm:pt modelId="{96163FCD-1B28-4F24-8A83-11C0E3D3237B}" type="sibTrans" cxnId="{D0F3B219-2556-40E0-BAFC-3E0EC11CBFAA}">
      <dgm:prSet/>
      <dgm:spPr/>
      <dgm:t>
        <a:bodyPr/>
        <a:lstStyle/>
        <a:p>
          <a:endParaRPr lang="en-AU"/>
        </a:p>
      </dgm:t>
    </dgm:pt>
    <dgm:pt modelId="{AD22CF04-BC0E-44A3-A2BF-5CBF2869D525}">
      <dgm:prSet phldrT="[Text]"/>
      <dgm:spPr/>
      <dgm:t>
        <a:bodyPr/>
        <a:lstStyle/>
        <a:p>
          <a:r>
            <a:rPr lang="en-US" dirty="0"/>
            <a:t>Empower participation</a:t>
          </a:r>
          <a:endParaRPr lang="en-AU" dirty="0"/>
        </a:p>
      </dgm:t>
    </dgm:pt>
    <dgm:pt modelId="{8B50B79D-8572-41E4-A320-2E3C3F73020A}" type="parTrans" cxnId="{DE7A75D1-00F0-4A99-B7B9-2762A865F555}">
      <dgm:prSet/>
      <dgm:spPr/>
      <dgm:t>
        <a:bodyPr/>
        <a:lstStyle/>
        <a:p>
          <a:endParaRPr lang="en-AU"/>
        </a:p>
      </dgm:t>
    </dgm:pt>
    <dgm:pt modelId="{1A210D2D-A0E3-4835-9718-1CC12560EA88}" type="sibTrans" cxnId="{DE7A75D1-00F0-4A99-B7B9-2762A865F555}">
      <dgm:prSet/>
      <dgm:spPr/>
      <dgm:t>
        <a:bodyPr/>
        <a:lstStyle/>
        <a:p>
          <a:endParaRPr lang="en-AU"/>
        </a:p>
      </dgm:t>
    </dgm:pt>
    <dgm:pt modelId="{EEB2865F-47A9-4F18-A6C9-204639793E2F}">
      <dgm:prSet phldrT="[Text]"/>
      <dgm:spPr/>
      <dgm:t>
        <a:bodyPr/>
        <a:lstStyle/>
        <a:p>
          <a:r>
            <a:rPr lang="en-US" dirty="0"/>
            <a:t>Co-developed</a:t>
          </a:r>
          <a:endParaRPr lang="en-AU" dirty="0"/>
        </a:p>
      </dgm:t>
    </dgm:pt>
    <dgm:pt modelId="{FA1E82DB-1523-4B40-8D0F-9AA70DDBD8CD}" type="parTrans" cxnId="{C0B1F887-7EDE-42F7-9829-63D8B2B4BDF5}">
      <dgm:prSet/>
      <dgm:spPr/>
      <dgm:t>
        <a:bodyPr/>
        <a:lstStyle/>
        <a:p>
          <a:endParaRPr lang="en-AU"/>
        </a:p>
      </dgm:t>
    </dgm:pt>
    <dgm:pt modelId="{74255B52-B6F8-4964-B558-645E62C4E969}" type="sibTrans" cxnId="{C0B1F887-7EDE-42F7-9829-63D8B2B4BDF5}">
      <dgm:prSet/>
      <dgm:spPr/>
      <dgm:t>
        <a:bodyPr/>
        <a:lstStyle/>
        <a:p>
          <a:endParaRPr lang="en-AU"/>
        </a:p>
      </dgm:t>
    </dgm:pt>
    <dgm:pt modelId="{9A86CCA2-4F60-4B87-9DDA-7B8CBB6D1723}">
      <dgm:prSet/>
      <dgm:spPr/>
      <dgm:t>
        <a:bodyPr/>
        <a:lstStyle/>
        <a:p>
          <a:r>
            <a:rPr lang="en-US" dirty="0"/>
            <a:t>Shifting clinical team behaviours</a:t>
          </a:r>
          <a:endParaRPr lang="en-AU" dirty="0"/>
        </a:p>
      </dgm:t>
    </dgm:pt>
    <dgm:pt modelId="{28ACC35E-40DA-4272-8359-E0D91B5D75AC}" type="parTrans" cxnId="{A92DD837-26DE-4E8C-B8B8-306C7E83B2AD}">
      <dgm:prSet/>
      <dgm:spPr/>
      <dgm:t>
        <a:bodyPr/>
        <a:lstStyle/>
        <a:p>
          <a:endParaRPr lang="en-AU"/>
        </a:p>
      </dgm:t>
    </dgm:pt>
    <dgm:pt modelId="{4E0C42A5-3DC2-4193-9931-E7A53A4185C2}" type="sibTrans" cxnId="{A92DD837-26DE-4E8C-B8B8-306C7E83B2AD}">
      <dgm:prSet/>
      <dgm:spPr/>
      <dgm:t>
        <a:bodyPr/>
        <a:lstStyle/>
        <a:p>
          <a:endParaRPr lang="en-AU"/>
        </a:p>
      </dgm:t>
    </dgm:pt>
    <dgm:pt modelId="{337E0E0F-EB84-425E-8B45-C38D871B9E0B}" type="pres">
      <dgm:prSet presAssocID="{58D7CBA5-6F6E-4415-84B0-70EAB8CEB3A7}" presName="Name0" presStyleCnt="0">
        <dgm:presLayoutVars>
          <dgm:dir/>
          <dgm:animLvl val="lvl"/>
          <dgm:resizeHandles val="exact"/>
        </dgm:presLayoutVars>
      </dgm:prSet>
      <dgm:spPr/>
    </dgm:pt>
    <dgm:pt modelId="{5951C24C-8DBE-4A64-9DC7-86518AD9D064}" type="pres">
      <dgm:prSet presAssocID="{65EBCA04-0348-4BE1-A13A-A580A985188A}" presName="boxAndChildren" presStyleCnt="0"/>
      <dgm:spPr/>
    </dgm:pt>
    <dgm:pt modelId="{CEC5796B-FF0F-40A6-92E8-182078D14158}" type="pres">
      <dgm:prSet presAssocID="{65EBCA04-0348-4BE1-A13A-A580A985188A}" presName="parentTextBox" presStyleLbl="node1" presStyleIdx="0" presStyleCnt="3"/>
      <dgm:spPr/>
    </dgm:pt>
    <dgm:pt modelId="{CA56B794-8FEE-445B-8C34-40FF7D5094FC}" type="pres">
      <dgm:prSet presAssocID="{65EBCA04-0348-4BE1-A13A-A580A985188A}" presName="entireBox" presStyleLbl="node1" presStyleIdx="0" presStyleCnt="3" custLinFactNeighborY="-773"/>
      <dgm:spPr/>
    </dgm:pt>
    <dgm:pt modelId="{6A002B67-1CA8-4E16-AD97-782FDD4766E5}" type="pres">
      <dgm:prSet presAssocID="{65EBCA04-0348-4BE1-A13A-A580A985188A}" presName="descendantBox" presStyleCnt="0"/>
      <dgm:spPr/>
    </dgm:pt>
    <dgm:pt modelId="{AA0FED8F-BCDC-47C1-BBDF-4BDC4AB907A5}" type="pres">
      <dgm:prSet presAssocID="{AD22CF04-BC0E-44A3-A2BF-5CBF2869D525}" presName="childTextBox" presStyleLbl="fgAccFollowNode1" presStyleIdx="0" presStyleCnt="7">
        <dgm:presLayoutVars>
          <dgm:bulletEnabled val="1"/>
        </dgm:presLayoutVars>
      </dgm:prSet>
      <dgm:spPr/>
    </dgm:pt>
    <dgm:pt modelId="{4EEE4764-3F96-451A-8892-C3A4575BD38B}" type="pres">
      <dgm:prSet presAssocID="{EEB2865F-47A9-4F18-A6C9-204639793E2F}" presName="childTextBox" presStyleLbl="fgAccFollowNode1" presStyleIdx="1" presStyleCnt="7">
        <dgm:presLayoutVars>
          <dgm:bulletEnabled val="1"/>
        </dgm:presLayoutVars>
      </dgm:prSet>
      <dgm:spPr/>
    </dgm:pt>
    <dgm:pt modelId="{ECAAEA8B-8E39-431A-8CC0-1C29EA1E2A3E}" type="pres">
      <dgm:prSet presAssocID="{9A86CCA2-4F60-4B87-9DDA-7B8CBB6D1723}" presName="childTextBox" presStyleLbl="fgAccFollowNode1" presStyleIdx="2" presStyleCnt="7">
        <dgm:presLayoutVars>
          <dgm:bulletEnabled val="1"/>
        </dgm:presLayoutVars>
      </dgm:prSet>
      <dgm:spPr/>
    </dgm:pt>
    <dgm:pt modelId="{8066FF80-A5A6-4B9C-9EA1-B60E4C5685FD}" type="pres">
      <dgm:prSet presAssocID="{37359E5C-569C-44F2-825D-51C2585962D4}" presName="sp" presStyleCnt="0"/>
      <dgm:spPr/>
    </dgm:pt>
    <dgm:pt modelId="{B49FDEFC-880F-4F72-8623-14B82ADB755F}" type="pres">
      <dgm:prSet presAssocID="{B65F8B0B-9B5C-41DC-AEB9-FE3B4783EC97}" presName="arrowAndChildren" presStyleCnt="0"/>
      <dgm:spPr/>
    </dgm:pt>
    <dgm:pt modelId="{0F5FBE44-88E6-40F5-B591-51131E41BB87}" type="pres">
      <dgm:prSet presAssocID="{B65F8B0B-9B5C-41DC-AEB9-FE3B4783EC97}" presName="parentTextArrow" presStyleLbl="node1" presStyleIdx="0" presStyleCnt="3"/>
      <dgm:spPr/>
    </dgm:pt>
    <dgm:pt modelId="{FFECE398-C491-4F93-8CE7-4BCCCBA0B4BF}" type="pres">
      <dgm:prSet presAssocID="{B65F8B0B-9B5C-41DC-AEB9-FE3B4783EC97}" presName="arrow" presStyleLbl="node1" presStyleIdx="1" presStyleCnt="3"/>
      <dgm:spPr/>
    </dgm:pt>
    <dgm:pt modelId="{F34F60A5-DA4C-4418-8579-4364689EA628}" type="pres">
      <dgm:prSet presAssocID="{B65F8B0B-9B5C-41DC-AEB9-FE3B4783EC97}" presName="descendantArrow" presStyleCnt="0"/>
      <dgm:spPr/>
    </dgm:pt>
    <dgm:pt modelId="{2E2CF1A6-8A49-4FA5-B1EB-5161E26B5A0D}" type="pres">
      <dgm:prSet presAssocID="{1A1EB64D-160A-4C2B-819A-8B7CC509F668}" presName="childTextArrow" presStyleLbl="fgAccFollowNode1" presStyleIdx="3" presStyleCnt="7">
        <dgm:presLayoutVars>
          <dgm:bulletEnabled val="1"/>
        </dgm:presLayoutVars>
      </dgm:prSet>
      <dgm:spPr/>
    </dgm:pt>
    <dgm:pt modelId="{BB16DCC1-1560-4125-9912-12A4CF469C43}" type="pres">
      <dgm:prSet presAssocID="{BE8AA9C9-FB4D-4D12-A05A-8D58629057BA}" presName="childTextArrow" presStyleLbl="fgAccFollowNode1" presStyleIdx="4" presStyleCnt="7">
        <dgm:presLayoutVars>
          <dgm:bulletEnabled val="1"/>
        </dgm:presLayoutVars>
      </dgm:prSet>
      <dgm:spPr/>
    </dgm:pt>
    <dgm:pt modelId="{F1B7EBB0-0026-4A46-8986-8CB29025DB79}" type="pres">
      <dgm:prSet presAssocID="{5C144159-5345-4EAB-81B3-3E3FEC21E364}" presName="sp" presStyleCnt="0"/>
      <dgm:spPr/>
    </dgm:pt>
    <dgm:pt modelId="{802C7078-5F0E-46CC-8C9A-48728FD90B77}" type="pres">
      <dgm:prSet presAssocID="{FD9A3622-CC9A-40CB-90B9-BA062E75FD33}" presName="arrowAndChildren" presStyleCnt="0"/>
      <dgm:spPr/>
    </dgm:pt>
    <dgm:pt modelId="{43E4CE25-2C7D-4652-A786-976EF8DF8BCA}" type="pres">
      <dgm:prSet presAssocID="{FD9A3622-CC9A-40CB-90B9-BA062E75FD33}" presName="parentTextArrow" presStyleLbl="node1" presStyleIdx="1" presStyleCnt="3"/>
      <dgm:spPr/>
    </dgm:pt>
    <dgm:pt modelId="{588A357D-CA35-4406-BDE4-C1BCCC05AFD4}" type="pres">
      <dgm:prSet presAssocID="{FD9A3622-CC9A-40CB-90B9-BA062E75FD33}" presName="arrow" presStyleLbl="node1" presStyleIdx="2" presStyleCnt="3"/>
      <dgm:spPr/>
    </dgm:pt>
    <dgm:pt modelId="{B1712793-F299-4270-AC79-159850155169}" type="pres">
      <dgm:prSet presAssocID="{FD9A3622-CC9A-40CB-90B9-BA062E75FD33}" presName="descendantArrow" presStyleCnt="0"/>
      <dgm:spPr/>
    </dgm:pt>
    <dgm:pt modelId="{50A7EF8B-D44A-4EF0-B306-C356B97BAD32}" type="pres">
      <dgm:prSet presAssocID="{29B50CE8-575C-40F8-A5FE-5768613FD00D}" presName="childTextArrow" presStyleLbl="fgAccFollowNode1" presStyleIdx="5" presStyleCnt="7">
        <dgm:presLayoutVars>
          <dgm:bulletEnabled val="1"/>
        </dgm:presLayoutVars>
      </dgm:prSet>
      <dgm:spPr/>
    </dgm:pt>
    <dgm:pt modelId="{0922781E-BF2B-4840-9486-988F8A24A174}" type="pres">
      <dgm:prSet presAssocID="{252C65D1-F361-4231-8F85-BD77F23F3262}" presName="childTextArrow" presStyleLbl="fgAccFollowNode1" presStyleIdx="6" presStyleCnt="7">
        <dgm:presLayoutVars>
          <dgm:bulletEnabled val="1"/>
        </dgm:presLayoutVars>
      </dgm:prSet>
      <dgm:spPr/>
    </dgm:pt>
  </dgm:ptLst>
  <dgm:cxnLst>
    <dgm:cxn modelId="{68EC120D-6AB2-4386-AB6A-FEC7AE774D21}" srcId="{58D7CBA5-6F6E-4415-84B0-70EAB8CEB3A7}" destId="{FD9A3622-CC9A-40CB-90B9-BA062E75FD33}" srcOrd="0" destOrd="0" parTransId="{8685DEC9-F819-401A-BBB3-E284B13486F9}" sibTransId="{5C144159-5345-4EAB-81B3-3E3FEC21E364}"/>
    <dgm:cxn modelId="{71266013-FD61-4F42-98A3-3205BC53BCB7}" type="presOf" srcId="{FD9A3622-CC9A-40CB-90B9-BA062E75FD33}" destId="{43E4CE25-2C7D-4652-A786-976EF8DF8BCA}" srcOrd="0" destOrd="0" presId="urn:microsoft.com/office/officeart/2005/8/layout/process4"/>
    <dgm:cxn modelId="{D0F3B219-2556-40E0-BAFC-3E0EC11CBFAA}" srcId="{58D7CBA5-6F6E-4415-84B0-70EAB8CEB3A7}" destId="{65EBCA04-0348-4BE1-A13A-A580A985188A}" srcOrd="2" destOrd="0" parTransId="{DD3D38A2-1ED6-439B-B65C-F836C32D62CE}" sibTransId="{96163FCD-1B28-4F24-8A83-11C0E3D3237B}"/>
    <dgm:cxn modelId="{A92DD837-26DE-4E8C-B8B8-306C7E83B2AD}" srcId="{65EBCA04-0348-4BE1-A13A-A580A985188A}" destId="{9A86CCA2-4F60-4B87-9DDA-7B8CBB6D1723}" srcOrd="2" destOrd="0" parTransId="{28ACC35E-40DA-4272-8359-E0D91B5D75AC}" sibTransId="{4E0C42A5-3DC2-4193-9931-E7A53A4185C2}"/>
    <dgm:cxn modelId="{1B52A662-D963-444A-95F7-9AD472782842}" type="presOf" srcId="{29B50CE8-575C-40F8-A5FE-5768613FD00D}" destId="{50A7EF8B-D44A-4EF0-B306-C356B97BAD32}" srcOrd="0" destOrd="0" presId="urn:microsoft.com/office/officeart/2005/8/layout/process4"/>
    <dgm:cxn modelId="{00A6D84B-5723-4A25-BD8C-BB3AC79825B3}" type="presOf" srcId="{BE8AA9C9-FB4D-4D12-A05A-8D58629057BA}" destId="{BB16DCC1-1560-4125-9912-12A4CF469C43}" srcOrd="0" destOrd="0" presId="urn:microsoft.com/office/officeart/2005/8/layout/process4"/>
    <dgm:cxn modelId="{D71AE04E-EA8C-47CD-8ECC-F23434F5FD07}" type="presOf" srcId="{EEB2865F-47A9-4F18-A6C9-204639793E2F}" destId="{4EEE4764-3F96-451A-8892-C3A4575BD38B}" srcOrd="0" destOrd="0" presId="urn:microsoft.com/office/officeart/2005/8/layout/process4"/>
    <dgm:cxn modelId="{EE5B7370-BDC5-4E14-84C0-5573D03A6C6D}" type="presOf" srcId="{1A1EB64D-160A-4C2B-819A-8B7CC509F668}" destId="{2E2CF1A6-8A49-4FA5-B1EB-5161E26B5A0D}" srcOrd="0" destOrd="0" presId="urn:microsoft.com/office/officeart/2005/8/layout/process4"/>
    <dgm:cxn modelId="{1C35D552-4665-447A-A8F9-297CCDE51293}" srcId="{B65F8B0B-9B5C-41DC-AEB9-FE3B4783EC97}" destId="{1A1EB64D-160A-4C2B-819A-8B7CC509F668}" srcOrd="0" destOrd="0" parTransId="{3417906B-8053-43D2-965B-D6EF5FEB04E6}" sibTransId="{48B6141D-0901-4FFB-9820-C5BABE657FAC}"/>
    <dgm:cxn modelId="{60905F57-D06B-4CD3-9E39-CAD55396F270}" type="presOf" srcId="{AD22CF04-BC0E-44A3-A2BF-5CBF2869D525}" destId="{AA0FED8F-BCDC-47C1-BBDF-4BDC4AB907A5}" srcOrd="0" destOrd="0" presId="urn:microsoft.com/office/officeart/2005/8/layout/process4"/>
    <dgm:cxn modelId="{D97BC077-0908-4103-A09D-5CEB655784C4}" type="presOf" srcId="{65EBCA04-0348-4BE1-A13A-A580A985188A}" destId="{CA56B794-8FEE-445B-8C34-40FF7D5094FC}" srcOrd="1" destOrd="0" presId="urn:microsoft.com/office/officeart/2005/8/layout/process4"/>
    <dgm:cxn modelId="{C0B1F887-7EDE-42F7-9829-63D8B2B4BDF5}" srcId="{65EBCA04-0348-4BE1-A13A-A580A985188A}" destId="{EEB2865F-47A9-4F18-A6C9-204639793E2F}" srcOrd="1" destOrd="0" parTransId="{FA1E82DB-1523-4B40-8D0F-9AA70DDBD8CD}" sibTransId="{74255B52-B6F8-4964-B558-645E62C4E969}"/>
    <dgm:cxn modelId="{AE2E578C-9DCD-4375-94D8-A60963727E2A}" srcId="{58D7CBA5-6F6E-4415-84B0-70EAB8CEB3A7}" destId="{B65F8B0B-9B5C-41DC-AEB9-FE3B4783EC97}" srcOrd="1" destOrd="0" parTransId="{0324DA24-8D88-4F4D-B9A5-79F002771C37}" sibTransId="{37359E5C-569C-44F2-825D-51C2585962D4}"/>
    <dgm:cxn modelId="{51316D91-BE73-46CA-9A16-A939DAF7612A}" type="presOf" srcId="{B65F8B0B-9B5C-41DC-AEB9-FE3B4783EC97}" destId="{FFECE398-C491-4F93-8CE7-4BCCCBA0B4BF}" srcOrd="1" destOrd="0" presId="urn:microsoft.com/office/officeart/2005/8/layout/process4"/>
    <dgm:cxn modelId="{6B3D9E9F-5C51-4C1D-AE7D-D581F6795485}" type="presOf" srcId="{FD9A3622-CC9A-40CB-90B9-BA062E75FD33}" destId="{588A357D-CA35-4406-BDE4-C1BCCC05AFD4}" srcOrd="1" destOrd="0" presId="urn:microsoft.com/office/officeart/2005/8/layout/process4"/>
    <dgm:cxn modelId="{55F9BEA6-CF17-4B2C-8B70-B7BC30605FA9}" type="presOf" srcId="{58D7CBA5-6F6E-4415-84B0-70EAB8CEB3A7}" destId="{337E0E0F-EB84-425E-8B45-C38D871B9E0B}" srcOrd="0" destOrd="0" presId="urn:microsoft.com/office/officeart/2005/8/layout/process4"/>
    <dgm:cxn modelId="{DE69F0AC-F063-4587-B78D-622F8D125EDB}" type="presOf" srcId="{65EBCA04-0348-4BE1-A13A-A580A985188A}" destId="{CEC5796B-FF0F-40A6-92E8-182078D14158}" srcOrd="0" destOrd="0" presId="urn:microsoft.com/office/officeart/2005/8/layout/process4"/>
    <dgm:cxn modelId="{1357CEBE-4A57-4264-A21F-BA6A0798E5C4}" srcId="{B65F8B0B-9B5C-41DC-AEB9-FE3B4783EC97}" destId="{BE8AA9C9-FB4D-4D12-A05A-8D58629057BA}" srcOrd="1" destOrd="0" parTransId="{C8588C7F-294F-4B6B-B57E-B86149E25CE6}" sibTransId="{E1FCC461-5145-42FE-ABDA-D8C63E59F755}"/>
    <dgm:cxn modelId="{32FDBFBF-6EB5-4BD5-9741-99816A6B0444}" type="presOf" srcId="{252C65D1-F361-4231-8F85-BD77F23F3262}" destId="{0922781E-BF2B-4840-9486-988F8A24A174}" srcOrd="0" destOrd="0" presId="urn:microsoft.com/office/officeart/2005/8/layout/process4"/>
    <dgm:cxn modelId="{DE7A75D1-00F0-4A99-B7B9-2762A865F555}" srcId="{65EBCA04-0348-4BE1-A13A-A580A985188A}" destId="{AD22CF04-BC0E-44A3-A2BF-5CBF2869D525}" srcOrd="0" destOrd="0" parTransId="{8B50B79D-8572-41E4-A320-2E3C3F73020A}" sibTransId="{1A210D2D-A0E3-4835-9718-1CC12560EA88}"/>
    <dgm:cxn modelId="{F72D18D7-5224-43A3-848D-1C2912027DB8}" type="presOf" srcId="{B65F8B0B-9B5C-41DC-AEB9-FE3B4783EC97}" destId="{0F5FBE44-88E6-40F5-B591-51131E41BB87}" srcOrd="0" destOrd="0" presId="urn:microsoft.com/office/officeart/2005/8/layout/process4"/>
    <dgm:cxn modelId="{699E46EA-05C9-4299-8F5B-F566A6E776D6}" srcId="{FD9A3622-CC9A-40CB-90B9-BA062E75FD33}" destId="{252C65D1-F361-4231-8F85-BD77F23F3262}" srcOrd="1" destOrd="0" parTransId="{F5048D5A-8FD8-4368-B241-359A3C79A73E}" sibTransId="{4EEB5447-54CB-4167-BABF-A6838503E467}"/>
    <dgm:cxn modelId="{4625BBEB-EDE2-4D08-8709-803A5287865B}" type="presOf" srcId="{9A86CCA2-4F60-4B87-9DDA-7B8CBB6D1723}" destId="{ECAAEA8B-8E39-431A-8CC0-1C29EA1E2A3E}" srcOrd="0" destOrd="0" presId="urn:microsoft.com/office/officeart/2005/8/layout/process4"/>
    <dgm:cxn modelId="{F5A89AFC-B75E-4497-A2D7-898D6D0103E5}" srcId="{FD9A3622-CC9A-40CB-90B9-BA062E75FD33}" destId="{29B50CE8-575C-40F8-A5FE-5768613FD00D}" srcOrd="0" destOrd="0" parTransId="{BE67785F-772D-4D09-85F7-1D192024134B}" sibTransId="{815386F8-22FB-4366-AB3A-EBD008EC5C88}"/>
    <dgm:cxn modelId="{2FBA81F6-D0A7-4E9D-9282-120B9DB0149C}" type="presParOf" srcId="{337E0E0F-EB84-425E-8B45-C38D871B9E0B}" destId="{5951C24C-8DBE-4A64-9DC7-86518AD9D064}" srcOrd="0" destOrd="0" presId="urn:microsoft.com/office/officeart/2005/8/layout/process4"/>
    <dgm:cxn modelId="{A74C1941-2E79-4C1E-AAF7-A7A89A3C6950}" type="presParOf" srcId="{5951C24C-8DBE-4A64-9DC7-86518AD9D064}" destId="{CEC5796B-FF0F-40A6-92E8-182078D14158}" srcOrd="0" destOrd="0" presId="urn:microsoft.com/office/officeart/2005/8/layout/process4"/>
    <dgm:cxn modelId="{507BEE45-C473-4C57-B26D-6E35A54CD669}" type="presParOf" srcId="{5951C24C-8DBE-4A64-9DC7-86518AD9D064}" destId="{CA56B794-8FEE-445B-8C34-40FF7D5094FC}" srcOrd="1" destOrd="0" presId="urn:microsoft.com/office/officeart/2005/8/layout/process4"/>
    <dgm:cxn modelId="{2F229EC2-AFB0-48B4-BB98-651E7A8E3AD8}" type="presParOf" srcId="{5951C24C-8DBE-4A64-9DC7-86518AD9D064}" destId="{6A002B67-1CA8-4E16-AD97-782FDD4766E5}" srcOrd="2" destOrd="0" presId="urn:microsoft.com/office/officeart/2005/8/layout/process4"/>
    <dgm:cxn modelId="{68598917-6844-4ACC-B73A-81D9DFDE84C9}" type="presParOf" srcId="{6A002B67-1CA8-4E16-AD97-782FDD4766E5}" destId="{AA0FED8F-BCDC-47C1-BBDF-4BDC4AB907A5}" srcOrd="0" destOrd="0" presId="urn:microsoft.com/office/officeart/2005/8/layout/process4"/>
    <dgm:cxn modelId="{87291345-1E74-4BF8-9D8D-71EFC718FE6E}" type="presParOf" srcId="{6A002B67-1CA8-4E16-AD97-782FDD4766E5}" destId="{4EEE4764-3F96-451A-8892-C3A4575BD38B}" srcOrd="1" destOrd="0" presId="urn:microsoft.com/office/officeart/2005/8/layout/process4"/>
    <dgm:cxn modelId="{09B5B921-5E77-48A2-BFF1-6EE51EBBA3C4}" type="presParOf" srcId="{6A002B67-1CA8-4E16-AD97-782FDD4766E5}" destId="{ECAAEA8B-8E39-431A-8CC0-1C29EA1E2A3E}" srcOrd="2" destOrd="0" presId="urn:microsoft.com/office/officeart/2005/8/layout/process4"/>
    <dgm:cxn modelId="{F695548D-3B6E-4E4D-B480-802496696FA3}" type="presParOf" srcId="{337E0E0F-EB84-425E-8B45-C38D871B9E0B}" destId="{8066FF80-A5A6-4B9C-9EA1-B60E4C5685FD}" srcOrd="1" destOrd="0" presId="urn:microsoft.com/office/officeart/2005/8/layout/process4"/>
    <dgm:cxn modelId="{155FA208-9D7E-439A-9618-CD41DBB1F05D}" type="presParOf" srcId="{337E0E0F-EB84-425E-8B45-C38D871B9E0B}" destId="{B49FDEFC-880F-4F72-8623-14B82ADB755F}" srcOrd="2" destOrd="0" presId="urn:microsoft.com/office/officeart/2005/8/layout/process4"/>
    <dgm:cxn modelId="{5F23C4E7-DED9-4FEB-81A4-6DBCE152CE2F}" type="presParOf" srcId="{B49FDEFC-880F-4F72-8623-14B82ADB755F}" destId="{0F5FBE44-88E6-40F5-B591-51131E41BB87}" srcOrd="0" destOrd="0" presId="urn:microsoft.com/office/officeart/2005/8/layout/process4"/>
    <dgm:cxn modelId="{5497952D-0A6A-4E60-A67D-8DAB2A1A8C10}" type="presParOf" srcId="{B49FDEFC-880F-4F72-8623-14B82ADB755F}" destId="{FFECE398-C491-4F93-8CE7-4BCCCBA0B4BF}" srcOrd="1" destOrd="0" presId="urn:microsoft.com/office/officeart/2005/8/layout/process4"/>
    <dgm:cxn modelId="{A848A509-8EC0-4D1F-AB7D-90314B0742F6}" type="presParOf" srcId="{B49FDEFC-880F-4F72-8623-14B82ADB755F}" destId="{F34F60A5-DA4C-4418-8579-4364689EA628}" srcOrd="2" destOrd="0" presId="urn:microsoft.com/office/officeart/2005/8/layout/process4"/>
    <dgm:cxn modelId="{B479B7A6-9DD9-46E3-B529-5B447D112AD4}" type="presParOf" srcId="{F34F60A5-DA4C-4418-8579-4364689EA628}" destId="{2E2CF1A6-8A49-4FA5-B1EB-5161E26B5A0D}" srcOrd="0" destOrd="0" presId="urn:microsoft.com/office/officeart/2005/8/layout/process4"/>
    <dgm:cxn modelId="{80385991-ECF0-4ACF-B391-EC138DCC5C0D}" type="presParOf" srcId="{F34F60A5-DA4C-4418-8579-4364689EA628}" destId="{BB16DCC1-1560-4125-9912-12A4CF469C43}" srcOrd="1" destOrd="0" presId="urn:microsoft.com/office/officeart/2005/8/layout/process4"/>
    <dgm:cxn modelId="{F66C5745-0124-4F63-8496-FDBE18E94D63}" type="presParOf" srcId="{337E0E0F-EB84-425E-8B45-C38D871B9E0B}" destId="{F1B7EBB0-0026-4A46-8986-8CB29025DB79}" srcOrd="3" destOrd="0" presId="urn:microsoft.com/office/officeart/2005/8/layout/process4"/>
    <dgm:cxn modelId="{976D7748-FF5F-41B2-9019-18CCAD02471F}" type="presParOf" srcId="{337E0E0F-EB84-425E-8B45-C38D871B9E0B}" destId="{802C7078-5F0E-46CC-8C9A-48728FD90B77}" srcOrd="4" destOrd="0" presId="urn:microsoft.com/office/officeart/2005/8/layout/process4"/>
    <dgm:cxn modelId="{07AE7E1E-BCC9-41EB-9418-CE3DB34B5192}" type="presParOf" srcId="{802C7078-5F0E-46CC-8C9A-48728FD90B77}" destId="{43E4CE25-2C7D-4652-A786-976EF8DF8BCA}" srcOrd="0" destOrd="0" presId="urn:microsoft.com/office/officeart/2005/8/layout/process4"/>
    <dgm:cxn modelId="{7857D88A-4097-4AAD-BC1B-CFD56D566A15}" type="presParOf" srcId="{802C7078-5F0E-46CC-8C9A-48728FD90B77}" destId="{588A357D-CA35-4406-BDE4-C1BCCC05AFD4}" srcOrd="1" destOrd="0" presId="urn:microsoft.com/office/officeart/2005/8/layout/process4"/>
    <dgm:cxn modelId="{A2F7AD45-62ED-43F9-B81A-DFDBABBC2849}" type="presParOf" srcId="{802C7078-5F0E-46CC-8C9A-48728FD90B77}" destId="{B1712793-F299-4270-AC79-159850155169}" srcOrd="2" destOrd="0" presId="urn:microsoft.com/office/officeart/2005/8/layout/process4"/>
    <dgm:cxn modelId="{09F32CC1-B7D8-4EAF-8511-CCE9A572008E}" type="presParOf" srcId="{B1712793-F299-4270-AC79-159850155169}" destId="{50A7EF8B-D44A-4EF0-B306-C356B97BAD32}" srcOrd="0" destOrd="0" presId="urn:microsoft.com/office/officeart/2005/8/layout/process4"/>
    <dgm:cxn modelId="{6A26409F-AF69-4870-A07E-87E0CEAD5529}" type="presParOf" srcId="{B1712793-F299-4270-AC79-159850155169}" destId="{0922781E-BF2B-4840-9486-988F8A24A174}"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EB7D15-C90C-4CBD-B5FC-77ACD249FD57}"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AU"/>
        </a:p>
      </dgm:t>
    </dgm:pt>
    <dgm:pt modelId="{ED6CA6D7-DDCE-4760-ADB0-6929563BDC3F}">
      <dgm:prSet phldrT="[Text]"/>
      <dgm:spPr/>
      <dgm:t>
        <a:bodyPr/>
        <a:lstStyle/>
        <a:p>
          <a:r>
            <a:rPr lang="en-AU" dirty="0"/>
            <a:t>Clinicians</a:t>
          </a:r>
        </a:p>
      </dgm:t>
    </dgm:pt>
    <dgm:pt modelId="{F294CE7F-CDAD-4E02-AA22-2398B22D318E}" type="parTrans" cxnId="{19EC8DFA-31B7-4AF4-88E6-DCA441713088}">
      <dgm:prSet/>
      <dgm:spPr/>
      <dgm:t>
        <a:bodyPr/>
        <a:lstStyle/>
        <a:p>
          <a:endParaRPr lang="en-AU"/>
        </a:p>
      </dgm:t>
    </dgm:pt>
    <dgm:pt modelId="{6B329AED-0D0F-4B79-B790-DA15893F3764}" type="sibTrans" cxnId="{19EC8DFA-31B7-4AF4-88E6-DCA441713088}">
      <dgm:prSet/>
      <dgm:spPr>
        <a:ln w="38100">
          <a:solidFill>
            <a:schemeClr val="tx1">
              <a:lumMod val="50000"/>
              <a:lumOff val="50000"/>
            </a:schemeClr>
          </a:solidFill>
        </a:ln>
      </dgm:spPr>
      <dgm:t>
        <a:bodyPr/>
        <a:lstStyle/>
        <a:p>
          <a:endParaRPr lang="en-AU"/>
        </a:p>
      </dgm:t>
    </dgm:pt>
    <dgm:pt modelId="{D1A669F5-3B10-4325-8F21-51BA393B30FE}">
      <dgm:prSet phldrT="[Text]"/>
      <dgm:spPr/>
      <dgm:t>
        <a:bodyPr/>
        <a:lstStyle/>
        <a:p>
          <a:r>
            <a:rPr lang="en-AU" dirty="0"/>
            <a:t>Academics</a:t>
          </a:r>
        </a:p>
      </dgm:t>
    </dgm:pt>
    <dgm:pt modelId="{03B3DA7D-2D77-4465-B7F9-EEA185D77EFF}" type="parTrans" cxnId="{48484644-8738-4C47-8D9B-387F3E19D47C}">
      <dgm:prSet/>
      <dgm:spPr/>
      <dgm:t>
        <a:bodyPr/>
        <a:lstStyle/>
        <a:p>
          <a:endParaRPr lang="en-AU"/>
        </a:p>
      </dgm:t>
    </dgm:pt>
    <dgm:pt modelId="{58AE951A-1FB8-482D-9130-BFF1AF62ECD3}" type="sibTrans" cxnId="{48484644-8738-4C47-8D9B-387F3E19D47C}">
      <dgm:prSet/>
      <dgm:spPr>
        <a:ln w="38100">
          <a:solidFill>
            <a:schemeClr val="tx1">
              <a:lumMod val="50000"/>
              <a:lumOff val="50000"/>
            </a:schemeClr>
          </a:solidFill>
        </a:ln>
      </dgm:spPr>
      <dgm:t>
        <a:bodyPr/>
        <a:lstStyle/>
        <a:p>
          <a:endParaRPr lang="en-AU"/>
        </a:p>
      </dgm:t>
    </dgm:pt>
    <dgm:pt modelId="{52FBD0ED-A664-4F97-B7CD-446D84DC9E1F}">
      <dgm:prSet phldrT="[Text]"/>
      <dgm:spPr/>
      <dgm:t>
        <a:bodyPr/>
        <a:lstStyle/>
        <a:p>
          <a:r>
            <a:rPr lang="en-AU" dirty="0"/>
            <a:t>AEP</a:t>
          </a:r>
        </a:p>
      </dgm:t>
    </dgm:pt>
    <dgm:pt modelId="{AE3A8DE8-D7A1-4486-9DE4-7A2AD0A42E71}" type="parTrans" cxnId="{2F8EE0B7-C485-47C2-8313-D0E407617C8D}">
      <dgm:prSet/>
      <dgm:spPr/>
      <dgm:t>
        <a:bodyPr/>
        <a:lstStyle/>
        <a:p>
          <a:endParaRPr lang="en-AU"/>
        </a:p>
      </dgm:t>
    </dgm:pt>
    <dgm:pt modelId="{1B2E8F49-7AB4-4DB2-A9B8-D13EA52FDE95}" type="sibTrans" cxnId="{2F8EE0B7-C485-47C2-8313-D0E407617C8D}">
      <dgm:prSet/>
      <dgm:spPr>
        <a:ln w="38100">
          <a:solidFill>
            <a:schemeClr val="tx1">
              <a:lumMod val="50000"/>
              <a:lumOff val="50000"/>
            </a:schemeClr>
          </a:solidFill>
        </a:ln>
      </dgm:spPr>
      <dgm:t>
        <a:bodyPr/>
        <a:lstStyle/>
        <a:p>
          <a:endParaRPr lang="en-AU"/>
        </a:p>
      </dgm:t>
    </dgm:pt>
    <dgm:pt modelId="{FA519799-7696-4D31-A8C1-551D6741C6EB}">
      <dgm:prSet phldrT="[Text]"/>
      <dgm:spPr/>
      <dgm:t>
        <a:bodyPr/>
        <a:lstStyle/>
        <a:p>
          <a:r>
            <a:rPr lang="en-AU" dirty="0"/>
            <a:t>State leadership</a:t>
          </a:r>
        </a:p>
      </dgm:t>
    </dgm:pt>
    <dgm:pt modelId="{0292FDB5-D601-41B2-A593-C1B69F3CC474}" type="parTrans" cxnId="{F9446628-4E95-4D14-8794-E51838D2ED6C}">
      <dgm:prSet/>
      <dgm:spPr/>
      <dgm:t>
        <a:bodyPr/>
        <a:lstStyle/>
        <a:p>
          <a:endParaRPr lang="en-AU"/>
        </a:p>
      </dgm:t>
    </dgm:pt>
    <dgm:pt modelId="{FE459D19-FBC7-44FA-B5CA-7E88E88B903B}" type="sibTrans" cxnId="{F9446628-4E95-4D14-8794-E51838D2ED6C}">
      <dgm:prSet/>
      <dgm:spPr>
        <a:ln w="38100">
          <a:solidFill>
            <a:schemeClr val="tx1">
              <a:lumMod val="50000"/>
              <a:lumOff val="50000"/>
            </a:schemeClr>
          </a:solidFill>
        </a:ln>
      </dgm:spPr>
      <dgm:t>
        <a:bodyPr/>
        <a:lstStyle/>
        <a:p>
          <a:endParaRPr lang="en-AU"/>
        </a:p>
      </dgm:t>
    </dgm:pt>
    <dgm:pt modelId="{84CC4AD9-EEBA-4B49-86F8-FBC051DB5428}">
      <dgm:prSet phldrT="[Text]"/>
      <dgm:spPr/>
      <dgm:t>
        <a:bodyPr/>
        <a:lstStyle/>
        <a:p>
          <a:r>
            <a:rPr lang="en-AU" dirty="0"/>
            <a:t>Managers</a:t>
          </a:r>
        </a:p>
      </dgm:t>
    </dgm:pt>
    <dgm:pt modelId="{A074144B-08AF-4A2A-A384-6EB09DD78C4D}" type="parTrans" cxnId="{7F7CCD87-5511-45A8-97C6-12923A194799}">
      <dgm:prSet/>
      <dgm:spPr/>
      <dgm:t>
        <a:bodyPr/>
        <a:lstStyle/>
        <a:p>
          <a:endParaRPr lang="en-AU"/>
        </a:p>
      </dgm:t>
    </dgm:pt>
    <dgm:pt modelId="{12E7C7B9-42C6-4E62-B990-238E61F4C2C2}" type="sibTrans" cxnId="{7F7CCD87-5511-45A8-97C6-12923A194799}">
      <dgm:prSet/>
      <dgm:spPr>
        <a:ln w="38100">
          <a:solidFill>
            <a:schemeClr val="tx1">
              <a:lumMod val="50000"/>
              <a:lumOff val="50000"/>
            </a:schemeClr>
          </a:solidFill>
        </a:ln>
      </dgm:spPr>
      <dgm:t>
        <a:bodyPr/>
        <a:lstStyle/>
        <a:p>
          <a:endParaRPr lang="en-AU"/>
        </a:p>
      </dgm:t>
    </dgm:pt>
    <dgm:pt modelId="{965EFFEA-CFDB-4012-B843-6F80C33F54A2}" type="pres">
      <dgm:prSet presAssocID="{94EB7D15-C90C-4CBD-B5FC-77ACD249FD57}" presName="cycle" presStyleCnt="0">
        <dgm:presLayoutVars>
          <dgm:dir/>
          <dgm:resizeHandles val="exact"/>
        </dgm:presLayoutVars>
      </dgm:prSet>
      <dgm:spPr/>
    </dgm:pt>
    <dgm:pt modelId="{42442AC5-3F0F-40FE-9460-2DD5FF961EBF}" type="pres">
      <dgm:prSet presAssocID="{ED6CA6D7-DDCE-4760-ADB0-6929563BDC3F}" presName="node" presStyleLbl="node1" presStyleIdx="0" presStyleCnt="5">
        <dgm:presLayoutVars>
          <dgm:bulletEnabled val="1"/>
        </dgm:presLayoutVars>
      </dgm:prSet>
      <dgm:spPr/>
    </dgm:pt>
    <dgm:pt modelId="{1CE312E1-EB2F-452C-8CA5-4C0B97E8274B}" type="pres">
      <dgm:prSet presAssocID="{ED6CA6D7-DDCE-4760-ADB0-6929563BDC3F}" presName="spNode" presStyleCnt="0"/>
      <dgm:spPr/>
    </dgm:pt>
    <dgm:pt modelId="{CDFD37BE-AB5F-4CB2-8F0E-A2E9E5DA1B84}" type="pres">
      <dgm:prSet presAssocID="{6B329AED-0D0F-4B79-B790-DA15893F3764}" presName="sibTrans" presStyleLbl="sibTrans1D1" presStyleIdx="0" presStyleCnt="5"/>
      <dgm:spPr/>
    </dgm:pt>
    <dgm:pt modelId="{5E3AB76D-3562-4761-9937-31611DC0042B}" type="pres">
      <dgm:prSet presAssocID="{D1A669F5-3B10-4325-8F21-51BA393B30FE}" presName="node" presStyleLbl="node1" presStyleIdx="1" presStyleCnt="5">
        <dgm:presLayoutVars>
          <dgm:bulletEnabled val="1"/>
        </dgm:presLayoutVars>
      </dgm:prSet>
      <dgm:spPr/>
    </dgm:pt>
    <dgm:pt modelId="{8EC1D732-6BCF-414E-8493-8D0968CA2D40}" type="pres">
      <dgm:prSet presAssocID="{D1A669F5-3B10-4325-8F21-51BA393B30FE}" presName="spNode" presStyleCnt="0"/>
      <dgm:spPr/>
    </dgm:pt>
    <dgm:pt modelId="{2022C0BE-A8ED-4784-A342-8FBBB1126572}" type="pres">
      <dgm:prSet presAssocID="{58AE951A-1FB8-482D-9130-BFF1AF62ECD3}" presName="sibTrans" presStyleLbl="sibTrans1D1" presStyleIdx="1" presStyleCnt="5"/>
      <dgm:spPr/>
    </dgm:pt>
    <dgm:pt modelId="{BD3DE883-4735-474B-B310-0BE9961EEB79}" type="pres">
      <dgm:prSet presAssocID="{52FBD0ED-A664-4F97-B7CD-446D84DC9E1F}" presName="node" presStyleLbl="node1" presStyleIdx="2" presStyleCnt="5">
        <dgm:presLayoutVars>
          <dgm:bulletEnabled val="1"/>
        </dgm:presLayoutVars>
      </dgm:prSet>
      <dgm:spPr/>
    </dgm:pt>
    <dgm:pt modelId="{113FD60C-C33D-4C61-93DD-DB75603F22E7}" type="pres">
      <dgm:prSet presAssocID="{52FBD0ED-A664-4F97-B7CD-446D84DC9E1F}" presName="spNode" presStyleCnt="0"/>
      <dgm:spPr/>
    </dgm:pt>
    <dgm:pt modelId="{701DAD63-228C-413B-806E-E1CB48EACDB0}" type="pres">
      <dgm:prSet presAssocID="{1B2E8F49-7AB4-4DB2-A9B8-D13EA52FDE95}" presName="sibTrans" presStyleLbl="sibTrans1D1" presStyleIdx="2" presStyleCnt="5"/>
      <dgm:spPr/>
    </dgm:pt>
    <dgm:pt modelId="{A2B7813C-B367-466D-B086-5CCCB716CFC2}" type="pres">
      <dgm:prSet presAssocID="{FA519799-7696-4D31-A8C1-551D6741C6EB}" presName="node" presStyleLbl="node1" presStyleIdx="3" presStyleCnt="5">
        <dgm:presLayoutVars>
          <dgm:bulletEnabled val="1"/>
        </dgm:presLayoutVars>
      </dgm:prSet>
      <dgm:spPr/>
    </dgm:pt>
    <dgm:pt modelId="{56A18664-15BB-4BBA-92AC-81088BBD3487}" type="pres">
      <dgm:prSet presAssocID="{FA519799-7696-4D31-A8C1-551D6741C6EB}" presName="spNode" presStyleCnt="0"/>
      <dgm:spPr/>
    </dgm:pt>
    <dgm:pt modelId="{4B7C1DFB-BE71-4CC4-962D-9DDA1D33D993}" type="pres">
      <dgm:prSet presAssocID="{FE459D19-FBC7-44FA-B5CA-7E88E88B903B}" presName="sibTrans" presStyleLbl="sibTrans1D1" presStyleIdx="3" presStyleCnt="5"/>
      <dgm:spPr/>
    </dgm:pt>
    <dgm:pt modelId="{427CBAFF-96A7-4791-A49C-C1179AF05F79}" type="pres">
      <dgm:prSet presAssocID="{84CC4AD9-EEBA-4B49-86F8-FBC051DB5428}" presName="node" presStyleLbl="node1" presStyleIdx="4" presStyleCnt="5">
        <dgm:presLayoutVars>
          <dgm:bulletEnabled val="1"/>
        </dgm:presLayoutVars>
      </dgm:prSet>
      <dgm:spPr/>
    </dgm:pt>
    <dgm:pt modelId="{47EC7E01-8433-4F1E-AA02-D5E60BB34C3D}" type="pres">
      <dgm:prSet presAssocID="{84CC4AD9-EEBA-4B49-86F8-FBC051DB5428}" presName="spNode" presStyleCnt="0"/>
      <dgm:spPr/>
    </dgm:pt>
    <dgm:pt modelId="{31B129C9-1B13-41B7-8510-352324121704}" type="pres">
      <dgm:prSet presAssocID="{12E7C7B9-42C6-4E62-B990-238E61F4C2C2}" presName="sibTrans" presStyleLbl="sibTrans1D1" presStyleIdx="4" presStyleCnt="5"/>
      <dgm:spPr/>
    </dgm:pt>
  </dgm:ptLst>
  <dgm:cxnLst>
    <dgm:cxn modelId="{2BBFAB0D-89CE-4F66-AB2A-AA8A9073C967}" type="presOf" srcId="{ED6CA6D7-DDCE-4760-ADB0-6929563BDC3F}" destId="{42442AC5-3F0F-40FE-9460-2DD5FF961EBF}" srcOrd="0" destOrd="0" presId="urn:microsoft.com/office/officeart/2005/8/layout/cycle5"/>
    <dgm:cxn modelId="{26890121-3718-4A67-9753-14A06DADBD3D}" type="presOf" srcId="{84CC4AD9-EEBA-4B49-86F8-FBC051DB5428}" destId="{427CBAFF-96A7-4791-A49C-C1179AF05F79}" srcOrd="0" destOrd="0" presId="urn:microsoft.com/office/officeart/2005/8/layout/cycle5"/>
    <dgm:cxn modelId="{06D40823-1235-47B3-934B-A7C4820E5EEF}" type="presOf" srcId="{52FBD0ED-A664-4F97-B7CD-446D84DC9E1F}" destId="{BD3DE883-4735-474B-B310-0BE9961EEB79}" srcOrd="0" destOrd="0" presId="urn:microsoft.com/office/officeart/2005/8/layout/cycle5"/>
    <dgm:cxn modelId="{F9446628-4E95-4D14-8794-E51838D2ED6C}" srcId="{94EB7D15-C90C-4CBD-B5FC-77ACD249FD57}" destId="{FA519799-7696-4D31-A8C1-551D6741C6EB}" srcOrd="3" destOrd="0" parTransId="{0292FDB5-D601-41B2-A593-C1B69F3CC474}" sibTransId="{FE459D19-FBC7-44FA-B5CA-7E88E88B903B}"/>
    <dgm:cxn modelId="{48484644-8738-4C47-8D9B-387F3E19D47C}" srcId="{94EB7D15-C90C-4CBD-B5FC-77ACD249FD57}" destId="{D1A669F5-3B10-4325-8F21-51BA393B30FE}" srcOrd="1" destOrd="0" parTransId="{03B3DA7D-2D77-4465-B7F9-EEA185D77EFF}" sibTransId="{58AE951A-1FB8-482D-9130-BFF1AF62ECD3}"/>
    <dgm:cxn modelId="{BFC90B70-652B-4C2F-91CF-B94DAE99873D}" type="presOf" srcId="{94EB7D15-C90C-4CBD-B5FC-77ACD249FD57}" destId="{965EFFEA-CFDB-4012-B843-6F80C33F54A2}" srcOrd="0" destOrd="0" presId="urn:microsoft.com/office/officeart/2005/8/layout/cycle5"/>
    <dgm:cxn modelId="{7FA3B072-AE76-476E-A69D-50A78807BB46}" type="presOf" srcId="{FE459D19-FBC7-44FA-B5CA-7E88E88B903B}" destId="{4B7C1DFB-BE71-4CC4-962D-9DDA1D33D993}" srcOrd="0" destOrd="0" presId="urn:microsoft.com/office/officeart/2005/8/layout/cycle5"/>
    <dgm:cxn modelId="{407FB354-7D43-4F88-8274-92A453C02A7A}" type="presOf" srcId="{FA519799-7696-4D31-A8C1-551D6741C6EB}" destId="{A2B7813C-B367-466D-B086-5CCCB716CFC2}" srcOrd="0" destOrd="0" presId="urn:microsoft.com/office/officeart/2005/8/layout/cycle5"/>
    <dgm:cxn modelId="{08C8A859-1D3B-4A71-A2C2-EA4BDEDDAF75}" type="presOf" srcId="{1B2E8F49-7AB4-4DB2-A9B8-D13EA52FDE95}" destId="{701DAD63-228C-413B-806E-E1CB48EACDB0}" srcOrd="0" destOrd="0" presId="urn:microsoft.com/office/officeart/2005/8/layout/cycle5"/>
    <dgm:cxn modelId="{7F7CCD87-5511-45A8-97C6-12923A194799}" srcId="{94EB7D15-C90C-4CBD-B5FC-77ACD249FD57}" destId="{84CC4AD9-EEBA-4B49-86F8-FBC051DB5428}" srcOrd="4" destOrd="0" parTransId="{A074144B-08AF-4A2A-A384-6EB09DD78C4D}" sibTransId="{12E7C7B9-42C6-4E62-B990-238E61F4C2C2}"/>
    <dgm:cxn modelId="{D1DADE91-3971-446F-A7F5-5F4BF7247F41}" type="presOf" srcId="{D1A669F5-3B10-4325-8F21-51BA393B30FE}" destId="{5E3AB76D-3562-4761-9937-31611DC0042B}" srcOrd="0" destOrd="0" presId="urn:microsoft.com/office/officeart/2005/8/layout/cycle5"/>
    <dgm:cxn modelId="{878863AB-B6B2-47C6-A016-BC0DE83061E0}" type="presOf" srcId="{6B329AED-0D0F-4B79-B790-DA15893F3764}" destId="{CDFD37BE-AB5F-4CB2-8F0E-A2E9E5DA1B84}" srcOrd="0" destOrd="0" presId="urn:microsoft.com/office/officeart/2005/8/layout/cycle5"/>
    <dgm:cxn modelId="{2F8EE0B7-C485-47C2-8313-D0E407617C8D}" srcId="{94EB7D15-C90C-4CBD-B5FC-77ACD249FD57}" destId="{52FBD0ED-A664-4F97-B7CD-446D84DC9E1F}" srcOrd="2" destOrd="0" parTransId="{AE3A8DE8-D7A1-4486-9DE4-7A2AD0A42E71}" sibTransId="{1B2E8F49-7AB4-4DB2-A9B8-D13EA52FDE95}"/>
    <dgm:cxn modelId="{70A909C9-D7D3-42BF-9BC4-198A558DA88E}" type="presOf" srcId="{58AE951A-1FB8-482D-9130-BFF1AF62ECD3}" destId="{2022C0BE-A8ED-4784-A342-8FBBB1126572}" srcOrd="0" destOrd="0" presId="urn:microsoft.com/office/officeart/2005/8/layout/cycle5"/>
    <dgm:cxn modelId="{4D3CA0D0-55B4-48C5-8716-32D29F725BB1}" type="presOf" srcId="{12E7C7B9-42C6-4E62-B990-238E61F4C2C2}" destId="{31B129C9-1B13-41B7-8510-352324121704}" srcOrd="0" destOrd="0" presId="urn:microsoft.com/office/officeart/2005/8/layout/cycle5"/>
    <dgm:cxn modelId="{19EC8DFA-31B7-4AF4-88E6-DCA441713088}" srcId="{94EB7D15-C90C-4CBD-B5FC-77ACD249FD57}" destId="{ED6CA6D7-DDCE-4760-ADB0-6929563BDC3F}" srcOrd="0" destOrd="0" parTransId="{F294CE7F-CDAD-4E02-AA22-2398B22D318E}" sibTransId="{6B329AED-0D0F-4B79-B790-DA15893F3764}"/>
    <dgm:cxn modelId="{11731A3C-3EDF-4C8D-8CD4-FD564E62AD2E}" type="presParOf" srcId="{965EFFEA-CFDB-4012-B843-6F80C33F54A2}" destId="{42442AC5-3F0F-40FE-9460-2DD5FF961EBF}" srcOrd="0" destOrd="0" presId="urn:microsoft.com/office/officeart/2005/8/layout/cycle5"/>
    <dgm:cxn modelId="{03195311-6B0A-45BD-8739-216B8801F5E9}" type="presParOf" srcId="{965EFFEA-CFDB-4012-B843-6F80C33F54A2}" destId="{1CE312E1-EB2F-452C-8CA5-4C0B97E8274B}" srcOrd="1" destOrd="0" presId="urn:microsoft.com/office/officeart/2005/8/layout/cycle5"/>
    <dgm:cxn modelId="{D4470708-9A97-4DD6-88E6-77F83B0DCB5E}" type="presParOf" srcId="{965EFFEA-CFDB-4012-B843-6F80C33F54A2}" destId="{CDFD37BE-AB5F-4CB2-8F0E-A2E9E5DA1B84}" srcOrd="2" destOrd="0" presId="urn:microsoft.com/office/officeart/2005/8/layout/cycle5"/>
    <dgm:cxn modelId="{F160B63B-A7EA-4AF9-9BD6-D2F263A2A170}" type="presParOf" srcId="{965EFFEA-CFDB-4012-B843-6F80C33F54A2}" destId="{5E3AB76D-3562-4761-9937-31611DC0042B}" srcOrd="3" destOrd="0" presId="urn:microsoft.com/office/officeart/2005/8/layout/cycle5"/>
    <dgm:cxn modelId="{E1F08CA1-58AF-412C-86A3-6F6329E9AB0A}" type="presParOf" srcId="{965EFFEA-CFDB-4012-B843-6F80C33F54A2}" destId="{8EC1D732-6BCF-414E-8493-8D0968CA2D40}" srcOrd="4" destOrd="0" presId="urn:microsoft.com/office/officeart/2005/8/layout/cycle5"/>
    <dgm:cxn modelId="{685AEB5C-9848-4E73-9D69-8B20BC607D55}" type="presParOf" srcId="{965EFFEA-CFDB-4012-B843-6F80C33F54A2}" destId="{2022C0BE-A8ED-4784-A342-8FBBB1126572}" srcOrd="5" destOrd="0" presId="urn:microsoft.com/office/officeart/2005/8/layout/cycle5"/>
    <dgm:cxn modelId="{EF20FA37-2010-4727-83E9-934A60D573A0}" type="presParOf" srcId="{965EFFEA-CFDB-4012-B843-6F80C33F54A2}" destId="{BD3DE883-4735-474B-B310-0BE9961EEB79}" srcOrd="6" destOrd="0" presId="urn:microsoft.com/office/officeart/2005/8/layout/cycle5"/>
    <dgm:cxn modelId="{796CE100-EC47-4DE8-BE12-187C5774BDE1}" type="presParOf" srcId="{965EFFEA-CFDB-4012-B843-6F80C33F54A2}" destId="{113FD60C-C33D-4C61-93DD-DB75603F22E7}" srcOrd="7" destOrd="0" presId="urn:microsoft.com/office/officeart/2005/8/layout/cycle5"/>
    <dgm:cxn modelId="{904DD9C9-5085-40CC-A076-683324C5A060}" type="presParOf" srcId="{965EFFEA-CFDB-4012-B843-6F80C33F54A2}" destId="{701DAD63-228C-413B-806E-E1CB48EACDB0}" srcOrd="8" destOrd="0" presId="urn:microsoft.com/office/officeart/2005/8/layout/cycle5"/>
    <dgm:cxn modelId="{43595790-E595-4A78-9A99-006CCE42B593}" type="presParOf" srcId="{965EFFEA-CFDB-4012-B843-6F80C33F54A2}" destId="{A2B7813C-B367-466D-B086-5CCCB716CFC2}" srcOrd="9" destOrd="0" presId="urn:microsoft.com/office/officeart/2005/8/layout/cycle5"/>
    <dgm:cxn modelId="{1462623D-5176-4184-843A-C7AFC2B69EA4}" type="presParOf" srcId="{965EFFEA-CFDB-4012-B843-6F80C33F54A2}" destId="{56A18664-15BB-4BBA-92AC-81088BBD3487}" srcOrd="10" destOrd="0" presId="urn:microsoft.com/office/officeart/2005/8/layout/cycle5"/>
    <dgm:cxn modelId="{29241622-8C8D-461E-B8E2-6D07792CFB99}" type="presParOf" srcId="{965EFFEA-CFDB-4012-B843-6F80C33F54A2}" destId="{4B7C1DFB-BE71-4CC4-962D-9DDA1D33D993}" srcOrd="11" destOrd="0" presId="urn:microsoft.com/office/officeart/2005/8/layout/cycle5"/>
    <dgm:cxn modelId="{98A99EC6-A7F9-4C2F-800F-F4A0A53BF963}" type="presParOf" srcId="{965EFFEA-CFDB-4012-B843-6F80C33F54A2}" destId="{427CBAFF-96A7-4791-A49C-C1179AF05F79}" srcOrd="12" destOrd="0" presId="urn:microsoft.com/office/officeart/2005/8/layout/cycle5"/>
    <dgm:cxn modelId="{6449C0B5-17A8-46F6-A833-3AE943B95A8C}" type="presParOf" srcId="{965EFFEA-CFDB-4012-B843-6F80C33F54A2}" destId="{47EC7E01-8433-4F1E-AA02-D5E60BB34C3D}" srcOrd="13" destOrd="0" presId="urn:microsoft.com/office/officeart/2005/8/layout/cycle5"/>
    <dgm:cxn modelId="{6E0CA578-3529-433A-BD37-01127BFCA88E}" type="presParOf" srcId="{965EFFEA-CFDB-4012-B843-6F80C33F54A2}" destId="{31B129C9-1B13-41B7-8510-35232412170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9EB81-B868-47B6-9DB1-3D694EBCEA75}">
      <dsp:nvSpPr>
        <dsp:cNvPr id="0" name=""/>
        <dsp:cNvSpPr/>
      </dsp:nvSpPr>
      <dsp:spPr>
        <a:xfrm>
          <a:off x="3528390" y="2132564"/>
          <a:ext cx="1728195" cy="1712820"/>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High proportion of older people live with complex health needs</a:t>
          </a:r>
          <a:endParaRPr lang="en-AU" sz="1600" kern="1200" dirty="0"/>
        </a:p>
      </dsp:txBody>
      <dsp:txXfrm>
        <a:off x="3781478" y="2383401"/>
        <a:ext cx="1222019" cy="1211146"/>
      </dsp:txXfrm>
    </dsp:sp>
    <dsp:sp modelId="{C1753C5D-7CFF-483C-BCD2-623C4364AF6B}">
      <dsp:nvSpPr>
        <dsp:cNvPr id="0" name=""/>
        <dsp:cNvSpPr/>
      </dsp:nvSpPr>
      <dsp:spPr>
        <a:xfrm rot="16200000">
          <a:off x="4244895" y="1595183"/>
          <a:ext cx="295184" cy="53451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4289173" y="1746365"/>
        <a:ext cx="206629" cy="320711"/>
      </dsp:txXfrm>
    </dsp:sp>
    <dsp:sp modelId="{BA86EF31-B52E-4040-8473-0AC41C96206A}">
      <dsp:nvSpPr>
        <dsp:cNvPr id="0" name=""/>
        <dsp:cNvSpPr/>
      </dsp:nvSpPr>
      <dsp:spPr>
        <a:xfrm>
          <a:off x="3606429" y="3497"/>
          <a:ext cx="1572116" cy="1572116"/>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Increased physical health needs</a:t>
          </a:r>
          <a:endParaRPr lang="en-AU" sz="1600" kern="1200" dirty="0"/>
        </a:p>
      </dsp:txBody>
      <dsp:txXfrm>
        <a:off x="3836660" y="233728"/>
        <a:ext cx="1111654" cy="1111654"/>
      </dsp:txXfrm>
    </dsp:sp>
    <dsp:sp modelId="{3A852244-32E5-4F68-B6FA-25149937D85E}">
      <dsp:nvSpPr>
        <dsp:cNvPr id="0" name=""/>
        <dsp:cNvSpPr/>
      </dsp:nvSpPr>
      <dsp:spPr>
        <a:xfrm>
          <a:off x="5377423" y="2721714"/>
          <a:ext cx="291109" cy="53451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5377423" y="2828618"/>
        <a:ext cx="203776" cy="320711"/>
      </dsp:txXfrm>
    </dsp:sp>
    <dsp:sp modelId="{3AA254BE-479B-4043-A9D9-D5E585874CF9}">
      <dsp:nvSpPr>
        <dsp:cNvPr id="0" name=""/>
        <dsp:cNvSpPr/>
      </dsp:nvSpPr>
      <dsp:spPr>
        <a:xfrm>
          <a:off x="5805849" y="2202916"/>
          <a:ext cx="1572116" cy="1572116"/>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Nothing existing locally</a:t>
          </a:r>
          <a:endParaRPr lang="en-AU" sz="1600" kern="1200" dirty="0"/>
        </a:p>
      </dsp:txBody>
      <dsp:txXfrm>
        <a:off x="6036080" y="2433147"/>
        <a:ext cx="1111654" cy="1111654"/>
      </dsp:txXfrm>
    </dsp:sp>
    <dsp:sp modelId="{3E40E59C-4736-42A9-B860-90592DD0C425}">
      <dsp:nvSpPr>
        <dsp:cNvPr id="0" name=""/>
        <dsp:cNvSpPr/>
      </dsp:nvSpPr>
      <dsp:spPr>
        <a:xfrm rot="5400000">
          <a:off x="4244895" y="3848246"/>
          <a:ext cx="295184" cy="53451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4289173" y="3910873"/>
        <a:ext cx="206629" cy="320711"/>
      </dsp:txXfrm>
    </dsp:sp>
    <dsp:sp modelId="{AC343C0D-0D45-4F09-9E40-14CADEA2E5CB}">
      <dsp:nvSpPr>
        <dsp:cNvPr id="0" name=""/>
        <dsp:cNvSpPr/>
      </dsp:nvSpPr>
      <dsp:spPr>
        <a:xfrm>
          <a:off x="3606429" y="4402335"/>
          <a:ext cx="1572116" cy="1572116"/>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Staff interest</a:t>
          </a:r>
          <a:endParaRPr lang="en-AU" sz="1600" kern="1200" dirty="0"/>
        </a:p>
      </dsp:txBody>
      <dsp:txXfrm>
        <a:off x="3836660" y="4632566"/>
        <a:ext cx="1111654" cy="1111654"/>
      </dsp:txXfrm>
    </dsp:sp>
    <dsp:sp modelId="{28C868E6-FF88-43C9-96EC-F18D608FD3D7}">
      <dsp:nvSpPr>
        <dsp:cNvPr id="0" name=""/>
        <dsp:cNvSpPr/>
      </dsp:nvSpPr>
      <dsp:spPr>
        <a:xfrm rot="10800000">
          <a:off x="3116442" y="2721714"/>
          <a:ext cx="291109" cy="53451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rot="10800000">
        <a:off x="3203775" y="2828618"/>
        <a:ext cx="203776" cy="320711"/>
      </dsp:txXfrm>
    </dsp:sp>
    <dsp:sp modelId="{CD686916-2CBB-47F2-AC31-0879CA9881F8}">
      <dsp:nvSpPr>
        <dsp:cNvPr id="0" name=""/>
        <dsp:cNvSpPr/>
      </dsp:nvSpPr>
      <dsp:spPr>
        <a:xfrm>
          <a:off x="1407010" y="2202916"/>
          <a:ext cx="1572116" cy="1572116"/>
        </a:xfrm>
        <a:prstGeom prst="ellips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Fit For Your Life</a:t>
          </a:r>
          <a:endParaRPr lang="en-AU" sz="1600" kern="1200" dirty="0"/>
        </a:p>
      </dsp:txBody>
      <dsp:txXfrm>
        <a:off x="1637241" y="2433147"/>
        <a:ext cx="1111654" cy="1111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CB604-21D5-4440-8FC8-91605347A90E}">
      <dsp:nvSpPr>
        <dsp:cNvPr id="0" name=""/>
        <dsp:cNvSpPr/>
      </dsp:nvSpPr>
      <dsp:spPr>
        <a:xfrm>
          <a:off x="7143" y="1086280"/>
          <a:ext cx="2135187" cy="128111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WNSW LHD Research directorate</a:t>
          </a:r>
          <a:endParaRPr lang="en-AU" sz="2400" kern="1200" dirty="0"/>
        </a:p>
      </dsp:txBody>
      <dsp:txXfrm>
        <a:off x="44665" y="1123802"/>
        <a:ext cx="2060143" cy="1206068"/>
      </dsp:txXfrm>
    </dsp:sp>
    <dsp:sp modelId="{9B4AA0ED-634F-4A75-AE23-632040E4B2B3}">
      <dsp:nvSpPr>
        <dsp:cNvPr id="0" name=""/>
        <dsp:cNvSpPr/>
      </dsp:nvSpPr>
      <dsp:spPr>
        <a:xfrm>
          <a:off x="2355850" y="1462073"/>
          <a:ext cx="452659" cy="529526"/>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2355850" y="1567978"/>
        <a:ext cx="316861" cy="317716"/>
      </dsp:txXfrm>
    </dsp:sp>
    <dsp:sp modelId="{DC9FABF4-FB47-4720-B3DD-86680CDF7CB2}">
      <dsp:nvSpPr>
        <dsp:cNvPr id="0" name=""/>
        <dsp:cNvSpPr/>
      </dsp:nvSpPr>
      <dsp:spPr>
        <a:xfrm>
          <a:off x="2996406" y="1086280"/>
          <a:ext cx="2135187" cy="128111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RPT Health group (AEP)*</a:t>
          </a:r>
          <a:endParaRPr lang="en-AU" sz="2400" kern="1200" dirty="0"/>
        </a:p>
      </dsp:txBody>
      <dsp:txXfrm>
        <a:off x="3033928" y="1123802"/>
        <a:ext cx="2060143" cy="1206068"/>
      </dsp:txXfrm>
    </dsp:sp>
    <dsp:sp modelId="{19A6690E-2575-4F5F-A816-DFC04C5E42A1}">
      <dsp:nvSpPr>
        <dsp:cNvPr id="0" name=""/>
        <dsp:cNvSpPr/>
      </dsp:nvSpPr>
      <dsp:spPr>
        <a:xfrm>
          <a:off x="5345112" y="1462073"/>
          <a:ext cx="452659" cy="529526"/>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5345112" y="1567978"/>
        <a:ext cx="316861" cy="317716"/>
      </dsp:txXfrm>
    </dsp:sp>
    <dsp:sp modelId="{6F462B9B-F0E4-407D-A5B4-D8CC74D05C2F}">
      <dsp:nvSpPr>
        <dsp:cNvPr id="0" name=""/>
        <dsp:cNvSpPr/>
      </dsp:nvSpPr>
      <dsp:spPr>
        <a:xfrm>
          <a:off x="5985668" y="1086280"/>
          <a:ext cx="2135187" cy="128111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Charles Sturt University</a:t>
          </a:r>
          <a:endParaRPr lang="en-AU" sz="2400" kern="1200" dirty="0"/>
        </a:p>
      </dsp:txBody>
      <dsp:txXfrm>
        <a:off x="6023190" y="1123802"/>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F6F45-D0A8-4A44-916F-C8FB76E46C57}">
      <dsp:nvSpPr>
        <dsp:cNvPr id="0" name=""/>
        <dsp:cNvSpPr/>
      </dsp:nvSpPr>
      <dsp:spPr>
        <a:xfrm>
          <a:off x="10647" y="73840"/>
          <a:ext cx="5270985" cy="5270985"/>
        </a:xfrm>
        <a:prstGeom prst="pie">
          <a:avLst>
            <a:gd name="adj1" fmla="val 5400000"/>
            <a:gd name="adj2" fmla="val 1620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1BBE6-79E2-4587-BBA8-0DC2F5729E1D}">
      <dsp:nvSpPr>
        <dsp:cNvPr id="0" name=""/>
        <dsp:cNvSpPr/>
      </dsp:nvSpPr>
      <dsp:spPr>
        <a:xfrm>
          <a:off x="2635492" y="73840"/>
          <a:ext cx="6149483" cy="5270985"/>
        </a:xfrm>
        <a:prstGeom prst="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Accredited Exercise Physiologist</a:t>
          </a:r>
          <a:endParaRPr lang="en-AU" sz="3100" kern="1200" dirty="0"/>
        </a:p>
      </dsp:txBody>
      <dsp:txXfrm>
        <a:off x="2635492" y="73840"/>
        <a:ext cx="3074741" cy="1581299"/>
      </dsp:txXfrm>
    </dsp:sp>
    <dsp:sp modelId="{4B31382F-A943-48D2-B2E5-A1558C8317CC}">
      <dsp:nvSpPr>
        <dsp:cNvPr id="0" name=""/>
        <dsp:cNvSpPr/>
      </dsp:nvSpPr>
      <dsp:spPr>
        <a:xfrm>
          <a:off x="922424" y="1655139"/>
          <a:ext cx="3426137" cy="3426137"/>
        </a:xfrm>
        <a:prstGeom prst="pie">
          <a:avLst>
            <a:gd name="adj1" fmla="val 5400000"/>
            <a:gd name="adj2" fmla="val 16200000"/>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3E3A6-56E1-4E06-92BF-6BDC228993AC}">
      <dsp:nvSpPr>
        <dsp:cNvPr id="0" name=""/>
        <dsp:cNvSpPr/>
      </dsp:nvSpPr>
      <dsp:spPr>
        <a:xfrm>
          <a:off x="2635492" y="1655139"/>
          <a:ext cx="6149483" cy="3426137"/>
        </a:xfrm>
        <a:prstGeom prst="rect">
          <a:avLst/>
        </a:prstGeom>
        <a:solidFill>
          <a:schemeClr val="lt1">
            <a:alpha val="90000"/>
            <a:hueOff val="0"/>
            <a:satOff val="0"/>
            <a:lumOff val="0"/>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Researchers</a:t>
          </a:r>
          <a:endParaRPr lang="en-AU" sz="3100" kern="1200" dirty="0"/>
        </a:p>
      </dsp:txBody>
      <dsp:txXfrm>
        <a:off x="2635492" y="1655139"/>
        <a:ext cx="3074741" cy="1581293"/>
      </dsp:txXfrm>
    </dsp:sp>
    <dsp:sp modelId="{12FAB079-39CF-480B-A275-A0BEDA925D0A}">
      <dsp:nvSpPr>
        <dsp:cNvPr id="0" name=""/>
        <dsp:cNvSpPr/>
      </dsp:nvSpPr>
      <dsp:spPr>
        <a:xfrm>
          <a:off x="1844845" y="3236433"/>
          <a:ext cx="1581294" cy="1581294"/>
        </a:xfrm>
        <a:prstGeom prst="pie">
          <a:avLst>
            <a:gd name="adj1" fmla="val 5400000"/>
            <a:gd name="adj2" fmla="val 1620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63B80-4E8E-4850-9B6E-01488685CC96}">
      <dsp:nvSpPr>
        <dsp:cNvPr id="0" name=""/>
        <dsp:cNvSpPr/>
      </dsp:nvSpPr>
      <dsp:spPr>
        <a:xfrm>
          <a:off x="2635492" y="3236433"/>
          <a:ext cx="6149483" cy="1581294"/>
        </a:xfrm>
        <a:prstGeom prst="rect">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Person centered approach</a:t>
          </a:r>
          <a:endParaRPr lang="en-AU" sz="3100" kern="1200" dirty="0"/>
        </a:p>
      </dsp:txBody>
      <dsp:txXfrm>
        <a:off x="2635492" y="3236433"/>
        <a:ext cx="3074741" cy="1581294"/>
      </dsp:txXfrm>
    </dsp:sp>
    <dsp:sp modelId="{48C0C4A0-A6C1-4846-8D60-65BDB2363C59}">
      <dsp:nvSpPr>
        <dsp:cNvPr id="0" name=""/>
        <dsp:cNvSpPr/>
      </dsp:nvSpPr>
      <dsp:spPr>
        <a:xfrm>
          <a:off x="5710234" y="73840"/>
          <a:ext cx="3074741" cy="15812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Catered the program to the needs of the consumers</a:t>
          </a:r>
          <a:endParaRPr lang="en-AU" sz="1600" kern="1200" dirty="0"/>
        </a:p>
        <a:p>
          <a:pPr marL="171450" lvl="1" indent="-171450" algn="l" defTabSz="711200">
            <a:lnSpc>
              <a:spcPct val="90000"/>
            </a:lnSpc>
            <a:spcBef>
              <a:spcPct val="0"/>
            </a:spcBef>
            <a:spcAft>
              <a:spcPct val="15000"/>
            </a:spcAft>
            <a:buChar char="•"/>
          </a:pPr>
          <a:r>
            <a:rPr lang="en-US" sz="1600" kern="1200" dirty="0"/>
            <a:t>Comfortable with no set exercise program (type or intensity)</a:t>
          </a:r>
          <a:endParaRPr lang="en-AU" sz="1600" kern="1200" dirty="0"/>
        </a:p>
        <a:p>
          <a:pPr marL="171450" lvl="1" indent="-171450" algn="l" defTabSz="711200">
            <a:lnSpc>
              <a:spcPct val="90000"/>
            </a:lnSpc>
            <a:spcBef>
              <a:spcPct val="0"/>
            </a:spcBef>
            <a:spcAft>
              <a:spcPct val="15000"/>
            </a:spcAft>
            <a:buChar char="•"/>
          </a:pPr>
          <a:r>
            <a:rPr lang="en-US" sz="1600" kern="1200" dirty="0"/>
            <a:t>Ecologically valid program</a:t>
          </a:r>
          <a:endParaRPr lang="en-AU" sz="1600" kern="1200" dirty="0"/>
        </a:p>
      </dsp:txBody>
      <dsp:txXfrm>
        <a:off x="5710234" y="73840"/>
        <a:ext cx="3074741" cy="1581299"/>
      </dsp:txXfrm>
    </dsp:sp>
    <dsp:sp modelId="{02C84BAC-6908-4291-AD90-746CD24918E9}">
      <dsp:nvSpPr>
        <dsp:cNvPr id="0" name=""/>
        <dsp:cNvSpPr/>
      </dsp:nvSpPr>
      <dsp:spPr>
        <a:xfrm>
          <a:off x="5710234" y="1655139"/>
          <a:ext cx="3074741" cy="15812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Lived experience</a:t>
          </a:r>
          <a:endParaRPr lang="en-AU" sz="1600" kern="1200" dirty="0"/>
        </a:p>
        <a:p>
          <a:pPr marL="171450" lvl="1" indent="-171450" algn="l" defTabSz="711200">
            <a:lnSpc>
              <a:spcPct val="90000"/>
            </a:lnSpc>
            <a:spcBef>
              <a:spcPct val="0"/>
            </a:spcBef>
            <a:spcAft>
              <a:spcPct val="15000"/>
            </a:spcAft>
            <a:buChar char="•"/>
          </a:pPr>
          <a:r>
            <a:rPr lang="en-US" sz="1600" kern="1200" dirty="0"/>
            <a:t>Exercise physiology and mental health backgrounds</a:t>
          </a:r>
          <a:endParaRPr lang="en-AU" sz="1600" kern="1200" dirty="0"/>
        </a:p>
        <a:p>
          <a:pPr marL="171450" lvl="1" indent="-171450" algn="l" defTabSz="711200">
            <a:lnSpc>
              <a:spcPct val="90000"/>
            </a:lnSpc>
            <a:spcBef>
              <a:spcPct val="0"/>
            </a:spcBef>
            <a:spcAft>
              <a:spcPct val="15000"/>
            </a:spcAft>
            <a:buChar char="•"/>
          </a:pPr>
          <a:r>
            <a:rPr lang="en-US" sz="1600" kern="1200" dirty="0"/>
            <a:t>Engaged early on</a:t>
          </a:r>
          <a:endParaRPr lang="en-AU" sz="1600" kern="1200" dirty="0"/>
        </a:p>
        <a:p>
          <a:pPr marL="171450" lvl="1" indent="-171450" algn="l" defTabSz="711200">
            <a:lnSpc>
              <a:spcPct val="90000"/>
            </a:lnSpc>
            <a:spcBef>
              <a:spcPct val="0"/>
            </a:spcBef>
            <a:spcAft>
              <a:spcPct val="15000"/>
            </a:spcAft>
            <a:buChar char="•"/>
          </a:pPr>
          <a:r>
            <a:rPr lang="en-US" sz="1600" kern="1200" dirty="0"/>
            <a:t>Reaching a wide audience - influence</a:t>
          </a:r>
          <a:endParaRPr lang="en-AU" sz="1600" kern="1200" dirty="0"/>
        </a:p>
      </dsp:txBody>
      <dsp:txXfrm>
        <a:off x="5710234" y="1655139"/>
        <a:ext cx="3074741" cy="1581293"/>
      </dsp:txXfrm>
    </dsp:sp>
    <dsp:sp modelId="{F409357D-6923-4A30-A645-FBD8AF8F3F63}">
      <dsp:nvSpPr>
        <dsp:cNvPr id="0" name=""/>
        <dsp:cNvSpPr/>
      </dsp:nvSpPr>
      <dsp:spPr>
        <a:xfrm>
          <a:off x="5710234" y="3236433"/>
          <a:ext cx="3074741" cy="1581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highlight>
              <a:srgbClr val="FFFF00"/>
            </a:highlight>
          </a:endParaRPr>
        </a:p>
      </dsp:txBody>
      <dsp:txXfrm>
        <a:off x="5710234" y="3236433"/>
        <a:ext cx="3074741" cy="1581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6B794-8FEE-445B-8C34-40FF7D5094FC}">
      <dsp:nvSpPr>
        <dsp:cNvPr id="0" name=""/>
        <dsp:cNvSpPr/>
      </dsp:nvSpPr>
      <dsp:spPr>
        <a:xfrm>
          <a:off x="0" y="3960435"/>
          <a:ext cx="6509524" cy="1303209"/>
        </a:xfrm>
        <a:prstGeom prst="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Making integration happen</a:t>
          </a:r>
          <a:endParaRPr lang="en-AU" sz="2400" b="1" kern="1200" dirty="0"/>
        </a:p>
      </dsp:txBody>
      <dsp:txXfrm>
        <a:off x="0" y="3960435"/>
        <a:ext cx="6509524" cy="703733"/>
      </dsp:txXfrm>
    </dsp:sp>
    <dsp:sp modelId="{AA0FED8F-BCDC-47C1-BBDF-4BDC4AB907A5}">
      <dsp:nvSpPr>
        <dsp:cNvPr id="0" name=""/>
        <dsp:cNvSpPr/>
      </dsp:nvSpPr>
      <dsp:spPr>
        <a:xfrm>
          <a:off x="3178" y="4648178"/>
          <a:ext cx="2167722" cy="59947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Empower participation</a:t>
          </a:r>
          <a:endParaRPr lang="en-AU" sz="1300" kern="1200" dirty="0"/>
        </a:p>
      </dsp:txBody>
      <dsp:txXfrm>
        <a:off x="3178" y="4648178"/>
        <a:ext cx="2167722" cy="599476"/>
      </dsp:txXfrm>
    </dsp:sp>
    <dsp:sp modelId="{4EEE4764-3F96-451A-8892-C3A4575BD38B}">
      <dsp:nvSpPr>
        <dsp:cNvPr id="0" name=""/>
        <dsp:cNvSpPr/>
      </dsp:nvSpPr>
      <dsp:spPr>
        <a:xfrm>
          <a:off x="2170900" y="4648178"/>
          <a:ext cx="2167722" cy="599476"/>
        </a:xfrm>
        <a:prstGeom prst="rect">
          <a:avLst/>
        </a:prstGeom>
        <a:solidFill>
          <a:schemeClr val="accent6">
            <a:alpha val="90000"/>
            <a:tint val="40000"/>
            <a:hueOff val="0"/>
            <a:satOff val="0"/>
            <a:lumOff val="0"/>
            <a:alphaOff val="-6667"/>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Co-developed</a:t>
          </a:r>
          <a:endParaRPr lang="en-AU" sz="1300" kern="1200" dirty="0"/>
        </a:p>
      </dsp:txBody>
      <dsp:txXfrm>
        <a:off x="2170900" y="4648178"/>
        <a:ext cx="2167722" cy="599476"/>
      </dsp:txXfrm>
    </dsp:sp>
    <dsp:sp modelId="{ECAAEA8B-8E39-431A-8CC0-1C29EA1E2A3E}">
      <dsp:nvSpPr>
        <dsp:cNvPr id="0" name=""/>
        <dsp:cNvSpPr/>
      </dsp:nvSpPr>
      <dsp:spPr>
        <a:xfrm>
          <a:off x="4338623" y="4648178"/>
          <a:ext cx="2167722" cy="599476"/>
        </a:xfrm>
        <a:prstGeom prst="rect">
          <a:avLst/>
        </a:prstGeom>
        <a:solidFill>
          <a:schemeClr val="accent6">
            <a:alpha val="90000"/>
            <a:tint val="40000"/>
            <a:hueOff val="0"/>
            <a:satOff val="0"/>
            <a:lumOff val="0"/>
            <a:alphaOff val="-13333"/>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Shifting clinical team behaviours</a:t>
          </a:r>
          <a:endParaRPr lang="en-AU" sz="1300" kern="1200" dirty="0"/>
        </a:p>
      </dsp:txBody>
      <dsp:txXfrm>
        <a:off x="4338623" y="4648178"/>
        <a:ext cx="2167722" cy="599476"/>
      </dsp:txXfrm>
    </dsp:sp>
    <dsp:sp modelId="{FFECE398-C491-4F93-8CE7-4BCCCBA0B4BF}">
      <dsp:nvSpPr>
        <dsp:cNvPr id="0" name=""/>
        <dsp:cNvSpPr/>
      </dsp:nvSpPr>
      <dsp:spPr>
        <a:xfrm rot="10800000">
          <a:off x="0" y="1985720"/>
          <a:ext cx="6509524" cy="2004336"/>
        </a:xfrm>
        <a:prstGeom prst="upArrowCallout">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System design principles</a:t>
          </a:r>
          <a:endParaRPr lang="en-AU" sz="2400" b="1" kern="1200" dirty="0"/>
        </a:p>
      </dsp:txBody>
      <dsp:txXfrm rot="-10800000">
        <a:off x="0" y="1985720"/>
        <a:ext cx="6509524" cy="703522"/>
      </dsp:txXfrm>
    </dsp:sp>
    <dsp:sp modelId="{2E2CF1A6-8A49-4FA5-B1EB-5161E26B5A0D}">
      <dsp:nvSpPr>
        <dsp:cNvPr id="0" name=""/>
        <dsp:cNvSpPr/>
      </dsp:nvSpPr>
      <dsp:spPr>
        <a:xfrm>
          <a:off x="0" y="2689242"/>
          <a:ext cx="3254762" cy="599296"/>
        </a:xfrm>
        <a:prstGeom prst="rect">
          <a:avLst/>
        </a:prstGeom>
        <a:solidFill>
          <a:schemeClr val="accent6">
            <a:alpha val="90000"/>
            <a:tint val="40000"/>
            <a:hueOff val="0"/>
            <a:satOff val="0"/>
            <a:lumOff val="0"/>
            <a:alphaOff val="-2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Shared vision for older persons services in local communities</a:t>
          </a:r>
          <a:endParaRPr lang="en-AU" sz="1300" kern="1200" dirty="0"/>
        </a:p>
      </dsp:txBody>
      <dsp:txXfrm>
        <a:off x="0" y="2689242"/>
        <a:ext cx="3254762" cy="599296"/>
      </dsp:txXfrm>
    </dsp:sp>
    <dsp:sp modelId="{BB16DCC1-1560-4125-9912-12A4CF469C43}">
      <dsp:nvSpPr>
        <dsp:cNvPr id="0" name=""/>
        <dsp:cNvSpPr/>
      </dsp:nvSpPr>
      <dsp:spPr>
        <a:xfrm>
          <a:off x="3254762" y="2689242"/>
          <a:ext cx="3254762" cy="599296"/>
        </a:xfrm>
        <a:prstGeom prst="rect">
          <a:avLst/>
        </a:prstGeom>
        <a:solidFill>
          <a:schemeClr val="accent6">
            <a:alpha val="90000"/>
            <a:tint val="40000"/>
            <a:hueOff val="0"/>
            <a:satOff val="0"/>
            <a:lumOff val="0"/>
            <a:alphaOff val="-26667"/>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Involve older people and value their experiences as much as clinical effectiveness</a:t>
          </a:r>
          <a:endParaRPr lang="en-AU" sz="1300" kern="1200" dirty="0"/>
        </a:p>
      </dsp:txBody>
      <dsp:txXfrm>
        <a:off x="3254762" y="2689242"/>
        <a:ext cx="3254762" cy="599296"/>
      </dsp:txXfrm>
    </dsp:sp>
    <dsp:sp modelId="{588A357D-CA35-4406-BDE4-C1BCCC05AFD4}">
      <dsp:nvSpPr>
        <dsp:cNvPr id="0" name=""/>
        <dsp:cNvSpPr/>
      </dsp:nvSpPr>
      <dsp:spPr>
        <a:xfrm rot="10800000">
          <a:off x="0" y="932"/>
          <a:ext cx="6509524" cy="2004336"/>
        </a:xfrm>
        <a:prstGeom prst="upArrowCallou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VISION</a:t>
          </a:r>
          <a:endParaRPr lang="en-AU" sz="2400" b="1" kern="1200" dirty="0"/>
        </a:p>
      </dsp:txBody>
      <dsp:txXfrm rot="-10800000">
        <a:off x="0" y="932"/>
        <a:ext cx="6509524" cy="703522"/>
      </dsp:txXfrm>
    </dsp:sp>
    <dsp:sp modelId="{50A7EF8B-D44A-4EF0-B306-C356B97BAD32}">
      <dsp:nvSpPr>
        <dsp:cNvPr id="0" name=""/>
        <dsp:cNvSpPr/>
      </dsp:nvSpPr>
      <dsp:spPr>
        <a:xfrm>
          <a:off x="0" y="704454"/>
          <a:ext cx="3254762" cy="599296"/>
        </a:xfrm>
        <a:prstGeom prst="rect">
          <a:avLst/>
        </a:prstGeom>
        <a:solidFill>
          <a:schemeClr val="accent6">
            <a:alpha val="90000"/>
            <a:tint val="40000"/>
            <a:hueOff val="0"/>
            <a:satOff val="0"/>
            <a:lumOff val="0"/>
            <a:alphaOff val="-33333"/>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Easily accessible physical activity program</a:t>
          </a:r>
          <a:endParaRPr lang="en-AU" sz="1300" kern="1200" dirty="0"/>
        </a:p>
      </dsp:txBody>
      <dsp:txXfrm>
        <a:off x="0" y="704454"/>
        <a:ext cx="3254762" cy="599296"/>
      </dsp:txXfrm>
    </dsp:sp>
    <dsp:sp modelId="{0922781E-BF2B-4840-9486-988F8A24A174}">
      <dsp:nvSpPr>
        <dsp:cNvPr id="0" name=""/>
        <dsp:cNvSpPr/>
      </dsp:nvSpPr>
      <dsp:spPr>
        <a:xfrm>
          <a:off x="3254762" y="704454"/>
          <a:ext cx="3254762" cy="599296"/>
        </a:xfrm>
        <a:prstGeom prst="rect">
          <a:avLst/>
        </a:prstGeom>
        <a:solidFill>
          <a:schemeClr val="accent6">
            <a:alpha val="90000"/>
            <a:tint val="40000"/>
            <a:hueOff val="0"/>
            <a:satOff val="0"/>
            <a:lumOff val="0"/>
            <a:alphaOff val="-4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Suitable to the needs and wants of the older persons being cared for by the OPMHS team</a:t>
          </a:r>
          <a:endParaRPr lang="en-AU" sz="1300" kern="1200" dirty="0"/>
        </a:p>
      </dsp:txBody>
      <dsp:txXfrm>
        <a:off x="3254762" y="704454"/>
        <a:ext cx="3254762" cy="599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42AC5-3F0F-40FE-9460-2DD5FF961EBF}">
      <dsp:nvSpPr>
        <dsp:cNvPr id="0" name=""/>
        <dsp:cNvSpPr/>
      </dsp:nvSpPr>
      <dsp:spPr>
        <a:xfrm>
          <a:off x="3654474" y="2812"/>
          <a:ext cx="1835050" cy="11927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Clinicians</a:t>
          </a:r>
        </a:p>
      </dsp:txBody>
      <dsp:txXfrm>
        <a:off x="3712701" y="61039"/>
        <a:ext cx="1718596" cy="1076329"/>
      </dsp:txXfrm>
    </dsp:sp>
    <dsp:sp modelId="{CDFD37BE-AB5F-4CB2-8F0E-A2E9E5DA1B84}">
      <dsp:nvSpPr>
        <dsp:cNvPr id="0" name=""/>
        <dsp:cNvSpPr/>
      </dsp:nvSpPr>
      <dsp:spPr>
        <a:xfrm>
          <a:off x="2188491" y="599203"/>
          <a:ext cx="4767017" cy="4767017"/>
        </a:xfrm>
        <a:custGeom>
          <a:avLst/>
          <a:gdLst/>
          <a:ahLst/>
          <a:cxnLst/>
          <a:rect l="0" t="0" r="0" b="0"/>
          <a:pathLst>
            <a:path>
              <a:moveTo>
                <a:pt x="3546980" y="303256"/>
              </a:moveTo>
              <a:arcTo wR="2383508" hR="2383508" stAng="17953080" swAng="1212102"/>
            </a:path>
          </a:pathLst>
        </a:custGeom>
        <a:noFill/>
        <a:ln w="381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5E3AB76D-3562-4761-9937-31611DC0042B}">
      <dsp:nvSpPr>
        <dsp:cNvPr id="0" name=""/>
        <dsp:cNvSpPr/>
      </dsp:nvSpPr>
      <dsp:spPr>
        <a:xfrm>
          <a:off x="5921326" y="1649776"/>
          <a:ext cx="1835050" cy="11927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Academics</a:t>
          </a:r>
        </a:p>
      </dsp:txBody>
      <dsp:txXfrm>
        <a:off x="5979553" y="1708003"/>
        <a:ext cx="1718596" cy="1076329"/>
      </dsp:txXfrm>
    </dsp:sp>
    <dsp:sp modelId="{2022C0BE-A8ED-4784-A342-8FBBB1126572}">
      <dsp:nvSpPr>
        <dsp:cNvPr id="0" name=""/>
        <dsp:cNvSpPr/>
      </dsp:nvSpPr>
      <dsp:spPr>
        <a:xfrm>
          <a:off x="2188491" y="599203"/>
          <a:ext cx="4767017" cy="4767017"/>
        </a:xfrm>
        <a:custGeom>
          <a:avLst/>
          <a:gdLst/>
          <a:ahLst/>
          <a:cxnLst/>
          <a:rect l="0" t="0" r="0" b="0"/>
          <a:pathLst>
            <a:path>
              <a:moveTo>
                <a:pt x="4761309" y="2548374"/>
              </a:moveTo>
              <a:arcTo wR="2383508" hR="2383508" stAng="21837977" swAng="1360162"/>
            </a:path>
          </a:pathLst>
        </a:custGeom>
        <a:noFill/>
        <a:ln w="381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BD3DE883-4735-474B-B310-0BE9961EEB79}">
      <dsp:nvSpPr>
        <dsp:cNvPr id="0" name=""/>
        <dsp:cNvSpPr/>
      </dsp:nvSpPr>
      <dsp:spPr>
        <a:xfrm>
          <a:off x="5055465" y="4314620"/>
          <a:ext cx="1835050" cy="11927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AEP</a:t>
          </a:r>
        </a:p>
      </dsp:txBody>
      <dsp:txXfrm>
        <a:off x="5113692" y="4372847"/>
        <a:ext cx="1718596" cy="1076329"/>
      </dsp:txXfrm>
    </dsp:sp>
    <dsp:sp modelId="{701DAD63-228C-413B-806E-E1CB48EACDB0}">
      <dsp:nvSpPr>
        <dsp:cNvPr id="0" name=""/>
        <dsp:cNvSpPr/>
      </dsp:nvSpPr>
      <dsp:spPr>
        <a:xfrm>
          <a:off x="2188491" y="599203"/>
          <a:ext cx="4767017" cy="4767017"/>
        </a:xfrm>
        <a:custGeom>
          <a:avLst/>
          <a:gdLst/>
          <a:ahLst/>
          <a:cxnLst/>
          <a:rect l="0" t="0" r="0" b="0"/>
          <a:pathLst>
            <a:path>
              <a:moveTo>
                <a:pt x="2676225" y="4748975"/>
              </a:moveTo>
              <a:arcTo wR="2383508" hR="2383508" stAng="4976744" swAng="846511"/>
            </a:path>
          </a:pathLst>
        </a:custGeom>
        <a:noFill/>
        <a:ln w="381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A2B7813C-B367-466D-B086-5CCCB716CFC2}">
      <dsp:nvSpPr>
        <dsp:cNvPr id="0" name=""/>
        <dsp:cNvSpPr/>
      </dsp:nvSpPr>
      <dsp:spPr>
        <a:xfrm>
          <a:off x="2253483" y="4314620"/>
          <a:ext cx="1835050" cy="119278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State leadership</a:t>
          </a:r>
        </a:p>
      </dsp:txBody>
      <dsp:txXfrm>
        <a:off x="2311710" y="4372847"/>
        <a:ext cx="1718596" cy="1076329"/>
      </dsp:txXfrm>
    </dsp:sp>
    <dsp:sp modelId="{4B7C1DFB-BE71-4CC4-962D-9DDA1D33D993}">
      <dsp:nvSpPr>
        <dsp:cNvPr id="0" name=""/>
        <dsp:cNvSpPr/>
      </dsp:nvSpPr>
      <dsp:spPr>
        <a:xfrm>
          <a:off x="2188491" y="599203"/>
          <a:ext cx="4767017" cy="4767017"/>
        </a:xfrm>
        <a:custGeom>
          <a:avLst/>
          <a:gdLst/>
          <a:ahLst/>
          <a:cxnLst/>
          <a:rect l="0" t="0" r="0" b="0"/>
          <a:pathLst>
            <a:path>
              <a:moveTo>
                <a:pt x="252948" y="3452072"/>
              </a:moveTo>
              <a:arcTo wR="2383508" hR="2383508" stAng="9201861" swAng="1360162"/>
            </a:path>
          </a:pathLst>
        </a:custGeom>
        <a:noFill/>
        <a:ln w="381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427CBAFF-96A7-4791-A49C-C1179AF05F79}">
      <dsp:nvSpPr>
        <dsp:cNvPr id="0" name=""/>
        <dsp:cNvSpPr/>
      </dsp:nvSpPr>
      <dsp:spPr>
        <a:xfrm>
          <a:off x="1387622" y="1649776"/>
          <a:ext cx="1835050" cy="119278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Managers</a:t>
          </a:r>
        </a:p>
      </dsp:txBody>
      <dsp:txXfrm>
        <a:off x="1445849" y="1708003"/>
        <a:ext cx="1718596" cy="1076329"/>
      </dsp:txXfrm>
    </dsp:sp>
    <dsp:sp modelId="{31B129C9-1B13-41B7-8510-352324121704}">
      <dsp:nvSpPr>
        <dsp:cNvPr id="0" name=""/>
        <dsp:cNvSpPr/>
      </dsp:nvSpPr>
      <dsp:spPr>
        <a:xfrm>
          <a:off x="2188491" y="599203"/>
          <a:ext cx="4767017" cy="4767017"/>
        </a:xfrm>
        <a:custGeom>
          <a:avLst/>
          <a:gdLst/>
          <a:ahLst/>
          <a:cxnLst/>
          <a:rect l="0" t="0" r="0" b="0"/>
          <a:pathLst>
            <a:path>
              <a:moveTo>
                <a:pt x="573245" y="833005"/>
              </a:moveTo>
              <a:arcTo wR="2383508" hR="2383508" stAng="13234818" swAng="1212102"/>
            </a:path>
          </a:pathLst>
        </a:custGeom>
        <a:noFill/>
        <a:ln w="381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91AC28-C76D-4D11-B14B-EDFFF7C7AA0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11D607BA-0F3B-4F11-8715-4A45CECCCD2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EC88A7A-7D59-4313-B6C2-1F6526C78045}" type="datetimeFigureOut">
              <a:rPr lang="en-AU"/>
              <a:pPr>
                <a:defRPr/>
              </a:pPr>
              <a:t>11/04/2022</a:t>
            </a:fld>
            <a:endParaRPr lang="en-AU"/>
          </a:p>
        </p:txBody>
      </p:sp>
      <p:sp>
        <p:nvSpPr>
          <p:cNvPr id="4" name="Slide Image Placeholder 3">
            <a:extLst>
              <a:ext uri="{FF2B5EF4-FFF2-40B4-BE49-F238E27FC236}">
                <a16:creationId xmlns:a16="http://schemas.microsoft.com/office/drawing/2014/main" id="{EB418D6E-12D7-4DBB-B084-5B74DE97ECE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94EAEFF2-ABEE-4B00-9666-0C1A5B2D35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A50091DA-CAC2-494B-9B8D-B85AA09F5BF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31D45905-8DA6-4ED1-815D-3069002AFDF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4E80C21-173A-409D-B014-285F4F56089E}"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AC7C32B-C8C0-4BFE-B10A-C54F709434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8644E67-46E3-4AAE-98B0-FD73017794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4100" name="Slide Number Placeholder 3">
            <a:extLst>
              <a:ext uri="{FF2B5EF4-FFF2-40B4-BE49-F238E27FC236}">
                <a16:creationId xmlns:a16="http://schemas.microsoft.com/office/drawing/2014/main" id="{55CFDB3A-7296-4A22-AFAA-24635165C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CB5776-922F-41DD-8A91-376DCF574274}" type="slidenum">
              <a:rPr lang="en-AU" altLang="en-US"/>
              <a:pPr>
                <a:spcBef>
                  <a:spcPct val="0"/>
                </a:spcBef>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2F09126-B5D1-488E-93CA-EE31377AE8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6F79D6C-9B98-408F-9A1C-59A5609BA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Adaptation became key to this project with changing workforce, resources, partnerships with AEPs and processes of how we worked. These factors are well known barriers to partnership success (Ocloo, et al, 2021; Henderson, et al, 2018). One study argued that incentives for individuals to adapt and collaborate is crucial for innovation (Kippin &amp; Fulford 2016). </a:t>
            </a:r>
          </a:p>
          <a:p>
            <a:endParaRPr lang="en-AU" altLang="en-US"/>
          </a:p>
          <a:p>
            <a:r>
              <a:rPr lang="en-AU" altLang="en-US"/>
              <a:t>As alluded to earlier,</a:t>
            </a:r>
          </a:p>
          <a:p>
            <a:r>
              <a:rPr lang="en-AU" altLang="en-US"/>
              <a:t>Covid restrictions in particular meant a stop to in-person meetings delaying project implementation however a unique advantage of working in a rural/regional setting had already meant that infrastructure related to virtual platforms were available and partnerships could be maintained through these systems. Equipment resources and processes for the project needed to be adapted in line with covid restrictions highlighting challenges in applying research to practice including processes for supporting participants without independent transport. The OPMHS ensured personal barriers to accessing the program were minimised and this included inclusion of transport. </a:t>
            </a:r>
          </a:p>
        </p:txBody>
      </p:sp>
      <p:sp>
        <p:nvSpPr>
          <p:cNvPr id="23556" name="Slide Number Placeholder 3">
            <a:extLst>
              <a:ext uri="{FF2B5EF4-FFF2-40B4-BE49-F238E27FC236}">
                <a16:creationId xmlns:a16="http://schemas.microsoft.com/office/drawing/2014/main" id="{F52C55B5-DA0E-439E-9D1B-849DEAF4CD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B93DEF8-1BDB-4070-93E9-3DCDFDC233F2}" type="slidenum">
              <a:rPr lang="en-AU" altLang="en-US"/>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7539E2E-AB99-4CEF-B136-D3D56BC0A2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ECCC977-C133-43F8-813B-A6C3887F82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Adaptation became key to this project with changing workforce, resources, partnerships with AEPs and processes of how we worked. These factors are well known barriers to partnership success (Ocloo, et al, 2021; Henderson, et al, 2018). One study argued that incentives for individuals to adapt and collaborate is crucial for innovation (Kippin &amp; Fulford 2016). </a:t>
            </a:r>
          </a:p>
          <a:p>
            <a:endParaRPr lang="en-AU" altLang="en-US"/>
          </a:p>
          <a:p>
            <a:r>
              <a:rPr lang="en-AU" altLang="en-US"/>
              <a:t>As alluded to earlier,</a:t>
            </a:r>
          </a:p>
          <a:p>
            <a:r>
              <a:rPr lang="en-AU" altLang="en-US"/>
              <a:t>Covid restrictions in particular meant a stop to in-person meetings delaying project implementation however a unique advantage of working in a rural/regional setting had already meant that infrastructure related to virtual platforms were available and partnerships could be maintained through these systems. Equipment resources and processes for the project needed to be adapted in line with covid restrictions highlighting challenges in applying research to practice including processes for supporting participants without independent transport. The OPMHS ensured personal barriers to accessing the program were minimised and this included inclusion of transport. </a:t>
            </a:r>
          </a:p>
        </p:txBody>
      </p:sp>
      <p:sp>
        <p:nvSpPr>
          <p:cNvPr id="25604" name="Slide Number Placeholder 3">
            <a:extLst>
              <a:ext uri="{FF2B5EF4-FFF2-40B4-BE49-F238E27FC236}">
                <a16:creationId xmlns:a16="http://schemas.microsoft.com/office/drawing/2014/main" id="{55718A87-C510-443A-81D7-8CA304903B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966EF1-C0CA-4462-BE84-025B82B63313}" type="slidenum">
              <a:rPr lang="en-AU" altLang="en-US"/>
              <a:pPr/>
              <a:t>11</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Research shows value in cross-sector partnerships, incorporating academic knowledge of research design with clinician skill and knowledge of interventions and then implemented in real-life (</a:t>
            </a:r>
            <a:r>
              <a:rPr lang="en-AU" dirty="0" err="1"/>
              <a:t>Witteman</a:t>
            </a:r>
            <a:r>
              <a:rPr lang="en-AU" dirty="0"/>
              <a:t>, et al, 2018; </a:t>
            </a:r>
            <a:r>
              <a:rPr lang="en-AU" dirty="0" err="1"/>
              <a:t>Kerkhoff</a:t>
            </a:r>
            <a:r>
              <a:rPr lang="en-AU" dirty="0"/>
              <a:t>, et al, 2022; Fields, et al, 2021). </a:t>
            </a:r>
          </a:p>
          <a:p>
            <a:endParaRPr lang="en-AU" dirty="0"/>
          </a:p>
        </p:txBody>
      </p:sp>
      <p:sp>
        <p:nvSpPr>
          <p:cNvPr id="4" name="Slide Number Placeholder 3"/>
          <p:cNvSpPr>
            <a:spLocks noGrp="1"/>
          </p:cNvSpPr>
          <p:nvPr>
            <p:ph type="sldNum" sz="quarter" idx="5"/>
          </p:nvPr>
        </p:nvSpPr>
        <p:spPr/>
        <p:txBody>
          <a:bodyPr/>
          <a:lstStyle/>
          <a:p>
            <a:fld id="{24E80C21-173A-409D-B014-285F4F56089E}" type="slidenum">
              <a:rPr lang="en-AU" altLang="en-US" smtClean="0"/>
              <a:pPr/>
              <a:t>12</a:t>
            </a:fld>
            <a:endParaRPr lang="en-AU" altLang="en-US"/>
          </a:p>
        </p:txBody>
      </p:sp>
    </p:spTree>
    <p:extLst>
      <p:ext uri="{BB962C8B-B14F-4D97-AF65-F5344CB8AC3E}">
        <p14:creationId xmlns:p14="http://schemas.microsoft.com/office/powerpoint/2010/main" val="281935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4FA8683-A6C4-4DE3-B57B-E3BC97CE50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AC1DEA5-1E84-4747-9766-0639B81DAC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Needed leadership from the ground up</a:t>
            </a:r>
          </a:p>
          <a:p>
            <a:pPr eaLnBrk="1" hangingPunct="1">
              <a:spcBef>
                <a:spcPct val="0"/>
              </a:spcBef>
            </a:pPr>
            <a:r>
              <a:rPr lang="en-AU" altLang="en-US" dirty="0"/>
              <a:t>From our experience, leadership was from two key members from clinical and academic backgrounds who were committed and persevered. </a:t>
            </a:r>
          </a:p>
          <a:p>
            <a:pPr eaLnBrk="1" hangingPunct="1">
              <a:spcBef>
                <a:spcPct val="0"/>
              </a:spcBef>
            </a:pPr>
            <a:endParaRPr lang="en-AU" altLang="en-US" dirty="0"/>
          </a:p>
          <a:p>
            <a:pPr eaLnBrk="1" hangingPunct="1">
              <a:spcBef>
                <a:spcPct val="0"/>
              </a:spcBef>
            </a:pPr>
            <a:r>
              <a:rPr lang="en-AU" altLang="en-US" dirty="0"/>
              <a:t>It was these attributes that were influential in promoting the project at all levels and maintain stakeholder engagement and project kept moving forward. </a:t>
            </a:r>
          </a:p>
          <a:p>
            <a:pPr eaLnBrk="1" hangingPunct="1">
              <a:spcBef>
                <a:spcPct val="0"/>
              </a:spcBef>
            </a:pPr>
            <a:endParaRPr lang="en-AU" altLang="en-US" dirty="0"/>
          </a:p>
          <a:p>
            <a:pPr eaLnBrk="1" hangingPunct="1">
              <a:spcBef>
                <a:spcPct val="0"/>
              </a:spcBef>
            </a:pPr>
            <a:r>
              <a:rPr lang="en-AU" altLang="en-US" dirty="0"/>
              <a:t>A few studies describe these key people as ‘champions’ (</a:t>
            </a:r>
            <a:r>
              <a:rPr lang="en-AU" altLang="en-US" dirty="0" err="1"/>
              <a:t>Bonawitz</a:t>
            </a:r>
            <a:r>
              <a:rPr lang="en-AU" altLang="en-US" dirty="0"/>
              <a:t>, et al, 2020; Demes, et al, 2020; Naylor, et al, 2016) and a number outline attributes for successful change in healthcare that are similar to attributes of our leads: responsibility, persuasiveness, tenacity, accountability, dedication and motivation (</a:t>
            </a:r>
            <a:r>
              <a:rPr lang="en-AU" altLang="en-US" dirty="0" err="1"/>
              <a:t>Bonawitz</a:t>
            </a:r>
            <a:r>
              <a:rPr lang="en-AU" altLang="en-US" dirty="0"/>
              <a:t>, et al, 2020; Demes, et al, 2020; The Kings Fund, 2016; Henderson, et al, 2018).</a:t>
            </a:r>
          </a:p>
          <a:p>
            <a:pPr eaLnBrk="1" hangingPunct="1">
              <a:spcBef>
                <a:spcPct val="0"/>
              </a:spcBef>
            </a:pPr>
            <a:endParaRPr lang="en-AU" altLang="en-US" dirty="0"/>
          </a:p>
          <a:p>
            <a:pPr eaLnBrk="1" hangingPunct="1">
              <a:spcBef>
                <a:spcPct val="0"/>
              </a:spcBef>
            </a:pPr>
            <a:r>
              <a:rPr lang="en-AU" altLang="en-US" dirty="0"/>
              <a:t>“We were just doing our job” and keeping the people we work with at the heart</a:t>
            </a:r>
          </a:p>
        </p:txBody>
      </p:sp>
      <p:sp>
        <p:nvSpPr>
          <p:cNvPr id="28676" name="Slide Number Placeholder 3">
            <a:extLst>
              <a:ext uri="{FF2B5EF4-FFF2-40B4-BE49-F238E27FC236}">
                <a16:creationId xmlns:a16="http://schemas.microsoft.com/office/drawing/2014/main" id="{56E907B5-A77D-44C8-B999-D5D986F3AF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7FD0F7-CD0D-4BE2-97CE-79DE3FB013D6}" type="slidenum">
              <a:rPr lang="en-AU" altLang="en-US"/>
              <a:pPr/>
              <a:t>13</a:t>
            </a:fld>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E517D5F-23D3-4586-8B0A-A24A7C806A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1E1AACF-1C50-4B80-9C2E-2C71B5B436DA}"/>
              </a:ext>
            </a:extLst>
          </p:cNvPr>
          <p:cNvSpPr>
            <a:spLocks noGrp="1"/>
          </p:cNvSpPr>
          <p:nvPr>
            <p:ph type="body" idx="1"/>
          </p:nvPr>
        </p:nvSpPr>
        <p:spPr/>
        <p:txBody>
          <a:bodyPr/>
          <a:lstStyle/>
          <a:p>
            <a:pPr>
              <a:defRPr/>
            </a:pPr>
            <a:r>
              <a:rPr lang="en-AU" dirty="0"/>
              <a:t>What we created:</a:t>
            </a:r>
          </a:p>
          <a:p>
            <a:pPr marL="171450" indent="-171450">
              <a:buFontTx/>
              <a:buChar char="-"/>
              <a:defRPr/>
            </a:pPr>
            <a:r>
              <a:rPr lang="en-AU" dirty="0"/>
              <a:t>An exercise program that older people of the mental health service were engaged in and were positive about! -   </a:t>
            </a:r>
          </a:p>
          <a:p>
            <a:pPr marL="171450" indent="-171450">
              <a:buFontTx/>
              <a:buChar char="-"/>
              <a:defRPr/>
            </a:pPr>
            <a:r>
              <a:rPr lang="en-AU" dirty="0"/>
              <a:t>We have a key group who remain passionate about positively impacting physical health in mental health in regional NSW</a:t>
            </a:r>
          </a:p>
          <a:p>
            <a:pPr marL="171450" indent="-171450">
              <a:buFontTx/>
              <a:buChar char="-"/>
              <a:defRPr/>
            </a:pPr>
            <a:r>
              <a:rPr lang="en-AU" dirty="0"/>
              <a:t>One key partner has moved beyond working in the private community setting and into working directly within a mental health setting providing AEP</a:t>
            </a:r>
          </a:p>
          <a:p>
            <a:pPr marL="171450" indent="-171450">
              <a:buFontTx/>
              <a:buChar char="-"/>
              <a:defRPr/>
            </a:pPr>
            <a:r>
              <a:rPr lang="en-AU" dirty="0"/>
              <a:t>OPMH are continuing to consider how to re-establish the program in an endemic </a:t>
            </a:r>
          </a:p>
          <a:p>
            <a:pPr>
              <a:defRPr/>
            </a:pPr>
            <a:r>
              <a:rPr lang="en-AU" dirty="0"/>
              <a:t>We have submitted a paper for publication on the “</a:t>
            </a:r>
            <a:r>
              <a:rPr lang="en-GB" b="1" dirty="0"/>
              <a:t>Effectiveness and benefits of exercise on older mental health consumers’ physical and psychological outcomes in regional Australia – a mixed methods study”</a:t>
            </a:r>
            <a:endParaRPr lang="en-AU" dirty="0"/>
          </a:p>
          <a:p>
            <a:pPr marL="171450" indent="-171450">
              <a:buFontTx/>
              <a:buChar char="-"/>
              <a:defRPr/>
            </a:pPr>
            <a:r>
              <a:rPr lang="en-AU" dirty="0"/>
              <a:t>And have presented findings to the OPMH Policy Unit of the Mental Health Branch of the NSW Ministry of Health (Steering group) and to Equally Well evaluators</a:t>
            </a:r>
          </a:p>
          <a:p>
            <a:pPr marL="171450" indent="-171450">
              <a:buFontTx/>
              <a:buChar char="-"/>
              <a:defRPr/>
            </a:pPr>
            <a:endParaRPr lang="en-AU" dirty="0"/>
          </a:p>
          <a:p>
            <a:pPr marL="171450" indent="-171450">
              <a:buFontTx/>
              <a:buChar char="-"/>
              <a:defRPr/>
            </a:pPr>
            <a:r>
              <a:rPr lang="en-AU" dirty="0"/>
              <a:t>We wish to build the knowledge and research in a regional setting for OPMH and physical health – if you would like more information on our process, design, implementation, please reach out</a:t>
            </a:r>
          </a:p>
        </p:txBody>
      </p:sp>
      <p:sp>
        <p:nvSpPr>
          <p:cNvPr id="32772" name="Slide Number Placeholder 3">
            <a:extLst>
              <a:ext uri="{FF2B5EF4-FFF2-40B4-BE49-F238E27FC236}">
                <a16:creationId xmlns:a16="http://schemas.microsoft.com/office/drawing/2014/main" id="{AD227137-EC56-4165-A318-5E9CA44024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AA8900-479E-4AD9-9D18-09BB92241CEA}" type="slidenum">
              <a:rPr lang="en-AU" altLang="en-US"/>
              <a:pPr/>
              <a:t>14</a:t>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1CDEA28-86AF-404D-82F1-36B0D60AAE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7560689-6369-416A-9FCE-D928C0CD57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34820" name="Slide Number Placeholder 3">
            <a:extLst>
              <a:ext uri="{FF2B5EF4-FFF2-40B4-BE49-F238E27FC236}">
                <a16:creationId xmlns:a16="http://schemas.microsoft.com/office/drawing/2014/main" id="{D44197E9-B40A-46B8-A769-66CB1A6CC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B674D6-9D70-4327-AA20-524BB7DFF45F}" type="slidenum">
              <a:rPr lang="en-AU" altLang="en-US"/>
              <a:pPr>
                <a:spcBef>
                  <a:spcPct val="0"/>
                </a:spcBef>
              </a:pPr>
              <a:t>15</a:t>
            </a:fld>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4E80C21-173A-409D-B014-285F4F56089E}" type="slidenum">
              <a:rPr lang="en-AU" altLang="en-US" smtClean="0"/>
              <a:pPr/>
              <a:t>17</a:t>
            </a:fld>
            <a:endParaRPr lang="en-AU" altLang="en-US"/>
          </a:p>
        </p:txBody>
      </p:sp>
    </p:spTree>
    <p:extLst>
      <p:ext uri="{BB962C8B-B14F-4D97-AF65-F5344CB8AC3E}">
        <p14:creationId xmlns:p14="http://schemas.microsoft.com/office/powerpoint/2010/main" val="135075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51C411B-08DD-450E-9A4E-28F6A843FA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8EC9329-7975-4521-822E-758E637136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t>However, we achieved more than we expected with the connections that developed across participants, clinicians, academics and AEP stakeholders adding value to positively impacting physical health in mental health in regional NSW.  </a:t>
            </a:r>
          </a:p>
        </p:txBody>
      </p:sp>
      <p:sp>
        <p:nvSpPr>
          <p:cNvPr id="30724" name="Slide Number Placeholder 3">
            <a:extLst>
              <a:ext uri="{FF2B5EF4-FFF2-40B4-BE49-F238E27FC236}">
                <a16:creationId xmlns:a16="http://schemas.microsoft.com/office/drawing/2014/main" id="{B46D28F5-632F-4001-8661-06CFB9C2ED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561D9D-85AD-49D2-9128-7375FDC4A626}" type="slidenum">
              <a:rPr lang="en-AU" altLang="en-US"/>
              <a:pPr/>
              <a:t>18</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216E41C-3A8A-4C6E-A517-13E55EB7F1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757D829-DAED-4FC3-866B-CB9ED849B7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6148" name="Slide Number Placeholder 3">
            <a:extLst>
              <a:ext uri="{FF2B5EF4-FFF2-40B4-BE49-F238E27FC236}">
                <a16:creationId xmlns:a16="http://schemas.microsoft.com/office/drawing/2014/main" id="{27925667-1295-45AE-AD8D-C77BF27DC8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B069F2-C7AA-4DDB-B490-9B2D612D0E18}" type="slidenum">
              <a:rPr lang="en-AU" altLang="en-US"/>
              <a:pPr/>
              <a:t>2</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A0E419F-D48A-4C3E-905A-7ACF8CF660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89CF502-2919-4B12-BAEA-24E6957C56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latin typeface="Calibri Light" panose="020F0302020204030204" pitchFamily="34" charset="0"/>
                <a:ea typeface="Cambria" panose="02040503050406030204" pitchFamily="18" charset="0"/>
                <a:cs typeface="Cambria" panose="02040503050406030204" pitchFamily="18" charset="0"/>
              </a:rPr>
              <a:t>Weight management (weight loss, maintenance and prevention of weight gain) </a:t>
            </a:r>
          </a:p>
          <a:p>
            <a:r>
              <a:rPr lang="en-AU" altLang="en-US" dirty="0">
                <a:latin typeface="Calibri Light" panose="020F0302020204030204" pitchFamily="34" charset="0"/>
                <a:ea typeface="Cambria" panose="02040503050406030204" pitchFamily="18" charset="0"/>
                <a:cs typeface="Cambria" panose="02040503050406030204" pitchFamily="18" charset="0"/>
              </a:rPr>
              <a:t>Reduce the risk of chronic disease (i.e. cardiovascular disease, metabolic syndrome &amp; T2DM) </a:t>
            </a:r>
          </a:p>
          <a:p>
            <a:endParaRPr lang="en-AU" altLang="en-US" dirty="0">
              <a:latin typeface="Calibri Light" panose="020F0302020204030204" pitchFamily="34" charset="0"/>
              <a:ea typeface="Cambria" panose="02040503050406030204" pitchFamily="18" charset="0"/>
              <a:cs typeface="Cambria" panose="02040503050406030204" pitchFamily="18" charset="0"/>
            </a:endParaRPr>
          </a:p>
          <a:p>
            <a:r>
              <a:rPr lang="en-AU" altLang="en-US" sz="1800" dirty="0">
                <a:cs typeface="Calibri" panose="020F0502020204030204" pitchFamily="34" charset="0"/>
              </a:rPr>
              <a:t>Older adults are well known to be at risk of falls leading to debilitation, social isolation and reduced confidence (Clemson et al., 2010). </a:t>
            </a:r>
            <a:endParaRPr lang="en-AU" altLang="en-US" dirty="0"/>
          </a:p>
        </p:txBody>
      </p:sp>
      <p:sp>
        <p:nvSpPr>
          <p:cNvPr id="8196" name="Slide Number Placeholder 3">
            <a:extLst>
              <a:ext uri="{FF2B5EF4-FFF2-40B4-BE49-F238E27FC236}">
                <a16:creationId xmlns:a16="http://schemas.microsoft.com/office/drawing/2014/main" id="{4F20A2C0-8666-4BC5-A331-F6BB511F06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CDAEE3-5B9F-4C08-9E29-1511F1227DDD}" type="slidenum">
              <a:rPr lang="en-AU" altLang="en-US"/>
              <a:pPr/>
              <a:t>3</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FEC5C89-CA7C-426A-8EB6-D3318052B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AEFBB08-0274-41B8-918B-64FF174DD8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Support and education to carers also </a:t>
            </a:r>
          </a:p>
          <a:p>
            <a:r>
              <a:rPr lang="en-AU" altLang="en-US" dirty="0"/>
              <a:t>Older People’s Mental Health Service</a:t>
            </a:r>
          </a:p>
        </p:txBody>
      </p:sp>
      <p:sp>
        <p:nvSpPr>
          <p:cNvPr id="10244" name="Slide Number Placeholder 3">
            <a:extLst>
              <a:ext uri="{FF2B5EF4-FFF2-40B4-BE49-F238E27FC236}">
                <a16:creationId xmlns:a16="http://schemas.microsoft.com/office/drawing/2014/main" id="{AE12FB05-7B53-4288-89C1-E458F7AD6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A4EC88-FEC2-4866-BFB5-AE1E785B61CF}" type="slidenum">
              <a:rPr lang="en-AU" altLang="en-US"/>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C2816C5-A1DA-4740-A770-D05A14A035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EDFA7E-DAFF-40AE-AD13-48B1152E0B4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Why did WNSWLHD decide to develop a physical activity project?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Older people experiencing mental illness have complex care needs. </a:t>
            </a:r>
          </a:p>
          <a:p>
            <a:pPr>
              <a:defRPr/>
            </a:pPr>
            <a:r>
              <a:rPr lang="en-AU" dirty="0"/>
              <a:t>Orange OPMHS recognised the physical health difficulties that their clients were experiencing with older 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Nothing existing locally that met their consumer needs – easily accessible, suitable for those with mental illness. no/low cost; ease of access (regional areas - transport); tailored to mental health needs (existing gym spaces less likely to be accessed by a person unfamiliar with the space or large group sizes not conducive); currently no group program offered within existing OPMH service model (OT commenced and opportunity available).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Staff attended a FFYL workshop in Sydney – run by MFS. Falls risk and cognitive decline.</a:t>
            </a:r>
          </a:p>
          <a:p>
            <a:pPr>
              <a:defRPr/>
            </a:pPr>
            <a:endParaRPr lang="en-AU" dirty="0"/>
          </a:p>
          <a:p>
            <a:pPr marL="0" indent="0">
              <a:lnSpc>
                <a:spcPct val="108000"/>
              </a:lnSpc>
              <a:spcAft>
                <a:spcPts val="600"/>
              </a:spcAft>
              <a:buFont typeface="Arial" panose="020B0604020202020204" pitchFamily="34" charset="0"/>
              <a:buNone/>
              <a:defRPr/>
            </a:pPr>
            <a:r>
              <a:rPr lang="en-AU" dirty="0"/>
              <a:t>However clinicians did not identify having all the skills to meet the needs</a:t>
            </a:r>
          </a:p>
          <a:p>
            <a:pPr marL="171450" indent="-171450">
              <a:lnSpc>
                <a:spcPct val="108000"/>
              </a:lnSpc>
              <a:spcAft>
                <a:spcPts val="600"/>
              </a:spcAft>
              <a:buFont typeface="Arial" panose="020B0604020202020204" pitchFamily="34" charset="0"/>
              <a:buChar char="•"/>
              <a:defRPr/>
            </a:pPr>
            <a:r>
              <a:rPr lang="en-AU" dirty="0"/>
              <a:t>Role of other service providers and opportunities to strengthen partnerships  </a:t>
            </a:r>
          </a:p>
          <a:p>
            <a:pPr marL="171450" indent="-171450">
              <a:lnSpc>
                <a:spcPct val="108000"/>
              </a:lnSpc>
              <a:spcAft>
                <a:spcPts val="600"/>
              </a:spcAft>
              <a:buFont typeface="Arial" panose="020B0604020202020204" pitchFamily="34" charset="0"/>
              <a:buChar char="•"/>
              <a:defRPr/>
            </a:pPr>
            <a:endParaRPr lang="en-AU" dirty="0"/>
          </a:p>
          <a:p>
            <a:pPr marL="171450" indent="-171450">
              <a:lnSpc>
                <a:spcPct val="108000"/>
              </a:lnSpc>
              <a:spcAft>
                <a:spcPts val="600"/>
              </a:spcAft>
              <a:buFont typeface="Arial" panose="020B0604020202020204" pitchFamily="34" charset="0"/>
              <a:buChar char="•"/>
              <a:defRPr/>
            </a:pPr>
            <a:r>
              <a:rPr lang="en-AU" dirty="0"/>
              <a:t>Developed from perceived needs of the service and by feedback from consumers</a:t>
            </a:r>
          </a:p>
        </p:txBody>
      </p:sp>
      <p:sp>
        <p:nvSpPr>
          <p:cNvPr id="12292" name="Slide Number Placeholder 3">
            <a:extLst>
              <a:ext uri="{FF2B5EF4-FFF2-40B4-BE49-F238E27FC236}">
                <a16:creationId xmlns:a16="http://schemas.microsoft.com/office/drawing/2014/main" id="{54F7BDD8-A3B2-4844-AE24-6AE1EB6FCD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12EE37-81B9-4F95-9402-FB8428786A99}" type="slidenum">
              <a:rPr lang="en-AU" altLang="en-US"/>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A31FB3E-D779-4CC9-AAC4-A6992C731C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D5F4016-66E5-4674-A158-212ACC214FEB}"/>
              </a:ext>
            </a:extLst>
          </p:cNvPr>
          <p:cNvSpPr>
            <a:spLocks noGrp="1"/>
          </p:cNvSpPr>
          <p:nvPr>
            <p:ph type="body" idx="1"/>
          </p:nvPr>
        </p:nvSpPr>
        <p:spPr bwMode="auto"/>
        <p:txBody>
          <a:bodyPr wrap="square" numCol="1" anchor="t" anchorCtr="0" compatLnSpc="1">
            <a:prstTxWarp prst="textNoShape">
              <a:avLst/>
            </a:prstTxWarp>
          </a:bodyPr>
          <a:lstStyle/>
          <a:p>
            <a:pPr>
              <a:lnSpc>
                <a:spcPct val="108000"/>
              </a:lnSpc>
              <a:spcAft>
                <a:spcPts val="600"/>
              </a:spcAft>
              <a:buFont typeface="Arial" panose="020B0604020202020204" pitchFamily="34" charset="0"/>
              <a:buNone/>
              <a:defRPr/>
            </a:pPr>
            <a:r>
              <a:rPr lang="en-AU" dirty="0"/>
              <a:t>The original team identified a gap in care and recognised that they couldn’t achieve this work in silo  and reached out to the Local Health District (LHD), Director of Research and through this, sought connections and networks extending to external organisations including academic researchers and AEPs. </a:t>
            </a:r>
          </a:p>
          <a:p>
            <a:pPr>
              <a:lnSpc>
                <a:spcPct val="108000"/>
              </a:lnSpc>
              <a:spcAft>
                <a:spcPts val="600"/>
              </a:spcAft>
              <a:buFont typeface="Arial" panose="020B0604020202020204" pitchFamily="34" charset="0"/>
              <a:buNone/>
              <a:defRPr/>
            </a:pPr>
            <a:endParaRPr lang="en-AU" dirty="0"/>
          </a:p>
          <a:p>
            <a:pPr marL="171450" indent="-171450">
              <a:lnSpc>
                <a:spcPct val="108000"/>
              </a:lnSpc>
              <a:spcAft>
                <a:spcPts val="600"/>
              </a:spcAft>
              <a:buFont typeface="Arial" panose="020B0604020202020204" pitchFamily="34" charset="0"/>
              <a:buChar char="•"/>
              <a:defRPr/>
            </a:pPr>
            <a:r>
              <a:rPr lang="en-AU" dirty="0"/>
              <a:t>The OPMH Policy Unit of the Mental Health Branch of the NSW Ministry of Health works closely with state-wide OPMH services to provide strategic guidance and in 2019 had identified physical health care in OPMH as a key priority</a:t>
            </a:r>
            <a:r>
              <a:rPr lang="en-AU" dirty="0">
                <a:solidFill>
                  <a:srgbClr val="FF0000"/>
                </a:solidFill>
              </a:rPr>
              <a:t> – this was very timely.  </a:t>
            </a:r>
          </a:p>
          <a:p>
            <a:pPr>
              <a:lnSpc>
                <a:spcPct val="108000"/>
              </a:lnSpc>
              <a:spcAft>
                <a:spcPts val="600"/>
              </a:spcAft>
              <a:buFont typeface="Arial" panose="020B0604020202020204" pitchFamily="34" charset="0"/>
              <a:buNone/>
              <a:defRPr/>
            </a:pPr>
            <a:r>
              <a:rPr lang="en-AU" dirty="0"/>
              <a:t>The key aspects of this were used to provide local leverage to advance the project; enhance the skills of the clinicians in development and design of the program</a:t>
            </a:r>
          </a:p>
          <a:p>
            <a:pPr>
              <a:defRPr/>
            </a:pPr>
            <a:endParaRPr lang="en-AU" dirty="0"/>
          </a:p>
          <a:p>
            <a:pPr>
              <a:defRPr/>
            </a:pPr>
            <a:endParaRPr lang="en-AU" dirty="0"/>
          </a:p>
          <a:p>
            <a:pPr>
              <a:defRPr/>
            </a:pPr>
            <a:r>
              <a:rPr lang="en-AU" dirty="0"/>
              <a:t>Essentially, the project design was based on partnerships incorporating clinicians from a public mental health service, AEPs from a private business and university based academic researchers and expertise from different fields and skill sets. </a:t>
            </a:r>
            <a:endParaRPr lang="en-AU" altLang="en-US" dirty="0"/>
          </a:p>
        </p:txBody>
      </p:sp>
      <p:sp>
        <p:nvSpPr>
          <p:cNvPr id="14340" name="Slide Number Placeholder 3">
            <a:extLst>
              <a:ext uri="{FF2B5EF4-FFF2-40B4-BE49-F238E27FC236}">
                <a16:creationId xmlns:a16="http://schemas.microsoft.com/office/drawing/2014/main" id="{E376F7F2-D497-422D-8507-7BAB30E50E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E987C98-5AEA-4590-9EBC-0AB4BA859887}" type="slidenum">
              <a:rPr lang="en-AU" altLang="en-US"/>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13C7194-0E5F-49DE-934F-9AC37A58A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E6686FC-BB7C-4E38-BE8A-71DF16B9A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This brings us to the exercise program layout</a:t>
            </a:r>
          </a:p>
          <a:p>
            <a:pPr eaLnBrk="1" hangingPunct="1">
              <a:spcBef>
                <a:spcPct val="0"/>
              </a:spcBef>
            </a:pPr>
            <a:r>
              <a:rPr lang="en-AU" altLang="en-US" dirty="0"/>
              <a:t>The program was in line with key research about frequency, intensity, time and type</a:t>
            </a:r>
          </a:p>
          <a:p>
            <a:pPr eaLnBrk="1" hangingPunct="1">
              <a:spcBef>
                <a:spcPct val="0"/>
              </a:spcBef>
            </a:pPr>
            <a:r>
              <a:rPr lang="en-AU" altLang="en-US" dirty="0"/>
              <a:t>Recognised local adaption of these to meet regional community needs</a:t>
            </a:r>
          </a:p>
          <a:p>
            <a:pPr eaLnBrk="1" hangingPunct="1">
              <a:spcBef>
                <a:spcPct val="0"/>
              </a:spcBef>
            </a:pPr>
            <a:r>
              <a:rPr lang="en-AU" altLang="en-US" dirty="0"/>
              <a:t>Built with local community in mind</a:t>
            </a:r>
          </a:p>
          <a:p>
            <a:pPr eaLnBrk="1" hangingPunct="1">
              <a:spcBef>
                <a:spcPct val="0"/>
              </a:spcBef>
            </a:pPr>
            <a:r>
              <a:rPr lang="en-AU" altLang="en-US" dirty="0"/>
              <a:t>Acknowledged </a:t>
            </a:r>
            <a:r>
              <a:rPr lang="en-AU" altLang="en-US" sz="900" dirty="0"/>
              <a:t>workforce, skills and environments required</a:t>
            </a:r>
          </a:p>
          <a:p>
            <a:pPr eaLnBrk="1" hangingPunct="1">
              <a:spcBef>
                <a:spcPct val="0"/>
              </a:spcBef>
            </a:pPr>
            <a:endParaRPr lang="en-AU" altLang="en-US" sz="900" dirty="0"/>
          </a:p>
          <a:p>
            <a:pPr eaLnBrk="1" hangingPunct="1">
              <a:spcBef>
                <a:spcPct val="0"/>
              </a:spcBef>
            </a:pPr>
            <a:r>
              <a:rPr lang="en-AU" altLang="en-US" dirty="0"/>
              <a:t>Delivery of a 9-week exercise program consisting of three 60-minute weekly sessions to participants already engaged with case managers from the local Older Persons Mental Health Service (OPMHS). The program was delivered by an AEP in a fully equipped environment accessible to community members with a design informed by research and consisting of a combination of cardio, balance, and resistance training tailored to the identified needs of each participant. </a:t>
            </a:r>
            <a:endParaRPr lang="en-AU" altLang="en-US" sz="900" dirty="0"/>
          </a:p>
        </p:txBody>
      </p:sp>
      <p:sp>
        <p:nvSpPr>
          <p:cNvPr id="16388" name="Slide Number Placeholder 3">
            <a:extLst>
              <a:ext uri="{FF2B5EF4-FFF2-40B4-BE49-F238E27FC236}">
                <a16:creationId xmlns:a16="http://schemas.microsoft.com/office/drawing/2014/main" id="{5AAC33E8-0113-475D-BAD3-E999A218B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632BA1-4356-4D55-A7B7-13C7A4E173D5}" type="slidenum">
              <a:rPr lang="en-AU" altLang="en-US"/>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9EEB3EF-F873-4724-9D03-73149F2BA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7EF7D2D-2A99-4D89-B5C5-DC536EF3BD3C}"/>
              </a:ext>
            </a:extLst>
          </p:cNvPr>
          <p:cNvSpPr>
            <a:spLocks noGrp="1"/>
          </p:cNvSpPr>
          <p:nvPr>
            <p:ph type="body" idx="1"/>
          </p:nvPr>
        </p:nvSpPr>
        <p:spPr bwMode="auto"/>
        <p:txBody>
          <a:bodyPr wrap="square" numCol="1" anchor="t" anchorCtr="0" compatLnSpc="1">
            <a:prstTxWarp prst="textNoShape">
              <a:avLst/>
            </a:prstTxWarp>
          </a:bodyPr>
          <a:lstStyle/>
          <a:p>
            <a:pPr>
              <a:defRPr/>
            </a:pPr>
            <a:r>
              <a:rPr lang="en-AU" altLang="en-US" dirty="0"/>
              <a:t>Our key driver was to improve physical health, and the project demonstrated that. </a:t>
            </a:r>
          </a:p>
          <a:p>
            <a:pPr marL="171450" indent="-171450">
              <a:buFont typeface="Arial" panose="020B0604020202020204" pitchFamily="34" charset="0"/>
              <a:buChar char="•"/>
              <a:defRPr/>
            </a:pPr>
            <a:r>
              <a:rPr lang="en-AU" altLang="en-US" dirty="0"/>
              <a:t>Participants described improvements in fitness, balance and more awareness of falls related risks, which converged with improvements in their physical test scores.</a:t>
            </a:r>
          </a:p>
          <a:p>
            <a:pPr>
              <a:buFont typeface="Arial" panose="020B0604020202020204" pitchFamily="34" charset="0"/>
              <a:buNone/>
              <a:defRPr/>
            </a:pPr>
            <a:r>
              <a:rPr lang="en-AU" dirty="0"/>
              <a:t>*</a:t>
            </a:r>
            <a:r>
              <a:rPr lang="en-GB" dirty="0"/>
              <a:t>significant improvements from pre to post test data (p&lt;0.05) for the 30s STS test and for both the 10mNORM and the 10mFAST tests (see table 3). Both the BBT and the TUG showed improvements, TUG showed a trend to be significantly faster (p = 0.06) but the BBT was not significantly different.</a:t>
            </a:r>
          </a:p>
          <a:p>
            <a:pPr marL="171450" indent="-171450">
              <a:buFont typeface="Arial" panose="020B0604020202020204" pitchFamily="34" charset="0"/>
              <a:buChar char="•"/>
              <a:defRPr/>
            </a:pPr>
            <a:r>
              <a:rPr lang="en-AU" altLang="en-US" dirty="0"/>
              <a:t>They also reported feeling improvements in mood such as feeling brighter, having a more positive outlook and increased motivation and this was reflected in both the K-10 and the DASS-21 scores. </a:t>
            </a:r>
          </a:p>
          <a:p>
            <a:pPr>
              <a:buFont typeface="Arial" panose="020B0604020202020204" pitchFamily="34" charset="0"/>
              <a:buNone/>
              <a:defRPr/>
            </a:pPr>
            <a:r>
              <a:rPr lang="en-AU" altLang="en-US" dirty="0"/>
              <a:t>* </a:t>
            </a:r>
            <a:r>
              <a:rPr lang="en-GB" dirty="0"/>
              <a:t>significant improvements from pre to post test data (p&lt;0.05)  in both the K10 and DASS responses</a:t>
            </a:r>
            <a:endParaRPr lang="en-AU" altLang="en-US" dirty="0"/>
          </a:p>
        </p:txBody>
      </p:sp>
      <p:sp>
        <p:nvSpPr>
          <p:cNvPr id="19460" name="Slide Number Placeholder 3">
            <a:extLst>
              <a:ext uri="{FF2B5EF4-FFF2-40B4-BE49-F238E27FC236}">
                <a16:creationId xmlns:a16="http://schemas.microsoft.com/office/drawing/2014/main" id="{A50CFB60-1C4A-4E1A-97F3-8601947370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DD59E6-3E4E-407F-B732-4E5D5AEA83F9}" type="slidenum">
              <a:rPr lang="en-AU" altLang="en-US"/>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7C8E15D-E79B-494D-B671-9E57606A9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2AE878B-75A8-4AA6-8840-C5D68784AE0F}"/>
              </a:ext>
            </a:extLst>
          </p:cNvPr>
          <p:cNvSpPr>
            <a:spLocks noGrp="1"/>
          </p:cNvSpPr>
          <p:nvPr>
            <p:ph type="body" idx="1"/>
          </p:nvPr>
        </p:nvSpPr>
        <p:spPr bwMode="auto"/>
        <p:txBody>
          <a:bodyPr wrap="square" numCol="1" anchor="t" anchorCtr="0" compatLnSpc="1">
            <a:prstTxWarp prst="textNoShape">
              <a:avLst/>
            </a:prstTxWarp>
          </a:bodyPr>
          <a:lstStyle/>
          <a:p>
            <a:pPr>
              <a:defRPr/>
            </a:pPr>
            <a:r>
              <a:rPr lang="en-AU" altLang="en-US" dirty="0"/>
              <a:t>Our key driver was to improve physical health, and the project demonstrated that. </a:t>
            </a:r>
          </a:p>
          <a:p>
            <a:pPr>
              <a:defRPr/>
            </a:pPr>
            <a:endParaRPr lang="en-AU" altLang="en-US" dirty="0"/>
          </a:p>
          <a:p>
            <a:pPr marL="171450" indent="-171450">
              <a:buFont typeface="Arial" panose="020B0604020202020204" pitchFamily="34" charset="0"/>
              <a:buChar char="•"/>
              <a:defRPr/>
            </a:pPr>
            <a:r>
              <a:rPr lang="en-AU" sz="1800" dirty="0">
                <a:ea typeface="Calibri" panose="020F0502020204030204" pitchFamily="34" charset="0"/>
              </a:rPr>
              <a:t>1) that older adults in this setting actively engaged in a program that was led by an experienced professional and tailored to their needs </a:t>
            </a:r>
          </a:p>
          <a:p>
            <a:pPr marL="171450" indent="-171450">
              <a:buFont typeface="Arial" panose="020B0604020202020204" pitchFamily="34" charset="0"/>
              <a:buChar char="•"/>
              <a:defRPr/>
            </a:pPr>
            <a:r>
              <a:rPr lang="en-AU" sz="1800" dirty="0">
                <a:ea typeface="Calibri" panose="020F0502020204030204" pitchFamily="34" charset="0"/>
              </a:rPr>
              <a:t>2) exercise supported an improvement in depressive and other mood related symptoms </a:t>
            </a:r>
          </a:p>
          <a:p>
            <a:pPr marL="171450" indent="-171450">
              <a:buFont typeface="Arial" panose="020B0604020202020204" pitchFamily="34" charset="0"/>
              <a:buChar char="•"/>
              <a:defRPr/>
            </a:pPr>
            <a:r>
              <a:rPr lang="en-AU" sz="1800" dirty="0">
                <a:ea typeface="Calibri" panose="020F0502020204030204" pitchFamily="34" charset="0"/>
              </a:rPr>
              <a:t>3) exercise improved physical function outcomes </a:t>
            </a:r>
          </a:p>
          <a:p>
            <a:pPr marL="171450" indent="-171450">
              <a:buFont typeface="Arial" panose="020B0604020202020204" pitchFamily="34" charset="0"/>
              <a:buChar char="•"/>
              <a:defRPr/>
            </a:pPr>
            <a:r>
              <a:rPr lang="en-AU" sz="1800" dirty="0">
                <a:ea typeface="Calibri" panose="020F0502020204030204" pitchFamily="34" charset="0"/>
              </a:rPr>
              <a:t>4) exercising as a group provided a sense of belonging and important social interactions. </a:t>
            </a:r>
          </a:p>
          <a:p>
            <a:pPr marL="171450" indent="-171450">
              <a:buFont typeface="Arial" panose="020B0604020202020204" pitchFamily="34" charset="0"/>
              <a:buChar char="•"/>
              <a:defRPr/>
            </a:pPr>
            <a:endParaRPr lang="en-AU" altLang="en-US" sz="1800" dirty="0"/>
          </a:p>
          <a:p>
            <a:pPr marL="171450" indent="-171450">
              <a:buFont typeface="Arial" panose="020B0604020202020204" pitchFamily="34" charset="0"/>
              <a:buChar char="•"/>
              <a:defRPr/>
            </a:pPr>
            <a:r>
              <a:rPr lang="en-AU" altLang="en-US" sz="1800" dirty="0"/>
              <a:t>Qual data showed that ppts engaged in the program, found both mental and physical health benefit s and wanted to do more!</a:t>
            </a:r>
            <a:endParaRPr lang="en-AU" altLang="en-US" dirty="0"/>
          </a:p>
        </p:txBody>
      </p:sp>
      <p:sp>
        <p:nvSpPr>
          <p:cNvPr id="21508" name="Slide Number Placeholder 3">
            <a:extLst>
              <a:ext uri="{FF2B5EF4-FFF2-40B4-BE49-F238E27FC236}">
                <a16:creationId xmlns:a16="http://schemas.microsoft.com/office/drawing/2014/main" id="{9E8926DE-C4C2-483C-B7FF-1E3B888F29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FA71A0-35D9-45D9-8467-BF9797B329C6}" type="slidenum">
              <a:rPr lang="en-AU" altLang="en-US"/>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6159DA2-3204-4D40-B848-AD30BA6A8FE9}"/>
              </a:ext>
            </a:extLst>
          </p:cNvPr>
          <p:cNvSpPr>
            <a:spLocks noGrp="1"/>
          </p:cNvSpPr>
          <p:nvPr>
            <p:ph type="dt" sz="half" idx="10"/>
          </p:nvPr>
        </p:nvSpPr>
        <p:spPr/>
        <p:txBody>
          <a:bodyPr/>
          <a:lstStyle>
            <a:lvl1pPr>
              <a:defRPr/>
            </a:lvl1pPr>
          </a:lstStyle>
          <a:p>
            <a:pPr>
              <a:defRPr/>
            </a:pPr>
            <a:fld id="{908AE422-160E-4464-BCE1-43028E64DFCA}" type="datetimeFigureOut">
              <a:rPr lang="en-AU"/>
              <a:pPr>
                <a:defRPr/>
              </a:pPr>
              <a:t>11/04/2022</a:t>
            </a:fld>
            <a:endParaRPr lang="en-AU"/>
          </a:p>
        </p:txBody>
      </p:sp>
      <p:sp>
        <p:nvSpPr>
          <p:cNvPr id="5" name="Footer Placeholder 4">
            <a:extLst>
              <a:ext uri="{FF2B5EF4-FFF2-40B4-BE49-F238E27FC236}">
                <a16:creationId xmlns:a16="http://schemas.microsoft.com/office/drawing/2014/main" id="{856B34D1-1302-46AA-B00F-DB14970F77C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44C341CB-B495-4470-B457-1377F0E5077D}"/>
              </a:ext>
            </a:extLst>
          </p:cNvPr>
          <p:cNvSpPr>
            <a:spLocks noGrp="1"/>
          </p:cNvSpPr>
          <p:nvPr>
            <p:ph type="sldNum" sz="quarter" idx="12"/>
          </p:nvPr>
        </p:nvSpPr>
        <p:spPr/>
        <p:txBody>
          <a:bodyPr/>
          <a:lstStyle>
            <a:lvl1pPr>
              <a:defRPr/>
            </a:lvl1pPr>
          </a:lstStyle>
          <a:p>
            <a:fld id="{8BEABE85-B24A-45F5-B55D-7DFA9151E879}" type="slidenum">
              <a:rPr lang="en-AU" altLang="en-US"/>
              <a:pPr/>
              <a:t>‹#›</a:t>
            </a:fld>
            <a:endParaRPr lang="en-AU" altLang="en-US"/>
          </a:p>
        </p:txBody>
      </p:sp>
    </p:spTree>
    <p:extLst>
      <p:ext uri="{BB962C8B-B14F-4D97-AF65-F5344CB8AC3E}">
        <p14:creationId xmlns:p14="http://schemas.microsoft.com/office/powerpoint/2010/main" val="278117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C2AC9D9-734A-4412-AF8B-ACFBA140C3B6}"/>
              </a:ext>
            </a:extLst>
          </p:cNvPr>
          <p:cNvSpPr>
            <a:spLocks noGrp="1"/>
          </p:cNvSpPr>
          <p:nvPr>
            <p:ph type="dt" sz="half" idx="10"/>
          </p:nvPr>
        </p:nvSpPr>
        <p:spPr/>
        <p:txBody>
          <a:bodyPr/>
          <a:lstStyle>
            <a:lvl1pPr>
              <a:defRPr/>
            </a:lvl1pPr>
          </a:lstStyle>
          <a:p>
            <a:pPr>
              <a:defRPr/>
            </a:pPr>
            <a:fld id="{DB8FE3F7-E4BC-46A7-8C89-7105F5C8F469}" type="datetimeFigureOut">
              <a:rPr lang="en-AU"/>
              <a:pPr>
                <a:defRPr/>
              </a:pPr>
              <a:t>11/04/2022</a:t>
            </a:fld>
            <a:endParaRPr lang="en-AU"/>
          </a:p>
        </p:txBody>
      </p:sp>
      <p:sp>
        <p:nvSpPr>
          <p:cNvPr id="5" name="Footer Placeholder 4">
            <a:extLst>
              <a:ext uri="{FF2B5EF4-FFF2-40B4-BE49-F238E27FC236}">
                <a16:creationId xmlns:a16="http://schemas.microsoft.com/office/drawing/2014/main" id="{92C810CA-E47A-430E-A071-61AE62A4364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42A1567E-E02A-4574-B787-8ABE6D174A83}"/>
              </a:ext>
            </a:extLst>
          </p:cNvPr>
          <p:cNvSpPr>
            <a:spLocks noGrp="1"/>
          </p:cNvSpPr>
          <p:nvPr>
            <p:ph type="sldNum" sz="quarter" idx="12"/>
          </p:nvPr>
        </p:nvSpPr>
        <p:spPr/>
        <p:txBody>
          <a:bodyPr/>
          <a:lstStyle>
            <a:lvl1pPr>
              <a:defRPr/>
            </a:lvl1pPr>
          </a:lstStyle>
          <a:p>
            <a:fld id="{1211053B-9AA6-4AC4-BE34-B91FF70AD3BB}" type="slidenum">
              <a:rPr lang="en-AU" altLang="en-US"/>
              <a:pPr/>
              <a:t>‹#›</a:t>
            </a:fld>
            <a:endParaRPr lang="en-AU" altLang="en-US"/>
          </a:p>
        </p:txBody>
      </p:sp>
    </p:spTree>
    <p:extLst>
      <p:ext uri="{BB962C8B-B14F-4D97-AF65-F5344CB8AC3E}">
        <p14:creationId xmlns:p14="http://schemas.microsoft.com/office/powerpoint/2010/main" val="322389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18CC40-A2F5-411E-AA65-6DBD39E44A6B}"/>
              </a:ext>
            </a:extLst>
          </p:cNvPr>
          <p:cNvSpPr>
            <a:spLocks noGrp="1"/>
          </p:cNvSpPr>
          <p:nvPr>
            <p:ph type="dt" sz="half" idx="10"/>
          </p:nvPr>
        </p:nvSpPr>
        <p:spPr/>
        <p:txBody>
          <a:bodyPr/>
          <a:lstStyle>
            <a:lvl1pPr>
              <a:defRPr/>
            </a:lvl1pPr>
          </a:lstStyle>
          <a:p>
            <a:pPr>
              <a:defRPr/>
            </a:pPr>
            <a:fld id="{ABF2828A-D25A-4746-83BA-17FB390C8255}" type="datetimeFigureOut">
              <a:rPr lang="en-AU"/>
              <a:pPr>
                <a:defRPr/>
              </a:pPr>
              <a:t>11/04/2022</a:t>
            </a:fld>
            <a:endParaRPr lang="en-AU"/>
          </a:p>
        </p:txBody>
      </p:sp>
      <p:sp>
        <p:nvSpPr>
          <p:cNvPr id="5" name="Footer Placeholder 4">
            <a:extLst>
              <a:ext uri="{FF2B5EF4-FFF2-40B4-BE49-F238E27FC236}">
                <a16:creationId xmlns:a16="http://schemas.microsoft.com/office/drawing/2014/main" id="{74DCC0F4-E240-4E85-A655-9468A85CA4C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8A7E9725-9A63-4AC1-B331-2D6F39E5F908}"/>
              </a:ext>
            </a:extLst>
          </p:cNvPr>
          <p:cNvSpPr>
            <a:spLocks noGrp="1"/>
          </p:cNvSpPr>
          <p:nvPr>
            <p:ph type="sldNum" sz="quarter" idx="12"/>
          </p:nvPr>
        </p:nvSpPr>
        <p:spPr/>
        <p:txBody>
          <a:bodyPr/>
          <a:lstStyle>
            <a:lvl1pPr>
              <a:defRPr/>
            </a:lvl1pPr>
          </a:lstStyle>
          <a:p>
            <a:fld id="{E7779763-3860-4974-9D94-C79321A50A67}" type="slidenum">
              <a:rPr lang="en-AU" altLang="en-US"/>
              <a:pPr/>
              <a:t>‹#›</a:t>
            </a:fld>
            <a:endParaRPr lang="en-AU" altLang="en-US"/>
          </a:p>
        </p:txBody>
      </p:sp>
    </p:spTree>
    <p:extLst>
      <p:ext uri="{BB962C8B-B14F-4D97-AF65-F5344CB8AC3E}">
        <p14:creationId xmlns:p14="http://schemas.microsoft.com/office/powerpoint/2010/main" val="49796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33D113-5B9D-42C0-874F-97523FBFDAFD}"/>
              </a:ext>
            </a:extLst>
          </p:cNvPr>
          <p:cNvSpPr>
            <a:spLocks noGrp="1"/>
          </p:cNvSpPr>
          <p:nvPr>
            <p:ph type="dt" sz="half" idx="10"/>
          </p:nvPr>
        </p:nvSpPr>
        <p:spPr/>
        <p:txBody>
          <a:bodyPr/>
          <a:lstStyle>
            <a:lvl1pPr>
              <a:defRPr/>
            </a:lvl1pPr>
          </a:lstStyle>
          <a:p>
            <a:pPr>
              <a:defRPr/>
            </a:pPr>
            <a:fld id="{752E7A30-9A3F-4551-ABD0-DD7457405C01}" type="datetimeFigureOut">
              <a:rPr lang="en-AU"/>
              <a:pPr>
                <a:defRPr/>
              </a:pPr>
              <a:t>11/04/2022</a:t>
            </a:fld>
            <a:endParaRPr lang="en-AU"/>
          </a:p>
        </p:txBody>
      </p:sp>
      <p:sp>
        <p:nvSpPr>
          <p:cNvPr id="5" name="Footer Placeholder 4">
            <a:extLst>
              <a:ext uri="{FF2B5EF4-FFF2-40B4-BE49-F238E27FC236}">
                <a16:creationId xmlns:a16="http://schemas.microsoft.com/office/drawing/2014/main" id="{501DFF84-A5E0-4762-A095-8E8BCA14246A}"/>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97CB4E7-A498-4EFC-B7C8-5D7E162ED4D7}"/>
              </a:ext>
            </a:extLst>
          </p:cNvPr>
          <p:cNvSpPr>
            <a:spLocks noGrp="1"/>
          </p:cNvSpPr>
          <p:nvPr>
            <p:ph type="sldNum" sz="quarter" idx="12"/>
          </p:nvPr>
        </p:nvSpPr>
        <p:spPr/>
        <p:txBody>
          <a:bodyPr/>
          <a:lstStyle>
            <a:lvl1pPr>
              <a:defRPr/>
            </a:lvl1pPr>
          </a:lstStyle>
          <a:p>
            <a:fld id="{540B2A0C-A755-44FD-8F7C-67A91F74022A}" type="slidenum">
              <a:rPr lang="en-AU" altLang="en-US"/>
              <a:pPr/>
              <a:t>‹#›</a:t>
            </a:fld>
            <a:endParaRPr lang="en-AU" altLang="en-US"/>
          </a:p>
        </p:txBody>
      </p:sp>
    </p:spTree>
    <p:extLst>
      <p:ext uri="{BB962C8B-B14F-4D97-AF65-F5344CB8AC3E}">
        <p14:creationId xmlns:p14="http://schemas.microsoft.com/office/powerpoint/2010/main" val="422644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C5B51B-3F98-4F80-B146-FF1059E9545B}"/>
              </a:ext>
            </a:extLst>
          </p:cNvPr>
          <p:cNvSpPr>
            <a:spLocks noGrp="1"/>
          </p:cNvSpPr>
          <p:nvPr>
            <p:ph type="dt" sz="half" idx="10"/>
          </p:nvPr>
        </p:nvSpPr>
        <p:spPr/>
        <p:txBody>
          <a:bodyPr/>
          <a:lstStyle>
            <a:lvl1pPr>
              <a:defRPr/>
            </a:lvl1pPr>
          </a:lstStyle>
          <a:p>
            <a:pPr>
              <a:defRPr/>
            </a:pPr>
            <a:fld id="{479167AE-A2FF-4B1B-8010-8C48AD16EB73}" type="datetimeFigureOut">
              <a:rPr lang="en-AU"/>
              <a:pPr>
                <a:defRPr/>
              </a:pPr>
              <a:t>11/04/2022</a:t>
            </a:fld>
            <a:endParaRPr lang="en-AU"/>
          </a:p>
        </p:txBody>
      </p:sp>
      <p:sp>
        <p:nvSpPr>
          <p:cNvPr id="5" name="Footer Placeholder 4">
            <a:extLst>
              <a:ext uri="{FF2B5EF4-FFF2-40B4-BE49-F238E27FC236}">
                <a16:creationId xmlns:a16="http://schemas.microsoft.com/office/drawing/2014/main" id="{2A59E8EF-7034-44EE-8101-AA04F80663D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774FB3C-3DFF-4A61-B4DC-6DAB734A01B4}"/>
              </a:ext>
            </a:extLst>
          </p:cNvPr>
          <p:cNvSpPr>
            <a:spLocks noGrp="1"/>
          </p:cNvSpPr>
          <p:nvPr>
            <p:ph type="sldNum" sz="quarter" idx="12"/>
          </p:nvPr>
        </p:nvSpPr>
        <p:spPr/>
        <p:txBody>
          <a:bodyPr/>
          <a:lstStyle>
            <a:lvl1pPr>
              <a:defRPr/>
            </a:lvl1pPr>
          </a:lstStyle>
          <a:p>
            <a:fld id="{9E7D3AAF-CEE3-49D8-86BE-538606DA4C07}" type="slidenum">
              <a:rPr lang="en-AU" altLang="en-US"/>
              <a:pPr/>
              <a:t>‹#›</a:t>
            </a:fld>
            <a:endParaRPr lang="en-AU" altLang="en-US"/>
          </a:p>
        </p:txBody>
      </p:sp>
    </p:spTree>
    <p:extLst>
      <p:ext uri="{BB962C8B-B14F-4D97-AF65-F5344CB8AC3E}">
        <p14:creationId xmlns:p14="http://schemas.microsoft.com/office/powerpoint/2010/main" val="345997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62AECFC-040D-482F-A94C-E0ADA67FC4E6}"/>
              </a:ext>
            </a:extLst>
          </p:cNvPr>
          <p:cNvSpPr>
            <a:spLocks noGrp="1"/>
          </p:cNvSpPr>
          <p:nvPr>
            <p:ph type="dt" sz="half" idx="10"/>
          </p:nvPr>
        </p:nvSpPr>
        <p:spPr/>
        <p:txBody>
          <a:bodyPr/>
          <a:lstStyle>
            <a:lvl1pPr>
              <a:defRPr/>
            </a:lvl1pPr>
          </a:lstStyle>
          <a:p>
            <a:pPr>
              <a:defRPr/>
            </a:pPr>
            <a:fld id="{BFEBAF11-C386-4B73-916A-98C18B241A40}" type="datetimeFigureOut">
              <a:rPr lang="en-AU"/>
              <a:pPr>
                <a:defRPr/>
              </a:pPr>
              <a:t>11/04/2022</a:t>
            </a:fld>
            <a:endParaRPr lang="en-AU"/>
          </a:p>
        </p:txBody>
      </p:sp>
      <p:sp>
        <p:nvSpPr>
          <p:cNvPr id="6" name="Footer Placeholder 4">
            <a:extLst>
              <a:ext uri="{FF2B5EF4-FFF2-40B4-BE49-F238E27FC236}">
                <a16:creationId xmlns:a16="http://schemas.microsoft.com/office/drawing/2014/main" id="{94477912-5380-4030-8044-06FA1633480E}"/>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4A515202-F510-4ED3-A93A-4BEA5F334C01}"/>
              </a:ext>
            </a:extLst>
          </p:cNvPr>
          <p:cNvSpPr>
            <a:spLocks noGrp="1"/>
          </p:cNvSpPr>
          <p:nvPr>
            <p:ph type="sldNum" sz="quarter" idx="12"/>
          </p:nvPr>
        </p:nvSpPr>
        <p:spPr/>
        <p:txBody>
          <a:bodyPr/>
          <a:lstStyle>
            <a:lvl1pPr>
              <a:defRPr/>
            </a:lvl1pPr>
          </a:lstStyle>
          <a:p>
            <a:fld id="{90C9A781-7F9E-4FC9-85FD-7691A9567ADE}" type="slidenum">
              <a:rPr lang="en-AU" altLang="en-US"/>
              <a:pPr/>
              <a:t>‹#›</a:t>
            </a:fld>
            <a:endParaRPr lang="en-AU" altLang="en-US"/>
          </a:p>
        </p:txBody>
      </p:sp>
    </p:spTree>
    <p:extLst>
      <p:ext uri="{BB962C8B-B14F-4D97-AF65-F5344CB8AC3E}">
        <p14:creationId xmlns:p14="http://schemas.microsoft.com/office/powerpoint/2010/main" val="313434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79AC46AE-6908-493A-87E1-DB3E84A4E5FD}"/>
              </a:ext>
            </a:extLst>
          </p:cNvPr>
          <p:cNvSpPr>
            <a:spLocks noGrp="1"/>
          </p:cNvSpPr>
          <p:nvPr>
            <p:ph type="dt" sz="half" idx="10"/>
          </p:nvPr>
        </p:nvSpPr>
        <p:spPr/>
        <p:txBody>
          <a:bodyPr/>
          <a:lstStyle>
            <a:lvl1pPr>
              <a:defRPr/>
            </a:lvl1pPr>
          </a:lstStyle>
          <a:p>
            <a:pPr>
              <a:defRPr/>
            </a:pPr>
            <a:fld id="{2EFC4EF3-BD3F-4C36-8AE4-309A19836EB6}" type="datetimeFigureOut">
              <a:rPr lang="en-AU"/>
              <a:pPr>
                <a:defRPr/>
              </a:pPr>
              <a:t>11/04/2022</a:t>
            </a:fld>
            <a:endParaRPr lang="en-AU"/>
          </a:p>
        </p:txBody>
      </p:sp>
      <p:sp>
        <p:nvSpPr>
          <p:cNvPr id="8" name="Footer Placeholder 4">
            <a:extLst>
              <a:ext uri="{FF2B5EF4-FFF2-40B4-BE49-F238E27FC236}">
                <a16:creationId xmlns:a16="http://schemas.microsoft.com/office/drawing/2014/main" id="{28E3980E-EC92-4388-8906-A9F0F0A8D369}"/>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0295A1FB-3595-4C22-9885-6773E80E52A8}"/>
              </a:ext>
            </a:extLst>
          </p:cNvPr>
          <p:cNvSpPr>
            <a:spLocks noGrp="1"/>
          </p:cNvSpPr>
          <p:nvPr>
            <p:ph type="sldNum" sz="quarter" idx="12"/>
          </p:nvPr>
        </p:nvSpPr>
        <p:spPr/>
        <p:txBody>
          <a:bodyPr/>
          <a:lstStyle>
            <a:lvl1pPr>
              <a:defRPr/>
            </a:lvl1pPr>
          </a:lstStyle>
          <a:p>
            <a:fld id="{EF6288C8-AF38-4BCC-9F53-EB65B0863290}" type="slidenum">
              <a:rPr lang="en-AU" altLang="en-US"/>
              <a:pPr/>
              <a:t>‹#›</a:t>
            </a:fld>
            <a:endParaRPr lang="en-AU" altLang="en-US"/>
          </a:p>
        </p:txBody>
      </p:sp>
    </p:spTree>
    <p:extLst>
      <p:ext uri="{BB962C8B-B14F-4D97-AF65-F5344CB8AC3E}">
        <p14:creationId xmlns:p14="http://schemas.microsoft.com/office/powerpoint/2010/main" val="129795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D0C1A8AD-8FFE-42B2-89ED-A922343C89E8}"/>
              </a:ext>
            </a:extLst>
          </p:cNvPr>
          <p:cNvSpPr>
            <a:spLocks noGrp="1"/>
          </p:cNvSpPr>
          <p:nvPr>
            <p:ph type="dt" sz="half" idx="10"/>
          </p:nvPr>
        </p:nvSpPr>
        <p:spPr/>
        <p:txBody>
          <a:bodyPr/>
          <a:lstStyle>
            <a:lvl1pPr>
              <a:defRPr/>
            </a:lvl1pPr>
          </a:lstStyle>
          <a:p>
            <a:pPr>
              <a:defRPr/>
            </a:pPr>
            <a:fld id="{CE06DBB9-ED6B-477E-A9BE-3BC4BE9BC784}" type="datetimeFigureOut">
              <a:rPr lang="en-AU"/>
              <a:pPr>
                <a:defRPr/>
              </a:pPr>
              <a:t>11/04/2022</a:t>
            </a:fld>
            <a:endParaRPr lang="en-AU"/>
          </a:p>
        </p:txBody>
      </p:sp>
      <p:sp>
        <p:nvSpPr>
          <p:cNvPr id="4" name="Footer Placeholder 4">
            <a:extLst>
              <a:ext uri="{FF2B5EF4-FFF2-40B4-BE49-F238E27FC236}">
                <a16:creationId xmlns:a16="http://schemas.microsoft.com/office/drawing/2014/main" id="{036C2375-7AC4-4495-AB7B-7A9A81A98F5F}"/>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5FF4B357-EE78-4CB0-9495-654856937D4B}"/>
              </a:ext>
            </a:extLst>
          </p:cNvPr>
          <p:cNvSpPr>
            <a:spLocks noGrp="1"/>
          </p:cNvSpPr>
          <p:nvPr>
            <p:ph type="sldNum" sz="quarter" idx="12"/>
          </p:nvPr>
        </p:nvSpPr>
        <p:spPr/>
        <p:txBody>
          <a:bodyPr/>
          <a:lstStyle>
            <a:lvl1pPr>
              <a:defRPr/>
            </a:lvl1pPr>
          </a:lstStyle>
          <a:p>
            <a:fld id="{9AD4C071-EC4F-4CC0-A6BE-15D70394B3A8}" type="slidenum">
              <a:rPr lang="en-AU" altLang="en-US"/>
              <a:pPr/>
              <a:t>‹#›</a:t>
            </a:fld>
            <a:endParaRPr lang="en-AU" altLang="en-US"/>
          </a:p>
        </p:txBody>
      </p:sp>
    </p:spTree>
    <p:extLst>
      <p:ext uri="{BB962C8B-B14F-4D97-AF65-F5344CB8AC3E}">
        <p14:creationId xmlns:p14="http://schemas.microsoft.com/office/powerpoint/2010/main" val="420488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905CDE-FDCE-47E3-B591-2C4FC728BF2F}"/>
              </a:ext>
            </a:extLst>
          </p:cNvPr>
          <p:cNvSpPr>
            <a:spLocks noGrp="1"/>
          </p:cNvSpPr>
          <p:nvPr>
            <p:ph type="dt" sz="half" idx="10"/>
          </p:nvPr>
        </p:nvSpPr>
        <p:spPr/>
        <p:txBody>
          <a:bodyPr/>
          <a:lstStyle>
            <a:lvl1pPr>
              <a:defRPr/>
            </a:lvl1pPr>
          </a:lstStyle>
          <a:p>
            <a:pPr>
              <a:defRPr/>
            </a:pPr>
            <a:fld id="{17429E99-8327-455A-8F29-503FD5C6DA83}" type="datetimeFigureOut">
              <a:rPr lang="en-AU"/>
              <a:pPr>
                <a:defRPr/>
              </a:pPr>
              <a:t>11/04/2022</a:t>
            </a:fld>
            <a:endParaRPr lang="en-AU"/>
          </a:p>
        </p:txBody>
      </p:sp>
      <p:sp>
        <p:nvSpPr>
          <p:cNvPr id="3" name="Footer Placeholder 4">
            <a:extLst>
              <a:ext uri="{FF2B5EF4-FFF2-40B4-BE49-F238E27FC236}">
                <a16:creationId xmlns:a16="http://schemas.microsoft.com/office/drawing/2014/main" id="{04B06B1A-5C8D-4999-883C-B4A7BDE8465D}"/>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6D115B11-12B5-46F3-9AA0-255227729D1A}"/>
              </a:ext>
            </a:extLst>
          </p:cNvPr>
          <p:cNvSpPr>
            <a:spLocks noGrp="1"/>
          </p:cNvSpPr>
          <p:nvPr>
            <p:ph type="sldNum" sz="quarter" idx="12"/>
          </p:nvPr>
        </p:nvSpPr>
        <p:spPr/>
        <p:txBody>
          <a:bodyPr/>
          <a:lstStyle>
            <a:lvl1pPr>
              <a:defRPr/>
            </a:lvl1pPr>
          </a:lstStyle>
          <a:p>
            <a:fld id="{3E2DA115-7396-40DA-9611-872E834437F4}" type="slidenum">
              <a:rPr lang="en-AU" altLang="en-US"/>
              <a:pPr/>
              <a:t>‹#›</a:t>
            </a:fld>
            <a:endParaRPr lang="en-AU" altLang="en-US"/>
          </a:p>
        </p:txBody>
      </p:sp>
    </p:spTree>
    <p:extLst>
      <p:ext uri="{BB962C8B-B14F-4D97-AF65-F5344CB8AC3E}">
        <p14:creationId xmlns:p14="http://schemas.microsoft.com/office/powerpoint/2010/main" val="111875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D3EF0A-AB25-4602-BF71-37D13B25E331}"/>
              </a:ext>
            </a:extLst>
          </p:cNvPr>
          <p:cNvSpPr>
            <a:spLocks noGrp="1"/>
          </p:cNvSpPr>
          <p:nvPr>
            <p:ph type="dt" sz="half" idx="10"/>
          </p:nvPr>
        </p:nvSpPr>
        <p:spPr/>
        <p:txBody>
          <a:bodyPr/>
          <a:lstStyle>
            <a:lvl1pPr>
              <a:defRPr/>
            </a:lvl1pPr>
          </a:lstStyle>
          <a:p>
            <a:pPr>
              <a:defRPr/>
            </a:pPr>
            <a:fld id="{203257EC-BE50-48D3-9F62-7B76F8EFCA75}" type="datetimeFigureOut">
              <a:rPr lang="en-AU"/>
              <a:pPr>
                <a:defRPr/>
              </a:pPr>
              <a:t>11/04/2022</a:t>
            </a:fld>
            <a:endParaRPr lang="en-AU"/>
          </a:p>
        </p:txBody>
      </p:sp>
      <p:sp>
        <p:nvSpPr>
          <p:cNvPr id="6" name="Footer Placeholder 4">
            <a:extLst>
              <a:ext uri="{FF2B5EF4-FFF2-40B4-BE49-F238E27FC236}">
                <a16:creationId xmlns:a16="http://schemas.microsoft.com/office/drawing/2014/main" id="{0511F121-0457-4654-BFB6-20E44537779A}"/>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693FFD82-19E6-481B-B2C7-49D08A42B2B3}"/>
              </a:ext>
            </a:extLst>
          </p:cNvPr>
          <p:cNvSpPr>
            <a:spLocks noGrp="1"/>
          </p:cNvSpPr>
          <p:nvPr>
            <p:ph type="sldNum" sz="quarter" idx="12"/>
          </p:nvPr>
        </p:nvSpPr>
        <p:spPr/>
        <p:txBody>
          <a:bodyPr/>
          <a:lstStyle>
            <a:lvl1pPr>
              <a:defRPr/>
            </a:lvl1pPr>
          </a:lstStyle>
          <a:p>
            <a:fld id="{E8B15828-5794-4B02-9FDF-C86A36AB1052}" type="slidenum">
              <a:rPr lang="en-AU" altLang="en-US"/>
              <a:pPr/>
              <a:t>‹#›</a:t>
            </a:fld>
            <a:endParaRPr lang="en-AU" altLang="en-US"/>
          </a:p>
        </p:txBody>
      </p:sp>
    </p:spTree>
    <p:extLst>
      <p:ext uri="{BB962C8B-B14F-4D97-AF65-F5344CB8AC3E}">
        <p14:creationId xmlns:p14="http://schemas.microsoft.com/office/powerpoint/2010/main" val="160406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6583218-BC71-44DE-BEEA-AA5CD190C674}"/>
              </a:ext>
            </a:extLst>
          </p:cNvPr>
          <p:cNvSpPr>
            <a:spLocks noGrp="1"/>
          </p:cNvSpPr>
          <p:nvPr>
            <p:ph type="dt" sz="half" idx="10"/>
          </p:nvPr>
        </p:nvSpPr>
        <p:spPr/>
        <p:txBody>
          <a:bodyPr/>
          <a:lstStyle>
            <a:lvl1pPr>
              <a:defRPr/>
            </a:lvl1pPr>
          </a:lstStyle>
          <a:p>
            <a:pPr>
              <a:defRPr/>
            </a:pPr>
            <a:fld id="{4F86DD3D-9802-4AE7-BD62-DABD28B9CFAD}" type="datetimeFigureOut">
              <a:rPr lang="en-AU"/>
              <a:pPr>
                <a:defRPr/>
              </a:pPr>
              <a:t>11/04/2022</a:t>
            </a:fld>
            <a:endParaRPr lang="en-AU"/>
          </a:p>
        </p:txBody>
      </p:sp>
      <p:sp>
        <p:nvSpPr>
          <p:cNvPr id="6" name="Footer Placeholder 4">
            <a:extLst>
              <a:ext uri="{FF2B5EF4-FFF2-40B4-BE49-F238E27FC236}">
                <a16:creationId xmlns:a16="http://schemas.microsoft.com/office/drawing/2014/main" id="{E7C247ED-6552-4F8B-91CB-B0C758A9815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CD58B2FE-8C46-428C-94DF-CF019DAD884E}"/>
              </a:ext>
            </a:extLst>
          </p:cNvPr>
          <p:cNvSpPr>
            <a:spLocks noGrp="1"/>
          </p:cNvSpPr>
          <p:nvPr>
            <p:ph type="sldNum" sz="quarter" idx="12"/>
          </p:nvPr>
        </p:nvSpPr>
        <p:spPr/>
        <p:txBody>
          <a:bodyPr/>
          <a:lstStyle>
            <a:lvl1pPr>
              <a:defRPr/>
            </a:lvl1pPr>
          </a:lstStyle>
          <a:p>
            <a:fld id="{90694455-5F2B-40ED-90D8-D409D5A8AD58}" type="slidenum">
              <a:rPr lang="en-AU" altLang="en-US"/>
              <a:pPr/>
              <a:t>‹#›</a:t>
            </a:fld>
            <a:endParaRPr lang="en-AU" altLang="en-US"/>
          </a:p>
        </p:txBody>
      </p:sp>
    </p:spTree>
    <p:extLst>
      <p:ext uri="{BB962C8B-B14F-4D97-AF65-F5344CB8AC3E}">
        <p14:creationId xmlns:p14="http://schemas.microsoft.com/office/powerpoint/2010/main" val="195124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D29619-A006-4EB1-81F7-24A5A2994CB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pic>
        <p:nvPicPr>
          <p:cNvPr id="1027" name="Picture 2" descr="C:\Documents and Settings\GWAHS\My Documents\My Pictures\PPTX template\MOH and WNSWLHD.png">
            <a:extLst>
              <a:ext uri="{FF2B5EF4-FFF2-40B4-BE49-F238E27FC236}">
                <a16:creationId xmlns:a16="http://schemas.microsoft.com/office/drawing/2014/main" id="{CC5EC274-D631-4AAC-B231-78D7C4DC43C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a:extLst>
              <a:ext uri="{FF2B5EF4-FFF2-40B4-BE49-F238E27FC236}">
                <a16:creationId xmlns:a16="http://schemas.microsoft.com/office/drawing/2014/main" id="{14BC9828-6786-4C8B-A6FD-BCC3885FD23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C291D82A-EEA5-4880-90FC-51708BD65C4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40107B6-B212-44CF-BC21-4EFE71667D0A}" type="datetimeFigureOut">
              <a:rPr lang="en-AU"/>
              <a:pPr>
                <a:defRPr/>
              </a:pPr>
              <a:t>11/04/2022</a:t>
            </a:fld>
            <a:endParaRPr lang="en-AU"/>
          </a:p>
        </p:txBody>
      </p:sp>
      <p:sp>
        <p:nvSpPr>
          <p:cNvPr id="5" name="Footer Placeholder 4">
            <a:extLst>
              <a:ext uri="{FF2B5EF4-FFF2-40B4-BE49-F238E27FC236}">
                <a16:creationId xmlns:a16="http://schemas.microsoft.com/office/drawing/2014/main" id="{E39670E9-D5D1-4E92-8F32-F7B8B0D13A26}"/>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F6022009-1C70-412F-9742-61B9C1F60030}"/>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B0B07DF-A8F1-481B-A867-9D4CFF802A27}" type="slidenum">
              <a:rPr lang="en-AU" altLang="en-US"/>
              <a:pPr/>
              <a:t>‹#›</a:t>
            </a:fld>
            <a:endParaRPr lang="en-AU" altLang="en-US"/>
          </a:p>
        </p:txBody>
      </p:sp>
      <p:pic>
        <p:nvPicPr>
          <p:cNvPr id="1032" name="Picture 6">
            <a:extLst>
              <a:ext uri="{FF2B5EF4-FFF2-40B4-BE49-F238E27FC236}">
                <a16:creationId xmlns:a16="http://schemas.microsoft.com/office/drawing/2014/main" id="{868F8E8D-5320-4FB6-BE6E-1D2672F7592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70950" y="6092825"/>
            <a:ext cx="28813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mailto:carobertson@csu.edu.au" TargetMode="External"/><Relationship Id="rId4" Type="http://schemas.openxmlformats.org/officeDocument/2006/relationships/hyperlink" Target="mailto:Gabrielle.mcnamara@health.nsw.gov.a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png"/><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Mount Canobolas - Orange City Council">
            <a:extLst>
              <a:ext uri="{FF2B5EF4-FFF2-40B4-BE49-F238E27FC236}">
                <a16:creationId xmlns:a16="http://schemas.microsoft.com/office/drawing/2014/main" id="{76CBB7D2-4549-459E-8DFB-0588331CC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23813"/>
            <a:ext cx="10487025"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C8E4D810-1A3D-4085-98FB-9A2D33573FEC}"/>
              </a:ext>
            </a:extLst>
          </p:cNvPr>
          <p:cNvSpPr>
            <a:spLocks noGrp="1"/>
          </p:cNvSpPr>
          <p:nvPr>
            <p:ph type="ctrTitle"/>
          </p:nvPr>
        </p:nvSpPr>
        <p:spPr>
          <a:xfrm>
            <a:off x="2135188" y="1484313"/>
            <a:ext cx="7918450" cy="2835275"/>
          </a:xfrm>
          <a:solidFill>
            <a:schemeClr val="bg1">
              <a:alpha val="30196"/>
            </a:schemeClr>
          </a:solidFill>
        </p:spPr>
        <p:txBody>
          <a:bodyPr/>
          <a:lstStyle/>
          <a:p>
            <a:r>
              <a:rPr lang="en-AU" altLang="en-US" b="1">
                <a:solidFill>
                  <a:schemeClr val="bg1"/>
                </a:solidFill>
              </a:rPr>
              <a:t>An effective partnership is key to a successful ‘physically active’ bush program</a:t>
            </a:r>
            <a:endParaRPr lang="en-AU" altLang="en-US">
              <a:solidFill>
                <a:schemeClr val="bg1"/>
              </a:solidFill>
            </a:endParaRPr>
          </a:p>
        </p:txBody>
      </p:sp>
      <p:sp>
        <p:nvSpPr>
          <p:cNvPr id="3076" name="Rectangle 7">
            <a:extLst>
              <a:ext uri="{FF2B5EF4-FFF2-40B4-BE49-F238E27FC236}">
                <a16:creationId xmlns:a16="http://schemas.microsoft.com/office/drawing/2014/main" id="{EF974479-46DD-4D20-82D5-191463B1D632}"/>
              </a:ext>
            </a:extLst>
          </p:cNvPr>
          <p:cNvSpPr>
            <a:spLocks noChangeArrowheads="1"/>
          </p:cNvSpPr>
          <p:nvPr/>
        </p:nvSpPr>
        <p:spPr bwMode="auto">
          <a:xfrm>
            <a:off x="850900" y="5060950"/>
            <a:ext cx="10487025" cy="7191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3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3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40000"/>
              </a:spcAft>
              <a:buFontTx/>
              <a:buNone/>
            </a:pPr>
            <a:r>
              <a:rPr lang="en-AU" altLang="en-US" sz="1600" b="1">
                <a:solidFill>
                  <a:schemeClr val="bg1"/>
                </a:solidFill>
                <a:latin typeface="Arial" panose="020B0604020202020204" pitchFamily="34" charset="0"/>
              </a:rPr>
              <a:t>Gabrielle McNamara		Caroline Robertson	Tegan Hartmann		Rachel Rossiter</a:t>
            </a:r>
            <a:br>
              <a:rPr lang="en-AU" altLang="en-US" sz="1600">
                <a:solidFill>
                  <a:schemeClr val="bg1"/>
                </a:solidFill>
                <a:latin typeface="Arial" panose="020B0604020202020204" pitchFamily="34" charset="0"/>
              </a:rPr>
            </a:br>
            <a:r>
              <a:rPr lang="en-AU" altLang="en-US" sz="1600">
                <a:solidFill>
                  <a:schemeClr val="bg1"/>
                </a:solidFill>
                <a:latin typeface="Arial" panose="020B0604020202020204" pitchFamily="34" charset="0"/>
              </a:rPr>
              <a:t>District Coordinator OPMH Service	Adjunct Research Fellow	Lecturer			Associate Professor</a:t>
            </a:r>
          </a:p>
        </p:txBody>
      </p:sp>
      <p:pic>
        <p:nvPicPr>
          <p:cNvPr id="3077" name="Picture 1">
            <a:extLst>
              <a:ext uri="{FF2B5EF4-FFF2-40B4-BE49-F238E27FC236}">
                <a16:creationId xmlns:a16="http://schemas.microsoft.com/office/drawing/2014/main" id="{CDDDD7DD-C0E1-43FC-82DC-2EA556B9B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6003925"/>
            <a:ext cx="28590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E"/>
        </a:soli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CD69E4E-3259-48A2-B6F2-0B4D8FC62039}"/>
              </a:ext>
            </a:extLst>
          </p:cNvPr>
          <p:cNvSpPr>
            <a:spLocks noGrp="1"/>
          </p:cNvSpPr>
          <p:nvPr>
            <p:ph type="title"/>
          </p:nvPr>
        </p:nvSpPr>
        <p:spPr/>
        <p:txBody>
          <a:bodyPr/>
          <a:lstStyle/>
          <a:p>
            <a:r>
              <a:rPr lang="en-AU" altLang="en-US"/>
              <a:t>Challenges</a:t>
            </a:r>
          </a:p>
        </p:txBody>
      </p:sp>
      <p:pic>
        <p:nvPicPr>
          <p:cNvPr id="22531" name="Picture 7" descr="4 Reasons for Older Adults to Improve Flexibility | All Seasons Home Health  and Palliative Care">
            <a:extLst>
              <a:ext uri="{FF2B5EF4-FFF2-40B4-BE49-F238E27FC236}">
                <a16:creationId xmlns:a16="http://schemas.microsoft.com/office/drawing/2014/main" id="{744E73DE-E13D-4EDE-BAB2-E8F84B895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420938"/>
            <a:ext cx="46402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a:extLst>
              <a:ext uri="{FF2B5EF4-FFF2-40B4-BE49-F238E27FC236}">
                <a16:creationId xmlns:a16="http://schemas.microsoft.com/office/drawing/2014/main" id="{19B82462-F6E9-402B-9442-AF7ADFA446F3}"/>
              </a:ext>
            </a:extLst>
          </p:cNvPr>
          <p:cNvSpPr>
            <a:spLocks noGrp="1"/>
          </p:cNvSpPr>
          <p:nvPr>
            <p:ph idx="1"/>
          </p:nvPr>
        </p:nvSpPr>
        <p:spPr>
          <a:xfrm>
            <a:off x="479425" y="1433513"/>
            <a:ext cx="6121400" cy="3959225"/>
          </a:xfrm>
          <a:solidFill>
            <a:srgbClr val="EEEEEE"/>
          </a:solidFill>
          <a:ln w="38100">
            <a:solidFill>
              <a:schemeClr val="tx1"/>
            </a:solidFill>
          </a:ln>
        </p:spPr>
        <p:txBody>
          <a:bodyPr/>
          <a:lstStyle/>
          <a:p>
            <a:pPr>
              <a:defRPr/>
            </a:pPr>
            <a:r>
              <a:rPr lang="en-AU" altLang="en-US" dirty="0"/>
              <a:t>Changing workforce &amp; leadership</a:t>
            </a:r>
          </a:p>
          <a:p>
            <a:pPr>
              <a:defRPr/>
            </a:pPr>
            <a:r>
              <a:rPr lang="en-AU" altLang="en-US" dirty="0"/>
              <a:t>Limitations to resources</a:t>
            </a:r>
          </a:p>
          <a:p>
            <a:pPr>
              <a:defRPr/>
            </a:pPr>
            <a:r>
              <a:rPr lang="en-AU" altLang="en-US" dirty="0"/>
              <a:t>Shift in partnerships</a:t>
            </a:r>
          </a:p>
          <a:p>
            <a:pPr>
              <a:defRPr/>
            </a:pPr>
            <a:r>
              <a:rPr lang="en-AU" altLang="en-US" dirty="0"/>
              <a:t>Difference in </a:t>
            </a:r>
            <a:r>
              <a:rPr lang="en-AU" altLang="en-US" i="1" dirty="0"/>
              <a:t>“how we worked”</a:t>
            </a:r>
          </a:p>
          <a:p>
            <a:pPr marL="0" indent="0" algn="ctr">
              <a:buFont typeface="Arial" panose="020B0604020202020204" pitchFamily="34" charset="0"/>
              <a:buNone/>
              <a:defRPr/>
            </a:pPr>
            <a:r>
              <a:rPr lang="en-AU" altLang="en-US" dirty="0"/>
              <a:t>+</a:t>
            </a:r>
          </a:p>
          <a:p>
            <a:pPr>
              <a:defRPr/>
            </a:pPr>
            <a:r>
              <a:rPr lang="en-AU" altLang="en-US" dirty="0"/>
              <a:t>Covid restrictions</a:t>
            </a:r>
          </a:p>
        </p:txBody>
      </p:sp>
      <p:pic>
        <p:nvPicPr>
          <p:cNvPr id="22533" name="Picture 1">
            <a:extLst>
              <a:ext uri="{FF2B5EF4-FFF2-40B4-BE49-F238E27FC236}">
                <a16:creationId xmlns:a16="http://schemas.microsoft.com/office/drawing/2014/main" id="{98F38CC1-B83A-46E6-82D1-30491E827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814" t="19551" r="17188" b="22717"/>
          <a:stretch>
            <a:fillRect/>
          </a:stretch>
        </p:blipFill>
        <p:spPr bwMode="auto">
          <a:xfrm>
            <a:off x="3935413" y="3984625"/>
            <a:ext cx="25130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3">
            <a:extLst>
              <a:ext uri="{FF2B5EF4-FFF2-40B4-BE49-F238E27FC236}">
                <a16:creationId xmlns:a16="http://schemas.microsoft.com/office/drawing/2014/main" id="{5CA45A7E-33F7-41DA-B468-53C1A90DFFAC}"/>
              </a:ext>
            </a:extLst>
          </p:cNvPr>
          <p:cNvSpPr txBox="1">
            <a:spLocks noChangeArrowheads="1"/>
          </p:cNvSpPr>
          <p:nvPr/>
        </p:nvSpPr>
        <p:spPr bwMode="auto">
          <a:xfrm>
            <a:off x="6959600" y="6380163"/>
            <a:ext cx="431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800"/>
              <a:t>(Ocloo, et al, 2021; Henderson, et al, 2018).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632B0C7-77D6-4398-9951-5A9EFF487943}"/>
              </a:ext>
            </a:extLst>
          </p:cNvPr>
          <p:cNvSpPr>
            <a:spLocks noGrp="1"/>
          </p:cNvSpPr>
          <p:nvPr>
            <p:ph type="title"/>
          </p:nvPr>
        </p:nvSpPr>
        <p:spPr/>
        <p:txBody>
          <a:bodyPr/>
          <a:lstStyle/>
          <a:p>
            <a:r>
              <a:rPr lang="en-US" altLang="en-US"/>
              <a:t>Keys to success</a:t>
            </a:r>
            <a:endParaRPr lang="en-AU" altLang="en-US"/>
          </a:p>
        </p:txBody>
      </p:sp>
      <p:pic>
        <p:nvPicPr>
          <p:cNvPr id="24579" name="Picture 7" descr="4 Reasons for Older Adults to Improve Flexibility | All Seasons Home Health  and Palliative Care">
            <a:extLst>
              <a:ext uri="{FF2B5EF4-FFF2-40B4-BE49-F238E27FC236}">
                <a16:creationId xmlns:a16="http://schemas.microsoft.com/office/drawing/2014/main" id="{3C1B8F1B-0134-497C-AD27-F569B0BB9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420938"/>
            <a:ext cx="46402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ontent Placeholder 2">
            <a:extLst>
              <a:ext uri="{FF2B5EF4-FFF2-40B4-BE49-F238E27FC236}">
                <a16:creationId xmlns:a16="http://schemas.microsoft.com/office/drawing/2014/main" id="{7C082F95-28FA-421E-AD83-5EDE01A8E446}"/>
              </a:ext>
            </a:extLst>
          </p:cNvPr>
          <p:cNvSpPr>
            <a:spLocks noGrp="1"/>
          </p:cNvSpPr>
          <p:nvPr>
            <p:ph idx="1"/>
          </p:nvPr>
        </p:nvSpPr>
        <p:spPr>
          <a:xfrm>
            <a:off x="479425" y="2060847"/>
            <a:ext cx="6121400" cy="3898627"/>
          </a:xfrm>
          <a:solidFill>
            <a:srgbClr val="EEEEEE"/>
          </a:solidFill>
          <a:ln w="38100">
            <a:solidFill>
              <a:schemeClr val="tx1"/>
            </a:solidFill>
            <a:miter lim="800000"/>
            <a:headEnd/>
            <a:tailEnd/>
          </a:ln>
        </p:spPr>
        <p:txBody>
          <a:bodyPr/>
          <a:lstStyle/>
          <a:p>
            <a:r>
              <a:rPr lang="en-US" altLang="en-US" dirty="0"/>
              <a:t>Partnerships &amp; collaboration</a:t>
            </a:r>
          </a:p>
          <a:p>
            <a:endParaRPr lang="en-US" altLang="en-US" sz="800" dirty="0"/>
          </a:p>
          <a:p>
            <a:r>
              <a:rPr lang="en-US" altLang="en-US" dirty="0"/>
              <a:t>Leadership</a:t>
            </a:r>
          </a:p>
          <a:p>
            <a:endParaRPr lang="en-US" altLang="en-US" sz="800" dirty="0"/>
          </a:p>
          <a:p>
            <a:r>
              <a:rPr lang="en-AU" altLang="en-US" dirty="0"/>
              <a:t>Adaptability</a:t>
            </a:r>
          </a:p>
          <a:p>
            <a:endParaRPr lang="en-AU" altLang="en-US" sz="800" dirty="0"/>
          </a:p>
          <a:p>
            <a:r>
              <a:rPr lang="en-AU" altLang="en-US" dirty="0"/>
              <a:t>Flexibility</a:t>
            </a:r>
          </a:p>
          <a:p>
            <a:endParaRPr lang="en-AU" altLang="en-US" sz="800" dirty="0"/>
          </a:p>
          <a:p>
            <a:r>
              <a:rPr lang="en-AU" altLang="en-US" dirty="0"/>
              <a:t>Trust</a:t>
            </a:r>
          </a:p>
        </p:txBody>
      </p:sp>
      <p:pic>
        <p:nvPicPr>
          <p:cNvPr id="24581" name="Picture 1">
            <a:extLst>
              <a:ext uri="{FF2B5EF4-FFF2-40B4-BE49-F238E27FC236}">
                <a16:creationId xmlns:a16="http://schemas.microsoft.com/office/drawing/2014/main" id="{AD1A1C3A-E394-427A-8127-4C2EB826C2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75" y="1844675"/>
            <a:ext cx="13525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F80A67E-315D-4ED9-9BD0-057E299ADEF6}"/>
              </a:ext>
            </a:extLst>
          </p:cNvPr>
          <p:cNvSpPr>
            <a:spLocks noGrp="1"/>
          </p:cNvSpPr>
          <p:nvPr>
            <p:ph type="title"/>
          </p:nvPr>
        </p:nvSpPr>
        <p:spPr>
          <a:xfrm>
            <a:off x="0" y="147638"/>
            <a:ext cx="5702300" cy="689074"/>
          </a:xfrm>
        </p:spPr>
        <p:txBody>
          <a:bodyPr/>
          <a:lstStyle/>
          <a:p>
            <a:r>
              <a:rPr lang="en-US" altLang="en-US" sz="4000" dirty="0"/>
              <a:t>Partnership strengths</a:t>
            </a:r>
            <a:endParaRPr lang="en-AU" altLang="en-US" sz="4000" dirty="0"/>
          </a:p>
        </p:txBody>
      </p:sp>
      <p:graphicFrame>
        <p:nvGraphicFramePr>
          <p:cNvPr id="8" name="Diagram 7">
            <a:extLst>
              <a:ext uri="{FF2B5EF4-FFF2-40B4-BE49-F238E27FC236}">
                <a16:creationId xmlns:a16="http://schemas.microsoft.com/office/drawing/2014/main" id="{BB3E673B-C546-42C9-A719-B0F9BF28F893}"/>
              </a:ext>
            </a:extLst>
          </p:cNvPr>
          <p:cNvGraphicFramePr/>
          <p:nvPr>
            <p:extLst>
              <p:ext uri="{D42A27DB-BD31-4B8C-83A1-F6EECF244321}">
                <p14:modId xmlns:p14="http://schemas.microsoft.com/office/powerpoint/2010/main" val="1567079315"/>
              </p:ext>
            </p:extLst>
          </p:nvPr>
        </p:nvGraphicFramePr>
        <p:xfrm>
          <a:off x="1703512" y="859695"/>
          <a:ext cx="87849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8A71E5C-B75F-4AC8-ACED-A72A1E106DD9}"/>
              </a:ext>
            </a:extLst>
          </p:cNvPr>
          <p:cNvSpPr txBox="1"/>
          <p:nvPr/>
        </p:nvSpPr>
        <p:spPr>
          <a:xfrm>
            <a:off x="6096000" y="6488668"/>
            <a:ext cx="7440488"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t>
            </a:r>
            <a:r>
              <a:rPr lang="en-AU" dirty="0" err="1"/>
              <a:t>Witteman</a:t>
            </a:r>
            <a:r>
              <a:rPr lang="en-AU" dirty="0"/>
              <a:t>, et al, 2018; </a:t>
            </a:r>
            <a:r>
              <a:rPr lang="en-AU" dirty="0" err="1"/>
              <a:t>Kerkhoff</a:t>
            </a:r>
            <a:r>
              <a:rPr lang="en-AU" dirty="0"/>
              <a:t>, et al, 2022; Fields, et al, 2021).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E"/>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C93DC1C-1506-462B-9B3B-B447756190E5}"/>
              </a:ext>
            </a:extLst>
          </p:cNvPr>
          <p:cNvSpPr>
            <a:spLocks noGrp="1"/>
          </p:cNvSpPr>
          <p:nvPr>
            <p:ph type="title"/>
          </p:nvPr>
        </p:nvSpPr>
        <p:spPr/>
        <p:txBody>
          <a:bodyPr/>
          <a:lstStyle/>
          <a:p>
            <a:r>
              <a:rPr lang="en-AU" altLang="en-US"/>
              <a:t>Leadership from the ground</a:t>
            </a:r>
          </a:p>
        </p:txBody>
      </p:sp>
      <p:sp>
        <p:nvSpPr>
          <p:cNvPr id="2" name="Rounded Rectangle 1">
            <a:extLst>
              <a:ext uri="{FF2B5EF4-FFF2-40B4-BE49-F238E27FC236}">
                <a16:creationId xmlns:a16="http://schemas.microsoft.com/office/drawing/2014/main" id="{74D35CD6-8681-4548-92AA-4994DEA209B5}"/>
              </a:ext>
            </a:extLst>
          </p:cNvPr>
          <p:cNvSpPr/>
          <p:nvPr/>
        </p:nvSpPr>
        <p:spPr>
          <a:xfrm>
            <a:off x="1981200" y="1582738"/>
            <a:ext cx="3106738" cy="1296987"/>
          </a:xfrm>
          <a:prstGeom prst="roundRect">
            <a:avLst/>
          </a:prstGeom>
          <a:solidFill>
            <a:srgbClr val="EEEEEE"/>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solidFill>
                  <a:schemeClr val="tx1"/>
                </a:solidFill>
              </a:rPr>
              <a:t>Collaboration</a:t>
            </a:r>
          </a:p>
        </p:txBody>
      </p:sp>
      <p:sp>
        <p:nvSpPr>
          <p:cNvPr id="7" name="Rounded Rectangle 6">
            <a:extLst>
              <a:ext uri="{FF2B5EF4-FFF2-40B4-BE49-F238E27FC236}">
                <a16:creationId xmlns:a16="http://schemas.microsoft.com/office/drawing/2014/main" id="{0665AF94-5025-42B6-BB08-0EA12C653DDF}"/>
              </a:ext>
            </a:extLst>
          </p:cNvPr>
          <p:cNvSpPr/>
          <p:nvPr/>
        </p:nvSpPr>
        <p:spPr>
          <a:xfrm>
            <a:off x="1982788" y="3181350"/>
            <a:ext cx="3106737" cy="1295400"/>
          </a:xfrm>
          <a:prstGeom prst="roundRect">
            <a:avLst/>
          </a:prstGeom>
          <a:solidFill>
            <a:srgbClr val="EEEEEE"/>
          </a:solidFill>
          <a:ln w="38100">
            <a:solidFill>
              <a:srgbClr val="00A8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solidFill>
                  <a:schemeClr val="tx1"/>
                </a:solidFill>
              </a:rPr>
              <a:t>Responsibility </a:t>
            </a:r>
          </a:p>
        </p:txBody>
      </p:sp>
      <p:sp>
        <p:nvSpPr>
          <p:cNvPr id="9" name="Rounded Rectangle 8">
            <a:extLst>
              <a:ext uri="{FF2B5EF4-FFF2-40B4-BE49-F238E27FC236}">
                <a16:creationId xmlns:a16="http://schemas.microsoft.com/office/drawing/2014/main" id="{21B59689-9319-4DF6-B7A1-D9B4DD085F1B}"/>
              </a:ext>
            </a:extLst>
          </p:cNvPr>
          <p:cNvSpPr/>
          <p:nvPr/>
        </p:nvSpPr>
        <p:spPr>
          <a:xfrm>
            <a:off x="7097713" y="4830763"/>
            <a:ext cx="3106737" cy="1295400"/>
          </a:xfrm>
          <a:prstGeom prst="roundRect">
            <a:avLst/>
          </a:prstGeom>
          <a:solidFill>
            <a:srgbClr val="EEEEEE"/>
          </a:solidFill>
          <a:ln w="3810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solidFill>
                  <a:schemeClr val="tx1"/>
                </a:solidFill>
              </a:rPr>
              <a:t>Motivation</a:t>
            </a:r>
          </a:p>
        </p:txBody>
      </p:sp>
      <p:sp>
        <p:nvSpPr>
          <p:cNvPr id="10" name="Rounded Rectangle 9">
            <a:extLst>
              <a:ext uri="{FF2B5EF4-FFF2-40B4-BE49-F238E27FC236}">
                <a16:creationId xmlns:a16="http://schemas.microsoft.com/office/drawing/2014/main" id="{7F37166E-07FA-4B86-B81C-25CF3A4889E5}"/>
              </a:ext>
            </a:extLst>
          </p:cNvPr>
          <p:cNvSpPr/>
          <p:nvPr/>
        </p:nvSpPr>
        <p:spPr>
          <a:xfrm>
            <a:off x="7097713" y="1600200"/>
            <a:ext cx="3106737" cy="1295400"/>
          </a:xfrm>
          <a:prstGeom prst="roundRect">
            <a:avLst/>
          </a:prstGeom>
          <a:solidFill>
            <a:srgbClr val="EEEEEE"/>
          </a:solidFill>
          <a:ln w="38100">
            <a:solidFill>
              <a:srgbClr val="008D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solidFill>
                  <a:schemeClr val="tx1"/>
                </a:solidFill>
              </a:rPr>
              <a:t>Commitment</a:t>
            </a:r>
          </a:p>
        </p:txBody>
      </p:sp>
      <p:sp>
        <p:nvSpPr>
          <p:cNvPr id="11" name="Rounded Rectangle 10">
            <a:extLst>
              <a:ext uri="{FF2B5EF4-FFF2-40B4-BE49-F238E27FC236}">
                <a16:creationId xmlns:a16="http://schemas.microsoft.com/office/drawing/2014/main" id="{5E375E74-54B4-40C4-9C5E-AD23F78B57CE}"/>
              </a:ext>
            </a:extLst>
          </p:cNvPr>
          <p:cNvSpPr/>
          <p:nvPr/>
        </p:nvSpPr>
        <p:spPr>
          <a:xfrm>
            <a:off x="7097713" y="3214688"/>
            <a:ext cx="3106737" cy="1296987"/>
          </a:xfrm>
          <a:prstGeom prst="roundRect">
            <a:avLst/>
          </a:prstGeom>
          <a:solidFill>
            <a:srgbClr val="EEEEEE"/>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solidFill>
                  <a:schemeClr val="tx1"/>
                </a:solidFill>
              </a:rPr>
              <a:t>Accountability</a:t>
            </a:r>
          </a:p>
        </p:txBody>
      </p:sp>
      <p:sp>
        <p:nvSpPr>
          <p:cNvPr id="12" name="Rounded Rectangle 11">
            <a:extLst>
              <a:ext uri="{FF2B5EF4-FFF2-40B4-BE49-F238E27FC236}">
                <a16:creationId xmlns:a16="http://schemas.microsoft.com/office/drawing/2014/main" id="{FB22D75E-54BD-4CDB-808D-13FBA6BEF8AE}"/>
              </a:ext>
            </a:extLst>
          </p:cNvPr>
          <p:cNvSpPr/>
          <p:nvPr/>
        </p:nvSpPr>
        <p:spPr>
          <a:xfrm>
            <a:off x="1981200" y="4830763"/>
            <a:ext cx="3106738" cy="1295400"/>
          </a:xfrm>
          <a:prstGeom prst="roundRect">
            <a:avLst/>
          </a:prstGeom>
          <a:solidFill>
            <a:srgbClr val="EEEEEE"/>
          </a:solidFill>
          <a:ln w="38100">
            <a:solidFill>
              <a:srgbClr val="EF4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solidFill>
                  <a:schemeClr val="tx1"/>
                </a:solidFill>
              </a:rPr>
              <a:t>Perseverance</a:t>
            </a:r>
          </a:p>
        </p:txBody>
      </p:sp>
      <p:pic>
        <p:nvPicPr>
          <p:cNvPr id="27657" name="Picture 2">
            <a:extLst>
              <a:ext uri="{FF2B5EF4-FFF2-40B4-BE49-F238E27FC236}">
                <a16:creationId xmlns:a16="http://schemas.microsoft.com/office/drawing/2014/main" id="{5768444E-9771-42F6-8AC7-794949C9D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2420938"/>
            <a:ext cx="285115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54903A7-D0B3-4468-A6F6-BE0619B1F31B}"/>
              </a:ext>
            </a:extLst>
          </p:cNvPr>
          <p:cNvSpPr txBox="1"/>
          <p:nvPr/>
        </p:nvSpPr>
        <p:spPr>
          <a:xfrm rot="20261790">
            <a:off x="4700588" y="3305175"/>
            <a:ext cx="2906712" cy="954088"/>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800" dirty="0"/>
              <a:t>Passionate clinician!</a:t>
            </a:r>
            <a:endParaRPr lang="en-AU" sz="2800" dirty="0"/>
          </a:p>
        </p:txBody>
      </p:sp>
      <p:sp>
        <p:nvSpPr>
          <p:cNvPr id="27659" name="TextBox 3">
            <a:extLst>
              <a:ext uri="{FF2B5EF4-FFF2-40B4-BE49-F238E27FC236}">
                <a16:creationId xmlns:a16="http://schemas.microsoft.com/office/drawing/2014/main" id="{7BD9BA32-BC09-4CD1-AE0B-5FEDB7DF0ED4}"/>
              </a:ext>
            </a:extLst>
          </p:cNvPr>
          <p:cNvSpPr txBox="1">
            <a:spLocks noChangeArrowheads="1"/>
          </p:cNvSpPr>
          <p:nvPr/>
        </p:nvSpPr>
        <p:spPr bwMode="auto">
          <a:xfrm>
            <a:off x="6311900" y="6445250"/>
            <a:ext cx="600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800"/>
              <a:t>(Bonawitz, et al, 2020; Demes, et al, 2020; Naylor, et al, 2016)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E"/>
        </a:solidFill>
        <a:effectLst/>
      </p:bgPr>
    </p:bg>
    <p:spTree>
      <p:nvGrpSpPr>
        <p:cNvPr id="1" name=""/>
        <p:cNvGrpSpPr/>
        <p:nvPr/>
      </p:nvGrpSpPr>
      <p:grpSpPr>
        <a:xfrm>
          <a:off x="0" y="0"/>
          <a:ext cx="0" cy="0"/>
          <a:chOff x="0" y="0"/>
          <a:chExt cx="0" cy="0"/>
        </a:xfrm>
      </p:grpSpPr>
      <p:pic>
        <p:nvPicPr>
          <p:cNvPr id="4" name="Picture 2" descr="Travelers face more uncertainty in 2022. Here's how to make plans. - The  Washington Post">
            <a:extLst>
              <a:ext uri="{FF2B5EF4-FFF2-40B4-BE49-F238E27FC236}">
                <a16:creationId xmlns:a16="http://schemas.microsoft.com/office/drawing/2014/main" id="{524B6001-1816-4979-B35B-22ECBA718E15}"/>
              </a:ext>
            </a:extLst>
          </p:cNvPr>
          <p:cNvPicPr>
            <a:picLocks noChangeAspect="1" noChangeArrowheads="1"/>
          </p:cNvPicPr>
          <p:nvPr/>
        </p:nvPicPr>
        <p:blipFill>
          <a:blip r:embed="rId3"/>
          <a:srcRect/>
          <a:stretch>
            <a:fillRect/>
          </a:stretch>
        </p:blipFill>
        <p:spPr bwMode="auto">
          <a:xfrm>
            <a:off x="1127449" y="44624"/>
            <a:ext cx="9909963" cy="7935866"/>
          </a:xfrm>
          <a:prstGeom prst="rect">
            <a:avLst/>
          </a:prstGeom>
          <a:noFill/>
          <a:effectLst>
            <a:softEdge rad="127000"/>
          </a:effectLst>
        </p:spPr>
      </p:pic>
      <p:sp>
        <p:nvSpPr>
          <p:cNvPr id="5" name="Rectangle 4">
            <a:extLst>
              <a:ext uri="{FF2B5EF4-FFF2-40B4-BE49-F238E27FC236}">
                <a16:creationId xmlns:a16="http://schemas.microsoft.com/office/drawing/2014/main" id="{9A1D99A4-113A-438E-93C0-C8DEA5EAEF37}"/>
              </a:ext>
            </a:extLst>
          </p:cNvPr>
          <p:cNvSpPr/>
          <p:nvPr/>
        </p:nvSpPr>
        <p:spPr>
          <a:xfrm>
            <a:off x="1185211" y="3644718"/>
            <a:ext cx="9852201" cy="3213282"/>
          </a:xfrm>
          <a:prstGeom prst="rect">
            <a:avLst/>
          </a:prstGeom>
          <a:solidFill>
            <a:schemeClr val="bg1">
              <a:lumMod val="95000"/>
              <a:alpha val="33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31747" name="Title 1">
            <a:extLst>
              <a:ext uri="{FF2B5EF4-FFF2-40B4-BE49-F238E27FC236}">
                <a16:creationId xmlns:a16="http://schemas.microsoft.com/office/drawing/2014/main" id="{2AF127AC-831B-461B-B645-5B83841641A5}"/>
              </a:ext>
            </a:extLst>
          </p:cNvPr>
          <p:cNvSpPr>
            <a:spLocks noGrp="1"/>
          </p:cNvSpPr>
          <p:nvPr>
            <p:ph type="title"/>
          </p:nvPr>
        </p:nvSpPr>
        <p:spPr>
          <a:xfrm>
            <a:off x="1966913" y="965200"/>
            <a:ext cx="8229600" cy="1243926"/>
          </a:xfrm>
          <a:solidFill>
            <a:srgbClr val="EEEEEE">
              <a:alpha val="34117"/>
            </a:srgbClr>
          </a:solidFill>
        </p:spPr>
        <p:txBody>
          <a:bodyPr/>
          <a:lstStyle/>
          <a:p>
            <a:r>
              <a:rPr lang="en-AU" altLang="en-US">
                <a:solidFill>
                  <a:schemeClr val="bg1"/>
                </a:solidFill>
              </a:rPr>
              <a:t>Next steps</a:t>
            </a:r>
          </a:p>
        </p:txBody>
      </p:sp>
      <p:sp>
        <p:nvSpPr>
          <p:cNvPr id="31748" name="Content Placeholder 2">
            <a:extLst>
              <a:ext uri="{FF2B5EF4-FFF2-40B4-BE49-F238E27FC236}">
                <a16:creationId xmlns:a16="http://schemas.microsoft.com/office/drawing/2014/main" id="{6F7EC9FD-475A-4993-8A86-625B34D8E5CF}"/>
              </a:ext>
            </a:extLst>
          </p:cNvPr>
          <p:cNvSpPr>
            <a:spLocks noGrp="1"/>
          </p:cNvSpPr>
          <p:nvPr>
            <p:ph idx="1"/>
          </p:nvPr>
        </p:nvSpPr>
        <p:spPr>
          <a:xfrm>
            <a:off x="1185211" y="2209126"/>
            <a:ext cx="9821578" cy="1440160"/>
          </a:xfrm>
          <a:solidFill>
            <a:srgbClr val="EEEEEE">
              <a:alpha val="34117"/>
            </a:srgbClr>
          </a:solidFill>
        </p:spPr>
        <p:txBody>
          <a:bodyPr/>
          <a:lstStyle/>
          <a:p>
            <a:pPr marL="0" indent="0" algn="ctr">
              <a:buFont typeface="Arial" panose="020B0604020202020204" pitchFamily="34" charset="0"/>
              <a:buNone/>
            </a:pPr>
            <a:r>
              <a:rPr lang="en-AU" altLang="en-US" sz="4400" i="1" dirty="0">
                <a:solidFill>
                  <a:schemeClr val="bg1"/>
                </a:solidFill>
              </a:rPr>
              <a:t>“I am planning on continuing on, I don’t want to just stop now” </a:t>
            </a:r>
            <a:r>
              <a:rPr lang="en-AU" altLang="en-US" sz="4400" dirty="0">
                <a:solidFill>
                  <a:schemeClr val="bg1"/>
                </a:solidFill>
              </a:rPr>
              <a:t>(Sue)</a:t>
            </a:r>
          </a:p>
        </p:txBody>
      </p:sp>
      <p:sp>
        <p:nvSpPr>
          <p:cNvPr id="2" name="TextBox 1">
            <a:extLst>
              <a:ext uri="{FF2B5EF4-FFF2-40B4-BE49-F238E27FC236}">
                <a16:creationId xmlns:a16="http://schemas.microsoft.com/office/drawing/2014/main" id="{7BDB332B-97C8-4074-A338-5E5489DED848}"/>
              </a:ext>
            </a:extLst>
          </p:cNvPr>
          <p:cNvSpPr txBox="1"/>
          <p:nvPr/>
        </p:nvSpPr>
        <p:spPr>
          <a:xfrm>
            <a:off x="1966913" y="4048503"/>
            <a:ext cx="8924885" cy="2554545"/>
          </a:xfrm>
          <a:prstGeom prst="rect">
            <a:avLst/>
          </a:prstGeom>
          <a:noFill/>
        </p:spPr>
        <p:txBody>
          <a:bodyPr wrap="square" rtlCol="0">
            <a:spAutoFit/>
            <a:scene3d>
              <a:camera prst="orthographicFront"/>
              <a:lightRig rig="threePt" dir="t"/>
            </a:scene3d>
            <a:sp3d extrusionH="57150">
              <a:bevelT w="69850" h="38100" prst="cross"/>
            </a:sp3d>
          </a:bodyPr>
          <a:lstStyle/>
          <a:p>
            <a:pPr marL="342900" indent="-342900">
              <a:buFont typeface="Arial" panose="020B0604020202020204" pitchFamily="34" charset="0"/>
              <a:buChar char="•"/>
            </a:pPr>
            <a:r>
              <a:rPr lang="en-US" sz="3200" b="1" dirty="0">
                <a:solidFill>
                  <a:schemeClr val="bg1"/>
                </a:solidFill>
              </a:rPr>
              <a:t>AEP now works for LHD in mental health </a:t>
            </a:r>
          </a:p>
          <a:p>
            <a:pPr marL="342900" indent="-342900">
              <a:buFont typeface="Arial" panose="020B0604020202020204" pitchFamily="34" charset="0"/>
              <a:buChar char="•"/>
            </a:pPr>
            <a:r>
              <a:rPr lang="en-US" sz="3200" b="1" dirty="0">
                <a:solidFill>
                  <a:schemeClr val="bg1"/>
                </a:solidFill>
              </a:rPr>
              <a:t>Submitted a research article for publication</a:t>
            </a:r>
          </a:p>
          <a:p>
            <a:pPr marL="342900" indent="-342900">
              <a:buFont typeface="Arial" panose="020B0604020202020204" pitchFamily="34" charset="0"/>
              <a:buChar char="•"/>
            </a:pPr>
            <a:r>
              <a:rPr lang="en-US" sz="3200" b="1" dirty="0">
                <a:solidFill>
                  <a:schemeClr val="bg1"/>
                </a:solidFill>
              </a:rPr>
              <a:t>Presented findings to the OPMH policy unit</a:t>
            </a:r>
          </a:p>
          <a:p>
            <a:pPr marL="342900" indent="-342900">
              <a:buFont typeface="Arial" panose="020B0604020202020204" pitchFamily="34" charset="0"/>
              <a:buChar char="•"/>
            </a:pPr>
            <a:r>
              <a:rPr lang="en-US" sz="3200" b="1" dirty="0">
                <a:solidFill>
                  <a:schemeClr val="bg1"/>
                </a:solidFill>
              </a:rPr>
              <a:t>How do we keep this going?</a:t>
            </a:r>
            <a:endParaRPr lang="en-AU" sz="3200" b="1" dirty="0">
              <a:solidFill>
                <a:schemeClr val="bg1"/>
              </a:solidFill>
            </a:endParaRPr>
          </a:p>
          <a:p>
            <a:pPr marL="342900" indent="-342900">
              <a:buFont typeface="Arial" panose="020B0604020202020204" pitchFamily="34" charset="0"/>
              <a:buChar char="•"/>
            </a:pPr>
            <a:endParaRPr lang="en-US" sz="32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a:extLst>
              <a:ext uri="{FF2B5EF4-FFF2-40B4-BE49-F238E27FC236}">
                <a16:creationId xmlns:a16="http://schemas.microsoft.com/office/drawing/2014/main" id="{11D63C1A-D529-466F-89F5-8628F385FB24}"/>
              </a:ext>
            </a:extLst>
          </p:cNvPr>
          <p:cNvPicPr>
            <a:picLocks noChangeAspect="1"/>
          </p:cNvPicPr>
          <p:nvPr/>
        </p:nvPicPr>
        <p:blipFill>
          <a:blip r:embed="rId3">
            <a:extLst>
              <a:ext uri="{28A0092B-C50C-407E-A947-70E740481C1C}">
                <a14:useLocalDpi xmlns:a14="http://schemas.microsoft.com/office/drawing/2010/main" val="0"/>
              </a:ext>
            </a:extLst>
          </a:blip>
          <a:srcRect b="8105"/>
          <a:stretch>
            <a:fillRect/>
          </a:stretch>
        </p:blipFill>
        <p:spPr bwMode="auto">
          <a:xfrm>
            <a:off x="1631950" y="1930400"/>
            <a:ext cx="38877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12F72924-A615-4887-972F-360CAACC1F5E}"/>
              </a:ext>
            </a:extLst>
          </p:cNvPr>
          <p:cNvSpPr>
            <a:spLocks noGrp="1"/>
          </p:cNvSpPr>
          <p:nvPr>
            <p:ph sz="half" idx="2"/>
          </p:nvPr>
        </p:nvSpPr>
        <p:spPr>
          <a:xfrm>
            <a:off x="5664199" y="1557338"/>
            <a:ext cx="5184775" cy="4525962"/>
          </a:xfrm>
        </p:spPr>
        <p:txBody>
          <a:bodyPr/>
          <a:lstStyle/>
          <a:p>
            <a:pPr marL="0" indent="0" algn="ctr">
              <a:buFont typeface="Arial" panose="020B0604020202020204" pitchFamily="34" charset="0"/>
              <a:buNone/>
              <a:defRPr/>
            </a:pPr>
            <a:r>
              <a:rPr lang="en-AU" sz="2400" dirty="0"/>
              <a:t>For more information, please contact:</a:t>
            </a:r>
          </a:p>
          <a:p>
            <a:pPr marL="0" indent="0">
              <a:buFont typeface="Arial" panose="020B0604020202020204" pitchFamily="34" charset="0"/>
              <a:buNone/>
              <a:defRPr/>
            </a:pPr>
            <a:endParaRPr lang="en-AU" sz="900" dirty="0"/>
          </a:p>
          <a:p>
            <a:pPr marL="0" indent="0">
              <a:buFont typeface="Arial" panose="020B0604020202020204" pitchFamily="34" charset="0"/>
              <a:buNone/>
              <a:defRPr/>
            </a:pPr>
            <a:r>
              <a:rPr lang="en-AU" sz="2400" dirty="0"/>
              <a:t>Gabrielle McNamara </a:t>
            </a:r>
          </a:p>
          <a:p>
            <a:pPr marL="0" indent="0">
              <a:buFont typeface="Arial" panose="020B0604020202020204" pitchFamily="34" charset="0"/>
              <a:buNone/>
              <a:defRPr/>
            </a:pPr>
            <a:r>
              <a:rPr lang="en-AU" sz="2400" dirty="0">
                <a:hlinkClick r:id="rId4"/>
              </a:rPr>
              <a:t>Gabrielle.mcnamara@health.nsw.gov.au</a:t>
            </a:r>
            <a:r>
              <a:rPr lang="en-AU" sz="2400" dirty="0"/>
              <a:t> </a:t>
            </a:r>
          </a:p>
          <a:p>
            <a:pPr marL="0" indent="0">
              <a:buFont typeface="Arial" panose="020B0604020202020204" pitchFamily="34" charset="0"/>
              <a:buNone/>
              <a:defRPr/>
            </a:pPr>
            <a:endParaRPr lang="en-AU" sz="2400" dirty="0"/>
          </a:p>
          <a:p>
            <a:pPr marL="0" indent="0">
              <a:buFont typeface="Arial" panose="020B0604020202020204" pitchFamily="34" charset="0"/>
              <a:buNone/>
              <a:defRPr/>
            </a:pPr>
            <a:r>
              <a:rPr lang="en-AU" sz="2400" dirty="0"/>
              <a:t>Dr Caroline Robertson</a:t>
            </a:r>
          </a:p>
          <a:p>
            <a:pPr marL="0" indent="0">
              <a:buFont typeface="Arial" panose="020B0604020202020204" pitchFamily="34" charset="0"/>
              <a:buNone/>
              <a:defRPr/>
            </a:pPr>
            <a:r>
              <a:rPr lang="en-AU" sz="2400" dirty="0">
                <a:hlinkClick r:id="rId5"/>
              </a:rPr>
              <a:t>carobertson@csu.edu.au</a:t>
            </a:r>
            <a:r>
              <a:rPr lang="en-AU" sz="2400" dirty="0"/>
              <a:t> </a:t>
            </a:r>
          </a:p>
          <a:p>
            <a:pPr marL="0" indent="0">
              <a:buFont typeface="Arial" panose="020B0604020202020204" pitchFamily="34" charset="0"/>
              <a:buNone/>
              <a:defRPr/>
            </a:pPr>
            <a:endParaRPr lang="en-AU" dirty="0"/>
          </a:p>
          <a:p>
            <a:pPr>
              <a:defRPr/>
            </a:pPr>
            <a:endParaRPr lang="en-AU" dirty="0"/>
          </a:p>
        </p:txBody>
      </p:sp>
      <p:sp>
        <p:nvSpPr>
          <p:cNvPr id="33796" name="Rectangle 7">
            <a:extLst>
              <a:ext uri="{FF2B5EF4-FFF2-40B4-BE49-F238E27FC236}">
                <a16:creationId xmlns:a16="http://schemas.microsoft.com/office/drawing/2014/main" id="{84A38A3A-FA07-43AD-A97D-13712D36C1D9}"/>
              </a:ext>
            </a:extLst>
          </p:cNvPr>
          <p:cNvSpPr>
            <a:spLocks noChangeArrowheads="1"/>
          </p:cNvSpPr>
          <p:nvPr/>
        </p:nvSpPr>
        <p:spPr bwMode="auto">
          <a:xfrm>
            <a:off x="1524000" y="5373688"/>
            <a:ext cx="9144000" cy="4302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63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63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63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63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ct val="40000"/>
              </a:spcAft>
              <a:buFontTx/>
              <a:buNone/>
            </a:pPr>
            <a:endParaRPr lang="en-AU" altLang="en-US" sz="500" b="1">
              <a:solidFill>
                <a:schemeClr val="bg1"/>
              </a:solidFill>
              <a:latin typeface="Arial" panose="020B0604020202020204" pitchFamily="34" charset="0"/>
            </a:endParaRPr>
          </a:p>
          <a:p>
            <a:pPr eaLnBrk="1" hangingPunct="1">
              <a:spcBef>
                <a:spcPct val="0"/>
              </a:spcBef>
              <a:spcAft>
                <a:spcPct val="40000"/>
              </a:spcAft>
              <a:buFontTx/>
              <a:buNone/>
            </a:pPr>
            <a:r>
              <a:rPr lang="en-AU" altLang="en-US" sz="1600" b="1">
                <a:solidFill>
                  <a:schemeClr val="bg1"/>
                </a:solidFill>
                <a:latin typeface="Arial" panose="020B0604020202020204" pitchFamily="34" charset="0"/>
              </a:rPr>
              <a:t>		</a:t>
            </a:r>
            <a:endParaRPr lang="en-AU" altLang="en-US" sz="1600">
              <a:solidFill>
                <a:schemeClr val="bg1"/>
              </a:solidFill>
              <a:latin typeface="Arial" panose="020B0604020202020204" pitchFamily="34" charset="0"/>
            </a:endParaRPr>
          </a:p>
          <a:p>
            <a:pPr eaLnBrk="1" hangingPunct="1">
              <a:spcBef>
                <a:spcPct val="0"/>
              </a:spcBef>
              <a:spcAft>
                <a:spcPct val="40000"/>
              </a:spcAft>
              <a:buFontTx/>
              <a:buNone/>
            </a:pPr>
            <a:endParaRPr lang="en-AU" altLang="en-US" sz="1600">
              <a:solidFill>
                <a:schemeClr val="bg1"/>
              </a:solidFill>
              <a:latin typeface="Arial" panose="020B0604020202020204" pitchFamily="34" charset="0"/>
            </a:endParaRPr>
          </a:p>
        </p:txBody>
      </p:sp>
      <p:sp>
        <p:nvSpPr>
          <p:cNvPr id="33797" name="Rectangle 7">
            <a:extLst>
              <a:ext uri="{FF2B5EF4-FFF2-40B4-BE49-F238E27FC236}">
                <a16:creationId xmlns:a16="http://schemas.microsoft.com/office/drawing/2014/main" id="{4FBADA3A-5342-4CBB-9478-E7886F5C64FB}"/>
              </a:ext>
            </a:extLst>
          </p:cNvPr>
          <p:cNvSpPr>
            <a:spLocks noGrp="1"/>
          </p:cNvSpPr>
          <p:nvPr>
            <p:ph type="title"/>
          </p:nvPr>
        </p:nvSpPr>
        <p:spPr>
          <a:xfrm>
            <a:off x="1343025" y="274638"/>
            <a:ext cx="9505950" cy="1143000"/>
          </a:xfrm>
          <a:solidFill>
            <a:srgbClr val="002060"/>
          </a:solidFill>
        </p:spPr>
        <p:txBody>
          <a:bodyPr lIns="0" tIns="0" rIns="0" bIns="0"/>
          <a:lstStyle/>
          <a:p>
            <a:pPr defTabSz="863600" eaLnBrk="1" hangingPunct="1">
              <a:spcAft>
                <a:spcPct val="40000"/>
              </a:spcAft>
            </a:pPr>
            <a:r>
              <a:rPr lang="en-AU" altLang="en-US" b="1">
                <a:solidFill>
                  <a:schemeClr val="bg1"/>
                </a:solidFill>
                <a:latin typeface="Arial" panose="020B0604020202020204" pitchFamily="34" charset="0"/>
              </a:rPr>
              <a:t>Thank You</a:t>
            </a:r>
            <a:endParaRPr lang="en-AU" altLang="en-US">
              <a:solidFill>
                <a:schemeClr val="bg1"/>
              </a:solidFill>
              <a:latin typeface="Arial" panose="020B0604020202020204" pitchFamily="34" charset="0"/>
            </a:endParaRPr>
          </a:p>
        </p:txBody>
      </p:sp>
      <p:pic>
        <p:nvPicPr>
          <p:cNvPr id="33798" name="Picture 1">
            <a:extLst>
              <a:ext uri="{FF2B5EF4-FFF2-40B4-BE49-F238E27FC236}">
                <a16:creationId xmlns:a16="http://schemas.microsoft.com/office/drawing/2014/main" id="{9D7C1201-F123-430E-8427-DCFFF0D49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6003925"/>
            <a:ext cx="28590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DD34-A1B6-4CCD-8344-889DD00D9820}"/>
              </a:ext>
            </a:extLst>
          </p:cNvPr>
          <p:cNvSpPr>
            <a:spLocks noGrp="1"/>
          </p:cNvSpPr>
          <p:nvPr>
            <p:ph type="title"/>
          </p:nvPr>
        </p:nvSpPr>
        <p:spPr/>
        <p:txBody>
          <a:bodyPr/>
          <a:lstStyle/>
          <a:p>
            <a:r>
              <a:rPr lang="en-US" dirty="0"/>
              <a:t>Recommendations</a:t>
            </a:r>
            <a:endParaRPr lang="en-AU" dirty="0"/>
          </a:p>
        </p:txBody>
      </p:sp>
      <p:sp>
        <p:nvSpPr>
          <p:cNvPr id="3" name="Content Placeholder 2">
            <a:extLst>
              <a:ext uri="{FF2B5EF4-FFF2-40B4-BE49-F238E27FC236}">
                <a16:creationId xmlns:a16="http://schemas.microsoft.com/office/drawing/2014/main" id="{08630F1E-94E3-4DA9-AC43-0DB7744DFB61}"/>
              </a:ext>
            </a:extLst>
          </p:cNvPr>
          <p:cNvSpPr>
            <a:spLocks noGrp="1"/>
          </p:cNvSpPr>
          <p:nvPr>
            <p:ph idx="1"/>
          </p:nvPr>
        </p:nvSpPr>
        <p:spPr/>
        <p:txBody>
          <a:bodyPr/>
          <a:lstStyle/>
          <a:p>
            <a:r>
              <a:rPr lang="en-US" dirty="0" err="1"/>
              <a:t>Carers</a:t>
            </a:r>
            <a:endParaRPr lang="en-US" dirty="0"/>
          </a:p>
          <a:p>
            <a:r>
              <a:rPr lang="en-US" dirty="0"/>
              <a:t>Larger participant cohort</a:t>
            </a:r>
          </a:p>
          <a:p>
            <a:r>
              <a:rPr lang="en-US" dirty="0"/>
              <a:t>Other resources</a:t>
            </a:r>
          </a:p>
          <a:p>
            <a:r>
              <a:rPr lang="en-US" dirty="0"/>
              <a:t>Research design</a:t>
            </a:r>
          </a:p>
          <a:p>
            <a:r>
              <a:rPr lang="en-US" dirty="0"/>
              <a:t>CV and metabolic health</a:t>
            </a:r>
          </a:p>
          <a:p>
            <a:r>
              <a:rPr lang="en-US" dirty="0"/>
              <a:t>Partnership with GP or physical health nurse</a:t>
            </a:r>
          </a:p>
          <a:p>
            <a:r>
              <a:rPr lang="en-US" dirty="0"/>
              <a:t>Exercise and the MBS</a:t>
            </a:r>
            <a:endParaRPr lang="en-AU" dirty="0"/>
          </a:p>
        </p:txBody>
      </p:sp>
    </p:spTree>
    <p:extLst>
      <p:ext uri="{BB962C8B-B14F-4D97-AF65-F5344CB8AC3E}">
        <p14:creationId xmlns:p14="http://schemas.microsoft.com/office/powerpoint/2010/main" val="81204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EDF5E7C-580F-4C3C-BEF3-92287E3CBEA0}"/>
              </a:ext>
            </a:extLst>
          </p:cNvPr>
          <p:cNvSpPr>
            <a:spLocks noGrp="1"/>
          </p:cNvSpPr>
          <p:nvPr>
            <p:ph type="title"/>
          </p:nvPr>
        </p:nvSpPr>
        <p:spPr/>
        <p:txBody>
          <a:bodyPr/>
          <a:lstStyle/>
          <a:p>
            <a:r>
              <a:rPr lang="en-US" altLang="en-US"/>
              <a:t>NSW Agency for Clinical Innovation Framework</a:t>
            </a:r>
            <a:endParaRPr lang="en-AU" altLang="en-US"/>
          </a:p>
        </p:txBody>
      </p:sp>
      <p:graphicFrame>
        <p:nvGraphicFramePr>
          <p:cNvPr id="3" name="Diagram 2">
            <a:extLst>
              <a:ext uri="{FF2B5EF4-FFF2-40B4-BE49-F238E27FC236}">
                <a16:creationId xmlns:a16="http://schemas.microsoft.com/office/drawing/2014/main" id="{C93E6114-8798-4A23-AD36-D716765CE162}"/>
              </a:ext>
            </a:extLst>
          </p:cNvPr>
          <p:cNvGraphicFramePr/>
          <p:nvPr/>
        </p:nvGraphicFramePr>
        <p:xfrm>
          <a:off x="1199456" y="1417638"/>
          <a:ext cx="6509524" cy="5274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Content Placeholder 2">
            <a:extLst>
              <a:ext uri="{FF2B5EF4-FFF2-40B4-BE49-F238E27FC236}">
                <a16:creationId xmlns:a16="http://schemas.microsoft.com/office/drawing/2014/main" id="{42B0AD68-8FED-492D-81CA-5F24863B9068}"/>
              </a:ext>
            </a:extLst>
          </p:cNvPr>
          <p:cNvSpPr txBox="1">
            <a:spLocks noChangeArrowheads="1"/>
          </p:cNvSpPr>
          <p:nvPr/>
        </p:nvSpPr>
        <p:spPr bwMode="auto">
          <a:xfrm>
            <a:off x="8299450" y="2708275"/>
            <a:ext cx="3600450" cy="2089150"/>
          </a:xfrm>
          <a:prstGeom prst="rect">
            <a:avLst/>
          </a:prstGeom>
          <a:solidFill>
            <a:srgbClr val="EEEEEE">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AU" altLang="en-US" sz="2400"/>
              <a:t>Components of the ACI “</a:t>
            </a:r>
            <a:r>
              <a:rPr lang="en-AU" altLang="en-US" sz="2400" i="1"/>
              <a:t>Framework for Integrating Care for Older People with Complex Health Needs</a:t>
            </a:r>
            <a:r>
              <a:rPr lang="en-AU" altLang="en-US" sz="2400"/>
              <a:t>” were adapted and applied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E"/>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79D44E9-3CE4-4ED2-85FE-CDFC692A3BC9}"/>
              </a:ext>
            </a:extLst>
          </p:cNvPr>
          <p:cNvGraphicFramePr/>
          <p:nvPr/>
        </p:nvGraphicFramePr>
        <p:xfrm>
          <a:off x="1487488" y="1196752"/>
          <a:ext cx="914400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Title 1">
            <a:extLst>
              <a:ext uri="{FF2B5EF4-FFF2-40B4-BE49-F238E27FC236}">
                <a16:creationId xmlns:a16="http://schemas.microsoft.com/office/drawing/2014/main" id="{B5939E8E-215E-4118-A9B1-1DF6F838E16C}"/>
              </a:ext>
            </a:extLst>
          </p:cNvPr>
          <p:cNvSpPr>
            <a:spLocks noGrp="1"/>
          </p:cNvSpPr>
          <p:nvPr>
            <p:ph type="title"/>
          </p:nvPr>
        </p:nvSpPr>
        <p:spPr>
          <a:xfrm>
            <a:off x="1981200" y="188913"/>
            <a:ext cx="8229600" cy="1143000"/>
          </a:xfrm>
        </p:spPr>
        <p:txBody>
          <a:bodyPr/>
          <a:lstStyle/>
          <a:p>
            <a:r>
              <a:rPr lang="en-AU" altLang="en-US"/>
              <a:t>More than expected</a:t>
            </a:r>
          </a:p>
        </p:txBody>
      </p:sp>
      <p:pic>
        <p:nvPicPr>
          <p:cNvPr id="29700" name="Picture 6">
            <a:extLst>
              <a:ext uri="{FF2B5EF4-FFF2-40B4-BE49-F238E27FC236}">
                <a16:creationId xmlns:a16="http://schemas.microsoft.com/office/drawing/2014/main" id="{8F19A816-3B34-4F66-89CE-977E4927365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70425" y="2478088"/>
            <a:ext cx="285115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F7C7C77-6B09-4C8C-80DE-42A9913E2FFD}"/>
              </a:ext>
            </a:extLst>
          </p:cNvPr>
          <p:cNvSpPr>
            <a:spLocks noGrp="1"/>
          </p:cNvSpPr>
          <p:nvPr>
            <p:ph type="title"/>
          </p:nvPr>
        </p:nvSpPr>
        <p:spPr>
          <a:xfrm>
            <a:off x="609600" y="274638"/>
            <a:ext cx="10972800" cy="922337"/>
          </a:xfrm>
        </p:spPr>
        <p:txBody>
          <a:bodyPr/>
          <a:lstStyle/>
          <a:p>
            <a:r>
              <a:rPr lang="en-US" altLang="en-US" sz="4000"/>
              <a:t>Overview</a:t>
            </a:r>
            <a:endParaRPr lang="en-AU" altLang="en-US" sz="4000"/>
          </a:p>
        </p:txBody>
      </p:sp>
      <p:sp>
        <p:nvSpPr>
          <p:cNvPr id="5123" name="Content Placeholder 2">
            <a:extLst>
              <a:ext uri="{FF2B5EF4-FFF2-40B4-BE49-F238E27FC236}">
                <a16:creationId xmlns:a16="http://schemas.microsoft.com/office/drawing/2014/main" id="{0EF1294D-56DE-442C-9F41-B3ADB63E2E28}"/>
              </a:ext>
            </a:extLst>
          </p:cNvPr>
          <p:cNvSpPr>
            <a:spLocks noGrp="1"/>
          </p:cNvSpPr>
          <p:nvPr>
            <p:ph idx="1"/>
          </p:nvPr>
        </p:nvSpPr>
        <p:spPr>
          <a:xfrm>
            <a:off x="263525" y="1412875"/>
            <a:ext cx="10742613" cy="4783138"/>
          </a:xfrm>
        </p:spPr>
        <p:txBody>
          <a:bodyPr/>
          <a:lstStyle/>
          <a:p>
            <a:pPr marL="0" indent="0">
              <a:buFont typeface="Arial" panose="020B0604020202020204" pitchFamily="34" charset="0"/>
              <a:buNone/>
              <a:defRPr/>
            </a:pPr>
            <a:r>
              <a:rPr lang="en-US" altLang="en-US" dirty="0"/>
              <a:t>Implementing a community-based exercise program into an Older Persons Mental Health (OPMH) service in Orange, NSW</a:t>
            </a:r>
          </a:p>
          <a:p>
            <a:pPr>
              <a:defRPr/>
            </a:pPr>
            <a:endParaRPr lang="en-US" altLang="en-US" dirty="0"/>
          </a:p>
          <a:p>
            <a:pPr>
              <a:defRPr/>
            </a:pPr>
            <a:r>
              <a:rPr lang="en-US" altLang="en-US" dirty="0"/>
              <a:t>Why did we do it?</a:t>
            </a:r>
          </a:p>
          <a:p>
            <a:pPr>
              <a:defRPr/>
            </a:pPr>
            <a:r>
              <a:rPr lang="en-US" altLang="en-US" dirty="0"/>
              <a:t>Who did we partner with?</a:t>
            </a:r>
          </a:p>
          <a:p>
            <a:pPr>
              <a:defRPr/>
            </a:pPr>
            <a:r>
              <a:rPr lang="en-US" altLang="en-US" dirty="0"/>
              <a:t>What were the outcomes?</a:t>
            </a:r>
          </a:p>
          <a:p>
            <a:pPr>
              <a:defRPr/>
            </a:pPr>
            <a:r>
              <a:rPr lang="en-US" altLang="en-US" dirty="0"/>
              <a:t>What were the strengths and challenges?</a:t>
            </a:r>
          </a:p>
        </p:txBody>
      </p:sp>
      <p:pic>
        <p:nvPicPr>
          <p:cNvPr id="5124" name="Picture 4">
            <a:extLst>
              <a:ext uri="{FF2B5EF4-FFF2-40B4-BE49-F238E27FC236}">
                <a16:creationId xmlns:a16="http://schemas.microsoft.com/office/drawing/2014/main" id="{2401684A-099C-41ED-B0EA-A2C23EDFC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0" t="40248" r="66628" b="19746"/>
          <a:stretch>
            <a:fillRect/>
          </a:stretch>
        </p:blipFill>
        <p:spPr bwMode="auto">
          <a:xfrm>
            <a:off x="7737475" y="2492375"/>
            <a:ext cx="41751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FB6B5D1-8475-4A9B-85F0-4C9A4C22211F}"/>
              </a:ext>
            </a:extLst>
          </p:cNvPr>
          <p:cNvSpPr>
            <a:spLocks noGrp="1"/>
          </p:cNvSpPr>
          <p:nvPr>
            <p:ph type="title"/>
          </p:nvPr>
        </p:nvSpPr>
        <p:spPr>
          <a:xfrm>
            <a:off x="609600" y="274638"/>
            <a:ext cx="10972800" cy="850900"/>
          </a:xfrm>
        </p:spPr>
        <p:txBody>
          <a:bodyPr/>
          <a:lstStyle/>
          <a:p>
            <a:r>
              <a:rPr lang="en-US" altLang="en-US" sz="4000" dirty="0"/>
              <a:t>Mental Health and Exercise in older people</a:t>
            </a:r>
            <a:endParaRPr lang="en-AU" altLang="en-US" sz="4000" dirty="0"/>
          </a:p>
        </p:txBody>
      </p:sp>
      <p:sp>
        <p:nvSpPr>
          <p:cNvPr id="3" name="Content Placeholder 2">
            <a:extLst>
              <a:ext uri="{FF2B5EF4-FFF2-40B4-BE49-F238E27FC236}">
                <a16:creationId xmlns:a16="http://schemas.microsoft.com/office/drawing/2014/main" id="{E4C092F4-778F-4401-9A46-1E8652E37346}"/>
              </a:ext>
            </a:extLst>
          </p:cNvPr>
          <p:cNvSpPr>
            <a:spLocks noGrp="1"/>
          </p:cNvSpPr>
          <p:nvPr>
            <p:ph sz="half" idx="1"/>
          </p:nvPr>
        </p:nvSpPr>
        <p:spPr>
          <a:xfrm>
            <a:off x="603250" y="2235200"/>
            <a:ext cx="5384800" cy="4137025"/>
          </a:xfrm>
        </p:spPr>
        <p:txBody>
          <a:bodyPr/>
          <a:lstStyle/>
          <a:p>
            <a:pPr marL="0" indent="0">
              <a:buFont typeface="Arial" panose="020B0604020202020204" pitchFamily="34" charset="0"/>
              <a:buNone/>
              <a:defRPr/>
            </a:pPr>
            <a:r>
              <a:rPr lang="en-US" dirty="0"/>
              <a:t>Physical health</a:t>
            </a:r>
          </a:p>
          <a:p>
            <a:pPr>
              <a:defRPr/>
            </a:pPr>
            <a:r>
              <a:rPr lang="en-AU" sz="2400" dirty="0">
                <a:latin typeface="Calibri Light" panose="020F0302020204030204" pitchFamily="34" charset="0"/>
                <a:ea typeface="Cambria" panose="02040503050406030204" pitchFamily="18" charset="0"/>
              </a:rPr>
              <a:t>Weight management </a:t>
            </a:r>
            <a:r>
              <a:rPr lang="en-AU" sz="2000" dirty="0">
                <a:latin typeface="Calibri Light" panose="020F0302020204030204" pitchFamily="34" charset="0"/>
                <a:ea typeface="Cambria" panose="02040503050406030204" pitchFamily="18" charset="0"/>
              </a:rPr>
              <a:t>(Curtis et al. 2016)</a:t>
            </a:r>
          </a:p>
          <a:p>
            <a:pPr>
              <a:defRPr/>
            </a:pPr>
            <a:r>
              <a:rPr lang="en-AU" sz="2400" dirty="0">
                <a:latin typeface="Calibri Light" panose="020F0302020204030204" pitchFamily="34" charset="0"/>
                <a:ea typeface="Cambria" panose="02040503050406030204" pitchFamily="18" charset="0"/>
              </a:rPr>
              <a:t>Reduce the risk of chronic disease </a:t>
            </a:r>
            <a:r>
              <a:rPr lang="en-AU" sz="2000" dirty="0">
                <a:latin typeface="Calibri Light" panose="020F0302020204030204" pitchFamily="34" charset="0"/>
                <a:ea typeface="Cambria" panose="02040503050406030204" pitchFamily="18" charset="0"/>
              </a:rPr>
              <a:t>(</a:t>
            </a:r>
            <a:r>
              <a:rPr lang="en-AU" sz="2400" dirty="0" err="1">
                <a:latin typeface="Calibri Light" panose="020F0302020204030204" pitchFamily="34" charset="0"/>
                <a:ea typeface="Cambria" panose="02040503050406030204" pitchFamily="18" charset="0"/>
              </a:rPr>
              <a:t>V</a:t>
            </a:r>
            <a:r>
              <a:rPr lang="en-AU" sz="2000" dirty="0" err="1">
                <a:latin typeface="Calibri Light" panose="020F0302020204030204" pitchFamily="34" charset="0"/>
                <a:ea typeface="Cambria" panose="02040503050406030204" pitchFamily="18" charset="0"/>
              </a:rPr>
              <a:t>ancampfort</a:t>
            </a:r>
            <a:r>
              <a:rPr lang="en-AU" sz="2000" dirty="0">
                <a:latin typeface="Calibri Light" panose="020F0302020204030204" pitchFamily="34" charset="0"/>
                <a:ea typeface="Cambria" panose="02040503050406030204" pitchFamily="18" charset="0"/>
              </a:rPr>
              <a:t> et al. 2015)</a:t>
            </a:r>
          </a:p>
          <a:p>
            <a:pPr>
              <a:defRPr/>
            </a:pPr>
            <a:r>
              <a:rPr lang="en-AU" altLang="en-US" sz="2400" dirty="0">
                <a:latin typeface="Calibri Light" panose="020F0302020204030204" pitchFamily="34" charset="0"/>
                <a:ea typeface="Cambria" panose="02040503050406030204" pitchFamily="18" charset="0"/>
                <a:cs typeface="Calibri Light" panose="020F0302020204030204" pitchFamily="34" charset="0"/>
              </a:rPr>
              <a:t>Improved psychosocial function i.e. activities of daily living </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(Domenech-</a:t>
            </a:r>
            <a:r>
              <a:rPr lang="en-AU" altLang="en-US" sz="2000" dirty="0" err="1">
                <a:latin typeface="Calibri Light" panose="020F0302020204030204" pitchFamily="34" charset="0"/>
                <a:ea typeface="Cambria" panose="02040503050406030204" pitchFamily="18" charset="0"/>
                <a:cs typeface="Calibri Light" panose="020F0302020204030204" pitchFamily="34" charset="0"/>
              </a:rPr>
              <a:t>Abella</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 et al. 2021)</a:t>
            </a:r>
          </a:p>
          <a:p>
            <a:pPr>
              <a:defRPr/>
            </a:pPr>
            <a:r>
              <a:rPr lang="en-AU" altLang="en-US" sz="2400" dirty="0">
                <a:latin typeface="Calibri Light" panose="020F0302020204030204" pitchFamily="34" charset="0"/>
                <a:ea typeface="Cambria" panose="02040503050406030204" pitchFamily="18" charset="0"/>
                <a:cs typeface="Calibri Light" panose="020F0302020204030204" pitchFamily="34" charset="0"/>
              </a:rPr>
              <a:t>Reduced risk of falls </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(Clemson et al. 2010)</a:t>
            </a:r>
          </a:p>
          <a:p>
            <a:pPr>
              <a:defRPr/>
            </a:pPr>
            <a:r>
              <a:rPr lang="en-AU" altLang="en-US" sz="2400" dirty="0">
                <a:latin typeface="Calibri Light" panose="020F0302020204030204" pitchFamily="34" charset="0"/>
                <a:ea typeface="Cambria" panose="02040503050406030204" pitchFamily="18" charset="0"/>
                <a:cs typeface="Calibri Light" panose="020F0302020204030204" pitchFamily="34" charset="0"/>
              </a:rPr>
              <a:t>Cognitive function </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a:t>
            </a:r>
            <a:r>
              <a:rPr lang="en-AU" altLang="en-US" sz="2000" dirty="0" err="1">
                <a:latin typeface="Calibri Light" panose="020F0302020204030204" pitchFamily="34" charset="0"/>
                <a:ea typeface="Cambria" panose="02040503050406030204" pitchFamily="18" charset="0"/>
                <a:cs typeface="Calibri Light" panose="020F0302020204030204" pitchFamily="34" charset="0"/>
              </a:rPr>
              <a:t>Langoni</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 et al. 2019)</a:t>
            </a:r>
            <a:endParaRPr lang="en-AU" altLang="en-US" sz="2000" dirty="0"/>
          </a:p>
          <a:p>
            <a:pPr>
              <a:defRPr/>
            </a:pPr>
            <a:endParaRPr lang="en-AU" sz="1800" dirty="0">
              <a:latin typeface="Calibri Light" panose="020F0302020204030204" pitchFamily="34" charset="0"/>
              <a:ea typeface="Cambria" panose="02040503050406030204" pitchFamily="18" charset="0"/>
            </a:endParaRPr>
          </a:p>
          <a:p>
            <a:pPr>
              <a:defRPr/>
            </a:pPr>
            <a:endParaRPr lang="en-AU" dirty="0"/>
          </a:p>
        </p:txBody>
      </p:sp>
      <p:sp>
        <p:nvSpPr>
          <p:cNvPr id="4" name="Content Placeholder 3">
            <a:extLst>
              <a:ext uri="{FF2B5EF4-FFF2-40B4-BE49-F238E27FC236}">
                <a16:creationId xmlns:a16="http://schemas.microsoft.com/office/drawing/2014/main" id="{47800E70-CD29-454C-9924-FB404F837086}"/>
              </a:ext>
            </a:extLst>
          </p:cNvPr>
          <p:cNvSpPr>
            <a:spLocks noGrp="1"/>
          </p:cNvSpPr>
          <p:nvPr>
            <p:ph sz="half" idx="2"/>
          </p:nvPr>
        </p:nvSpPr>
        <p:spPr>
          <a:xfrm>
            <a:off x="6197600" y="2284413"/>
            <a:ext cx="5384800" cy="4137025"/>
          </a:xfrm>
        </p:spPr>
        <p:txBody>
          <a:bodyPr/>
          <a:lstStyle/>
          <a:p>
            <a:pPr marL="0" indent="0">
              <a:buFont typeface="Arial" panose="020B0604020202020204" pitchFamily="34" charset="0"/>
              <a:buNone/>
              <a:defRPr/>
            </a:pPr>
            <a:r>
              <a:rPr lang="en-US" dirty="0"/>
              <a:t>Mental health</a:t>
            </a:r>
          </a:p>
          <a:p>
            <a:pPr>
              <a:defRPr/>
            </a:pPr>
            <a:r>
              <a:rPr lang="en-AU" altLang="en-US" sz="2400" dirty="0">
                <a:latin typeface="Calibri Light" panose="020F0302020204030204" pitchFamily="34" charset="0"/>
                <a:ea typeface="Cambria" panose="02040503050406030204" pitchFamily="18" charset="0"/>
                <a:cs typeface="Calibri Light" panose="020F0302020204030204" pitchFamily="34" charset="0"/>
              </a:rPr>
              <a:t>Decrease symptoms of depression, </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(Bridle et al 2012)</a:t>
            </a:r>
            <a:r>
              <a:rPr lang="en-AU" altLang="en-US" sz="2400" dirty="0">
                <a:latin typeface="Calibri Light" panose="020F0302020204030204" pitchFamily="34" charset="0"/>
                <a:ea typeface="Cambria" panose="02040503050406030204" pitchFamily="18" charset="0"/>
                <a:cs typeface="Calibri Light" panose="020F0302020204030204" pitchFamily="34" charset="0"/>
              </a:rPr>
              <a:t> anxiety, stress and schizophrenia </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(Stanton et al. 2014)</a:t>
            </a:r>
          </a:p>
          <a:p>
            <a:pPr>
              <a:defRPr/>
            </a:pPr>
            <a:endParaRPr lang="en-AU" altLang="en-US" sz="1200" dirty="0">
              <a:latin typeface="Calibri Light" panose="020F0302020204030204" pitchFamily="34" charset="0"/>
              <a:ea typeface="Cambria" panose="02040503050406030204" pitchFamily="18" charset="0"/>
              <a:cs typeface="Calibri Light" panose="020F0302020204030204" pitchFamily="34" charset="0"/>
            </a:endParaRPr>
          </a:p>
          <a:p>
            <a:pPr>
              <a:defRPr/>
            </a:pPr>
            <a:r>
              <a:rPr lang="en-AU" altLang="en-US" sz="2400" dirty="0">
                <a:latin typeface="Calibri Light" panose="020F0302020204030204" pitchFamily="34" charset="0"/>
                <a:ea typeface="Cambria" panose="02040503050406030204" pitchFamily="18" charset="0"/>
                <a:cs typeface="Calibri Light" panose="020F0302020204030204" pitchFamily="34" charset="0"/>
              </a:rPr>
              <a:t>Reduced social isolation </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(Domenech-</a:t>
            </a:r>
            <a:r>
              <a:rPr lang="en-AU" altLang="en-US" sz="2000" dirty="0" err="1">
                <a:latin typeface="Calibri Light" panose="020F0302020204030204" pitchFamily="34" charset="0"/>
                <a:ea typeface="Cambria" panose="02040503050406030204" pitchFamily="18" charset="0"/>
                <a:cs typeface="Calibri Light" panose="020F0302020204030204" pitchFamily="34" charset="0"/>
              </a:rPr>
              <a:t>Abella</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 et al. 2021, Sen &amp; </a:t>
            </a:r>
            <a:r>
              <a:rPr lang="en-AU" altLang="en-US" sz="2000" dirty="0" err="1">
                <a:latin typeface="Calibri Light" panose="020F0302020204030204" pitchFamily="34" charset="0"/>
                <a:ea typeface="Cambria" panose="02040503050406030204" pitchFamily="18" charset="0"/>
                <a:cs typeface="Calibri Light" panose="020F0302020204030204" pitchFamily="34" charset="0"/>
              </a:rPr>
              <a:t>Prybutik</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 2021)</a:t>
            </a:r>
          </a:p>
          <a:p>
            <a:pPr>
              <a:defRPr/>
            </a:pPr>
            <a:endParaRPr lang="en-AU" altLang="en-US" sz="1200" dirty="0"/>
          </a:p>
          <a:p>
            <a:pPr>
              <a:defRPr/>
            </a:pPr>
            <a:r>
              <a:rPr lang="en-AU" altLang="en-US" sz="2400" dirty="0">
                <a:latin typeface="Calibri Light" panose="020F0302020204030204" pitchFamily="34" charset="0"/>
                <a:ea typeface="Cambria" panose="02040503050406030204" pitchFamily="18" charset="0"/>
                <a:cs typeface="Calibri Light" panose="020F0302020204030204" pitchFamily="34" charset="0"/>
              </a:rPr>
              <a:t>Improved quality of life </a:t>
            </a:r>
            <a:r>
              <a:rPr lang="en-AU" altLang="en-US" sz="2000" dirty="0">
                <a:latin typeface="Calibri Light" panose="020F0302020204030204" pitchFamily="34" charset="0"/>
                <a:ea typeface="Cambria" panose="02040503050406030204" pitchFamily="18" charset="0"/>
                <a:cs typeface="Calibri Light" panose="020F0302020204030204" pitchFamily="34" charset="0"/>
              </a:rPr>
              <a:t>(Oliveira et al. 2019)</a:t>
            </a:r>
            <a:endParaRPr lang="en-AU" altLang="en-US" sz="2000" dirty="0"/>
          </a:p>
          <a:p>
            <a:pPr>
              <a:defRPr/>
            </a:pPr>
            <a:endParaRPr lang="en-AU" altLang="en-US" sz="1600" dirty="0"/>
          </a:p>
          <a:p>
            <a:pPr>
              <a:defRPr/>
            </a:pPr>
            <a:endParaRPr lang="en-AU" dirty="0"/>
          </a:p>
        </p:txBody>
      </p:sp>
      <p:sp>
        <p:nvSpPr>
          <p:cNvPr id="7173" name="TextBox 4">
            <a:extLst>
              <a:ext uri="{FF2B5EF4-FFF2-40B4-BE49-F238E27FC236}">
                <a16:creationId xmlns:a16="http://schemas.microsoft.com/office/drawing/2014/main" id="{0E67051D-F995-448F-A90D-9A94A024A5C6}"/>
              </a:ext>
            </a:extLst>
          </p:cNvPr>
          <p:cNvSpPr txBox="1">
            <a:spLocks noChangeArrowheads="1"/>
          </p:cNvSpPr>
          <p:nvPr/>
        </p:nvSpPr>
        <p:spPr bwMode="auto">
          <a:xfrm>
            <a:off x="322263" y="1150938"/>
            <a:ext cx="11547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AU" altLang="en-US" sz="2400">
                <a:latin typeface="Calibri Light" panose="020F0302020204030204" pitchFamily="34" charset="0"/>
                <a:ea typeface="Cambria" panose="02040503050406030204" pitchFamily="18" charset="0"/>
                <a:cs typeface="Cambria" panose="02040503050406030204" pitchFamily="18" charset="0"/>
              </a:rPr>
              <a:t>Exercise has been shown to be effective in improving both physical and mental health outcomes for older people living with a mental illness </a:t>
            </a:r>
          </a:p>
          <a:p>
            <a:pPr>
              <a:spcBef>
                <a:spcPct val="0"/>
              </a:spcBef>
              <a:buFontTx/>
              <a:buNone/>
            </a:pPr>
            <a:endParaRPr lang="en-AU" altLang="en-US" sz="1800"/>
          </a:p>
        </p:txBody>
      </p:sp>
      <p:sp>
        <p:nvSpPr>
          <p:cNvPr id="7174" name="Rectangle 1">
            <a:extLst>
              <a:ext uri="{FF2B5EF4-FFF2-40B4-BE49-F238E27FC236}">
                <a16:creationId xmlns:a16="http://schemas.microsoft.com/office/drawing/2014/main" id="{A000446D-8AA8-4AE5-A8AA-6862E64B3637}"/>
              </a:ext>
            </a:extLst>
          </p:cNvPr>
          <p:cNvSpPr>
            <a:spLocks noChangeArrowheads="1"/>
          </p:cNvSpPr>
          <p:nvPr/>
        </p:nvSpPr>
        <p:spPr bwMode="auto">
          <a:xfrm>
            <a:off x="0" y="-323850"/>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AU" altLang="en-US" sz="1800"/>
          </a:p>
          <a:p>
            <a:pPr>
              <a:spcBef>
                <a:spcPct val="0"/>
              </a:spcBef>
              <a:buFontTx/>
              <a:buNone/>
            </a:pPr>
            <a:endParaRPr lang="en-AU" altLang="en-US" sz="1800"/>
          </a:p>
        </p:txBody>
      </p:sp>
      <p:sp>
        <p:nvSpPr>
          <p:cNvPr id="7175" name="Rectangle 2">
            <a:extLst>
              <a:ext uri="{FF2B5EF4-FFF2-40B4-BE49-F238E27FC236}">
                <a16:creationId xmlns:a16="http://schemas.microsoft.com/office/drawing/2014/main" id="{95B73FD6-7009-48F7-95EC-4439D2E1158A}"/>
              </a:ext>
            </a:extLst>
          </p:cNvPr>
          <p:cNvSpPr>
            <a:spLocks noChangeArrowheads="1"/>
          </p:cNvSpPr>
          <p:nvPr/>
        </p:nvSpPr>
        <p:spPr bwMode="auto">
          <a:xfrm>
            <a:off x="0" y="-323850"/>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AU" altLang="en-US" sz="1800"/>
          </a:p>
          <a:p>
            <a:pPr>
              <a:spcBef>
                <a:spcPct val="0"/>
              </a:spcBef>
              <a:buFontTx/>
              <a:buNone/>
            </a:pPr>
            <a:endParaRPr lang="en-AU" altLang="en-US" sz="1800"/>
          </a:p>
        </p:txBody>
      </p:sp>
      <p:sp>
        <p:nvSpPr>
          <p:cNvPr id="7176" name="Rectangle 3">
            <a:extLst>
              <a:ext uri="{FF2B5EF4-FFF2-40B4-BE49-F238E27FC236}">
                <a16:creationId xmlns:a16="http://schemas.microsoft.com/office/drawing/2014/main" id="{01E81733-2215-41ED-99FD-CDF5DD084D20}"/>
              </a:ext>
            </a:extLst>
          </p:cNvPr>
          <p:cNvSpPr>
            <a:spLocks noChangeArrowheads="1"/>
          </p:cNvSpPr>
          <p:nvPr/>
        </p:nvSpPr>
        <p:spPr bwMode="auto">
          <a:xfrm>
            <a:off x="0" y="-323850"/>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AU" altLang="en-US" sz="1800"/>
          </a:p>
          <a:p>
            <a:pPr>
              <a:spcBef>
                <a:spcPct val="0"/>
              </a:spcBef>
              <a:buFontTx/>
              <a:buNone/>
            </a:pPr>
            <a:endParaRPr lang="en-AU"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Map&#10;&#10;Description automatically generated">
            <a:extLst>
              <a:ext uri="{FF2B5EF4-FFF2-40B4-BE49-F238E27FC236}">
                <a16:creationId xmlns:a16="http://schemas.microsoft.com/office/drawing/2014/main" id="{4B19D2B8-5A86-4C9D-AAD3-CB2627FB8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1314450"/>
            <a:ext cx="3810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DA7A9496-1B21-42E3-B24B-DFBF2660C2DF}"/>
              </a:ext>
            </a:extLst>
          </p:cNvPr>
          <p:cNvSpPr>
            <a:spLocks noGrp="1"/>
          </p:cNvSpPr>
          <p:nvPr>
            <p:ph type="title"/>
          </p:nvPr>
        </p:nvSpPr>
        <p:spPr/>
        <p:txBody>
          <a:bodyPr/>
          <a:lstStyle/>
          <a:p>
            <a:r>
              <a:rPr lang="en-US" altLang="en-US" sz="4000"/>
              <a:t>The Orange Older People’s Mental Health Service</a:t>
            </a:r>
            <a:endParaRPr lang="en-AU" altLang="en-US" sz="4000"/>
          </a:p>
        </p:txBody>
      </p:sp>
      <p:sp>
        <p:nvSpPr>
          <p:cNvPr id="3" name="Content Placeholder 10">
            <a:extLst>
              <a:ext uri="{FF2B5EF4-FFF2-40B4-BE49-F238E27FC236}">
                <a16:creationId xmlns:a16="http://schemas.microsoft.com/office/drawing/2014/main" id="{BD2E1C7F-9876-499C-8F2E-088B830CAE64}"/>
              </a:ext>
            </a:extLst>
          </p:cNvPr>
          <p:cNvSpPr>
            <a:spLocks noGrp="1"/>
          </p:cNvSpPr>
          <p:nvPr>
            <p:ph idx="1"/>
          </p:nvPr>
        </p:nvSpPr>
        <p:spPr/>
        <p:txBody>
          <a:bodyPr/>
          <a:lstStyle/>
          <a:p>
            <a:pPr>
              <a:defRPr/>
            </a:pPr>
            <a:r>
              <a:rPr lang="en-US" altLang="en-US" dirty="0"/>
              <a:t>Orange is a regional town, WNSW </a:t>
            </a:r>
          </a:p>
          <a:p>
            <a:pPr>
              <a:defRPr/>
            </a:pPr>
            <a:r>
              <a:rPr lang="en-US" altLang="en-US" dirty="0" err="1"/>
              <a:t>Popn</a:t>
            </a:r>
            <a:r>
              <a:rPr lang="en-US" altLang="en-US" dirty="0"/>
              <a:t> 40,000</a:t>
            </a:r>
          </a:p>
          <a:p>
            <a:pPr>
              <a:defRPr/>
            </a:pPr>
            <a:r>
              <a:rPr lang="en-US" altLang="en-US" dirty="0"/>
              <a:t>4-hours drive from Sydney</a:t>
            </a:r>
          </a:p>
          <a:p>
            <a:pPr>
              <a:defRPr/>
            </a:pPr>
            <a:r>
              <a:rPr lang="en-US" altLang="en-US" dirty="0"/>
              <a:t>Community based</a:t>
            </a:r>
          </a:p>
          <a:p>
            <a:pPr>
              <a:defRPr/>
            </a:pPr>
            <a:r>
              <a:rPr lang="en-US" altLang="en-US" dirty="0"/>
              <a:t>Multi-disciplinary healthcare team</a:t>
            </a:r>
          </a:p>
          <a:p>
            <a:pPr>
              <a:defRPr/>
            </a:pPr>
            <a:r>
              <a:rPr lang="en-US" altLang="en-US" dirty="0"/>
              <a:t>OT, social work, clinical nurse, </a:t>
            </a:r>
          </a:p>
          <a:p>
            <a:pPr marL="0" indent="0">
              <a:buFont typeface="Arial" panose="020B0604020202020204" pitchFamily="34" charset="0"/>
              <a:buNone/>
              <a:defRPr/>
            </a:pPr>
            <a:r>
              <a:rPr lang="en-US" altLang="en-US" dirty="0"/>
              <a:t>    clinical psychologist and old age psychiatry</a:t>
            </a:r>
          </a:p>
          <a:p>
            <a:pPr>
              <a:defRPr/>
            </a:pPr>
            <a:r>
              <a:rPr lang="en-US" altLang="en-US" dirty="0"/>
              <a:t>Provide case management to consumers</a:t>
            </a:r>
          </a:p>
        </p:txBody>
      </p:sp>
      <p:grpSp>
        <p:nvGrpSpPr>
          <p:cNvPr id="9221" name="Group 2">
            <a:extLst>
              <a:ext uri="{FF2B5EF4-FFF2-40B4-BE49-F238E27FC236}">
                <a16:creationId xmlns:a16="http://schemas.microsoft.com/office/drawing/2014/main" id="{EB1F4E3B-3B37-4EA5-813B-87820F18BAA8}"/>
              </a:ext>
            </a:extLst>
          </p:cNvPr>
          <p:cNvGrpSpPr>
            <a:grpSpLocks/>
          </p:cNvGrpSpPr>
          <p:nvPr/>
        </p:nvGrpSpPr>
        <p:grpSpPr bwMode="auto">
          <a:xfrm>
            <a:off x="9840913" y="3897313"/>
            <a:ext cx="1943100" cy="1928812"/>
            <a:chOff x="8400256" y="2420888"/>
            <a:chExt cx="3055362" cy="3009449"/>
          </a:xfrm>
        </p:grpSpPr>
        <p:pic>
          <p:nvPicPr>
            <p:cNvPr id="9222" name="Picture 4">
              <a:extLst>
                <a:ext uri="{FF2B5EF4-FFF2-40B4-BE49-F238E27FC236}">
                  <a16:creationId xmlns:a16="http://schemas.microsoft.com/office/drawing/2014/main" id="{03020640-E2B0-45E5-AD2D-F0893D867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2420888"/>
              <a:ext cx="3055362" cy="300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FFAB77D-62EC-4FE7-B864-5396AC8402EF}"/>
                </a:ext>
              </a:extLst>
            </p:cNvPr>
            <p:cNvSpPr/>
            <p:nvPr/>
          </p:nvSpPr>
          <p:spPr>
            <a:xfrm rot="2101574">
              <a:off x="10721732" y="4769002"/>
              <a:ext cx="471783" cy="213015"/>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AU"/>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409BA1-B2EC-4136-8843-17C2BFB89BBF}"/>
              </a:ext>
            </a:extLst>
          </p:cNvPr>
          <p:cNvSpPr>
            <a:spLocks noGrp="1"/>
          </p:cNvSpPr>
          <p:nvPr>
            <p:ph type="title"/>
          </p:nvPr>
        </p:nvSpPr>
        <p:spPr>
          <a:xfrm>
            <a:off x="1981200" y="0"/>
            <a:ext cx="8229600" cy="981075"/>
          </a:xfrm>
          <a:solidFill>
            <a:srgbClr val="EEEEEE">
              <a:alpha val="67842"/>
            </a:srgbClr>
          </a:solidFill>
        </p:spPr>
        <p:txBody>
          <a:bodyPr/>
          <a:lstStyle/>
          <a:p>
            <a:r>
              <a:rPr lang="en-AU" altLang="en-US" sz="3600"/>
              <a:t>Why a physical activity program?</a:t>
            </a:r>
          </a:p>
        </p:txBody>
      </p:sp>
      <p:graphicFrame>
        <p:nvGraphicFramePr>
          <p:cNvPr id="6" name="Diagram 5">
            <a:extLst>
              <a:ext uri="{FF2B5EF4-FFF2-40B4-BE49-F238E27FC236}">
                <a16:creationId xmlns:a16="http://schemas.microsoft.com/office/drawing/2014/main" id="{6200AADC-498A-4CDB-8823-1532DCA11EF0}"/>
              </a:ext>
            </a:extLst>
          </p:cNvPr>
          <p:cNvGraphicFramePr/>
          <p:nvPr>
            <p:extLst>
              <p:ext uri="{D42A27DB-BD31-4B8C-83A1-F6EECF244321}">
                <p14:modId xmlns:p14="http://schemas.microsoft.com/office/powerpoint/2010/main" val="1578218513"/>
              </p:ext>
            </p:extLst>
          </p:nvPr>
        </p:nvGraphicFramePr>
        <p:xfrm>
          <a:off x="1775520" y="736119"/>
          <a:ext cx="8784976" cy="5977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9">
            <a:extLst>
              <a:ext uri="{FF2B5EF4-FFF2-40B4-BE49-F238E27FC236}">
                <a16:creationId xmlns:a16="http://schemas.microsoft.com/office/drawing/2014/main" id="{731312CE-2DF0-46B2-8C2D-8FAC6C0B7314}"/>
              </a:ext>
            </a:extLst>
          </p:cNvPr>
          <p:cNvSpPr/>
          <p:nvPr/>
        </p:nvSpPr>
        <p:spPr>
          <a:xfrm>
            <a:off x="8184232" y="961885"/>
            <a:ext cx="3751352" cy="1712449"/>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AU" altLang="en-US" dirty="0"/>
              <a:t>My experience would have been better if…</a:t>
            </a:r>
          </a:p>
          <a:p>
            <a:pPr algn="ctr" eaLnBrk="1" hangingPunct="1">
              <a:defRPr/>
            </a:pPr>
            <a:r>
              <a:rPr lang="en-AU" altLang="en-US" i="1" dirty="0"/>
              <a:t>“I had physical activity  </a:t>
            </a:r>
          </a:p>
          <a:p>
            <a:pPr algn="ctr" eaLnBrk="1" hangingPunct="1">
              <a:defRPr/>
            </a:pPr>
            <a:r>
              <a:rPr lang="en-AU" altLang="en-US" i="1" dirty="0"/>
              <a:t>    as part of my care”</a:t>
            </a:r>
          </a:p>
          <a:p>
            <a:pPr algn="ctr" eaLnBrk="1" hangingPunct="1">
              <a:defRPr/>
            </a:pPr>
            <a:endParaRPr lang="en-AU" i="1" dirty="0"/>
          </a:p>
        </p:txBody>
      </p:sp>
      <p:sp>
        <p:nvSpPr>
          <p:cNvPr id="9" name="Oval Callout 11">
            <a:extLst>
              <a:ext uri="{FF2B5EF4-FFF2-40B4-BE49-F238E27FC236}">
                <a16:creationId xmlns:a16="http://schemas.microsoft.com/office/drawing/2014/main" id="{F97E0853-AE68-4032-ABA7-1B24F9E0106F}"/>
              </a:ext>
            </a:extLst>
          </p:cNvPr>
          <p:cNvSpPr/>
          <p:nvPr/>
        </p:nvSpPr>
        <p:spPr>
          <a:xfrm>
            <a:off x="557039" y="980546"/>
            <a:ext cx="3313112" cy="2016125"/>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en-AU" sz="2400" i="1" dirty="0">
                <a:solidFill>
                  <a:schemeClr val="bg1"/>
                </a:solidFill>
              </a:rPr>
              <a:t>“Having a place </a:t>
            </a:r>
            <a:r>
              <a:rPr lang="en-AU" sz="2400" dirty="0">
                <a:solidFill>
                  <a:schemeClr val="bg1"/>
                </a:solidFill>
              </a:rPr>
              <a:t>[for physical activity]</a:t>
            </a:r>
            <a:r>
              <a:rPr lang="en-AU" sz="2400" i="1" dirty="0">
                <a:solidFill>
                  <a:schemeClr val="bg1"/>
                </a:solidFill>
              </a:rPr>
              <a:t> that is easy to get to”</a:t>
            </a:r>
          </a:p>
        </p:txBody>
      </p:sp>
      <p:sp>
        <p:nvSpPr>
          <p:cNvPr id="3" name="Speech Bubble: Oval 2">
            <a:extLst>
              <a:ext uri="{FF2B5EF4-FFF2-40B4-BE49-F238E27FC236}">
                <a16:creationId xmlns:a16="http://schemas.microsoft.com/office/drawing/2014/main" id="{05AD29AC-6861-4D67-BE88-61463729C543}"/>
              </a:ext>
            </a:extLst>
          </p:cNvPr>
          <p:cNvSpPr/>
          <p:nvPr/>
        </p:nvSpPr>
        <p:spPr>
          <a:xfrm>
            <a:off x="1343472" y="4941168"/>
            <a:ext cx="2328535" cy="1368152"/>
          </a:xfrm>
          <a:prstGeom prst="wedgeEllipse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anchor="ctr"/>
          <a:lstStyle/>
          <a:p>
            <a:pPr algn="ctr">
              <a:defRPr/>
            </a:pPr>
            <a:r>
              <a:rPr lang="en-AU" altLang="en-US" i="1" dirty="0"/>
              <a:t>“Gyms scare me and it’s expensive”</a:t>
            </a:r>
          </a:p>
          <a:p>
            <a:pPr algn="ctr">
              <a:defRPr/>
            </a:pPr>
            <a:endParaRPr lang="en-AU" dirty="0"/>
          </a:p>
        </p:txBody>
      </p:sp>
      <p:pic>
        <p:nvPicPr>
          <p:cNvPr id="8" name="Graphic 3" descr="Dumbbell outline">
            <a:extLst>
              <a:ext uri="{FF2B5EF4-FFF2-40B4-BE49-F238E27FC236}">
                <a16:creationId xmlns:a16="http://schemas.microsoft.com/office/drawing/2014/main" id="{A6B4C649-8879-4D26-A3AA-BB45520EABC7}"/>
              </a:ext>
            </a:extLst>
          </p:cNvPr>
          <p:cNvPicPr>
            <a:picLocks noChangeAspect="1"/>
          </p:cNvPicPr>
          <p:nvPr/>
        </p:nvPicPr>
        <p:blipFill>
          <a:blip r:embed="rId8"/>
          <a:stretch>
            <a:fillRect/>
          </a:stretch>
        </p:blipFill>
        <p:spPr>
          <a:xfrm>
            <a:off x="3841750" y="3941763"/>
            <a:ext cx="914400" cy="914400"/>
          </a:xfrm>
          <a:prstGeom prst="rect">
            <a:avLst/>
          </a:prstGeom>
        </p:spPr>
      </p:pic>
      <p:pic>
        <p:nvPicPr>
          <p:cNvPr id="10" name="Graphic 7" descr="Yoga outline">
            <a:extLst>
              <a:ext uri="{FF2B5EF4-FFF2-40B4-BE49-F238E27FC236}">
                <a16:creationId xmlns:a16="http://schemas.microsoft.com/office/drawing/2014/main" id="{601BCBFC-7B7F-44B1-997B-6F1E96655214}"/>
              </a:ext>
            </a:extLst>
          </p:cNvPr>
          <p:cNvPicPr>
            <a:picLocks noChangeAspect="1"/>
          </p:cNvPicPr>
          <p:nvPr/>
        </p:nvPicPr>
        <p:blipFill>
          <a:blip r:embed="rId9"/>
          <a:stretch>
            <a:fillRect/>
          </a:stretch>
        </p:blipFill>
        <p:spPr>
          <a:xfrm>
            <a:off x="2952750" y="3802063"/>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5F8A4CF-89E5-4905-8ECE-CA176FF16923}"/>
              </a:ext>
            </a:extLst>
          </p:cNvPr>
          <p:cNvGraphicFramePr/>
          <p:nvPr>
            <p:extLst>
              <p:ext uri="{D42A27DB-BD31-4B8C-83A1-F6EECF244321}">
                <p14:modId xmlns:p14="http://schemas.microsoft.com/office/powerpoint/2010/main" val="3216367026"/>
              </p:ext>
            </p:extLst>
          </p:nvPr>
        </p:nvGraphicFramePr>
        <p:xfrm>
          <a:off x="2160921" y="1974542"/>
          <a:ext cx="8128000" cy="345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Title 1">
            <a:extLst>
              <a:ext uri="{FF2B5EF4-FFF2-40B4-BE49-F238E27FC236}">
                <a16:creationId xmlns:a16="http://schemas.microsoft.com/office/drawing/2014/main" id="{9E5FF310-DC7E-4602-8BDF-E479D98F1997}"/>
              </a:ext>
            </a:extLst>
          </p:cNvPr>
          <p:cNvSpPr>
            <a:spLocks noGrp="1"/>
          </p:cNvSpPr>
          <p:nvPr>
            <p:ph type="title"/>
          </p:nvPr>
        </p:nvSpPr>
        <p:spPr>
          <a:xfrm>
            <a:off x="252413" y="101600"/>
            <a:ext cx="5054600" cy="798512"/>
          </a:xfrm>
        </p:spPr>
        <p:txBody>
          <a:bodyPr/>
          <a:lstStyle/>
          <a:p>
            <a:r>
              <a:rPr lang="en-US" altLang="en-US" dirty="0"/>
              <a:t>Building partnerships</a:t>
            </a:r>
            <a:endParaRPr lang="en-AU" altLang="en-US" dirty="0"/>
          </a:p>
        </p:txBody>
      </p:sp>
      <p:pic>
        <p:nvPicPr>
          <p:cNvPr id="13316" name="Picture 3">
            <a:extLst>
              <a:ext uri="{FF2B5EF4-FFF2-40B4-BE49-F238E27FC236}">
                <a16:creationId xmlns:a16="http://schemas.microsoft.com/office/drawing/2014/main" id="{FCFACC48-0121-4029-8AF7-9743C2AFE0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0588" y="1128713"/>
            <a:ext cx="21066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a:extLst>
              <a:ext uri="{FF2B5EF4-FFF2-40B4-BE49-F238E27FC236}">
                <a16:creationId xmlns:a16="http://schemas.microsoft.com/office/drawing/2014/main" id="{9B773D14-C127-4F26-80D3-661729DFDE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775" y="146050"/>
            <a:ext cx="3827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3">
            <a:extLst>
              <a:ext uri="{FF2B5EF4-FFF2-40B4-BE49-F238E27FC236}">
                <a16:creationId xmlns:a16="http://schemas.microsoft.com/office/drawing/2014/main" id="{FBFDEB11-D1E4-4960-8BDD-3F9DA4DB88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58388" y="3040063"/>
            <a:ext cx="242411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1">
            <a:extLst>
              <a:ext uri="{FF2B5EF4-FFF2-40B4-BE49-F238E27FC236}">
                <a16:creationId xmlns:a16="http://schemas.microsoft.com/office/drawing/2014/main" id="{1E268E44-A1F3-4CAC-BB27-20CA2439690C}"/>
              </a:ext>
            </a:extLst>
          </p:cNvPr>
          <p:cNvSpPr txBox="1">
            <a:spLocks noChangeArrowheads="1"/>
          </p:cNvSpPr>
          <p:nvPr/>
        </p:nvSpPr>
        <p:spPr bwMode="auto">
          <a:xfrm>
            <a:off x="41275" y="3328988"/>
            <a:ext cx="121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t>Orange</a:t>
            </a:r>
            <a:r>
              <a:rPr lang="en-US" altLang="en-US" sz="2400"/>
              <a:t> </a:t>
            </a:r>
          </a:p>
          <a:p>
            <a:pPr algn="ctr">
              <a:spcBef>
                <a:spcPct val="0"/>
              </a:spcBef>
              <a:buFontTx/>
              <a:buNone/>
            </a:pPr>
            <a:r>
              <a:rPr lang="en-US" altLang="en-US" sz="2400" b="1"/>
              <a:t>OPMHS</a:t>
            </a:r>
            <a:endParaRPr lang="en-AU" altLang="en-US" sz="2400" b="1"/>
          </a:p>
        </p:txBody>
      </p:sp>
      <p:pic>
        <p:nvPicPr>
          <p:cNvPr id="13320" name="Picture 7">
            <a:extLst>
              <a:ext uri="{FF2B5EF4-FFF2-40B4-BE49-F238E27FC236}">
                <a16:creationId xmlns:a16="http://schemas.microsoft.com/office/drawing/2014/main" id="{73A68F8B-06DE-478B-AF16-4D3949AE71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3663" y="1627188"/>
            <a:ext cx="24114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Down 8">
            <a:extLst>
              <a:ext uri="{FF2B5EF4-FFF2-40B4-BE49-F238E27FC236}">
                <a16:creationId xmlns:a16="http://schemas.microsoft.com/office/drawing/2014/main" id="{00B31DD0-6818-45CF-A1F2-4826EE44A5C6}"/>
              </a:ext>
            </a:extLst>
          </p:cNvPr>
          <p:cNvSpPr/>
          <p:nvPr/>
        </p:nvSpPr>
        <p:spPr>
          <a:xfrm rot="16200000">
            <a:off x="1496220" y="3402806"/>
            <a:ext cx="360362" cy="68262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pic>
        <p:nvPicPr>
          <p:cNvPr id="13322" name="Picture 14">
            <a:extLst>
              <a:ext uri="{FF2B5EF4-FFF2-40B4-BE49-F238E27FC236}">
                <a16:creationId xmlns:a16="http://schemas.microsoft.com/office/drawing/2014/main" id="{D4022FDF-FDC2-4E0E-8EFD-A95D82B327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152" t="14256" r="76176" b="75726"/>
          <a:stretch>
            <a:fillRect/>
          </a:stretch>
        </p:blipFill>
        <p:spPr bwMode="auto">
          <a:xfrm>
            <a:off x="8491538" y="1531938"/>
            <a:ext cx="203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rrow: Down 17">
            <a:extLst>
              <a:ext uri="{FF2B5EF4-FFF2-40B4-BE49-F238E27FC236}">
                <a16:creationId xmlns:a16="http://schemas.microsoft.com/office/drawing/2014/main" id="{927FF26B-B8AF-4BE2-93DE-0C171D43FFE3}"/>
              </a:ext>
            </a:extLst>
          </p:cNvPr>
          <p:cNvSpPr/>
          <p:nvPr/>
        </p:nvSpPr>
        <p:spPr>
          <a:xfrm>
            <a:off x="4456113" y="4084638"/>
            <a:ext cx="449262" cy="46831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17" name="Arrow: Down 16">
            <a:extLst>
              <a:ext uri="{FF2B5EF4-FFF2-40B4-BE49-F238E27FC236}">
                <a16:creationId xmlns:a16="http://schemas.microsoft.com/office/drawing/2014/main" id="{B3CA954F-69DD-4684-BF01-9633D8A26D3D}"/>
              </a:ext>
            </a:extLst>
          </p:cNvPr>
          <p:cNvSpPr/>
          <p:nvPr/>
        </p:nvSpPr>
        <p:spPr>
          <a:xfrm rot="10800000">
            <a:off x="3067050" y="2663825"/>
            <a:ext cx="295275" cy="40322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19" name="Arrow: Down 18">
            <a:extLst>
              <a:ext uri="{FF2B5EF4-FFF2-40B4-BE49-F238E27FC236}">
                <a16:creationId xmlns:a16="http://schemas.microsoft.com/office/drawing/2014/main" id="{DC7321F9-6BEE-490E-9C22-6F40209B01BF}"/>
              </a:ext>
            </a:extLst>
          </p:cNvPr>
          <p:cNvSpPr/>
          <p:nvPr/>
        </p:nvSpPr>
        <p:spPr>
          <a:xfrm rot="10800000">
            <a:off x="6162675" y="2517775"/>
            <a:ext cx="295275" cy="40322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20" name="Arrow: Down 19">
            <a:extLst>
              <a:ext uri="{FF2B5EF4-FFF2-40B4-BE49-F238E27FC236}">
                <a16:creationId xmlns:a16="http://schemas.microsoft.com/office/drawing/2014/main" id="{681849CD-B205-42C0-A7CA-56BB2968D7ED}"/>
              </a:ext>
            </a:extLst>
          </p:cNvPr>
          <p:cNvSpPr/>
          <p:nvPr/>
        </p:nvSpPr>
        <p:spPr>
          <a:xfrm>
            <a:off x="9034463" y="2547938"/>
            <a:ext cx="449262" cy="46831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4" name="Arrow: Right 3">
            <a:extLst>
              <a:ext uri="{FF2B5EF4-FFF2-40B4-BE49-F238E27FC236}">
                <a16:creationId xmlns:a16="http://schemas.microsoft.com/office/drawing/2014/main" id="{A5CF8E4B-6373-4235-B31B-80C957166273}"/>
              </a:ext>
            </a:extLst>
          </p:cNvPr>
          <p:cNvSpPr/>
          <p:nvPr/>
        </p:nvSpPr>
        <p:spPr>
          <a:xfrm>
            <a:off x="2105025" y="6038850"/>
            <a:ext cx="8410575" cy="595313"/>
          </a:xfrm>
          <a:prstGeom prst="rightArrow">
            <a:avLst/>
          </a:prstGeom>
          <a:gradFill flip="none" rotWithShape="1">
            <a:gsLst>
              <a:gs pos="0">
                <a:schemeClr val="accent6"/>
              </a:gs>
              <a:gs pos="49000">
                <a:schemeClr val="accent6"/>
              </a:gs>
              <a:gs pos="73000">
                <a:schemeClr val="accent6">
                  <a:lumMod val="40000"/>
                  <a:lumOff val="60000"/>
                </a:schemeClr>
              </a:gs>
              <a:gs pos="100000">
                <a:schemeClr val="bg1"/>
              </a:gs>
            </a:gsLst>
            <a:lin ang="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Quantitative project				</a:t>
            </a:r>
            <a:r>
              <a:rPr lang="en-US" dirty="0">
                <a:solidFill>
                  <a:schemeClr val="tx1"/>
                </a:solidFill>
              </a:rPr>
              <a:t>Mixed methods project</a:t>
            </a:r>
            <a:endParaRPr lang="en-AU" dirty="0">
              <a:solidFill>
                <a:schemeClr val="tx1"/>
              </a:solidFill>
            </a:endParaRPr>
          </a:p>
        </p:txBody>
      </p:sp>
      <p:pic>
        <p:nvPicPr>
          <p:cNvPr id="13328" name="Picture 5">
            <a:extLst>
              <a:ext uri="{FF2B5EF4-FFF2-40B4-BE49-F238E27FC236}">
                <a16:creationId xmlns:a16="http://schemas.microsoft.com/office/drawing/2014/main" id="{FC213968-88EB-48F7-AED7-35598C74A0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475" y="4713288"/>
            <a:ext cx="25209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us Sign 9">
            <a:extLst>
              <a:ext uri="{FF2B5EF4-FFF2-40B4-BE49-F238E27FC236}">
                <a16:creationId xmlns:a16="http://schemas.microsoft.com/office/drawing/2014/main" id="{40288D36-DC12-43C2-9A3F-AB74D363E7C1}"/>
              </a:ext>
            </a:extLst>
          </p:cNvPr>
          <p:cNvSpPr/>
          <p:nvPr/>
        </p:nvSpPr>
        <p:spPr>
          <a:xfrm>
            <a:off x="9193213" y="1000125"/>
            <a:ext cx="581025" cy="50482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3" name="TextBox 2">
            <a:extLst>
              <a:ext uri="{FF2B5EF4-FFF2-40B4-BE49-F238E27FC236}">
                <a16:creationId xmlns:a16="http://schemas.microsoft.com/office/drawing/2014/main" id="{4EB521D3-BF69-4A07-BA44-8CC5AE913454}"/>
              </a:ext>
            </a:extLst>
          </p:cNvPr>
          <p:cNvSpPr txBox="1"/>
          <p:nvPr/>
        </p:nvSpPr>
        <p:spPr>
          <a:xfrm>
            <a:off x="179026" y="6509033"/>
            <a:ext cx="2927083" cy="338554"/>
          </a:xfrm>
          <a:prstGeom prst="rect">
            <a:avLst/>
          </a:prstGeom>
          <a:noFill/>
        </p:spPr>
        <p:txBody>
          <a:bodyPr wrap="none" rtlCol="0">
            <a:spAutoFit/>
          </a:bodyPr>
          <a:lstStyle/>
          <a:p>
            <a:r>
              <a:rPr lang="en-AU" sz="1600" dirty="0"/>
              <a:t>*Accredited exercise physiologist</a:t>
            </a:r>
          </a:p>
        </p:txBody>
      </p:sp>
      <p:sp>
        <p:nvSpPr>
          <p:cNvPr id="21" name="TextBox 11">
            <a:extLst>
              <a:ext uri="{FF2B5EF4-FFF2-40B4-BE49-F238E27FC236}">
                <a16:creationId xmlns:a16="http://schemas.microsoft.com/office/drawing/2014/main" id="{CC7EC17F-5E78-4805-B367-CB5C8D9FA099}"/>
              </a:ext>
            </a:extLst>
          </p:cNvPr>
          <p:cNvSpPr txBox="1">
            <a:spLocks noChangeArrowheads="1"/>
          </p:cNvSpPr>
          <p:nvPr/>
        </p:nvSpPr>
        <p:spPr bwMode="auto">
          <a:xfrm>
            <a:off x="10523538" y="1274763"/>
            <a:ext cx="1201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t> </a:t>
            </a:r>
            <a:r>
              <a:rPr lang="en-US" altLang="en-US" sz="2400" b="1" dirty="0"/>
              <a:t>OPMH policy unit</a:t>
            </a:r>
            <a:endParaRPr lang="en-AU" alt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771A366-65E3-48FA-A641-2CADC315CA39}"/>
              </a:ext>
            </a:extLst>
          </p:cNvPr>
          <p:cNvSpPr>
            <a:spLocks noGrp="1"/>
          </p:cNvSpPr>
          <p:nvPr>
            <p:ph type="title"/>
          </p:nvPr>
        </p:nvSpPr>
        <p:spPr>
          <a:xfrm>
            <a:off x="1487488" y="147638"/>
            <a:ext cx="8951912" cy="1143000"/>
          </a:xfrm>
        </p:spPr>
        <p:txBody>
          <a:bodyPr/>
          <a:lstStyle/>
          <a:p>
            <a:r>
              <a:rPr lang="en-US" altLang="en-US"/>
              <a:t>A</a:t>
            </a:r>
            <a:r>
              <a:rPr lang="en-AU" altLang="en-US"/>
              <a:t>dapting the Fit For Your Life program</a:t>
            </a:r>
          </a:p>
        </p:txBody>
      </p:sp>
      <p:pic>
        <p:nvPicPr>
          <p:cNvPr id="15363" name="Picture 7">
            <a:extLst>
              <a:ext uri="{FF2B5EF4-FFF2-40B4-BE49-F238E27FC236}">
                <a16:creationId xmlns:a16="http://schemas.microsoft.com/office/drawing/2014/main" id="{162F6244-947C-4525-826C-7D3E3EA95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700" y="4041775"/>
            <a:ext cx="275272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0C238F9-D984-4267-ACE8-DFF9D63E827A}"/>
              </a:ext>
            </a:extLst>
          </p:cNvPr>
          <p:cNvSpPr/>
          <p:nvPr/>
        </p:nvSpPr>
        <p:spPr>
          <a:xfrm>
            <a:off x="1774825" y="4041775"/>
            <a:ext cx="2700338" cy="27003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sz="3200" dirty="0"/>
              <a:t>Delivered by an AEP &amp; with an OPMH clinician</a:t>
            </a:r>
          </a:p>
        </p:txBody>
      </p:sp>
      <p:sp>
        <p:nvSpPr>
          <p:cNvPr id="14" name="Rectangle 13">
            <a:extLst>
              <a:ext uri="{FF2B5EF4-FFF2-40B4-BE49-F238E27FC236}">
                <a16:creationId xmlns:a16="http://schemas.microsoft.com/office/drawing/2014/main" id="{16F62F79-634A-49B8-B03D-FAE74ED1536C}"/>
              </a:ext>
            </a:extLst>
          </p:cNvPr>
          <p:cNvSpPr/>
          <p:nvPr/>
        </p:nvSpPr>
        <p:spPr>
          <a:xfrm>
            <a:off x="1774825" y="1160463"/>
            <a:ext cx="2700338" cy="270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t>A 9 week exercise program</a:t>
            </a:r>
          </a:p>
        </p:txBody>
      </p:sp>
      <p:sp>
        <p:nvSpPr>
          <p:cNvPr id="15" name="Rectangle 14">
            <a:extLst>
              <a:ext uri="{FF2B5EF4-FFF2-40B4-BE49-F238E27FC236}">
                <a16:creationId xmlns:a16="http://schemas.microsoft.com/office/drawing/2014/main" id="{9FF3525B-FD7C-4530-94C4-24EBFE4057D1}"/>
              </a:ext>
            </a:extLst>
          </p:cNvPr>
          <p:cNvSpPr/>
          <p:nvPr/>
        </p:nvSpPr>
        <p:spPr>
          <a:xfrm>
            <a:off x="4764088" y="1160463"/>
            <a:ext cx="2700337" cy="270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t>Three 60-minute sessions weekly</a:t>
            </a:r>
          </a:p>
        </p:txBody>
      </p:sp>
      <p:sp>
        <p:nvSpPr>
          <p:cNvPr id="16" name="Rectangle 15">
            <a:extLst>
              <a:ext uri="{FF2B5EF4-FFF2-40B4-BE49-F238E27FC236}">
                <a16:creationId xmlns:a16="http://schemas.microsoft.com/office/drawing/2014/main" id="{5FAEE9B7-A71E-4179-8395-EA80EDEBA184}"/>
              </a:ext>
            </a:extLst>
          </p:cNvPr>
          <p:cNvSpPr/>
          <p:nvPr/>
        </p:nvSpPr>
        <p:spPr>
          <a:xfrm>
            <a:off x="7716838" y="1125538"/>
            <a:ext cx="2700337" cy="269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dirty="0"/>
              <a:t>Self determined exercise intensity</a:t>
            </a:r>
          </a:p>
        </p:txBody>
      </p:sp>
      <p:sp>
        <p:nvSpPr>
          <p:cNvPr id="13" name="Rectangle 12">
            <a:extLst>
              <a:ext uri="{FF2B5EF4-FFF2-40B4-BE49-F238E27FC236}">
                <a16:creationId xmlns:a16="http://schemas.microsoft.com/office/drawing/2014/main" id="{B8FDE82E-3FD2-44B6-82BD-7C9A835C9825}"/>
              </a:ext>
            </a:extLst>
          </p:cNvPr>
          <p:cNvSpPr/>
          <p:nvPr/>
        </p:nvSpPr>
        <p:spPr>
          <a:xfrm>
            <a:off x="7707313" y="4041775"/>
            <a:ext cx="2698750" cy="27003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sz="3200" dirty="0"/>
              <a:t>Accessible to the community</a:t>
            </a:r>
          </a:p>
        </p:txBody>
      </p:sp>
      <p:sp>
        <p:nvSpPr>
          <p:cNvPr id="9" name="Rectangle 8">
            <a:extLst>
              <a:ext uri="{FF2B5EF4-FFF2-40B4-BE49-F238E27FC236}">
                <a16:creationId xmlns:a16="http://schemas.microsoft.com/office/drawing/2014/main" id="{DDC92750-B9AB-49D6-9AE9-067992E14C11}"/>
              </a:ext>
            </a:extLst>
          </p:cNvPr>
          <p:cNvSpPr/>
          <p:nvPr/>
        </p:nvSpPr>
        <p:spPr>
          <a:xfrm>
            <a:off x="1781175" y="1160463"/>
            <a:ext cx="2700338" cy="2698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sz="3200" dirty="0"/>
              <a:t>A 9 week exercise program, three 60-minute sessions </a:t>
            </a:r>
          </a:p>
        </p:txBody>
      </p:sp>
      <p:sp>
        <p:nvSpPr>
          <p:cNvPr id="10" name="Rectangle 9">
            <a:extLst>
              <a:ext uri="{FF2B5EF4-FFF2-40B4-BE49-F238E27FC236}">
                <a16:creationId xmlns:a16="http://schemas.microsoft.com/office/drawing/2014/main" id="{1B3D449E-9722-4B33-BDFD-CFD9E13AD602}"/>
              </a:ext>
            </a:extLst>
          </p:cNvPr>
          <p:cNvSpPr/>
          <p:nvPr/>
        </p:nvSpPr>
        <p:spPr>
          <a:xfrm>
            <a:off x="4770438" y="1160463"/>
            <a:ext cx="2700337" cy="2698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sz="3200" dirty="0"/>
              <a:t>Focus on fall prevention</a:t>
            </a:r>
          </a:p>
        </p:txBody>
      </p:sp>
      <p:sp>
        <p:nvSpPr>
          <p:cNvPr id="11" name="Rectangle 10">
            <a:extLst>
              <a:ext uri="{FF2B5EF4-FFF2-40B4-BE49-F238E27FC236}">
                <a16:creationId xmlns:a16="http://schemas.microsoft.com/office/drawing/2014/main" id="{E595F034-68FE-43AB-BBCA-045D5BF5451C}"/>
              </a:ext>
            </a:extLst>
          </p:cNvPr>
          <p:cNvSpPr/>
          <p:nvPr/>
        </p:nvSpPr>
        <p:spPr>
          <a:xfrm>
            <a:off x="7723188" y="1125538"/>
            <a:ext cx="2700337" cy="2698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AU" sz="3200" dirty="0"/>
              <a:t>Self determined exercise intensity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pic>
        <p:nvPicPr>
          <p:cNvPr id="18434" name="D64FF4A3-3D04-45CE-BCE9-5B7B91C528B3" descr="IMG_4609.jpg">
            <a:extLst>
              <a:ext uri="{FF2B5EF4-FFF2-40B4-BE49-F238E27FC236}">
                <a16:creationId xmlns:a16="http://schemas.microsoft.com/office/drawing/2014/main" id="{C12348F6-75AF-41C4-A15F-227CD427C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26988"/>
            <a:ext cx="93249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a:extLst>
              <a:ext uri="{FF2B5EF4-FFF2-40B4-BE49-F238E27FC236}">
                <a16:creationId xmlns:a16="http://schemas.microsoft.com/office/drawing/2014/main" id="{6B888D8F-D766-41D1-9225-8777449976F7}"/>
              </a:ext>
            </a:extLst>
          </p:cNvPr>
          <p:cNvSpPr>
            <a:spLocks noGrp="1"/>
          </p:cNvSpPr>
          <p:nvPr>
            <p:ph type="title"/>
          </p:nvPr>
        </p:nvSpPr>
        <p:spPr>
          <a:solidFill>
            <a:srgbClr val="EEEEEE">
              <a:alpha val="34117"/>
            </a:srgbClr>
          </a:solidFill>
        </p:spPr>
        <p:txBody>
          <a:bodyPr/>
          <a:lstStyle/>
          <a:p>
            <a:r>
              <a:rPr lang="en-AU" altLang="en-US">
                <a:solidFill>
                  <a:schemeClr val="bg1"/>
                </a:solidFill>
              </a:rPr>
              <a:t>Program outcomes</a:t>
            </a:r>
          </a:p>
        </p:txBody>
      </p:sp>
      <p:sp>
        <p:nvSpPr>
          <p:cNvPr id="29700" name="Content Placeholder 2">
            <a:extLst>
              <a:ext uri="{FF2B5EF4-FFF2-40B4-BE49-F238E27FC236}">
                <a16:creationId xmlns:a16="http://schemas.microsoft.com/office/drawing/2014/main" id="{68290033-8F19-4767-B2EA-BB26DBD75E05}"/>
              </a:ext>
            </a:extLst>
          </p:cNvPr>
          <p:cNvSpPr>
            <a:spLocks noGrp="1"/>
          </p:cNvSpPr>
          <p:nvPr>
            <p:ph sz="half" idx="1"/>
          </p:nvPr>
        </p:nvSpPr>
        <p:spPr>
          <a:xfrm>
            <a:off x="609600" y="1600200"/>
            <a:ext cx="5384800" cy="4525963"/>
          </a:xfrm>
        </p:spPr>
        <p:txBody>
          <a:bodyPr/>
          <a:lstStyle/>
          <a:p>
            <a:pPr marL="0" indent="0">
              <a:buFont typeface="Arial" panose="020B0604020202020204" pitchFamily="34" charset="0"/>
              <a:buNone/>
              <a:defRPr/>
            </a:pPr>
            <a:r>
              <a:rPr lang="en-US" altLang="en-US" dirty="0"/>
              <a:t>Physical health</a:t>
            </a:r>
          </a:p>
          <a:p>
            <a:pPr>
              <a:defRPr/>
            </a:pPr>
            <a:endParaRPr lang="en-US" altLang="en-US" dirty="0"/>
          </a:p>
          <a:p>
            <a:pPr>
              <a:defRPr/>
            </a:pPr>
            <a:r>
              <a:rPr lang="en-US" altLang="en-US" dirty="0"/>
              <a:t>Timed up and go</a:t>
            </a:r>
          </a:p>
          <a:p>
            <a:pPr marL="0" indent="0">
              <a:buFont typeface="Arial" panose="020B0604020202020204" pitchFamily="34" charset="0"/>
              <a:buNone/>
              <a:defRPr/>
            </a:pPr>
            <a:endParaRPr lang="en-US" altLang="en-US" sz="1050" dirty="0"/>
          </a:p>
          <a:p>
            <a:pPr>
              <a:defRPr/>
            </a:pPr>
            <a:r>
              <a:rPr lang="en-US" altLang="en-US" dirty="0"/>
              <a:t>Berg balance test</a:t>
            </a:r>
          </a:p>
          <a:p>
            <a:pPr>
              <a:defRPr/>
            </a:pPr>
            <a:endParaRPr lang="en-US" altLang="en-US" sz="1000" dirty="0"/>
          </a:p>
          <a:p>
            <a:pPr>
              <a:defRPr/>
            </a:pPr>
            <a:r>
              <a:rPr lang="en-AU" altLang="en-US" dirty="0"/>
              <a:t>30s sit to stand </a:t>
            </a:r>
            <a:r>
              <a:rPr lang="en-AU" altLang="en-US" sz="3200" b="1" dirty="0"/>
              <a:t>*</a:t>
            </a:r>
            <a:endParaRPr lang="en-AU" altLang="en-US" b="1" dirty="0"/>
          </a:p>
          <a:p>
            <a:pPr>
              <a:defRPr/>
            </a:pPr>
            <a:endParaRPr lang="en-AU" altLang="en-US" sz="900" dirty="0"/>
          </a:p>
          <a:p>
            <a:pPr>
              <a:defRPr/>
            </a:pPr>
            <a:r>
              <a:rPr lang="en-AU" altLang="en-US" dirty="0"/>
              <a:t>10m walk test (normal)</a:t>
            </a:r>
            <a:r>
              <a:rPr lang="en-AU" altLang="en-US" b="1" dirty="0"/>
              <a:t> *</a:t>
            </a:r>
            <a:endParaRPr lang="en-AU" altLang="en-US" dirty="0"/>
          </a:p>
          <a:p>
            <a:pPr>
              <a:defRPr/>
            </a:pPr>
            <a:r>
              <a:rPr lang="en-AU" altLang="en-US" dirty="0"/>
              <a:t>10m walk test (fast)</a:t>
            </a:r>
            <a:r>
              <a:rPr lang="en-AU" altLang="en-US" b="1" dirty="0"/>
              <a:t> *</a:t>
            </a:r>
          </a:p>
          <a:p>
            <a:pPr marL="0" indent="0">
              <a:buFont typeface="Arial" panose="020B0604020202020204" pitchFamily="34" charset="0"/>
              <a:buNone/>
              <a:defRPr/>
            </a:pPr>
            <a:r>
              <a:rPr lang="en-AU" altLang="en-US" sz="1800" dirty="0"/>
              <a:t>(clinically meaningful change, </a:t>
            </a:r>
            <a:r>
              <a:rPr lang="en-AU" altLang="en-US" sz="1800" dirty="0" err="1"/>
              <a:t>Perera</a:t>
            </a:r>
            <a:r>
              <a:rPr lang="en-AU" altLang="en-US" sz="1800" dirty="0"/>
              <a:t> et al. 2006)</a:t>
            </a:r>
            <a:endParaRPr lang="en-AU" altLang="en-US" dirty="0"/>
          </a:p>
        </p:txBody>
      </p:sp>
      <p:sp>
        <p:nvSpPr>
          <p:cNvPr id="2" name="Content Placeholder 1">
            <a:extLst>
              <a:ext uri="{FF2B5EF4-FFF2-40B4-BE49-F238E27FC236}">
                <a16:creationId xmlns:a16="http://schemas.microsoft.com/office/drawing/2014/main" id="{A765AE3F-C567-4126-9D9B-4511989518AC}"/>
              </a:ext>
            </a:extLst>
          </p:cNvPr>
          <p:cNvSpPr>
            <a:spLocks noGrp="1"/>
          </p:cNvSpPr>
          <p:nvPr>
            <p:ph sz="half" idx="2"/>
          </p:nvPr>
        </p:nvSpPr>
        <p:spPr>
          <a:xfrm>
            <a:off x="6197600" y="1600200"/>
            <a:ext cx="5384800" cy="4525963"/>
          </a:xfrm>
        </p:spPr>
        <p:txBody>
          <a:bodyPr/>
          <a:lstStyle/>
          <a:p>
            <a:pPr marL="0" indent="0">
              <a:buFont typeface="Arial" panose="020B0604020202020204" pitchFamily="34" charset="0"/>
              <a:buNone/>
              <a:defRPr/>
            </a:pPr>
            <a:r>
              <a:rPr lang="en-US" dirty="0"/>
              <a:t>Mental Health</a:t>
            </a:r>
          </a:p>
          <a:p>
            <a:pPr>
              <a:defRPr/>
            </a:pPr>
            <a:r>
              <a:rPr lang="en-US" dirty="0"/>
              <a:t>* K10</a:t>
            </a:r>
          </a:p>
          <a:p>
            <a:pPr marL="0" indent="0">
              <a:buFont typeface="Arial" panose="020B0604020202020204" pitchFamily="34" charset="0"/>
              <a:buNone/>
              <a:defRPr/>
            </a:pPr>
            <a:r>
              <a:rPr lang="en-US" dirty="0"/>
              <a:t>	29</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	13</a:t>
            </a:r>
          </a:p>
          <a:p>
            <a:pPr marL="914400" lvl="2" indent="0">
              <a:buFont typeface="Arial" panose="020B0604020202020204" pitchFamily="34" charset="0"/>
              <a:buNone/>
              <a:defRPr/>
            </a:pPr>
            <a:endParaRPr lang="en-US" sz="1000" dirty="0"/>
          </a:p>
          <a:p>
            <a:pPr>
              <a:defRPr/>
            </a:pPr>
            <a:r>
              <a:rPr lang="en-US" dirty="0"/>
              <a:t>DASS</a:t>
            </a:r>
          </a:p>
          <a:p>
            <a:pPr marL="457200" lvl="1" indent="0">
              <a:buFont typeface="Arial" panose="020B0604020202020204" pitchFamily="34" charset="0"/>
              <a:buNone/>
              <a:defRPr/>
            </a:pPr>
            <a:r>
              <a:rPr lang="en-US" sz="2800" b="1" dirty="0"/>
              <a:t>*</a:t>
            </a:r>
            <a:r>
              <a:rPr lang="en-US" dirty="0"/>
              <a:t> Depression and anxiety scores</a:t>
            </a:r>
          </a:p>
          <a:p>
            <a:pPr marL="457200" lvl="1" indent="0">
              <a:buFont typeface="Arial" panose="020B0604020202020204" pitchFamily="34" charset="0"/>
              <a:buNone/>
              <a:defRPr/>
            </a:pPr>
            <a:r>
              <a:rPr lang="en-US" dirty="0"/>
              <a:t>Severe</a:t>
            </a:r>
          </a:p>
          <a:p>
            <a:pPr marL="457200" lvl="1" indent="0">
              <a:buFont typeface="Arial" panose="020B0604020202020204" pitchFamily="34" charset="0"/>
              <a:buNone/>
              <a:defRPr/>
            </a:pPr>
            <a:endParaRPr lang="en-US" dirty="0"/>
          </a:p>
          <a:p>
            <a:pPr marL="457200" lvl="1" indent="0">
              <a:buFont typeface="Arial" panose="020B0604020202020204" pitchFamily="34" charset="0"/>
              <a:buNone/>
              <a:defRPr/>
            </a:pPr>
            <a:r>
              <a:rPr lang="en-US" dirty="0"/>
              <a:t>Normal</a:t>
            </a:r>
            <a:endParaRPr lang="en-AU" dirty="0"/>
          </a:p>
        </p:txBody>
      </p:sp>
      <p:sp>
        <p:nvSpPr>
          <p:cNvPr id="4" name="Arrow: Down 3">
            <a:extLst>
              <a:ext uri="{FF2B5EF4-FFF2-40B4-BE49-F238E27FC236}">
                <a16:creationId xmlns:a16="http://schemas.microsoft.com/office/drawing/2014/main" id="{57539504-F69F-4CB4-9978-BEF959EB535C}"/>
              </a:ext>
            </a:extLst>
          </p:cNvPr>
          <p:cNvSpPr/>
          <p:nvPr/>
        </p:nvSpPr>
        <p:spPr>
          <a:xfrm>
            <a:off x="3690938" y="2682875"/>
            <a:ext cx="360362" cy="431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5" name="Arrow: Up 4">
            <a:extLst>
              <a:ext uri="{FF2B5EF4-FFF2-40B4-BE49-F238E27FC236}">
                <a16:creationId xmlns:a16="http://schemas.microsoft.com/office/drawing/2014/main" id="{A0410329-9CED-44D1-AEDD-344C7326E9AB}"/>
              </a:ext>
            </a:extLst>
          </p:cNvPr>
          <p:cNvSpPr/>
          <p:nvPr/>
        </p:nvSpPr>
        <p:spPr>
          <a:xfrm>
            <a:off x="3617913" y="3300413"/>
            <a:ext cx="360362" cy="57626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11" name="Arrow: Down 10">
            <a:extLst>
              <a:ext uri="{FF2B5EF4-FFF2-40B4-BE49-F238E27FC236}">
                <a16:creationId xmlns:a16="http://schemas.microsoft.com/office/drawing/2014/main" id="{2247FEC6-8F1B-4EA9-99CB-81D7768F0781}"/>
              </a:ext>
            </a:extLst>
          </p:cNvPr>
          <p:cNvSpPr/>
          <p:nvPr/>
        </p:nvSpPr>
        <p:spPr>
          <a:xfrm rot="10800000">
            <a:off x="3617913" y="4059238"/>
            <a:ext cx="360362" cy="431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12" name="Arrow: Down 11">
            <a:extLst>
              <a:ext uri="{FF2B5EF4-FFF2-40B4-BE49-F238E27FC236}">
                <a16:creationId xmlns:a16="http://schemas.microsoft.com/office/drawing/2014/main" id="{95F644A5-5879-410C-A3DC-E7FE85A79B61}"/>
              </a:ext>
            </a:extLst>
          </p:cNvPr>
          <p:cNvSpPr/>
          <p:nvPr/>
        </p:nvSpPr>
        <p:spPr>
          <a:xfrm>
            <a:off x="4872038" y="4876800"/>
            <a:ext cx="360362" cy="76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18442" name="TextBox 5">
            <a:extLst>
              <a:ext uri="{FF2B5EF4-FFF2-40B4-BE49-F238E27FC236}">
                <a16:creationId xmlns:a16="http://schemas.microsoft.com/office/drawing/2014/main" id="{FC7FC277-3BB4-498E-9347-E7DCCB02C140}"/>
              </a:ext>
            </a:extLst>
          </p:cNvPr>
          <p:cNvSpPr txBox="1">
            <a:spLocks noChangeArrowheads="1"/>
          </p:cNvSpPr>
          <p:nvPr/>
        </p:nvSpPr>
        <p:spPr bwMode="auto">
          <a:xfrm>
            <a:off x="695325" y="6159500"/>
            <a:ext cx="453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t>* P &lt; 0.05</a:t>
            </a:r>
            <a:endParaRPr lang="en-AU" altLang="en-US" sz="2400"/>
          </a:p>
        </p:txBody>
      </p:sp>
      <p:sp>
        <p:nvSpPr>
          <p:cNvPr id="14" name="Arrow: Down 13">
            <a:extLst>
              <a:ext uri="{FF2B5EF4-FFF2-40B4-BE49-F238E27FC236}">
                <a16:creationId xmlns:a16="http://schemas.microsoft.com/office/drawing/2014/main" id="{1D8D7AC8-7455-4A9A-B4A7-63B3A67C6527}"/>
              </a:ext>
            </a:extLst>
          </p:cNvPr>
          <p:cNvSpPr/>
          <p:nvPr/>
        </p:nvSpPr>
        <p:spPr>
          <a:xfrm>
            <a:off x="6959600" y="5807075"/>
            <a:ext cx="360363" cy="431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15" name="Arrow: Down 14">
            <a:extLst>
              <a:ext uri="{FF2B5EF4-FFF2-40B4-BE49-F238E27FC236}">
                <a16:creationId xmlns:a16="http://schemas.microsoft.com/office/drawing/2014/main" id="{D32B87BC-F799-47C2-ACC3-A4C9C3FE45CC}"/>
              </a:ext>
            </a:extLst>
          </p:cNvPr>
          <p:cNvSpPr/>
          <p:nvPr/>
        </p:nvSpPr>
        <p:spPr>
          <a:xfrm>
            <a:off x="7196138" y="3157538"/>
            <a:ext cx="358775" cy="431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18445" name="TextBox 6">
            <a:extLst>
              <a:ext uri="{FF2B5EF4-FFF2-40B4-BE49-F238E27FC236}">
                <a16:creationId xmlns:a16="http://schemas.microsoft.com/office/drawing/2014/main" id="{E10F4798-4D08-463E-9FF8-0D25EAA86596}"/>
              </a:ext>
            </a:extLst>
          </p:cNvPr>
          <p:cNvSpPr txBox="1">
            <a:spLocks noChangeArrowheads="1"/>
          </p:cNvSpPr>
          <p:nvPr/>
        </p:nvSpPr>
        <p:spPr bwMode="auto">
          <a:xfrm>
            <a:off x="8555861" y="2550395"/>
            <a:ext cx="26551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i="1" dirty="0"/>
              <a:t>Two participants scores decreased from severe mental disorder to within normal range</a:t>
            </a:r>
            <a:endParaRPr lang="en-AU" altLang="en-US" sz="2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E"/>
        </a:solidFill>
        <a:effectLst/>
      </p:bgPr>
    </p:bg>
    <p:spTree>
      <p:nvGrpSpPr>
        <p:cNvPr id="1" name=""/>
        <p:cNvGrpSpPr/>
        <p:nvPr/>
      </p:nvGrpSpPr>
      <p:grpSpPr>
        <a:xfrm>
          <a:off x="0" y="0"/>
          <a:ext cx="0" cy="0"/>
          <a:chOff x="0" y="0"/>
          <a:chExt cx="0" cy="0"/>
        </a:xfrm>
      </p:grpSpPr>
      <p:pic>
        <p:nvPicPr>
          <p:cNvPr id="20482" name="D64FF4A3-3D04-45CE-BCE9-5B7B91C528B3" descr="IMG_4609.jpg">
            <a:extLst>
              <a:ext uri="{FF2B5EF4-FFF2-40B4-BE49-F238E27FC236}">
                <a16:creationId xmlns:a16="http://schemas.microsoft.com/office/drawing/2014/main" id="{04514A1B-49EF-473E-AA0F-F66A9FF33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26988"/>
            <a:ext cx="93249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0EBD3691-FBBF-4857-9098-73AFA1EFAF32}"/>
              </a:ext>
            </a:extLst>
          </p:cNvPr>
          <p:cNvSpPr>
            <a:spLocks noGrp="1"/>
          </p:cNvSpPr>
          <p:nvPr>
            <p:ph type="title"/>
          </p:nvPr>
        </p:nvSpPr>
        <p:spPr>
          <a:solidFill>
            <a:srgbClr val="EEEEEE">
              <a:alpha val="34117"/>
            </a:srgbClr>
          </a:solidFill>
        </p:spPr>
        <p:txBody>
          <a:bodyPr/>
          <a:lstStyle/>
          <a:p>
            <a:r>
              <a:rPr lang="en-AU" altLang="en-US">
                <a:solidFill>
                  <a:schemeClr val="bg1"/>
                </a:solidFill>
              </a:rPr>
              <a:t>Program outcomes </a:t>
            </a:r>
          </a:p>
        </p:txBody>
      </p:sp>
      <p:sp>
        <p:nvSpPr>
          <p:cNvPr id="20484" name="Content Placeholder 2">
            <a:extLst>
              <a:ext uri="{FF2B5EF4-FFF2-40B4-BE49-F238E27FC236}">
                <a16:creationId xmlns:a16="http://schemas.microsoft.com/office/drawing/2014/main" id="{EC1F7482-7648-47E4-A15D-10A452DB0622}"/>
              </a:ext>
            </a:extLst>
          </p:cNvPr>
          <p:cNvSpPr>
            <a:spLocks noGrp="1"/>
          </p:cNvSpPr>
          <p:nvPr>
            <p:ph idx="1"/>
          </p:nvPr>
        </p:nvSpPr>
        <p:spPr/>
        <p:txBody>
          <a:bodyPr/>
          <a:lstStyle/>
          <a:p>
            <a:pPr marL="0" indent="0">
              <a:buFont typeface="Arial" panose="020B0604020202020204" pitchFamily="34" charset="0"/>
              <a:buNone/>
            </a:pPr>
            <a:r>
              <a:rPr lang="en-AU" altLang="en-US" sz="2800" dirty="0">
                <a:cs typeface="Calibri" panose="020F0502020204030204" pitchFamily="34" charset="0"/>
              </a:rPr>
              <a:t> </a:t>
            </a:r>
            <a:r>
              <a:rPr lang="en-AU" altLang="en-US" sz="2800" i="1" dirty="0">
                <a:ea typeface="Calibri" panose="020F0502020204030204" pitchFamily="34" charset="0"/>
                <a:cs typeface="Times New Roman" panose="02020603050405020304" pitchFamily="18" charset="0"/>
              </a:rPr>
              <a:t>“I guess it is like anything, the more you do, you get better” </a:t>
            </a:r>
            <a:r>
              <a:rPr lang="en-AU" altLang="en-US" sz="2800" dirty="0">
                <a:ea typeface="Calibri" panose="020F0502020204030204" pitchFamily="34" charset="0"/>
                <a:cs typeface="Times New Roman" panose="02020603050405020304" pitchFamily="18" charset="0"/>
              </a:rPr>
              <a:t>(Jack) </a:t>
            </a:r>
          </a:p>
          <a:p>
            <a:pPr marL="0" indent="0">
              <a:buFont typeface="Arial" panose="020B0604020202020204" pitchFamily="34" charset="0"/>
              <a:buNone/>
            </a:pPr>
            <a:endParaRPr lang="en-AU" altLang="en-US" sz="28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AU" altLang="en-US" sz="2800" dirty="0">
                <a:ea typeface="Calibri" panose="020F0502020204030204" pitchFamily="34" charset="0"/>
                <a:cs typeface="Times New Roman" panose="02020603050405020304" pitchFamily="18" charset="0"/>
              </a:rPr>
              <a:t> </a:t>
            </a:r>
            <a:r>
              <a:rPr lang="en-AU" altLang="en-US" sz="2800" i="1" dirty="0">
                <a:ea typeface="Calibri" panose="020F0502020204030204" pitchFamily="34" charset="0"/>
                <a:cs typeface="Times New Roman" panose="02020603050405020304" pitchFamily="18" charset="0"/>
              </a:rPr>
              <a:t>“I am feeling much safer on my feet and we have been taught how to walk which is important”</a:t>
            </a:r>
            <a:r>
              <a:rPr lang="en-AU" altLang="en-US" sz="2800" dirty="0">
                <a:ea typeface="Calibri" panose="020F0502020204030204" pitchFamily="34" charset="0"/>
                <a:cs typeface="Times New Roman" panose="02020603050405020304" pitchFamily="18" charset="0"/>
              </a:rPr>
              <a:t> (Helen). </a:t>
            </a:r>
          </a:p>
          <a:p>
            <a:pPr marL="0" indent="0">
              <a:buFont typeface="Arial" panose="020B0604020202020204" pitchFamily="34" charset="0"/>
              <a:buNone/>
            </a:pPr>
            <a:endParaRPr lang="en-AU" altLang="en-US" sz="28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AU" altLang="en-US" sz="2800" dirty="0">
                <a:cs typeface="Calibri" panose="020F0502020204030204" pitchFamily="34" charset="0"/>
              </a:rPr>
              <a:t>“</a:t>
            </a:r>
            <a:r>
              <a:rPr lang="en-AU" altLang="en-US" sz="2800" i="1" dirty="0">
                <a:cs typeface="Calibri" panose="020F0502020204030204" pitchFamily="34" charset="0"/>
              </a:rPr>
              <a:t>gave me a purpose</a:t>
            </a:r>
            <a:r>
              <a:rPr lang="en-AU" altLang="en-US" sz="2800" dirty="0">
                <a:cs typeface="Calibri" panose="020F0502020204030204" pitchFamily="34" charset="0"/>
              </a:rPr>
              <a:t>” and “</a:t>
            </a:r>
            <a:r>
              <a:rPr lang="en-AU" altLang="en-US" sz="2800" i="1" dirty="0">
                <a:cs typeface="Calibri" panose="020F0502020204030204" pitchFamily="34" charset="0"/>
              </a:rPr>
              <a:t>I don’t come home and go back to bed</a:t>
            </a:r>
            <a:r>
              <a:rPr lang="en-AU" altLang="en-US" sz="2800" dirty="0">
                <a:cs typeface="Calibri" panose="020F0502020204030204" pitchFamily="34" charset="0"/>
              </a:rPr>
              <a:t>” (Jack). </a:t>
            </a:r>
          </a:p>
          <a:p>
            <a:pPr marL="0" indent="0">
              <a:buFont typeface="Arial" panose="020B0604020202020204" pitchFamily="34" charset="0"/>
              <a:buNone/>
            </a:pPr>
            <a:endParaRPr lang="en-AU" altLang="en-US" sz="2800" i="1" dirty="0"/>
          </a:p>
          <a:p>
            <a:pPr marL="0" indent="0">
              <a:buFont typeface="Arial" panose="020B0604020202020204" pitchFamily="34" charset="0"/>
              <a:buNone/>
            </a:pPr>
            <a:r>
              <a:rPr lang="en-AU" altLang="en-US" sz="2800" i="1" dirty="0"/>
              <a:t>“It just didn’t help your physical self … it helped you mentally as well”</a:t>
            </a:r>
            <a:r>
              <a:rPr lang="en-AU" altLang="en-US" sz="2800" dirty="0">
                <a:cs typeface="Calibri" panose="020F0502020204030204" pitchFamily="34" charset="0"/>
              </a:rPr>
              <a:t> (Helen). </a:t>
            </a:r>
          </a:p>
          <a:p>
            <a:pPr marL="0" indent="0">
              <a:buFont typeface="Arial" panose="020B0604020202020204" pitchFamily="34" charset="0"/>
              <a:buNone/>
            </a:pPr>
            <a:endParaRPr lang="en-AU" altLang="en-US"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WNSWLHDPublishingDocuments" ma:contentTypeID="0x010100978C52D7B2F45643A3EBF01217ECFB5900F427F107E26BB145B41BC1E68D193DDD" ma:contentTypeVersion="8" ma:contentTypeDescription="" ma:contentTypeScope="" ma:versionID="4012d65eb1a830ee33e87715d47457db">
  <xsd:schema xmlns:xsd="http://www.w3.org/2001/XMLSchema" xmlns:xs="http://www.w3.org/2001/XMLSchema" xmlns:p="http://schemas.microsoft.com/office/2006/metadata/properties" xmlns:ns2="3728a7b6-15c5-4f04-8585-08a6401101ed" xmlns:ns3="9a63cf6e-6f66-4716-b764-6a98012b192e" targetNamespace="http://schemas.microsoft.com/office/2006/metadata/properties" ma:root="true" ma:fieldsID="d850f338e69e95fd5eb88488297a7817" ns2:_="" ns3:_="">
    <xsd:import namespace="3728a7b6-15c5-4f04-8585-08a6401101ed"/>
    <xsd:import namespace="9a63cf6e-6f66-4716-b764-6a98012b192e"/>
    <xsd:element name="properties">
      <xsd:complexType>
        <xsd:sequence>
          <xsd:element name="documentManagement">
            <xsd:complexType>
              <xsd:all>
                <xsd:element ref="ns2:WNSWLHDDocumentType" minOccurs="0"/>
                <xsd:element ref="ns2:WNSWLHDReviewDate"/>
                <xsd:element ref="ns2:WNSWLHDDocumentTags" minOccurs="0"/>
                <xsd:element ref="ns2:WNSWLHDTRIMNumber" minOccurs="0"/>
                <xsd:element ref="ns2:WNSWLHDDocumentControlNumber" minOccurs="0"/>
                <xsd:element ref="ns2:WNSWLHDIsResource"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8a7b6-15c5-4f04-8585-08a6401101ed" elementFormDefault="qualified">
    <xsd:import namespace="http://schemas.microsoft.com/office/2006/documentManagement/types"/>
    <xsd:import namespace="http://schemas.microsoft.com/office/infopath/2007/PartnerControls"/>
    <xsd:element name="WNSWLHDDocumentType" ma:index="2" nillable="true" ma:displayName="Document Type" ma:internalName="WNSWLHDDocumentType" ma:requiredMultiChoice="true">
      <xsd:complexType>
        <xsd:complexContent>
          <xsd:extension base="dms:MultiChoice">
            <xsd:sequence>
              <xsd:element name="Value" maxOccurs="unbounded" minOccurs="0" nillable="true">
                <xsd:simpleType>
                  <xsd:restriction base="dms:Choice">
                    <xsd:enumeration value="Agendas"/>
                    <xsd:enumeration value="Agreement"/>
                    <xsd:enumeration value="Alert"/>
                    <xsd:enumeration value="Booklet"/>
                    <xsd:enumeration value="Brief"/>
                    <xsd:enumeration value="Brochure"/>
                    <xsd:enumeration value="Certificate"/>
                    <xsd:enumeration value="Checklist"/>
                    <xsd:enumeration value="Clinical Pathway"/>
                    <xsd:enumeration value="Contract"/>
                    <xsd:enumeration value="Discussion Paper"/>
                    <xsd:enumeration value="Drug Protocol"/>
                    <xsd:enumeration value="Fact sheet/Information sheet"/>
                    <xsd:enumeration value="Fact Sheets"/>
                    <xsd:enumeration value="Form"/>
                    <xsd:enumeration value="Guidelines"/>
                    <xsd:enumeration value="Image"/>
                    <xsd:enumeration value="JSA"/>
                    <xsd:enumeration value="Link"/>
                    <xsd:enumeration value="List"/>
                    <xsd:enumeration value="Map"/>
                    <xsd:enumeration value="Medication Standing Order"/>
                    <xsd:enumeration value="Meeting Papers"/>
                    <xsd:enumeration value="Memo"/>
                    <xsd:enumeration value="Minutes"/>
                    <xsd:enumeration value="Newsletter"/>
                    <xsd:enumeration value="Plan, Strategy, Framework"/>
                    <xsd:enumeration value="NSW Health – Policy/Guideline"/>
                    <xsd:enumeration value="Poster/Flyer"/>
                    <xsd:enumeration value="Presentation"/>
                    <xsd:enumeration value="Procedure"/>
                    <xsd:enumeration value="Protocol"/>
                    <xsd:enumeration value="Register"/>
                    <xsd:enumeration value="Report"/>
                    <xsd:enumeration value="Roster"/>
                    <xsd:enumeration value="Survey"/>
                    <xsd:enumeration value="Template"/>
                    <xsd:enumeration value="Terms of reference"/>
                    <xsd:enumeration value="Tool"/>
                    <xsd:enumeration value="Transcript"/>
                    <xsd:enumeration value="Video"/>
                  </xsd:restriction>
                </xsd:simpleType>
              </xsd:element>
            </xsd:sequence>
          </xsd:extension>
        </xsd:complexContent>
      </xsd:complexType>
    </xsd:element>
    <xsd:element name="WNSWLHDReviewDate" ma:index="3" ma:displayName="Review Date" ma:format="DateOnly" ma:internalName="WNSWLHDReviewDate">
      <xsd:simpleType>
        <xsd:restriction base="dms:DateTime"/>
      </xsd:simpleType>
    </xsd:element>
    <xsd:element name="WNSWLHDDocumentTags" ma:index="4" nillable="true" ma:displayName="Document Tags" ma:internalName="WNSWLHDDocumentTags">
      <xsd:complexType>
        <xsd:complexContent>
          <xsd:extension base="dms:MultiChoice">
            <xsd:sequence>
              <xsd:element name="Value" maxOccurs="unbounded" minOccurs="0" nillable="true">
                <xsd:simpleType>
                  <xsd:restriction base="dms:Choice">
                    <xsd:enumeration value="Business Case"/>
                    <xsd:enumeration value="Letterheads"/>
                    <xsd:enumeration value="Meetings"/>
                    <xsd:enumeration value="Ministerial"/>
                    <xsd:enumeration value="Other"/>
                    <xsd:enumeration value="PowerPoint Presentations"/>
                    <xsd:enumeration value="Stationery"/>
                  </xsd:restriction>
                </xsd:simpleType>
              </xsd:element>
            </xsd:sequence>
          </xsd:extension>
        </xsd:complexContent>
      </xsd:complexType>
    </xsd:element>
    <xsd:element name="WNSWLHDTRIMNumber" ma:index="5" nillable="true" ma:displayName="TRIM Number" ma:internalName="WNSWLHDTRIMNumber">
      <xsd:simpleType>
        <xsd:restriction base="dms:Text">
          <xsd:maxLength value="255"/>
        </xsd:restriction>
      </xsd:simpleType>
    </xsd:element>
    <xsd:element name="WNSWLHDDocumentControlNumber" ma:index="6" nillable="true" ma:displayName="Document Control Number" ma:internalName="WNSWLHDDocumentControlNumber">
      <xsd:simpleType>
        <xsd:restriction base="dms:Text">
          <xsd:maxLength value="255"/>
        </xsd:restriction>
      </xsd:simpleType>
    </xsd:element>
    <xsd:element name="WNSWLHDIsResource" ma:index="7" nillable="true" ma:displayName="IsResource" ma:default="0" ma:internalName="WNSWLHDIsResourc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a63cf6e-6f66-4716-b764-6a98012b192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8C04733E-4163-4405-AB0B-51A826F6C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8a7b6-15c5-4f04-8585-08a6401101ed"/>
    <ds:schemaRef ds:uri="9a63cf6e-6f66-4716-b764-6a98012b19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55BC94-6B7C-4CC5-BD23-7E34D136BDB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1652</TotalTime>
  <Words>2494</Words>
  <Application>Microsoft Office PowerPoint</Application>
  <PresentationFormat>Widescreen</PresentationFormat>
  <Paragraphs>262</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An effective partnership is key to a successful ‘physically active’ bush program</vt:lpstr>
      <vt:lpstr>Overview</vt:lpstr>
      <vt:lpstr>Mental Health and Exercise in older people</vt:lpstr>
      <vt:lpstr>The Orange Older People’s Mental Health Service</vt:lpstr>
      <vt:lpstr>Why a physical activity program?</vt:lpstr>
      <vt:lpstr>Building partnerships</vt:lpstr>
      <vt:lpstr>Adapting the Fit For Your Life program</vt:lpstr>
      <vt:lpstr>Program outcomes</vt:lpstr>
      <vt:lpstr>Program outcomes </vt:lpstr>
      <vt:lpstr>Challenges</vt:lpstr>
      <vt:lpstr>Keys to success</vt:lpstr>
      <vt:lpstr>Partnership strengths</vt:lpstr>
      <vt:lpstr>Leadership from the ground</vt:lpstr>
      <vt:lpstr>Next steps</vt:lpstr>
      <vt:lpstr>Thank You</vt:lpstr>
      <vt:lpstr>Recommendations</vt:lpstr>
      <vt:lpstr>NSW Agency for Clinical Innovation Framework</vt:lpstr>
      <vt:lpstr>More than expected</vt:lpstr>
    </vt:vector>
  </TitlesOfParts>
  <Company>Western NSW &amp; Far West Local Health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PKramer</dc:creator>
  <cp:lastModifiedBy>Robertson, Caroline</cp:lastModifiedBy>
  <cp:revision>106</cp:revision>
  <dcterms:created xsi:type="dcterms:W3CDTF">2012-06-12T23:21:25Z</dcterms:created>
  <dcterms:modified xsi:type="dcterms:W3CDTF">2022-04-10T22:07:28Z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NSWLHDDocumentType">
    <vt:lpwstr>;#Template;#</vt:lpwstr>
  </property>
  <property fmtid="{D5CDD505-2E9C-101B-9397-08002B2CF9AE}" pid="3" name="WNSWLHDReviewDate">
    <vt:lpwstr>2021-03-13T00:00:00Z</vt:lpwstr>
  </property>
  <property fmtid="{D5CDD505-2E9C-101B-9397-08002B2CF9AE}" pid="4" name="WNSWLHDDocumentTags">
    <vt:lpwstr>;#PowerPoint Presentations;#</vt:lpwstr>
  </property>
  <property fmtid="{D5CDD505-2E9C-101B-9397-08002B2CF9AE}" pid="5" name="WNSWLHDIsResource">
    <vt:lpwstr>0</vt:lpwstr>
  </property>
  <property fmtid="{D5CDD505-2E9C-101B-9397-08002B2CF9AE}" pid="6" name="WNSWLHDTRIMNumber">
    <vt:lpwstr/>
  </property>
  <property fmtid="{D5CDD505-2E9C-101B-9397-08002B2CF9AE}" pid="7" name="WNSWLHDDocumentControlNumber">
    <vt:lpwstr/>
  </property>
</Properties>
</file>