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0"/>
  </p:notesMasterIdLst>
  <p:sldIdLst>
    <p:sldId id="264" r:id="rId6"/>
    <p:sldId id="487" r:id="rId7"/>
    <p:sldId id="479" r:id="rId8"/>
    <p:sldId id="492" r:id="rId9"/>
    <p:sldId id="266" r:id="rId10"/>
    <p:sldId id="488" r:id="rId11"/>
    <p:sldId id="489" r:id="rId12"/>
    <p:sldId id="490" r:id="rId13"/>
    <p:sldId id="491" r:id="rId14"/>
    <p:sldId id="493" r:id="rId15"/>
    <p:sldId id="494" r:id="rId16"/>
    <p:sldId id="496" r:id="rId17"/>
    <p:sldId id="475" r:id="rId18"/>
    <p:sldId id="49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4226" userDrawn="1">
          <p15:clr>
            <a:srgbClr val="A4A3A4"/>
          </p15:clr>
        </p15:guide>
        <p15:guide id="3" pos="5201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4B183"/>
    <a:srgbClr val="A9D18E"/>
    <a:srgbClr val="E2F0D9"/>
    <a:srgbClr val="F3F5F7"/>
    <a:srgbClr val="B3C6E7"/>
    <a:srgbClr val="7899D4"/>
    <a:srgbClr val="FACDD6"/>
    <a:srgbClr val="ECC2BA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249" autoAdjust="0"/>
  </p:normalViewPr>
  <p:slideViewPr>
    <p:cSldViewPr snapToGrid="0" showGuides="1">
      <p:cViewPr varScale="1">
        <p:scale>
          <a:sx n="107" d="100"/>
          <a:sy n="107" d="100"/>
        </p:scale>
        <p:origin x="126" y="258"/>
      </p:cViewPr>
      <p:guideLst>
        <p:guide orient="horz" pos="1774"/>
        <p:guide pos="4226"/>
        <p:guide pos="5201"/>
        <p:guide orient="horz" pos="2115"/>
      </p:guideLst>
    </p:cSldViewPr>
  </p:slideViewPr>
  <p:outlineViewPr>
    <p:cViewPr>
      <p:scale>
        <a:sx n="33" d="100"/>
        <a:sy n="33" d="100"/>
      </p:scale>
      <p:origin x="0" y="-285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52030521\OneDrive%20-%20NSW%20Health%20Department\Documents\Mortality\3%20Cancer\Breast%20and%20cervix\Papers\2%20Degree%20of%20spread\Spread%20graph%20rebuil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52030521\OneDrive%20-%20NSW%20Health%20Department\Documents\Mortality\3%20Cancer\Breast%20and%20cervix\Papers\2%20Degree%20of%20spread\Spread%20graph%20rebuil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22222222222222E-2"/>
          <c:y val="2.1636600516800348E-2"/>
          <c:w val="0.96895555555555557"/>
          <c:h val="0.861591425401276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'Crude rates_IRR'!$L$729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8-4903-812D-C47B5051DE4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8-4903-812D-C47B5051DE4E}"/>
              </c:ext>
            </c:extLst>
          </c:dPt>
          <c:dLbls>
            <c:dLbl>
              <c:idx val="0"/>
              <c:layout>
                <c:manualLayout>
                  <c:x val="-2.8222135163210619E-3"/>
                  <c:y val="-6.50333340978094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8-4903-812D-C47B5051DE4E}"/>
                </c:ext>
              </c:extLst>
            </c:dLbl>
            <c:dLbl>
              <c:idx val="1"/>
              <c:layout>
                <c:manualLayout>
                  <c:x val="-7.0206233860624192E-3"/>
                  <c:y val="3.587384171615046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8-4903-812D-C47B5051D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'Crude rates_IRR'!$M$728:$N$728</c:f>
              <c:strCache>
                <c:ptCount val="2"/>
                <c:pt idx="0">
                  <c:v>MH consumers</c:v>
                </c:pt>
                <c:pt idx="1">
                  <c:v>NSW population</c:v>
                </c:pt>
              </c:strCache>
            </c:strRef>
          </c:cat>
          <c:val>
            <c:numRef>
              <c:f>'Crude rates_IRR'!$M$729:$N$729</c:f>
              <c:numCache>
                <c:formatCode>0.0%</c:formatCode>
                <c:ptCount val="2"/>
                <c:pt idx="0">
                  <c:v>0.30296800000000002</c:v>
                </c:pt>
                <c:pt idx="1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8-4903-812D-C47B5051DE4E}"/>
            </c:ext>
          </c:extLst>
        </c:ser>
        <c:ser>
          <c:idx val="1"/>
          <c:order val="1"/>
          <c:tx>
            <c:strRef>
              <c:f>'Crude rates_IRR'!$L$730</c:f>
              <c:strCache>
                <c:ptCount val="1"/>
                <c:pt idx="0">
                  <c:v>not screened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68-4903-812D-C47B5051DE4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68-4903-812D-C47B5051DE4E}"/>
              </c:ext>
            </c:extLst>
          </c:dPt>
          <c:dLbls>
            <c:delete val="1"/>
          </c:dLbls>
          <c:cat>
            <c:strRef>
              <c:f>'Crude rates_IRR'!$M$728:$N$728</c:f>
              <c:strCache>
                <c:ptCount val="2"/>
                <c:pt idx="0">
                  <c:v>MH consumers</c:v>
                </c:pt>
                <c:pt idx="1">
                  <c:v>NSW population</c:v>
                </c:pt>
              </c:strCache>
            </c:strRef>
          </c:cat>
          <c:val>
            <c:numRef>
              <c:f>'Crude rates_IRR'!$M$730:$N$730</c:f>
              <c:numCache>
                <c:formatCode>0.0%</c:formatCode>
                <c:ptCount val="2"/>
                <c:pt idx="0">
                  <c:v>0.69703199999999998</c:v>
                </c:pt>
                <c:pt idx="1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68-4903-812D-C47B5051DE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6889664"/>
        <c:axId val="926889992"/>
      </c:barChart>
      <c:catAx>
        <c:axId val="92688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6889992"/>
        <c:crosses val="autoZero"/>
        <c:auto val="1"/>
        <c:lblAlgn val="ctr"/>
        <c:lblOffset val="100"/>
        <c:noMultiLvlLbl val="0"/>
      </c:catAx>
      <c:valAx>
        <c:axId val="926889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2688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51056352340239"/>
          <c:y val="3.4152913620020597E-2"/>
          <c:w val="0.86323128503536017"/>
          <c:h val="0.62529794265354433"/>
        </c:manualLayout>
      </c:layout>
      <c:lineChart>
        <c:grouping val="standard"/>
        <c:varyColors val="0"/>
        <c:ser>
          <c:idx val="1"/>
          <c:order val="0"/>
          <c:tx>
            <c:strRef>
              <c:f>Sheet2!$E$28</c:f>
              <c:strCache>
                <c:ptCount val="1"/>
                <c:pt idx="0">
                  <c:v>Other NSW residents 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Sheet2!$P$29:$P$44</c:f>
                <c:numCache>
                  <c:formatCode>General</c:formatCode>
                  <c:ptCount val="16"/>
                  <c:pt idx="0">
                    <c:v>0.29999999999999716</c:v>
                  </c:pt>
                  <c:pt idx="1">
                    <c:v>0.29999999999999716</c:v>
                  </c:pt>
                  <c:pt idx="2">
                    <c:v>0.29999999999999716</c:v>
                  </c:pt>
                  <c:pt idx="3">
                    <c:v>0.39999999999999858</c:v>
                  </c:pt>
                  <c:pt idx="4">
                    <c:v>0.30000000000000426</c:v>
                  </c:pt>
                  <c:pt idx="6">
                    <c:v>0.20000000000000284</c:v>
                  </c:pt>
                  <c:pt idx="7">
                    <c:v>0.29999999999999716</c:v>
                  </c:pt>
                  <c:pt idx="8">
                    <c:v>0.5</c:v>
                  </c:pt>
                  <c:pt idx="9">
                    <c:v>2.5</c:v>
                  </c:pt>
                  <c:pt idx="11">
                    <c:v>0.19999999999999574</c:v>
                  </c:pt>
                  <c:pt idx="12">
                    <c:v>0.29999999999999716</c:v>
                  </c:pt>
                  <c:pt idx="13">
                    <c:v>0.39999999999999858</c:v>
                  </c:pt>
                  <c:pt idx="14">
                    <c:v>0.29999999999999716</c:v>
                  </c:pt>
                  <c:pt idx="15">
                    <c:v>0.30000000000000426</c:v>
                  </c:pt>
                </c:numCache>
              </c:numRef>
            </c:plus>
            <c:minus>
              <c:numRef>
                <c:f>Sheet2!$O$29:$O$44</c:f>
                <c:numCache>
                  <c:formatCode>General</c:formatCode>
                  <c:ptCount val="16"/>
                  <c:pt idx="0">
                    <c:v>0.29999999999999716</c:v>
                  </c:pt>
                  <c:pt idx="1">
                    <c:v>0.30000000000000426</c:v>
                  </c:pt>
                  <c:pt idx="2">
                    <c:v>0.29999999999999716</c:v>
                  </c:pt>
                  <c:pt idx="3">
                    <c:v>0.30000000000000426</c:v>
                  </c:pt>
                  <c:pt idx="4">
                    <c:v>0.39999999999999858</c:v>
                  </c:pt>
                  <c:pt idx="6">
                    <c:v>0.20000000000000284</c:v>
                  </c:pt>
                  <c:pt idx="7">
                    <c:v>0.30000000000000426</c:v>
                  </c:pt>
                  <c:pt idx="8">
                    <c:v>0.59999999999999432</c:v>
                  </c:pt>
                  <c:pt idx="9">
                    <c:v>2.5</c:v>
                  </c:pt>
                  <c:pt idx="11">
                    <c:v>0.30000000000000426</c:v>
                  </c:pt>
                  <c:pt idx="12">
                    <c:v>0.30000000000000426</c:v>
                  </c:pt>
                  <c:pt idx="13">
                    <c:v>0.29999999999999716</c:v>
                  </c:pt>
                  <c:pt idx="14">
                    <c:v>0.39999999999999858</c:v>
                  </c:pt>
                  <c:pt idx="15">
                    <c:v>0.39999999999999858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Sheet2!$B$29:$C$44</c:f>
              <c:multiLvlStrCache>
                <c:ptCount val="16"/>
                <c:lvl>
                  <c:pt idx="0">
                    <c:v>50-54</c:v>
                  </c:pt>
                  <c:pt idx="1">
                    <c:v>55-59</c:v>
                  </c:pt>
                  <c:pt idx="2">
                    <c:v>60-64</c:v>
                  </c:pt>
                  <c:pt idx="3">
                    <c:v>65-69</c:v>
                  </c:pt>
                  <c:pt idx="4">
                    <c:v>70-74</c:v>
                  </c:pt>
                  <c:pt idx="6">
                    <c:v>Major Cities</c:v>
                  </c:pt>
                  <c:pt idx="7">
                    <c:v>Inner Regional</c:v>
                  </c:pt>
                  <c:pt idx="8">
                    <c:v>Outer Regional</c:v>
                  </c:pt>
                  <c:pt idx="9">
                    <c:v>Remote/Very Remote</c:v>
                  </c:pt>
                  <c:pt idx="11">
                    <c:v>1st (most)</c:v>
                  </c:pt>
                  <c:pt idx="12">
                    <c:v>2nd</c:v>
                  </c:pt>
                  <c:pt idx="13">
                    <c:v>3rd </c:v>
                  </c:pt>
                  <c:pt idx="14">
                    <c:v>4th</c:v>
                  </c:pt>
                  <c:pt idx="15">
                    <c:v>5th (least)</c:v>
                  </c:pt>
                </c:lvl>
                <c:lvl>
                  <c:pt idx="0">
                    <c:v>Age group</c:v>
                  </c:pt>
                  <c:pt idx="6">
                    <c:v>Remoteness </c:v>
                  </c:pt>
                  <c:pt idx="11">
                    <c:v>Disadvantage</c:v>
                  </c:pt>
                </c:lvl>
              </c:multiLvlStrCache>
            </c:multiLvlStrRef>
          </c:cat>
          <c:val>
            <c:numRef>
              <c:f>Sheet2!$E$29:$E$44</c:f>
              <c:numCache>
                <c:formatCode>General</c:formatCode>
                <c:ptCount val="16"/>
                <c:pt idx="0">
                  <c:v>46.5</c:v>
                </c:pt>
                <c:pt idx="1">
                  <c:v>51.2</c:v>
                </c:pt>
                <c:pt idx="2">
                  <c:v>56</c:v>
                </c:pt>
                <c:pt idx="3">
                  <c:v>56.6</c:v>
                </c:pt>
                <c:pt idx="4">
                  <c:v>55.3</c:v>
                </c:pt>
                <c:pt idx="6">
                  <c:v>51.5</c:v>
                </c:pt>
                <c:pt idx="7">
                  <c:v>58.2</c:v>
                </c:pt>
                <c:pt idx="8">
                  <c:v>50.8</c:v>
                </c:pt>
                <c:pt idx="9">
                  <c:v>56.1</c:v>
                </c:pt>
                <c:pt idx="11">
                  <c:v>42.6</c:v>
                </c:pt>
                <c:pt idx="12">
                  <c:v>46.6</c:v>
                </c:pt>
                <c:pt idx="13">
                  <c:v>58.5</c:v>
                </c:pt>
                <c:pt idx="14">
                  <c:v>58</c:v>
                </c:pt>
                <c:pt idx="15">
                  <c:v>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46-484E-AF75-393010931BB6}"/>
            </c:ext>
          </c:extLst>
        </c:ser>
        <c:ser>
          <c:idx val="0"/>
          <c:order val="1"/>
          <c:tx>
            <c:strRef>
              <c:f>Sheet2!$D$28</c:f>
              <c:strCache>
                <c:ptCount val="1"/>
                <c:pt idx="0">
                  <c:v>MH service users</c:v>
                </c:pt>
              </c:strCache>
            </c:strRef>
          </c:tx>
          <c:spPr>
            <a:ln w="38100" cap="rnd">
              <a:solidFill>
                <a:srgbClr val="00ABE6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00ABE6">
                    <a:lumMod val="75000"/>
                  </a:srgb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Sheet2!$J$29:$J$44</c:f>
                <c:numCache>
                  <c:formatCode>General</c:formatCode>
                  <c:ptCount val="16"/>
                  <c:pt idx="0">
                    <c:v>1</c:v>
                  </c:pt>
                  <c:pt idx="1">
                    <c:v>1.1000000000000014</c:v>
                  </c:pt>
                  <c:pt idx="2">
                    <c:v>1.3999999999999986</c:v>
                  </c:pt>
                  <c:pt idx="3">
                    <c:v>1.5999999999999943</c:v>
                  </c:pt>
                  <c:pt idx="4">
                    <c:v>1.5</c:v>
                  </c:pt>
                  <c:pt idx="6">
                    <c:v>0.69999999999999929</c:v>
                  </c:pt>
                  <c:pt idx="7">
                    <c:v>1.2000000000000028</c:v>
                  </c:pt>
                  <c:pt idx="8">
                    <c:v>2.4000000000000057</c:v>
                  </c:pt>
                  <c:pt idx="9">
                    <c:v>6.7999999999999972</c:v>
                  </c:pt>
                  <c:pt idx="11">
                    <c:v>1.1999999999999993</c:v>
                  </c:pt>
                  <c:pt idx="12">
                    <c:v>1.3999999999999986</c:v>
                  </c:pt>
                  <c:pt idx="13">
                    <c:v>1.3000000000000007</c:v>
                  </c:pt>
                  <c:pt idx="14">
                    <c:v>1.3000000000000007</c:v>
                  </c:pt>
                  <c:pt idx="15">
                    <c:v>1.5</c:v>
                  </c:pt>
                </c:numCache>
              </c:numRef>
            </c:plus>
            <c:minus>
              <c:numRef>
                <c:f>Sheet2!$I$29:$I$44</c:f>
                <c:numCache>
                  <c:formatCode>General</c:formatCode>
                  <c:ptCount val="16"/>
                  <c:pt idx="0">
                    <c:v>1.0999999999999979</c:v>
                  </c:pt>
                  <c:pt idx="1">
                    <c:v>1.1999999999999993</c:v>
                  </c:pt>
                  <c:pt idx="2">
                    <c:v>1.5</c:v>
                  </c:pt>
                  <c:pt idx="3">
                    <c:v>1.6000000000000014</c:v>
                  </c:pt>
                  <c:pt idx="4">
                    <c:v>1.5</c:v>
                  </c:pt>
                  <c:pt idx="6">
                    <c:v>0.69999999999999929</c:v>
                  </c:pt>
                  <c:pt idx="7">
                    <c:v>1.2999999999999972</c:v>
                  </c:pt>
                  <c:pt idx="8">
                    <c:v>2.3999999999999986</c:v>
                  </c:pt>
                  <c:pt idx="9">
                    <c:v>6.8000000000000007</c:v>
                  </c:pt>
                  <c:pt idx="11">
                    <c:v>1.3000000000000007</c:v>
                  </c:pt>
                  <c:pt idx="12">
                    <c:v>1.4000000000000021</c:v>
                  </c:pt>
                  <c:pt idx="13">
                    <c:v>1.1999999999999993</c:v>
                  </c:pt>
                  <c:pt idx="14">
                    <c:v>1.3000000000000007</c:v>
                  </c:pt>
                  <c:pt idx="15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Sheet2!$B$29:$C$44</c:f>
              <c:multiLvlStrCache>
                <c:ptCount val="16"/>
                <c:lvl>
                  <c:pt idx="0">
                    <c:v>50-54</c:v>
                  </c:pt>
                  <c:pt idx="1">
                    <c:v>55-59</c:v>
                  </c:pt>
                  <c:pt idx="2">
                    <c:v>60-64</c:v>
                  </c:pt>
                  <c:pt idx="3">
                    <c:v>65-69</c:v>
                  </c:pt>
                  <c:pt idx="4">
                    <c:v>70-74</c:v>
                  </c:pt>
                  <c:pt idx="6">
                    <c:v>Major Cities</c:v>
                  </c:pt>
                  <c:pt idx="7">
                    <c:v>Inner Regional</c:v>
                  </c:pt>
                  <c:pt idx="8">
                    <c:v>Outer Regional</c:v>
                  </c:pt>
                  <c:pt idx="9">
                    <c:v>Remote/Very Remote</c:v>
                  </c:pt>
                  <c:pt idx="11">
                    <c:v>1st (most)</c:v>
                  </c:pt>
                  <c:pt idx="12">
                    <c:v>2nd</c:v>
                  </c:pt>
                  <c:pt idx="13">
                    <c:v>3rd </c:v>
                  </c:pt>
                  <c:pt idx="14">
                    <c:v>4th</c:v>
                  </c:pt>
                  <c:pt idx="15">
                    <c:v>5th (least)</c:v>
                  </c:pt>
                </c:lvl>
                <c:lvl>
                  <c:pt idx="0">
                    <c:v>Age group</c:v>
                  </c:pt>
                  <c:pt idx="6">
                    <c:v>Remoteness </c:v>
                  </c:pt>
                  <c:pt idx="11">
                    <c:v>Disadvantage</c:v>
                  </c:pt>
                </c:lvl>
              </c:multiLvlStrCache>
            </c:multiLvlStrRef>
          </c:cat>
          <c:val>
            <c:numRef>
              <c:f>Sheet2!$D$29:$D$44</c:f>
              <c:numCache>
                <c:formatCode>General</c:formatCode>
                <c:ptCount val="16"/>
                <c:pt idx="0">
                  <c:v>27.7</c:v>
                </c:pt>
                <c:pt idx="1">
                  <c:v>30.2</c:v>
                </c:pt>
                <c:pt idx="2">
                  <c:v>34</c:v>
                </c:pt>
                <c:pt idx="3">
                  <c:v>33.700000000000003</c:v>
                </c:pt>
                <c:pt idx="4">
                  <c:v>27.2</c:v>
                </c:pt>
                <c:pt idx="6">
                  <c:v>29.2</c:v>
                </c:pt>
                <c:pt idx="7">
                  <c:v>33.299999999999997</c:v>
                </c:pt>
                <c:pt idx="8">
                  <c:v>34.299999999999997</c:v>
                </c:pt>
                <c:pt idx="9">
                  <c:v>33.6</c:v>
                </c:pt>
                <c:pt idx="11">
                  <c:v>28.8</c:v>
                </c:pt>
                <c:pt idx="12">
                  <c:v>33.200000000000003</c:v>
                </c:pt>
                <c:pt idx="13">
                  <c:v>30.4</c:v>
                </c:pt>
                <c:pt idx="14">
                  <c:v>29.2</c:v>
                </c:pt>
                <c:pt idx="15">
                  <c:v>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46-484E-AF75-393010931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51776"/>
        <c:axId val="693258992"/>
      </c:lineChart>
      <c:catAx>
        <c:axId val="6932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58992"/>
        <c:crosses val="autoZero"/>
        <c:auto val="1"/>
        <c:lblAlgn val="ctr"/>
        <c:lblOffset val="100"/>
        <c:noMultiLvlLbl val="0"/>
      </c:catAx>
      <c:valAx>
        <c:axId val="69325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Breast screen participation rate (%)</a:t>
                </a:r>
              </a:p>
            </c:rich>
          </c:tx>
          <c:layout>
            <c:manualLayout>
              <c:xMode val="edge"/>
              <c:yMode val="edge"/>
              <c:x val="4.6123973684336073E-2"/>
              <c:y val="9.88328626017610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Sheet1!$P$31</c:f>
              <c:strCache>
                <c:ptCount val="1"/>
                <c:pt idx="0">
                  <c:v>Recent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Sheet1!$Q$31:$R$31</c:f>
              <c:numCache>
                <c:formatCode>0%</c:formatCode>
                <c:ptCount val="2"/>
                <c:pt idx="0">
                  <c:v>0.60699999999999998</c:v>
                </c:pt>
                <c:pt idx="1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E-4F8B-A1BD-720F85E85A23}"/>
            </c:ext>
          </c:extLst>
        </c:ser>
        <c:ser>
          <c:idx val="1"/>
          <c:order val="1"/>
          <c:tx>
            <c:strRef>
              <c:f>Sheet1!$P$30</c:f>
              <c:strCache>
                <c:ptCount val="1"/>
                <c:pt idx="0">
                  <c:v>Past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Sheet1!$Q$30:$R$30</c:f>
              <c:numCache>
                <c:formatCode>0%</c:formatCode>
                <c:ptCount val="2"/>
                <c:pt idx="0">
                  <c:v>0.11900000000000001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E-4F8B-A1BD-720F85E85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2399848"/>
        <c:axId val="812403456"/>
      </c:barChart>
      <c:catAx>
        <c:axId val="812399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812403456"/>
        <c:crosses val="autoZero"/>
        <c:auto val="1"/>
        <c:lblAlgn val="ctr"/>
        <c:lblOffset val="100"/>
        <c:noMultiLvlLbl val="0"/>
      </c:catAx>
      <c:valAx>
        <c:axId val="812403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1239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Sheet1!$P$36</c:f>
              <c:strCache>
                <c:ptCount val="1"/>
                <c:pt idx="0">
                  <c:v>Metastatic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Sheet1!$Q$36:$R$36</c:f>
              <c:numCache>
                <c:formatCode>0%</c:formatCode>
                <c:ptCount val="2"/>
                <c:pt idx="0">
                  <c:v>5.5999999999999994E-2</c:v>
                </c:pt>
                <c:pt idx="1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0-4777-8F72-55F7BCB200F3}"/>
            </c:ext>
          </c:extLst>
        </c:ser>
        <c:ser>
          <c:idx val="1"/>
          <c:order val="1"/>
          <c:tx>
            <c:strRef>
              <c:f>Sheet1!$P$35</c:f>
              <c:strCache>
                <c:ptCount val="1"/>
                <c:pt idx="0">
                  <c:v>Regional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Sheet1!$Q$35:$R$35</c:f>
              <c:numCache>
                <c:formatCode>0%</c:formatCode>
                <c:ptCount val="2"/>
                <c:pt idx="0">
                  <c:v>0.35399999999999998</c:v>
                </c:pt>
                <c:pt idx="1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0-4777-8F72-55F7BCB2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2399848"/>
        <c:axId val="812403456"/>
      </c:barChart>
      <c:catAx>
        <c:axId val="812399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812403456"/>
        <c:crosses val="autoZero"/>
        <c:auto val="1"/>
        <c:lblAlgn val="ctr"/>
        <c:lblOffset val="100"/>
        <c:noMultiLvlLbl val="0"/>
      </c:catAx>
      <c:valAx>
        <c:axId val="812403456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81239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2.7106800294107541E-2"/>
          <c:w val="0.93888888888888888"/>
          <c:h val="0.69621087022338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Sheet1!$M$5</c:f>
              <c:strCache>
                <c:ptCount val="1"/>
                <c:pt idx="0">
                  <c:v>Metastatic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Sheet1!$L$6:$L$13</c:f>
              <c:strCache>
                <c:ptCount val="8"/>
                <c:pt idx="0">
                  <c:v>Other NSW women</c:v>
                </c:pt>
                <c:pt idx="1">
                  <c:v>MH service users</c:v>
                </c:pt>
                <c:pt idx="3">
                  <c:v>Other NSW women</c:v>
                </c:pt>
                <c:pt idx="4">
                  <c:v>MH service users</c:v>
                </c:pt>
                <c:pt idx="6">
                  <c:v>Other NSW women</c:v>
                </c:pt>
                <c:pt idx="7">
                  <c:v>MH service users</c:v>
                </c:pt>
              </c:strCache>
            </c:strRef>
          </c:cat>
          <c:val>
            <c:numRef>
              <c:f>Sheet1!$M$6:$M$13</c:f>
              <c:numCache>
                <c:formatCode>0%</c:formatCode>
                <c:ptCount val="8"/>
                <c:pt idx="0">
                  <c:v>0.11</c:v>
                </c:pt>
                <c:pt idx="1">
                  <c:v>0.17</c:v>
                </c:pt>
                <c:pt idx="3">
                  <c:v>7.0000000000000007E-2</c:v>
                </c:pt>
                <c:pt idx="4">
                  <c:v>0.14000000000000001</c:v>
                </c:pt>
                <c:pt idx="6">
                  <c:v>0.03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9-43C8-B238-32B3A412F6E8}"/>
            </c:ext>
          </c:extLst>
        </c:ser>
        <c:ser>
          <c:idx val="1"/>
          <c:order val="1"/>
          <c:tx>
            <c:strRef>
              <c:f>Sheet1!$N$5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Sheet1!$L$6:$L$13</c:f>
              <c:strCache>
                <c:ptCount val="8"/>
                <c:pt idx="0">
                  <c:v>Other NSW women</c:v>
                </c:pt>
                <c:pt idx="1">
                  <c:v>MH service users</c:v>
                </c:pt>
                <c:pt idx="3">
                  <c:v>Other NSW women</c:v>
                </c:pt>
                <c:pt idx="4">
                  <c:v>MH service users</c:v>
                </c:pt>
                <c:pt idx="6">
                  <c:v>Other NSW women</c:v>
                </c:pt>
                <c:pt idx="7">
                  <c:v>MH service users</c:v>
                </c:pt>
              </c:strCache>
            </c:strRef>
          </c:cat>
          <c:val>
            <c:numRef>
              <c:f>Sheet1!$N$6:$N$13</c:f>
              <c:numCache>
                <c:formatCode>0%</c:formatCode>
                <c:ptCount val="8"/>
                <c:pt idx="0">
                  <c:v>0.42</c:v>
                </c:pt>
                <c:pt idx="1">
                  <c:v>0.47</c:v>
                </c:pt>
                <c:pt idx="3">
                  <c:v>0.39</c:v>
                </c:pt>
                <c:pt idx="4">
                  <c:v>0.39</c:v>
                </c:pt>
                <c:pt idx="6">
                  <c:v>0.32</c:v>
                </c:pt>
                <c:pt idx="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9-43C8-B238-32B3A412F6E8}"/>
            </c:ext>
          </c:extLst>
        </c:ser>
        <c:ser>
          <c:idx val="2"/>
          <c:order val="2"/>
          <c:tx>
            <c:strRef>
              <c:f>Sheet1!$O$5</c:f>
              <c:strCache>
                <c:ptCount val="1"/>
                <c:pt idx="0">
                  <c:v>Localised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Sheet1!$L$6:$L$13</c:f>
              <c:strCache>
                <c:ptCount val="8"/>
                <c:pt idx="0">
                  <c:v>Other NSW women</c:v>
                </c:pt>
                <c:pt idx="1">
                  <c:v>MH service users</c:v>
                </c:pt>
                <c:pt idx="3">
                  <c:v>Other NSW women</c:v>
                </c:pt>
                <c:pt idx="4">
                  <c:v>MH service users</c:v>
                </c:pt>
                <c:pt idx="6">
                  <c:v>Other NSW women</c:v>
                </c:pt>
                <c:pt idx="7">
                  <c:v>MH service users</c:v>
                </c:pt>
              </c:strCache>
            </c:strRef>
          </c:cat>
          <c:val>
            <c:numRef>
              <c:f>Sheet1!$O$6:$O$13</c:f>
              <c:numCache>
                <c:formatCode>0%</c:formatCode>
                <c:ptCount val="8"/>
                <c:pt idx="0">
                  <c:v>0.47</c:v>
                </c:pt>
                <c:pt idx="1">
                  <c:v>0.36</c:v>
                </c:pt>
                <c:pt idx="3">
                  <c:v>0.55000000000000004</c:v>
                </c:pt>
                <c:pt idx="4">
                  <c:v>0.47</c:v>
                </c:pt>
                <c:pt idx="6">
                  <c:v>0.65</c:v>
                </c:pt>
                <c:pt idx="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79-43C8-B238-32B3A412F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50701720"/>
        <c:axId val="450700080"/>
      </c:barChart>
      <c:catAx>
        <c:axId val="45070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700080"/>
        <c:crosses val="autoZero"/>
        <c:auto val="1"/>
        <c:lblAlgn val="ctr"/>
        <c:lblOffset val="100"/>
        <c:noMultiLvlLbl val="0"/>
      </c:catAx>
      <c:valAx>
        <c:axId val="450700080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45070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0.5871</cdr:x>
      <cdr:y>0.73675</cdr:y>
    </cdr:from>
    <cdr:to>
      <cdr:x>0.89499</cdr:x>
      <cdr:y>0.81178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E65C56FE-1D37-4852-9C7F-483AAB01CD62}"/>
            </a:ext>
          </a:extLst>
        </cdr:cNvPr>
        <cdr:cNvSpPr txBox="1"/>
      </cdr:nvSpPr>
      <cdr:spPr>
        <a:xfrm xmlns:a="http://schemas.openxmlformats.org/drawingml/2006/main">
          <a:off x="3370107" y="4018240"/>
          <a:ext cx="1767360" cy="4092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>
              <a:solidFill>
                <a:schemeClr val="bg1"/>
              </a:solidFill>
              <a:latin typeface="+mn-lt"/>
              <a:cs typeface="Segoe UI" panose="020B0502040204020203" pitchFamily="34" charset="0"/>
            </a:rPr>
            <a:t>screened</a:t>
          </a:r>
          <a:endParaRPr lang="en-AU" sz="2000" dirty="0">
            <a:solidFill>
              <a:schemeClr val="bg1"/>
            </a:solidFill>
            <a:latin typeface="+mn-lt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0.11341</cdr:x>
      <cdr:y>0.73315</cdr:y>
    </cdr:from>
    <cdr:to>
      <cdr:x>0.3738</cdr:x>
      <cdr:y>0.80818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5E531BA5-8F8D-4D25-B66B-57647135EF2D}"/>
            </a:ext>
          </a:extLst>
        </cdr:cNvPr>
        <cdr:cNvSpPr txBox="1"/>
      </cdr:nvSpPr>
      <cdr:spPr>
        <a:xfrm xmlns:a="http://schemas.openxmlformats.org/drawingml/2006/main">
          <a:off x="664675" y="4155782"/>
          <a:ext cx="1526054" cy="4252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>
              <a:solidFill>
                <a:schemeClr val="bg1"/>
              </a:solidFill>
              <a:latin typeface="+mn-lt"/>
              <a:cs typeface="Segoe UI" panose="020B0502040204020203" pitchFamily="34" charset="0"/>
            </a:rPr>
            <a:t>screened</a:t>
          </a:r>
          <a:endParaRPr lang="en-AU" sz="2000" dirty="0">
            <a:solidFill>
              <a:schemeClr val="bg1"/>
            </a:solidFill>
            <a:latin typeface="+mn-lt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0.55315</cdr:x>
      <cdr:y>0.04019</cdr:y>
    </cdr:from>
    <cdr:to>
      <cdr:x>0.93137</cdr:x>
      <cdr:y>0.39571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3175208" y="219221"/>
          <a:ext cx="2171070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2400" dirty="0">
              <a:cs typeface="Segoe UI" panose="020B0502040204020203" pitchFamily="34" charset="0"/>
            </a:rPr>
            <a:t>O</a:t>
          </a:r>
          <a:r>
            <a:rPr lang="en-AU" sz="2400" dirty="0">
              <a:latin typeface="+mn-lt"/>
              <a:cs typeface="Segoe UI" panose="020B0502040204020203" pitchFamily="34" charset="0"/>
            </a:rPr>
            <a:t>ther NSW </a:t>
          </a:r>
          <a:r>
            <a:rPr lang="en-AU" sz="2400" dirty="0">
              <a:solidFill>
                <a:sysClr val="windowText" lastClr="000000"/>
              </a:solidFill>
              <a:latin typeface="+mn-lt"/>
              <a:cs typeface="Segoe UI" panose="020B0502040204020203" pitchFamily="34" charset="0"/>
            </a:rPr>
            <a:t>women</a:t>
          </a:r>
          <a:r>
            <a:rPr lang="en-AU" sz="2400" baseline="0" dirty="0">
              <a:solidFill>
                <a:sysClr val="windowText" lastClr="000000"/>
              </a:solidFill>
              <a:latin typeface="+mn-lt"/>
              <a:cs typeface="Segoe UI" panose="020B0502040204020203" pitchFamily="34" charset="0"/>
            </a:rPr>
            <a:t> aged 50-74</a:t>
          </a:r>
        </a:p>
        <a:p xmlns:a="http://schemas.openxmlformats.org/drawingml/2006/main">
          <a:pPr algn="ctr"/>
          <a:endParaRPr lang="en-AU" sz="2400" dirty="0">
            <a:cs typeface="Segoe UI" panose="020B0502040204020203" pitchFamily="34" charset="0"/>
          </a:endParaRPr>
        </a:p>
        <a:p xmlns:a="http://schemas.openxmlformats.org/drawingml/2006/main">
          <a:pPr algn="ctr"/>
          <a:r>
            <a:rPr lang="en-AU" sz="2400" dirty="0">
              <a:solidFill>
                <a:sysClr val="windowText" lastClr="000000"/>
              </a:solidFill>
              <a:latin typeface="+mn-lt"/>
              <a:cs typeface="Segoe UI" panose="020B0502040204020203" pitchFamily="34" charset="0"/>
            </a:rPr>
            <a:t>(1,051,495)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0.12419</cdr:x>
      <cdr:y>0.07634</cdr:y>
    </cdr:from>
    <cdr:to>
      <cdr:x>0.34024</cdr:x>
      <cdr:y>0.14039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4B2696B8-2E95-463C-882D-51C23CC40F06}"/>
            </a:ext>
          </a:extLst>
        </cdr:cNvPr>
        <cdr:cNvSpPr txBox="1"/>
      </cdr:nvSpPr>
      <cdr:spPr>
        <a:xfrm xmlns:a="http://schemas.openxmlformats.org/drawingml/2006/main">
          <a:off x="995555" y="374719"/>
          <a:ext cx="1732006" cy="31440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>
              <a:solidFill>
                <a:schemeClr val="bg1">
                  <a:lumMod val="50000"/>
                </a:schemeClr>
              </a:solidFill>
            </a:rPr>
            <a:t>Other NSW residents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0.04236</cdr:x>
      <cdr:y>0.86939</cdr:y>
    </cdr:from>
    <cdr:to>
      <cdr:x>0.24652</cdr:x>
      <cdr:y>0.95343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F6F68DAE-0275-47FD-A8F3-41EB3EF16959}"/>
            </a:ext>
          </a:extLst>
        </cdr:cNvPr>
        <cdr:cNvSpPr txBox="1"/>
      </cdr:nvSpPr>
      <cdr:spPr>
        <a:xfrm xmlns:a="http://schemas.openxmlformats.org/drawingml/2006/main">
          <a:off x="193675" y="2736850"/>
          <a:ext cx="933397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No screening</a:t>
          </a:r>
        </a:p>
      </cdr:txBody>
    </cdr:sp>
  </cdr:relSizeAnchor>
  <cdr:relSizeAnchor xmlns:cdr="http://schemas.openxmlformats.org/drawingml/2006/chartDrawing">
    <cdr:from>
      <cdr:x>0.37153</cdr:x>
      <cdr:y>0.86636</cdr:y>
    </cdr:from>
    <cdr:to>
      <cdr:x>0.59179</cdr:x>
      <cdr:y>0.94946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75A6E71-FE33-417C-AF39-F1B66246C7C1}"/>
            </a:ext>
          </a:extLst>
        </cdr:cNvPr>
        <cdr:cNvSpPr txBox="1"/>
      </cdr:nvSpPr>
      <cdr:spPr>
        <a:xfrm xmlns:a="http://schemas.openxmlformats.org/drawingml/2006/main">
          <a:off x="1698635" y="2727313"/>
          <a:ext cx="10070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Past screening</a:t>
          </a:r>
        </a:p>
      </cdr:txBody>
    </cdr:sp>
  </cdr:relSizeAnchor>
  <cdr:relSizeAnchor xmlns:cdr="http://schemas.openxmlformats.org/drawingml/2006/chartDrawing">
    <cdr:from>
      <cdr:x>0.72361</cdr:x>
      <cdr:y>0.86031</cdr:y>
    </cdr:from>
    <cdr:to>
      <cdr:x>0.98562</cdr:x>
      <cdr:y>0.94435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53CBB5B-4E07-40A6-A0AB-84DA1D305729}"/>
            </a:ext>
          </a:extLst>
        </cdr:cNvPr>
        <cdr:cNvSpPr txBox="1"/>
      </cdr:nvSpPr>
      <cdr:spPr>
        <a:xfrm xmlns:a="http://schemas.openxmlformats.org/drawingml/2006/main">
          <a:off x="3308350" y="2708275"/>
          <a:ext cx="1197892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/>
            <a:t>Recent</a:t>
          </a:r>
          <a:r>
            <a:rPr lang="en-AU" sz="1100" baseline="0"/>
            <a:t> </a:t>
          </a:r>
          <a:r>
            <a:rPr lang="en-AU" sz="1100"/>
            <a:t> screening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4B9022-B3DC-4EAE-8AD5-71EC8BD8744A}" type="datetimeFigureOut">
              <a:rPr lang="en-AU" smtClean="0"/>
              <a:pPr/>
              <a:t>10/04/2022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CC9E35-E9F3-4F69-AAEB-DBBAC33C112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02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3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CA" sz="1200" dirty="0"/>
              <a:t>This is supported by previous research showing greater </a:t>
            </a:r>
            <a:r>
              <a:rPr lang="en-US" sz="1200" dirty="0"/>
              <a:t>emergency department admissions for people with a mental illness </a:t>
            </a:r>
            <a:r>
              <a:rPr lang="en-US" sz="900" dirty="0"/>
              <a:t>(Ronaldson et al.,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DE00B-1ABA-B140-AD8F-ABD3C19D22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B6DA2E-C7B9-4C03-A6D2-B6A5C318114A}"/>
              </a:ext>
            </a:extLst>
          </p:cNvPr>
          <p:cNvGrpSpPr/>
          <p:nvPr userDrawn="1"/>
        </p:nvGrpSpPr>
        <p:grpSpPr>
          <a:xfrm>
            <a:off x="423115" y="5831540"/>
            <a:ext cx="713777" cy="769667"/>
            <a:chOff x="335733" y="5831540"/>
            <a:chExt cx="713777" cy="76966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32E4E5-1F78-4372-9E29-73B225405749}"/>
                </a:ext>
              </a:extLst>
            </p:cNvPr>
            <p:cNvSpPr/>
            <p:nvPr/>
          </p:nvSpPr>
          <p:spPr>
            <a:xfrm>
              <a:off x="462327" y="5890124"/>
              <a:ext cx="141409" cy="329954"/>
            </a:xfrm>
            <a:custGeom>
              <a:avLst/>
              <a:gdLst>
                <a:gd name="connsiteX0" fmla="*/ 17844 w 141408"/>
                <a:gd name="connsiteY0" fmla="*/ 5050 h 329953"/>
                <a:gd name="connsiteX1" fmla="*/ 9764 w 141408"/>
                <a:gd name="connsiteY1" fmla="*/ 13131 h 329953"/>
                <a:gd name="connsiteX2" fmla="*/ 7744 w 141408"/>
                <a:gd name="connsiteY2" fmla="*/ 34005 h 329953"/>
                <a:gd name="connsiteX3" fmla="*/ 5050 w 141408"/>
                <a:gd name="connsiteY3" fmla="*/ 87202 h 329953"/>
                <a:gd name="connsiteX4" fmla="*/ 42759 w 141408"/>
                <a:gd name="connsiteY4" fmla="*/ 263626 h 329953"/>
                <a:gd name="connsiteX5" fmla="*/ 138379 w 141408"/>
                <a:gd name="connsiteY5" fmla="*/ 330290 h 329953"/>
                <a:gd name="connsiteX6" fmla="*/ 96629 w 141408"/>
                <a:gd name="connsiteY6" fmla="*/ 271033 h 329953"/>
                <a:gd name="connsiteX7" fmla="*/ 83162 w 141408"/>
                <a:gd name="connsiteY7" fmla="*/ 174067 h 329953"/>
                <a:gd name="connsiteX8" fmla="*/ 93936 w 141408"/>
                <a:gd name="connsiteY8" fmla="*/ 67674 h 329953"/>
                <a:gd name="connsiteX9" fmla="*/ 93936 w 141408"/>
                <a:gd name="connsiteY9" fmla="*/ 67001 h 329953"/>
                <a:gd name="connsiteX10" fmla="*/ 104710 w 141408"/>
                <a:gd name="connsiteY10" fmla="*/ 51513 h 329953"/>
                <a:gd name="connsiteX11" fmla="*/ 26598 w 141408"/>
                <a:gd name="connsiteY11" fmla="*/ 9091 h 329953"/>
                <a:gd name="connsiteX12" fmla="*/ 20538 w 141408"/>
                <a:gd name="connsiteY12" fmla="*/ 6397 h 329953"/>
                <a:gd name="connsiteX13" fmla="*/ 20538 w 141408"/>
                <a:gd name="connsiteY13" fmla="*/ 6397 h 329953"/>
                <a:gd name="connsiteX14" fmla="*/ 20538 w 141408"/>
                <a:gd name="connsiteY14" fmla="*/ 6397 h 329953"/>
                <a:gd name="connsiteX15" fmla="*/ 17844 w 141408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8" h="329953">
                  <a:moveTo>
                    <a:pt x="17844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4" y="318843"/>
                    <a:pt x="106057" y="299988"/>
                    <a:pt x="96629" y="271033"/>
                  </a:cubicBezTo>
                  <a:cubicBezTo>
                    <a:pt x="87875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7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276A97-3D4D-4591-8890-27F5532D5548}"/>
                </a:ext>
              </a:extLst>
            </p:cNvPr>
            <p:cNvSpPr/>
            <p:nvPr/>
          </p:nvSpPr>
          <p:spPr>
            <a:xfrm>
              <a:off x="680428" y="5948707"/>
              <a:ext cx="148143" cy="282817"/>
            </a:xfrm>
            <a:custGeom>
              <a:avLst/>
              <a:gdLst>
                <a:gd name="connsiteX0" fmla="*/ 129024 w 148142"/>
                <a:gd name="connsiteY0" fmla="*/ 5050 h 282817"/>
                <a:gd name="connsiteX1" fmla="*/ 125657 w 148142"/>
                <a:gd name="connsiteY1" fmla="*/ 6397 h 282817"/>
                <a:gd name="connsiteX2" fmla="*/ 122290 w 148142"/>
                <a:gd name="connsiteY2" fmla="*/ 9091 h 282817"/>
                <a:gd name="connsiteX3" fmla="*/ 112863 w 148142"/>
                <a:gd name="connsiteY3" fmla="*/ 17171 h 282817"/>
                <a:gd name="connsiteX4" fmla="*/ 81214 w 148142"/>
                <a:gd name="connsiteY4" fmla="*/ 48146 h 282817"/>
                <a:gd name="connsiteX5" fmla="*/ 16570 w 148142"/>
                <a:gd name="connsiteY5" fmla="*/ 154540 h 282817"/>
                <a:gd name="connsiteX6" fmla="*/ 5123 w 148142"/>
                <a:gd name="connsiteY6" fmla="*/ 221204 h 282817"/>
                <a:gd name="connsiteX7" fmla="*/ 11856 w 148142"/>
                <a:gd name="connsiteY7" fmla="*/ 255546 h 282817"/>
                <a:gd name="connsiteX8" fmla="*/ 31384 w 148142"/>
                <a:gd name="connsiteY8" fmla="*/ 275074 h 282817"/>
                <a:gd name="connsiteX9" fmla="*/ 45525 w 148142"/>
                <a:gd name="connsiteY9" fmla="*/ 277767 h 282817"/>
                <a:gd name="connsiteX10" fmla="*/ 45525 w 148142"/>
                <a:gd name="connsiteY10" fmla="*/ 277767 h 282817"/>
                <a:gd name="connsiteX11" fmla="*/ 131044 w 148142"/>
                <a:gd name="connsiteY11" fmla="*/ 207063 h 282817"/>
                <a:gd name="connsiteX12" fmla="*/ 143165 w 148142"/>
                <a:gd name="connsiteY12" fmla="*/ 114137 h 282817"/>
                <a:gd name="connsiteX13" fmla="*/ 134411 w 148142"/>
                <a:gd name="connsiteY13" fmla="*/ 18518 h 282817"/>
                <a:gd name="connsiteX14" fmla="*/ 133064 w 148142"/>
                <a:gd name="connsiteY14" fmla="*/ 10437 h 282817"/>
                <a:gd name="connsiteX15" fmla="*/ 129024 w 148142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2" h="282817">
                  <a:moveTo>
                    <a:pt x="129024" y="5050"/>
                  </a:moveTo>
                  <a:cubicBezTo>
                    <a:pt x="128350" y="5050"/>
                    <a:pt x="127004" y="5724"/>
                    <a:pt x="125657" y="6397"/>
                  </a:cubicBezTo>
                  <a:cubicBezTo>
                    <a:pt x="125657" y="6397"/>
                    <a:pt x="124310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2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0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4" y="180801"/>
                    <a:pt x="143165" y="149826"/>
                    <a:pt x="143165" y="114137"/>
                  </a:cubicBezTo>
                  <a:cubicBezTo>
                    <a:pt x="143165" y="70368"/>
                    <a:pt x="137104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3DEFBC-F9F2-4BA8-9807-30E8E91DDB86}"/>
                </a:ext>
              </a:extLst>
            </p:cNvPr>
            <p:cNvSpPr/>
            <p:nvPr/>
          </p:nvSpPr>
          <p:spPr>
            <a:xfrm>
              <a:off x="555926" y="5948707"/>
              <a:ext cx="134675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4 w 134675"/>
                <a:gd name="connsiteY5" fmla="*/ 206389 h 282817"/>
                <a:gd name="connsiteX6" fmla="*/ 105383 w 134675"/>
                <a:gd name="connsiteY6" fmla="*/ 277767 h 282817"/>
                <a:gd name="connsiteX7" fmla="*/ 105383 w 134675"/>
                <a:gd name="connsiteY7" fmla="*/ 277767 h 282817"/>
                <a:gd name="connsiteX8" fmla="*/ 120197 w 134675"/>
                <a:gd name="connsiteY8" fmla="*/ 275074 h 282817"/>
                <a:gd name="connsiteX9" fmla="*/ 126931 w 134675"/>
                <a:gd name="connsiteY9" fmla="*/ 271707 h 282817"/>
                <a:gd name="connsiteX10" fmla="*/ 121544 w 134675"/>
                <a:gd name="connsiteY10" fmla="*/ 262953 h 282817"/>
                <a:gd name="connsiteX11" fmla="*/ 114137 w 134675"/>
                <a:gd name="connsiteY11" fmla="*/ 221877 h 282817"/>
                <a:gd name="connsiteX12" fmla="*/ 126931 w 134675"/>
                <a:gd name="connsiteY12" fmla="*/ 151173 h 282817"/>
                <a:gd name="connsiteX13" fmla="*/ 129625 w 134675"/>
                <a:gd name="connsiteY13" fmla="*/ 143766 h 282817"/>
                <a:gd name="connsiteX14" fmla="*/ 130298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4" y="206389"/>
                  </a:cubicBezTo>
                  <a:cubicBezTo>
                    <a:pt x="33332" y="255546"/>
                    <a:pt x="78448" y="277767"/>
                    <a:pt x="105383" y="277767"/>
                  </a:cubicBezTo>
                  <a:lnTo>
                    <a:pt x="105383" y="277767"/>
                  </a:lnTo>
                  <a:cubicBezTo>
                    <a:pt x="111444" y="277767"/>
                    <a:pt x="116157" y="277094"/>
                    <a:pt x="120197" y="275074"/>
                  </a:cubicBezTo>
                  <a:cubicBezTo>
                    <a:pt x="122218" y="274400"/>
                    <a:pt x="124238" y="273053"/>
                    <a:pt x="126931" y="271707"/>
                  </a:cubicBezTo>
                  <a:cubicBezTo>
                    <a:pt x="124911" y="269013"/>
                    <a:pt x="122891" y="266320"/>
                    <a:pt x="121544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1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8" y="141745"/>
                    <a:pt x="130298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1" y="5724"/>
                    <a:pt x="21885" y="5050"/>
                    <a:pt x="2053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391E82-FCFC-4972-A8F3-5429A6918E26}"/>
                </a:ext>
              </a:extLst>
            </p:cNvPr>
            <p:cNvSpPr/>
            <p:nvPr/>
          </p:nvSpPr>
          <p:spPr>
            <a:xfrm>
              <a:off x="620570" y="5831540"/>
              <a:ext cx="141409" cy="242415"/>
            </a:xfrm>
            <a:custGeom>
              <a:avLst/>
              <a:gdLst>
                <a:gd name="connsiteX0" fmla="*/ 72388 w 141408"/>
                <a:gd name="connsiteY0" fmla="*/ 5050 h 242414"/>
                <a:gd name="connsiteX1" fmla="*/ 67674 w 141408"/>
                <a:gd name="connsiteY1" fmla="*/ 9091 h 242414"/>
                <a:gd name="connsiteX2" fmla="*/ 64307 w 141408"/>
                <a:gd name="connsiteY2" fmla="*/ 14478 h 242414"/>
                <a:gd name="connsiteX3" fmla="*/ 54880 w 141408"/>
                <a:gd name="connsiteY3" fmla="*/ 30639 h 242414"/>
                <a:gd name="connsiteX4" fmla="*/ 25925 w 141408"/>
                <a:gd name="connsiteY4" fmla="*/ 89222 h 242414"/>
                <a:gd name="connsiteX5" fmla="*/ 5050 w 141408"/>
                <a:gd name="connsiteY5" fmla="*/ 143092 h 242414"/>
                <a:gd name="connsiteX6" fmla="*/ 74408 w 141408"/>
                <a:gd name="connsiteY6" fmla="*/ 238711 h 242414"/>
                <a:gd name="connsiteX7" fmla="*/ 141072 w 141408"/>
                <a:gd name="connsiteY7" fmla="*/ 144439 h 242414"/>
                <a:gd name="connsiteX8" fmla="*/ 81142 w 141408"/>
                <a:gd name="connsiteY8" fmla="*/ 14478 h 242414"/>
                <a:gd name="connsiteX9" fmla="*/ 77775 w 141408"/>
                <a:gd name="connsiteY9" fmla="*/ 8417 h 242414"/>
                <a:gd name="connsiteX10" fmla="*/ 72388 w 141408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8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7" y="11111"/>
                    <a:pt x="64307" y="14478"/>
                  </a:cubicBezTo>
                  <a:cubicBezTo>
                    <a:pt x="60940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3" y="197636"/>
                    <a:pt x="74408" y="238711"/>
                  </a:cubicBezTo>
                  <a:cubicBezTo>
                    <a:pt x="89222" y="207063"/>
                    <a:pt x="111444" y="175414"/>
                    <a:pt x="141072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EBE62-71E4-4FF1-AE35-A2FBAAEF3B58}"/>
                </a:ext>
              </a:extLst>
            </p:cNvPr>
            <p:cNvSpPr/>
            <p:nvPr/>
          </p:nvSpPr>
          <p:spPr>
            <a:xfrm>
              <a:off x="780160" y="5890124"/>
              <a:ext cx="141409" cy="329954"/>
            </a:xfrm>
            <a:custGeom>
              <a:avLst/>
              <a:gdLst>
                <a:gd name="connsiteX0" fmla="*/ 124911 w 141408"/>
                <a:gd name="connsiteY0" fmla="*/ 5050 h 329953"/>
                <a:gd name="connsiteX1" fmla="*/ 120871 w 141408"/>
                <a:gd name="connsiteY1" fmla="*/ 5724 h 329953"/>
                <a:gd name="connsiteX2" fmla="*/ 120871 w 141408"/>
                <a:gd name="connsiteY2" fmla="*/ 5724 h 329953"/>
                <a:gd name="connsiteX3" fmla="*/ 120871 w 141408"/>
                <a:gd name="connsiteY3" fmla="*/ 5724 h 329953"/>
                <a:gd name="connsiteX4" fmla="*/ 114810 w 141408"/>
                <a:gd name="connsiteY4" fmla="*/ 8417 h 329953"/>
                <a:gd name="connsiteX5" fmla="*/ 99996 w 141408"/>
                <a:gd name="connsiteY5" fmla="*/ 15151 h 329953"/>
                <a:gd name="connsiteX6" fmla="*/ 97976 w 141408"/>
                <a:gd name="connsiteY6" fmla="*/ 15824 h 329953"/>
                <a:gd name="connsiteX7" fmla="*/ 42759 w 141408"/>
                <a:gd name="connsiteY7" fmla="*/ 46126 h 329953"/>
                <a:gd name="connsiteX8" fmla="*/ 36699 w 141408"/>
                <a:gd name="connsiteY8" fmla="*/ 49493 h 329953"/>
                <a:gd name="connsiteX9" fmla="*/ 48146 w 141408"/>
                <a:gd name="connsiteY9" fmla="*/ 64981 h 329953"/>
                <a:gd name="connsiteX10" fmla="*/ 48146 w 141408"/>
                <a:gd name="connsiteY10" fmla="*/ 65654 h 329953"/>
                <a:gd name="connsiteX11" fmla="*/ 58920 w 141408"/>
                <a:gd name="connsiteY11" fmla="*/ 172047 h 329953"/>
                <a:gd name="connsiteX12" fmla="*/ 46126 w 141408"/>
                <a:gd name="connsiteY12" fmla="*/ 269013 h 329953"/>
                <a:gd name="connsiteX13" fmla="*/ 5050 w 141408"/>
                <a:gd name="connsiteY13" fmla="*/ 328270 h 329953"/>
                <a:gd name="connsiteX14" fmla="*/ 99323 w 141408"/>
                <a:gd name="connsiteY14" fmla="*/ 261606 h 329953"/>
                <a:gd name="connsiteX15" fmla="*/ 137032 w 141408"/>
                <a:gd name="connsiteY15" fmla="*/ 85182 h 329953"/>
                <a:gd name="connsiteX16" fmla="*/ 134338 w 141408"/>
                <a:gd name="connsiteY16" fmla="*/ 31985 h 329953"/>
                <a:gd name="connsiteX17" fmla="*/ 132318 w 141408"/>
                <a:gd name="connsiteY17" fmla="*/ 11784 h 329953"/>
                <a:gd name="connsiteX18" fmla="*/ 124911 w 141408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8" h="329953">
                  <a:moveTo>
                    <a:pt x="124911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0" y="8417"/>
                  </a:cubicBezTo>
                  <a:cubicBezTo>
                    <a:pt x="111444" y="9764"/>
                    <a:pt x="106057" y="12457"/>
                    <a:pt x="99996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6" y="64981"/>
                  </a:cubicBezTo>
                  <a:cubicBezTo>
                    <a:pt x="48146" y="64981"/>
                    <a:pt x="48146" y="65654"/>
                    <a:pt x="48146" y="65654"/>
                  </a:cubicBezTo>
                  <a:cubicBezTo>
                    <a:pt x="50840" y="77775"/>
                    <a:pt x="58920" y="121544"/>
                    <a:pt x="58920" y="172047"/>
                  </a:cubicBezTo>
                  <a:cubicBezTo>
                    <a:pt x="58920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8" y="207063"/>
                    <a:pt x="137032" y="135685"/>
                    <a:pt x="137032" y="85182"/>
                  </a:cubicBezTo>
                  <a:cubicBezTo>
                    <a:pt x="137032" y="67674"/>
                    <a:pt x="136358" y="49493"/>
                    <a:pt x="134338" y="31985"/>
                  </a:cubicBezTo>
                  <a:cubicBezTo>
                    <a:pt x="132992" y="19191"/>
                    <a:pt x="132318" y="11784"/>
                    <a:pt x="132318" y="11784"/>
                  </a:cubicBezTo>
                  <a:cubicBezTo>
                    <a:pt x="131645" y="7744"/>
                    <a:pt x="129625" y="5050"/>
                    <a:pt x="124911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BD2458-7DCD-4A39-9E02-2625EE5C909D}"/>
                </a:ext>
              </a:extLst>
            </p:cNvPr>
            <p:cNvSpPr/>
            <p:nvPr/>
          </p:nvSpPr>
          <p:spPr>
            <a:xfrm>
              <a:off x="739084" y="5847701"/>
              <a:ext cx="87539" cy="107740"/>
            </a:xfrm>
            <a:custGeom>
              <a:avLst/>
              <a:gdLst>
                <a:gd name="connsiteX0" fmla="*/ 62287 w 87538"/>
                <a:gd name="connsiteY0" fmla="*/ 5050 h 107739"/>
                <a:gd name="connsiteX1" fmla="*/ 60940 w 87538"/>
                <a:gd name="connsiteY1" fmla="*/ 5050 h 107739"/>
                <a:gd name="connsiteX2" fmla="*/ 60940 w 87538"/>
                <a:gd name="connsiteY2" fmla="*/ 5050 h 107739"/>
                <a:gd name="connsiteX3" fmla="*/ 60940 w 87538"/>
                <a:gd name="connsiteY3" fmla="*/ 5050 h 107739"/>
                <a:gd name="connsiteX4" fmla="*/ 57574 w 87538"/>
                <a:gd name="connsiteY4" fmla="*/ 6397 h 107739"/>
                <a:gd name="connsiteX5" fmla="*/ 57574 w 87538"/>
                <a:gd name="connsiteY5" fmla="*/ 6397 h 107739"/>
                <a:gd name="connsiteX6" fmla="*/ 57574 w 87538"/>
                <a:gd name="connsiteY6" fmla="*/ 6397 h 107739"/>
                <a:gd name="connsiteX7" fmla="*/ 36699 w 87538"/>
                <a:gd name="connsiteY7" fmla="*/ 20538 h 107739"/>
                <a:gd name="connsiteX8" fmla="*/ 5050 w 87538"/>
                <a:gd name="connsiteY8" fmla="*/ 45453 h 107739"/>
                <a:gd name="connsiteX9" fmla="*/ 31312 w 87538"/>
                <a:gd name="connsiteY9" fmla="*/ 108077 h 107739"/>
                <a:gd name="connsiteX10" fmla="*/ 85855 w 87538"/>
                <a:gd name="connsiteY10" fmla="*/ 71041 h 107739"/>
                <a:gd name="connsiteX11" fmla="*/ 70368 w 87538"/>
                <a:gd name="connsiteY11" fmla="*/ 11784 h 107739"/>
                <a:gd name="connsiteX12" fmla="*/ 70368 w 87538"/>
                <a:gd name="connsiteY12" fmla="*/ 11111 h 107739"/>
                <a:gd name="connsiteX13" fmla="*/ 62287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0" y="5050"/>
                  </a:cubicBezTo>
                  <a:lnTo>
                    <a:pt x="60940" y="5050"/>
                  </a:lnTo>
                  <a:lnTo>
                    <a:pt x="60940" y="5050"/>
                  </a:lnTo>
                  <a:cubicBezTo>
                    <a:pt x="59594" y="5050"/>
                    <a:pt x="58920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5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25F6DF-C7D1-4AF1-AFFC-11F82FC79BC9}"/>
                </a:ext>
              </a:extLst>
            </p:cNvPr>
            <p:cNvSpPr/>
            <p:nvPr/>
          </p:nvSpPr>
          <p:spPr>
            <a:xfrm>
              <a:off x="556600" y="5847701"/>
              <a:ext cx="87539" cy="107740"/>
            </a:xfrm>
            <a:custGeom>
              <a:avLst/>
              <a:gdLst>
                <a:gd name="connsiteX0" fmla="*/ 27272 w 87538"/>
                <a:gd name="connsiteY0" fmla="*/ 5050 h 107739"/>
                <a:gd name="connsiteX1" fmla="*/ 19865 w 87538"/>
                <a:gd name="connsiteY1" fmla="*/ 11111 h 107739"/>
                <a:gd name="connsiteX2" fmla="*/ 19865 w 87538"/>
                <a:gd name="connsiteY2" fmla="*/ 11784 h 107739"/>
                <a:gd name="connsiteX3" fmla="*/ 5050 w 87538"/>
                <a:gd name="connsiteY3" fmla="*/ 70368 h 107739"/>
                <a:gd name="connsiteX4" fmla="*/ 59594 w 87538"/>
                <a:gd name="connsiteY4" fmla="*/ 107403 h 107739"/>
                <a:gd name="connsiteX5" fmla="*/ 85855 w 87538"/>
                <a:gd name="connsiteY5" fmla="*/ 44779 h 107739"/>
                <a:gd name="connsiteX6" fmla="*/ 54207 w 87538"/>
                <a:gd name="connsiteY6" fmla="*/ 19865 h 107739"/>
                <a:gd name="connsiteX7" fmla="*/ 32659 w 87538"/>
                <a:gd name="connsiteY7" fmla="*/ 6397 h 107739"/>
                <a:gd name="connsiteX8" fmla="*/ 32659 w 87538"/>
                <a:gd name="connsiteY8" fmla="*/ 6397 h 107739"/>
                <a:gd name="connsiteX9" fmla="*/ 32659 w 87538"/>
                <a:gd name="connsiteY9" fmla="*/ 6397 h 107739"/>
                <a:gd name="connsiteX10" fmla="*/ 29292 w 87538"/>
                <a:gd name="connsiteY10" fmla="*/ 5050 h 107739"/>
                <a:gd name="connsiteX11" fmla="*/ 29292 w 87538"/>
                <a:gd name="connsiteY11" fmla="*/ 5050 h 107739"/>
                <a:gd name="connsiteX12" fmla="*/ 29292 w 87538"/>
                <a:gd name="connsiteY12" fmla="*/ 5050 h 107739"/>
                <a:gd name="connsiteX13" fmla="*/ 27272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5" y="44779"/>
                  </a:cubicBezTo>
                  <a:cubicBezTo>
                    <a:pt x="75081" y="36026"/>
                    <a:pt x="64307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8" y="5050"/>
                    <a:pt x="27945" y="5050"/>
                    <a:pt x="2727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CCC178-ECBC-4A16-8E3B-5E55A74E5634}"/>
                </a:ext>
              </a:extLst>
            </p:cNvPr>
            <p:cNvSpPr/>
            <p:nvPr/>
          </p:nvSpPr>
          <p:spPr>
            <a:xfrm>
              <a:off x="366035" y="5983049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4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4" y="5050"/>
                    <a:pt x="17844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1" y="80468"/>
                    <a:pt x="92589" y="74408"/>
                  </a:cubicBezTo>
                  <a:cubicBezTo>
                    <a:pt x="89222" y="54207"/>
                    <a:pt x="87202" y="31312"/>
                    <a:pt x="86529" y="7744"/>
                  </a:cubicBezTo>
                  <a:cubicBezTo>
                    <a:pt x="66327" y="5724"/>
                    <a:pt x="50840" y="5050"/>
                    <a:pt x="40739" y="5050"/>
                  </a:cubicBezTo>
                  <a:cubicBezTo>
                    <a:pt x="39392" y="5050"/>
                    <a:pt x="37372" y="5050"/>
                    <a:pt x="3535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DBA2E1-DB1E-485F-87B0-999EC5B7C92A}"/>
                </a:ext>
              </a:extLst>
            </p:cNvPr>
            <p:cNvSpPr/>
            <p:nvPr/>
          </p:nvSpPr>
          <p:spPr>
            <a:xfrm>
              <a:off x="921569" y="5983049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2" y="13131"/>
                    <a:pt x="90569" y="11784"/>
                  </a:cubicBezTo>
                  <a:cubicBezTo>
                    <a:pt x="87875" y="7744"/>
                    <a:pt x="83835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86B81-9E02-46F1-9B58-E8BFCB127985}"/>
                </a:ext>
              </a:extLst>
            </p:cNvPr>
            <p:cNvSpPr/>
            <p:nvPr/>
          </p:nvSpPr>
          <p:spPr>
            <a:xfrm>
              <a:off x="834030" y="6067894"/>
              <a:ext cx="215480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0 w 215480"/>
                <a:gd name="connsiteY1" fmla="*/ 92589 h 154876"/>
                <a:gd name="connsiteX2" fmla="*/ 5050 w 215480"/>
                <a:gd name="connsiteY2" fmla="*/ 150499 h 154876"/>
                <a:gd name="connsiteX3" fmla="*/ 209083 w 215480"/>
                <a:gd name="connsiteY3" fmla="*/ 86529 h 154876"/>
                <a:gd name="connsiteX4" fmla="*/ 209083 w 215480"/>
                <a:gd name="connsiteY4" fmla="*/ 86529 h 154876"/>
                <a:gd name="connsiteX5" fmla="*/ 211103 w 215480"/>
                <a:gd name="connsiteY5" fmla="*/ 79122 h 154876"/>
                <a:gd name="connsiteX6" fmla="*/ 205716 w 215480"/>
                <a:gd name="connsiteY6" fmla="*/ 67674 h 154876"/>
                <a:gd name="connsiteX7" fmla="*/ 200329 w 215480"/>
                <a:gd name="connsiteY7" fmla="*/ 64307 h 154876"/>
                <a:gd name="connsiteX8" fmla="*/ 200329 w 215480"/>
                <a:gd name="connsiteY8" fmla="*/ 64307 h 154876"/>
                <a:gd name="connsiteX9" fmla="*/ 200329 w 215480"/>
                <a:gd name="connsiteY9" fmla="*/ 64307 h 154876"/>
                <a:gd name="connsiteX10" fmla="*/ 189555 w 215480"/>
                <a:gd name="connsiteY10" fmla="*/ 56900 h 154876"/>
                <a:gd name="connsiteX11" fmla="*/ 185515 w 215480"/>
                <a:gd name="connsiteY11" fmla="*/ 54207 h 154876"/>
                <a:gd name="connsiteX12" fmla="*/ 134338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0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0" y="141745"/>
                    <a:pt x="204369" y="91916"/>
                    <a:pt x="209083" y="86529"/>
                  </a:cubicBezTo>
                  <a:lnTo>
                    <a:pt x="209083" y="86529"/>
                  </a:lnTo>
                  <a:cubicBezTo>
                    <a:pt x="210430" y="84509"/>
                    <a:pt x="211103" y="81815"/>
                    <a:pt x="211103" y="79122"/>
                  </a:cubicBezTo>
                  <a:cubicBezTo>
                    <a:pt x="211103" y="74408"/>
                    <a:pt x="209083" y="70368"/>
                    <a:pt x="205716" y="67674"/>
                  </a:cubicBezTo>
                  <a:cubicBezTo>
                    <a:pt x="205716" y="67674"/>
                    <a:pt x="203696" y="66327"/>
                    <a:pt x="200329" y="64307"/>
                  </a:cubicBezTo>
                  <a:lnTo>
                    <a:pt x="200329" y="64307"/>
                  </a:lnTo>
                  <a:lnTo>
                    <a:pt x="200329" y="64307"/>
                  </a:lnTo>
                  <a:cubicBezTo>
                    <a:pt x="197636" y="62287"/>
                    <a:pt x="194269" y="60267"/>
                    <a:pt x="189555" y="56900"/>
                  </a:cubicBezTo>
                  <a:cubicBezTo>
                    <a:pt x="188208" y="56227"/>
                    <a:pt x="186862" y="55553"/>
                    <a:pt x="185515" y="54207"/>
                  </a:cubicBezTo>
                  <a:cubicBezTo>
                    <a:pt x="174067" y="46800"/>
                    <a:pt x="156560" y="36026"/>
                    <a:pt x="134338" y="25252"/>
                  </a:cubicBezTo>
                  <a:cubicBezTo>
                    <a:pt x="119524" y="17171"/>
                    <a:pt x="104710" y="10437"/>
                    <a:pt x="89896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236B37-0AD8-4DD0-ADA2-2418E17D9930}"/>
                </a:ext>
              </a:extLst>
            </p:cNvPr>
            <p:cNvSpPr/>
            <p:nvPr/>
          </p:nvSpPr>
          <p:spPr>
            <a:xfrm>
              <a:off x="335733" y="6067894"/>
              <a:ext cx="215480" cy="154876"/>
            </a:xfrm>
            <a:custGeom>
              <a:avLst/>
              <a:gdLst>
                <a:gd name="connsiteX0" fmla="*/ 125584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3 w 215480"/>
                <a:gd name="connsiteY9" fmla="*/ 117504 h 154876"/>
                <a:gd name="connsiteX10" fmla="*/ 211103 w 215480"/>
                <a:gd name="connsiteY10" fmla="*/ 149826 h 154876"/>
                <a:gd name="connsiteX11" fmla="*/ 157233 w 215480"/>
                <a:gd name="connsiteY11" fmla="*/ 91916 h 154876"/>
                <a:gd name="connsiteX12" fmla="*/ 125584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4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1" y="100670"/>
                    <a:pt x="34679" y="109423"/>
                    <a:pt x="53533" y="117504"/>
                  </a:cubicBezTo>
                  <a:cubicBezTo>
                    <a:pt x="92589" y="135012"/>
                    <a:pt x="147132" y="146459"/>
                    <a:pt x="211103" y="149826"/>
                  </a:cubicBezTo>
                  <a:cubicBezTo>
                    <a:pt x="190228" y="137032"/>
                    <a:pt x="171374" y="117504"/>
                    <a:pt x="157233" y="91916"/>
                  </a:cubicBezTo>
                  <a:cubicBezTo>
                    <a:pt x="143092" y="68348"/>
                    <a:pt x="132318" y="38719"/>
                    <a:pt x="12558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29EC025-B3B7-44E6-870C-7B52890DE426}"/>
                </a:ext>
              </a:extLst>
            </p:cNvPr>
            <p:cNvSpPr/>
            <p:nvPr/>
          </p:nvSpPr>
          <p:spPr>
            <a:xfrm>
              <a:off x="705416" y="6224117"/>
              <a:ext cx="215480" cy="40402"/>
            </a:xfrm>
            <a:custGeom>
              <a:avLst/>
              <a:gdLst>
                <a:gd name="connsiteX0" fmla="*/ 198982 w 215480"/>
                <a:gd name="connsiteY0" fmla="*/ 5050 h 40402"/>
                <a:gd name="connsiteX1" fmla="*/ 161273 w 215480"/>
                <a:gd name="connsiteY1" fmla="*/ 9091 h 40402"/>
                <a:gd name="connsiteX2" fmla="*/ 153193 w 215480"/>
                <a:gd name="connsiteY2" fmla="*/ 10437 h 40402"/>
                <a:gd name="connsiteX3" fmla="*/ 123564 w 215480"/>
                <a:gd name="connsiteY3" fmla="*/ 11784 h 40402"/>
                <a:gd name="connsiteX4" fmla="*/ 99323 w 215480"/>
                <a:gd name="connsiteY4" fmla="*/ 11111 h 40402"/>
                <a:gd name="connsiteX5" fmla="*/ 98649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6 w 215480"/>
                <a:gd name="connsiteY12" fmla="*/ 29965 h 40402"/>
                <a:gd name="connsiteX13" fmla="*/ 157233 w 215480"/>
                <a:gd name="connsiteY13" fmla="*/ 38719 h 40402"/>
                <a:gd name="connsiteX14" fmla="*/ 209083 w 215480"/>
                <a:gd name="connsiteY14" fmla="*/ 24578 h 40402"/>
                <a:gd name="connsiteX15" fmla="*/ 212450 w 215480"/>
                <a:gd name="connsiteY15" fmla="*/ 15151 h 40402"/>
                <a:gd name="connsiteX16" fmla="*/ 198982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2" y="5050"/>
                  </a:moveTo>
                  <a:cubicBezTo>
                    <a:pt x="190902" y="5050"/>
                    <a:pt x="179454" y="6397"/>
                    <a:pt x="161273" y="9091"/>
                  </a:cubicBezTo>
                  <a:cubicBezTo>
                    <a:pt x="158580" y="9764"/>
                    <a:pt x="155886" y="9764"/>
                    <a:pt x="153193" y="10437"/>
                  </a:cubicBezTo>
                  <a:cubicBezTo>
                    <a:pt x="145112" y="11784"/>
                    <a:pt x="135685" y="11784"/>
                    <a:pt x="123564" y="11784"/>
                  </a:cubicBezTo>
                  <a:cubicBezTo>
                    <a:pt x="116157" y="11784"/>
                    <a:pt x="108077" y="11784"/>
                    <a:pt x="99323" y="11111"/>
                  </a:cubicBezTo>
                  <a:lnTo>
                    <a:pt x="98649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3" y="10437"/>
                    <a:pt x="28618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6" y="29965"/>
                  </a:cubicBezTo>
                  <a:cubicBezTo>
                    <a:pt x="117504" y="34679"/>
                    <a:pt x="134338" y="38719"/>
                    <a:pt x="157233" y="38719"/>
                  </a:cubicBezTo>
                  <a:cubicBezTo>
                    <a:pt x="182148" y="38719"/>
                    <a:pt x="201676" y="33332"/>
                    <a:pt x="209083" y="24578"/>
                  </a:cubicBezTo>
                  <a:cubicBezTo>
                    <a:pt x="211776" y="21885"/>
                    <a:pt x="213123" y="18518"/>
                    <a:pt x="212450" y="15151"/>
                  </a:cubicBezTo>
                  <a:cubicBezTo>
                    <a:pt x="211776" y="8417"/>
                    <a:pt x="209756" y="5050"/>
                    <a:pt x="19898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6966C6-264E-4E10-9312-339A2F429074}"/>
                </a:ext>
              </a:extLst>
            </p:cNvPr>
            <p:cNvSpPr/>
            <p:nvPr/>
          </p:nvSpPr>
          <p:spPr>
            <a:xfrm>
              <a:off x="462327" y="6224117"/>
              <a:ext cx="215480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0 w 215480"/>
                <a:gd name="connsiteY3" fmla="*/ 38046 h 40402"/>
                <a:gd name="connsiteX4" fmla="*/ 118177 w 215480"/>
                <a:gd name="connsiteY4" fmla="*/ 29292 h 40402"/>
                <a:gd name="connsiteX5" fmla="*/ 184841 w 215480"/>
                <a:gd name="connsiteY5" fmla="*/ 19865 h 40402"/>
                <a:gd name="connsiteX6" fmla="*/ 209756 w 215480"/>
                <a:gd name="connsiteY6" fmla="*/ 21211 h 40402"/>
                <a:gd name="connsiteX7" fmla="*/ 211103 w 215480"/>
                <a:gd name="connsiteY7" fmla="*/ 21211 h 40402"/>
                <a:gd name="connsiteX8" fmla="*/ 213797 w 215480"/>
                <a:gd name="connsiteY8" fmla="*/ 20538 h 40402"/>
                <a:gd name="connsiteX9" fmla="*/ 211776 w 215480"/>
                <a:gd name="connsiteY9" fmla="*/ 18518 h 40402"/>
                <a:gd name="connsiteX10" fmla="*/ 146459 w 215480"/>
                <a:gd name="connsiteY10" fmla="*/ 11784 h 40402"/>
                <a:gd name="connsiteX11" fmla="*/ 146459 w 215480"/>
                <a:gd name="connsiteY11" fmla="*/ 11784 h 40402"/>
                <a:gd name="connsiteX12" fmla="*/ 120197 w 215480"/>
                <a:gd name="connsiteY12" fmla="*/ 12457 h 40402"/>
                <a:gd name="connsiteX13" fmla="*/ 119524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0" y="38046"/>
                  </a:cubicBezTo>
                  <a:cubicBezTo>
                    <a:pt x="83835" y="38046"/>
                    <a:pt x="100670" y="34005"/>
                    <a:pt x="118177" y="29292"/>
                  </a:cubicBezTo>
                  <a:cubicBezTo>
                    <a:pt x="137032" y="24578"/>
                    <a:pt x="155886" y="19865"/>
                    <a:pt x="184841" y="19865"/>
                  </a:cubicBezTo>
                  <a:cubicBezTo>
                    <a:pt x="192922" y="19865"/>
                    <a:pt x="201002" y="20538"/>
                    <a:pt x="209756" y="21211"/>
                  </a:cubicBezTo>
                  <a:cubicBezTo>
                    <a:pt x="210430" y="21211"/>
                    <a:pt x="210430" y="21211"/>
                    <a:pt x="211103" y="21211"/>
                  </a:cubicBezTo>
                  <a:cubicBezTo>
                    <a:pt x="212450" y="21211"/>
                    <a:pt x="213797" y="21211"/>
                    <a:pt x="213797" y="20538"/>
                  </a:cubicBezTo>
                  <a:cubicBezTo>
                    <a:pt x="213797" y="19865"/>
                    <a:pt x="213123" y="18518"/>
                    <a:pt x="211776" y="18518"/>
                  </a:cubicBezTo>
                  <a:cubicBezTo>
                    <a:pt x="190228" y="12457"/>
                    <a:pt x="165314" y="11784"/>
                    <a:pt x="146459" y="11784"/>
                  </a:cubicBezTo>
                  <a:lnTo>
                    <a:pt x="146459" y="11784"/>
                  </a:lnTo>
                  <a:cubicBezTo>
                    <a:pt x="137032" y="11784"/>
                    <a:pt x="128278" y="11784"/>
                    <a:pt x="120197" y="12457"/>
                  </a:cubicBezTo>
                  <a:lnTo>
                    <a:pt x="119524" y="12457"/>
                  </a:lnTo>
                  <a:cubicBezTo>
                    <a:pt x="110770" y="12457"/>
                    <a:pt x="103363" y="13131"/>
                    <a:pt x="95283" y="13131"/>
                  </a:cubicBezTo>
                  <a:cubicBezTo>
                    <a:pt x="82488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3CC19-0ECC-4F35-91AA-BBDE104079E3}"/>
                </a:ext>
              </a:extLst>
            </p:cNvPr>
            <p:cNvSpPr/>
            <p:nvPr/>
          </p:nvSpPr>
          <p:spPr>
            <a:xfrm>
              <a:off x="363341" y="6286068"/>
              <a:ext cx="666641" cy="215480"/>
            </a:xfrm>
            <a:custGeom>
              <a:avLst/>
              <a:gdLst>
                <a:gd name="connsiteX0" fmla="*/ 617148 w 666641"/>
                <a:gd name="connsiteY0" fmla="*/ 5724 h 215479"/>
                <a:gd name="connsiteX1" fmla="*/ 586173 w 666641"/>
                <a:gd name="connsiteY1" fmla="*/ 139725 h 215479"/>
                <a:gd name="connsiteX2" fmla="*/ 553851 w 666641"/>
                <a:gd name="connsiteY2" fmla="*/ 5724 h 215479"/>
                <a:gd name="connsiteX3" fmla="*/ 508735 w 666641"/>
                <a:gd name="connsiteY3" fmla="*/ 5724 h 215479"/>
                <a:gd name="connsiteX4" fmla="*/ 475739 w 666641"/>
                <a:gd name="connsiteY4" fmla="*/ 137705 h 215479"/>
                <a:gd name="connsiteX5" fmla="*/ 445438 w 666641"/>
                <a:gd name="connsiteY5" fmla="*/ 5724 h 215479"/>
                <a:gd name="connsiteX6" fmla="*/ 396281 w 666641"/>
                <a:gd name="connsiteY6" fmla="*/ 5724 h 215479"/>
                <a:gd name="connsiteX7" fmla="*/ 450825 w 666641"/>
                <a:gd name="connsiteY7" fmla="*/ 214470 h 215479"/>
                <a:gd name="connsiteX8" fmla="*/ 499308 w 666641"/>
                <a:gd name="connsiteY8" fmla="*/ 214470 h 215479"/>
                <a:gd name="connsiteX9" fmla="*/ 530956 w 666641"/>
                <a:gd name="connsiteY9" fmla="*/ 82488 h 215479"/>
                <a:gd name="connsiteX10" fmla="*/ 563278 w 666641"/>
                <a:gd name="connsiteY10" fmla="*/ 214470 h 215479"/>
                <a:gd name="connsiteX11" fmla="*/ 611088 w 666641"/>
                <a:gd name="connsiteY11" fmla="*/ 214470 h 215479"/>
                <a:gd name="connsiteX12" fmla="*/ 611761 w 666641"/>
                <a:gd name="connsiteY12" fmla="*/ 212450 h 215479"/>
                <a:gd name="connsiteX13" fmla="*/ 666305 w 666641"/>
                <a:gd name="connsiteY13" fmla="*/ 5050 h 215479"/>
                <a:gd name="connsiteX14" fmla="*/ 617148 w 666641"/>
                <a:gd name="connsiteY14" fmla="*/ 5050 h 215479"/>
                <a:gd name="connsiteX15" fmla="*/ 167334 w 666641"/>
                <a:gd name="connsiteY15" fmla="*/ 139052 h 215479"/>
                <a:gd name="connsiteX16" fmla="*/ 53533 w 666641"/>
                <a:gd name="connsiteY16" fmla="*/ 5724 h 215479"/>
                <a:gd name="connsiteX17" fmla="*/ 5050 w 666641"/>
                <a:gd name="connsiteY17" fmla="*/ 5724 h 215479"/>
                <a:gd name="connsiteX18" fmla="*/ 5050 w 666641"/>
                <a:gd name="connsiteY18" fmla="*/ 214470 h 215479"/>
                <a:gd name="connsiteX19" fmla="*/ 52187 w 666641"/>
                <a:gd name="connsiteY19" fmla="*/ 214470 h 215479"/>
                <a:gd name="connsiteX20" fmla="*/ 52187 w 666641"/>
                <a:gd name="connsiteY20" fmla="*/ 81142 h 215479"/>
                <a:gd name="connsiteX21" fmla="*/ 165314 w 666641"/>
                <a:gd name="connsiteY21" fmla="*/ 214470 h 215479"/>
                <a:gd name="connsiteX22" fmla="*/ 213797 w 666641"/>
                <a:gd name="connsiteY22" fmla="*/ 214470 h 215479"/>
                <a:gd name="connsiteX23" fmla="*/ 213797 w 666641"/>
                <a:gd name="connsiteY23" fmla="*/ 5724 h 215479"/>
                <a:gd name="connsiteX24" fmla="*/ 166660 w 666641"/>
                <a:gd name="connsiteY24" fmla="*/ 5724 h 215479"/>
                <a:gd name="connsiteX25" fmla="*/ 166660 w 666641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1" h="215479">
                  <a:moveTo>
                    <a:pt x="617148" y="5724"/>
                  </a:moveTo>
                  <a:lnTo>
                    <a:pt x="586173" y="139725"/>
                  </a:lnTo>
                  <a:lnTo>
                    <a:pt x="553851" y="5724"/>
                  </a:lnTo>
                  <a:lnTo>
                    <a:pt x="508735" y="5724"/>
                  </a:lnTo>
                  <a:lnTo>
                    <a:pt x="475739" y="137705"/>
                  </a:lnTo>
                  <a:lnTo>
                    <a:pt x="445438" y="5724"/>
                  </a:lnTo>
                  <a:lnTo>
                    <a:pt x="396281" y="5724"/>
                  </a:lnTo>
                  <a:lnTo>
                    <a:pt x="450825" y="214470"/>
                  </a:lnTo>
                  <a:lnTo>
                    <a:pt x="499308" y="214470"/>
                  </a:lnTo>
                  <a:lnTo>
                    <a:pt x="530956" y="82488"/>
                  </a:lnTo>
                  <a:lnTo>
                    <a:pt x="563278" y="214470"/>
                  </a:lnTo>
                  <a:lnTo>
                    <a:pt x="611088" y="214470"/>
                  </a:lnTo>
                  <a:lnTo>
                    <a:pt x="611761" y="212450"/>
                  </a:lnTo>
                  <a:lnTo>
                    <a:pt x="666305" y="5050"/>
                  </a:lnTo>
                  <a:lnTo>
                    <a:pt x="617148" y="5050"/>
                  </a:lnTo>
                  <a:close/>
                  <a:moveTo>
                    <a:pt x="167334" y="139052"/>
                  </a:moveTo>
                  <a:lnTo>
                    <a:pt x="53533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0" y="5724"/>
                  </a:lnTo>
                  <a:lnTo>
                    <a:pt x="166660" y="1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EBF3C6-E016-4D9B-BEC9-97A083E3C452}"/>
                </a:ext>
              </a:extLst>
            </p:cNvPr>
            <p:cNvSpPr/>
            <p:nvPr/>
          </p:nvSpPr>
          <p:spPr>
            <a:xfrm>
              <a:off x="584882" y="6282028"/>
              <a:ext cx="175078" cy="228947"/>
            </a:xfrm>
            <a:custGeom>
              <a:avLst/>
              <a:gdLst>
                <a:gd name="connsiteX0" fmla="*/ 5050 w 175077"/>
                <a:gd name="connsiteY0" fmla="*/ 189555 h 228947"/>
                <a:gd name="connsiteX1" fmla="*/ 32659 w 175077"/>
                <a:gd name="connsiteY1" fmla="*/ 156560 h 228947"/>
                <a:gd name="connsiteX2" fmla="*/ 95956 w 175077"/>
                <a:gd name="connsiteY2" fmla="*/ 182148 h 228947"/>
                <a:gd name="connsiteX3" fmla="*/ 126931 w 175077"/>
                <a:gd name="connsiteY3" fmla="*/ 161947 h 228947"/>
                <a:gd name="connsiteX4" fmla="*/ 126931 w 175077"/>
                <a:gd name="connsiteY4" fmla="*/ 161273 h 228947"/>
                <a:gd name="connsiteX5" fmla="*/ 83835 w 175077"/>
                <a:gd name="connsiteY5" fmla="*/ 134338 h 228947"/>
                <a:gd name="connsiteX6" fmla="*/ 13804 w 175077"/>
                <a:gd name="connsiteY6" fmla="*/ 69694 h 228947"/>
                <a:gd name="connsiteX7" fmla="*/ 13804 w 175077"/>
                <a:gd name="connsiteY7" fmla="*/ 69021 h 228947"/>
                <a:gd name="connsiteX8" fmla="*/ 87875 w 175077"/>
                <a:gd name="connsiteY8" fmla="*/ 5050 h 228947"/>
                <a:gd name="connsiteX9" fmla="*/ 166660 w 175077"/>
                <a:gd name="connsiteY9" fmla="*/ 31985 h 228947"/>
                <a:gd name="connsiteX10" fmla="*/ 142419 w 175077"/>
                <a:gd name="connsiteY10" fmla="*/ 67001 h 228947"/>
                <a:gd name="connsiteX11" fmla="*/ 87202 w 175077"/>
                <a:gd name="connsiteY11" fmla="*/ 46126 h 228947"/>
                <a:gd name="connsiteX12" fmla="*/ 59594 w 175077"/>
                <a:gd name="connsiteY12" fmla="*/ 64981 h 228947"/>
                <a:gd name="connsiteX13" fmla="*/ 59594 w 175077"/>
                <a:gd name="connsiteY13" fmla="*/ 65654 h 228947"/>
                <a:gd name="connsiteX14" fmla="*/ 105383 w 175077"/>
                <a:gd name="connsiteY14" fmla="*/ 93262 h 228947"/>
                <a:gd name="connsiteX15" fmla="*/ 172721 w 175077"/>
                <a:gd name="connsiteY15" fmla="*/ 157233 h 228947"/>
                <a:gd name="connsiteX16" fmla="*/ 172721 w 175077"/>
                <a:gd name="connsiteY16" fmla="*/ 157906 h 228947"/>
                <a:gd name="connsiteX17" fmla="*/ 94609 w 175077"/>
                <a:gd name="connsiteY17" fmla="*/ 223897 h 228947"/>
                <a:gd name="connsiteX18" fmla="*/ 5050 w 175077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7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4" y="182148"/>
                    <a:pt x="95956" y="182148"/>
                  </a:cubicBezTo>
                  <a:cubicBezTo>
                    <a:pt x="114810" y="182148"/>
                    <a:pt x="126931" y="174741"/>
                    <a:pt x="126931" y="161947"/>
                  </a:cubicBezTo>
                  <a:lnTo>
                    <a:pt x="126931" y="161273"/>
                  </a:lnTo>
                  <a:cubicBezTo>
                    <a:pt x="126931" y="149152"/>
                    <a:pt x="119524" y="143092"/>
                    <a:pt x="83835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79" y="5050"/>
                    <a:pt x="87875" y="5050"/>
                  </a:cubicBezTo>
                  <a:cubicBezTo>
                    <a:pt x="118851" y="5050"/>
                    <a:pt x="145112" y="14478"/>
                    <a:pt x="166660" y="31985"/>
                  </a:cubicBezTo>
                  <a:lnTo>
                    <a:pt x="142419" y="67001"/>
                  </a:lnTo>
                  <a:cubicBezTo>
                    <a:pt x="123564" y="54207"/>
                    <a:pt x="105383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3" y="93262"/>
                  </a:cubicBezTo>
                  <a:cubicBezTo>
                    <a:pt x="148479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09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148BF6-D512-454C-A5B1-54A8462CE225}"/>
                </a:ext>
              </a:extLst>
            </p:cNvPr>
            <p:cNvSpPr/>
            <p:nvPr/>
          </p:nvSpPr>
          <p:spPr>
            <a:xfrm>
              <a:off x="358628" y="6525789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2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6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2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6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3BB346-14BE-46D1-833B-A37FA0C02BF3}"/>
                </a:ext>
              </a:extLst>
            </p:cNvPr>
            <p:cNvSpPr/>
            <p:nvPr/>
          </p:nvSpPr>
          <p:spPr>
            <a:xfrm>
              <a:off x="425965" y="6525789"/>
              <a:ext cx="74071" cy="74071"/>
            </a:xfrm>
            <a:custGeom>
              <a:avLst/>
              <a:gdLst>
                <a:gd name="connsiteX0" fmla="*/ 60940 w 74071"/>
                <a:gd name="connsiteY0" fmla="*/ 38719 h 74071"/>
                <a:gd name="connsiteX1" fmla="*/ 60940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2 w 74071"/>
                <a:gd name="connsiteY5" fmla="*/ 61614 h 74071"/>
                <a:gd name="connsiteX6" fmla="*/ 60940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0" y="38719"/>
                  </a:moveTo>
                  <a:lnTo>
                    <a:pt x="60940" y="38719"/>
                  </a:lnTo>
                  <a:cubicBezTo>
                    <a:pt x="60940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2" y="61614"/>
                  </a:cubicBezTo>
                  <a:cubicBezTo>
                    <a:pt x="51513" y="61614"/>
                    <a:pt x="60940" y="51513"/>
                    <a:pt x="60940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0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B26088-4E80-4FFF-912C-165646572D1B}"/>
                </a:ext>
              </a:extLst>
            </p:cNvPr>
            <p:cNvSpPr/>
            <p:nvPr/>
          </p:nvSpPr>
          <p:spPr>
            <a:xfrm>
              <a:off x="492629" y="6527136"/>
              <a:ext cx="74071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4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4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1C585A-810F-4DB9-9CD1-6ED1EE68BF10}"/>
                </a:ext>
              </a:extLst>
            </p:cNvPr>
            <p:cNvSpPr/>
            <p:nvPr/>
          </p:nvSpPr>
          <p:spPr>
            <a:xfrm>
              <a:off x="564007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2B3632-279F-4F38-BE0A-087327D5C153}"/>
                </a:ext>
              </a:extLst>
            </p:cNvPr>
            <p:cNvSpPr/>
            <p:nvPr/>
          </p:nvSpPr>
          <p:spPr>
            <a:xfrm>
              <a:off x="623264" y="6527136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5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5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7ABF16-037C-486C-8479-F941C4680F24}"/>
                </a:ext>
              </a:extLst>
            </p:cNvPr>
            <p:cNvSpPr/>
            <p:nvPr/>
          </p:nvSpPr>
          <p:spPr>
            <a:xfrm>
              <a:off x="686561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7C6ABE-3759-4D42-8376-3A2A620C5F89}"/>
                </a:ext>
              </a:extLst>
            </p:cNvPr>
            <p:cNvSpPr/>
            <p:nvPr/>
          </p:nvSpPr>
          <p:spPr>
            <a:xfrm>
              <a:off x="754572" y="6527136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39F39D-DA85-4A86-9CF2-76C8A33AB151}"/>
                </a:ext>
              </a:extLst>
            </p:cNvPr>
            <p:cNvSpPr/>
            <p:nvPr/>
          </p:nvSpPr>
          <p:spPr>
            <a:xfrm>
              <a:off x="828643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307ED4-A434-4EF4-9995-87AEC25A8147}"/>
                </a:ext>
              </a:extLst>
            </p:cNvPr>
            <p:cNvSpPr/>
            <p:nvPr/>
          </p:nvSpPr>
          <p:spPr>
            <a:xfrm>
              <a:off x="888574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F561ED-A50B-401A-8C14-CC2D0A853421}"/>
                </a:ext>
              </a:extLst>
            </p:cNvPr>
            <p:cNvSpPr/>
            <p:nvPr/>
          </p:nvSpPr>
          <p:spPr>
            <a:xfrm>
              <a:off x="953891" y="6527136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0887" y="1185554"/>
            <a:ext cx="7334575" cy="2662021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6238" y="4005145"/>
            <a:ext cx="7334574" cy="4713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F0EA7-F992-446A-BDED-98595CA8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7359707" y="176481"/>
            <a:ext cx="4832293" cy="6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E47982A6-937D-42D8-A568-4971C2E85D7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E49558-14E0-414F-A34E-64457C3832F1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74B607-D4D2-4A87-8BEE-B16046E2699E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96045-3C54-48C0-AA18-32A1E82FED79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E205C6-1D2C-4E76-BD32-2EC9728E0C2A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46EF8A-EB8E-42BE-8769-034D5C97CBF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74C614-C128-4425-93A5-4362644F45F3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BA3DF-993C-4060-AC18-39D7A3C659E7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8CDC72-95B9-4256-9B82-8BDF82672A7B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F7463C-D5E5-477D-AB73-7C6E112217D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3F717-005A-4252-AD86-D8E8093B6A2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970EEB-3375-4103-B3AB-65E4075E1E77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B30195-FAFB-4ECD-99F0-5E172E3EA5F5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1B7FF4-5A59-4F1A-866D-DD2647BF688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B08F9C-F752-442D-BD4A-213DB4CCFA70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195677-CAB1-476B-B290-665856C2336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F34DC-CC46-4F21-8633-0E185CA17FBB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C8AE92-464E-489B-BF0F-AEEEB02B2B8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85508A-635F-4F72-8533-68FF844AC2D6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19CA67-0C48-4CDF-8C91-54A7376581CB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9DDE20-9DFD-4B97-9E6D-ECB5357D4E83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CD4691-2E5C-44AD-8248-3562F60D3352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3E5E3C-BC9D-47A2-BEFF-B8AC8E0FC55B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63D97F-3E2A-4BF9-8461-ADDE443534B5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0999DF-F0BA-444E-BF1F-7386F7ECD8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7E15E3-0895-4DFA-BF1F-91F8B316C24F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3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67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74294086-C6D0-42EB-922F-C873A2D79A7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A8D665-6437-4B81-947B-98A94CC3CFF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FE8F35-A939-4141-A477-D9A1347859E4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94252B-0EEC-4648-956B-33450C18299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F277E7-2C72-4F37-BC39-85ECE5E5871D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21E25B-0A7C-4C80-9ABE-3ED2102F862E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B9E21-EAC7-4344-A839-F3926ED1E9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5BAECE-E4CA-4966-A2FD-13318AABF3B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9D875C-4622-4C04-8A29-A5F914B9F2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DE84F6-9161-4FA0-9ACB-E6225637B56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2BA6F8-FEAE-4C0E-8842-A6E8F5FE267F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296F8B-FF4D-4380-9193-34E7504D315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A4BD6C-9400-479C-A8D8-B02452A27941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F99431-34D2-49B0-BB91-5683153AF1B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7514F-38A3-4F29-8437-8025B6119656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9D3540-BCEE-441B-BC83-54EF57A1AC4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61580F-1057-4962-AD16-AAF1993859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5E2EA-75FC-45C7-9A1C-F59C988B5CAA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58428A-ACFB-463D-AA1E-4EEFF40C2C2A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52FD3C-469F-4F5A-AE57-4755822546F3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1DFB7E-9996-40D1-97D3-8FBBED92A75B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EF7058-6906-447B-BDFF-AF59D988C67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B4B886-821B-484F-BB53-5AF0485D471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28A30B1-2095-4C76-B96E-AFE9E967ADE1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D3F5A-829C-4774-A904-86EE3436F98A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579ABC-0DC3-484B-9555-F45B017D01C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6184900" y="0"/>
            <a:ext cx="6007100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64513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5">
            <a:extLst>
              <a:ext uri="{FF2B5EF4-FFF2-40B4-BE49-F238E27FC236}">
                <a16:creationId xmlns:a16="http://schemas.microsoft.com/office/drawing/2014/main" id="{FF7C73FB-75BB-413A-9A6B-66E94C3AE58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12BB20-A63D-42E9-9ADC-61CED1A17D8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2CCC9A-D7BF-4DFB-A85C-A2CF80BABB8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68C12-37D2-4ADC-858E-502FBEEEAE0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C47D86-2857-4344-A22D-201D99DC0879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AB8310-66F6-4F9F-BF1A-A9229DAEFA3A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43E277-7AE3-459C-AC51-AB882EF156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1C4C7D-CF88-4550-8D61-1E8AB1ACFEC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3C8377A-82CA-4397-AF45-797E8A9893A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EA36E9-991B-4698-98B0-5BACFB18D0A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C766F-B1DE-4641-B8E9-4563D379F1F8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2E4FF-5679-4D7C-A787-2C6500F689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12027F-ABA0-4B21-B893-CD0FEFAA4D59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F650C5-5B8C-4FD6-A91F-A9C7FB62823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F6E526-0254-4F1F-94F7-499A3376C94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C5782E-D8A5-4189-95F4-572272B0753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00CC6E-3206-42E7-B094-46E5594BAD00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1E24C2-FA24-46CC-BE47-1E0628E6DD4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775199-495F-4AEF-8651-72959F54129B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E18788-641F-4A47-9252-75DFF9358156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6A4BEF-B48B-481C-B434-9A941BD55A04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196E7E-6890-46A2-BE3F-20BCC1D7ADEE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78E62-06CA-4E86-8A57-3973C6F58BB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3EA6EC-E077-4695-92C9-0805E14736E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823A59-5309-4B41-A451-FC7F5D12CDB2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3C67E8-7984-4489-B473-AB028991406C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17E73-6792-40C8-8C15-06EC5B21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5">
            <a:extLst>
              <a:ext uri="{FF2B5EF4-FFF2-40B4-BE49-F238E27FC236}">
                <a16:creationId xmlns:a16="http://schemas.microsoft.com/office/drawing/2014/main" id="{5DA4DE15-1135-4A7C-8611-C6E6A794294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8E76F6-379B-4EED-81F0-2DE09CF4999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E7F5F0-1588-4677-B5C7-E5394E23829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11E243-4006-4D0C-AD3F-718EE57417A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162AB1-1C6D-4EDC-90BD-5B686EC0400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1C07C3-26C7-42BD-8F52-00BEF24DEF7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62CAC5-241D-48AF-8AFB-CD354A7EF14F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DD859B-12BB-4638-A729-A959148D5E9F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78D29F-6E0C-4A45-97ED-C18F14BF7473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5005A7-3757-4A5F-A61D-4F5C2DD76B3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474BFE-3026-4362-91E1-24BA2A6DEFF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0BDDA2-84F4-4C97-9E4E-CF902E19E22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A5DF0-515F-4283-8DF3-99416B8FA93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DC29A7-D62B-4DA7-936E-4EEDBED719C6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557D0-9948-42ED-8C20-03E6C672CC4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CCFAA0-F96B-4C97-A761-6FEB298DA9E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C5A656-178A-4CEF-816A-4B4EBA4A5749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CFA158-670B-4E71-B376-FFEED59CAC8C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19160F-00E4-4587-A32C-DD0E148DE7EC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FF7104-5965-4ED4-BD20-D493CCFBD8AE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6A6B8D3-A060-4A94-9E19-191C7283DBF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D6D229-103C-49F8-8DFE-C410DC9313CA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A5B8F5-9BE4-4F41-9814-28E6B50220D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E0129D-B113-45FC-A8D0-9832B816433D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C158D-9991-42DC-944C-52A4DA1A5181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BDF989-551D-44C0-9739-3C63B302A31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BD6499-F024-49A1-99A7-EEEF4D315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9" b="27475"/>
          <a:stretch/>
        </p:blipFill>
        <p:spPr>
          <a:xfrm>
            <a:off x="1" y="0"/>
            <a:ext cx="12191999" cy="291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1BFA28-2945-46F4-AA91-D1AA63DF4ACE}"/>
              </a:ext>
            </a:extLst>
          </p:cNvPr>
          <p:cNvSpPr/>
          <p:nvPr userDrawn="1"/>
        </p:nvSpPr>
        <p:spPr>
          <a:xfrm>
            <a:off x="0" y="2005240"/>
            <a:ext cx="12192000" cy="9048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">
            <a:extLst>
              <a:ext uri="{FF2B5EF4-FFF2-40B4-BE49-F238E27FC236}">
                <a16:creationId xmlns:a16="http://schemas.microsoft.com/office/drawing/2014/main" id="{08FA145D-3FA0-4D32-BA3D-F7021B8A2096}"/>
              </a:ext>
            </a:extLst>
          </p:cNvPr>
          <p:cNvGrpSpPr/>
          <p:nvPr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DD7D81-DDB7-40E9-AABE-9448D1CDA53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0E9F7E-F024-46E1-A983-24B512A42A02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4582C-B85B-4A8A-B47A-01924292C6C8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63908C-1F04-40F3-B559-4CF11BF6CDBC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2DAFC-1BD5-453D-8F95-930EEB9D8337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08B514-76BB-4DF9-B882-0A9A1F8ACFD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C3B622-8D33-4906-A592-650B5DC8043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4703E5-D5D6-4ACB-B729-E7B663D3B849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10E539-2538-4073-BF44-490DEA424A17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080CF3-BD1D-4C1D-A9A8-1C59C67A4915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72392A-7517-4B6D-BF7C-D3CD307FC9D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8B5B95-B629-44BC-A10B-08C3B8C1F8B4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C4C742-DAE3-4817-A045-78BAF0E8A8D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6BC123-B2E3-4A2A-9515-16C4D35A431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F2AE2E-F750-49C4-9BA0-CA4910D91C5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590255-C933-478C-8ECF-6BD8737D8C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5BEB6B-3C44-43DE-A422-2352ADDFDCEF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2C944D-DC3C-4418-ADE2-F34E2CEA8A70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9C757D-CE36-437A-8ACC-4BC6038F2341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1E83F7-3E3C-4FFE-93E9-5AB86191C787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BF71AE-85E0-4CD1-A6AD-FC367857BDB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038EB6-E348-4DC8-A16F-2D9B67C438C9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BF3012-DFC2-43EC-80C6-1E4D459B9C4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19EDED-145F-45AB-A038-2B077848C2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9230FA-3AC1-468C-A5C7-9060BEF7385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68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E87C2A52-95BC-41BD-8CA9-906B2D6A2230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F0D1AB-9941-4249-83BA-EB1A816CA379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B03906-DDEF-486A-A403-7D417D72C076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3E435D-5B0E-44DF-A40D-9174114DE1BE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517C09-9152-4E6D-8942-541CB0E06E11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F94A7C-FD49-470B-B43B-FBDCD50C800B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31551CB-EC35-41B3-9F9F-FFC1054FB5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58D9DA-901C-403B-8E77-1441AF4887ED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EF4411-1DA4-4443-B204-9C919DC4FCE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34E95A-3FC3-4B14-A873-7161C7BAB1C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15EE3B-A9B2-4187-9E98-231AB2039A2D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3F3FB8-3DF5-4B65-817E-04B5EE7DA2A0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6E63E5-65DB-40A1-B39C-9DB3566560A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8D4767-5073-45CB-AC80-A70199B0DED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FC85E-D04B-4048-93F7-22F8A4E5D63F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92E31B-2738-423F-8036-7088C829B0C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22AD64-C532-4A0D-AD39-B026FB5567B4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02E917-6D9B-487B-B4A9-ECEE10F3C85E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C7EF62-DDF2-472F-92C3-5291963D795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E122F1-540B-4529-8693-2B18B4B6BA19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B1D852-C474-45FF-B2BB-EFCBBBF70B8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8F8577-7612-4E13-BD37-227970443EA7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C0C39A-F9C8-4E08-9A6D-48504F4AE2E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C52392-C893-4FF7-A519-7FEB000B6BD0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CEB2F1-1E03-4B76-834A-97C94CAD6BB3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179E7A-B095-4F9D-8D6A-4EA9303F191B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2506DE90-A8C5-4BD4-AD4D-33BF1251AA62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BF6943-AA73-41CF-9B01-FD5B60350602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EEB0B2-C8C1-4694-BE7B-DD24E2B94411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26BD64-AE3C-4FF0-906A-F358D39980F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6CB804-7985-4390-86E4-4F4A6704297B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456FB8-E926-4429-ACC4-6D5202CCC98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3C1014-7E9D-4FFE-91FE-402584FBBC4E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AFB6FB-E89E-44EC-847F-7412242B890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3991C0-EC76-477E-B5CC-FF5C82340F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13909F-040D-45BE-AE6E-9822A297A8A9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57624A-5DDF-4D11-B5BE-F73F9AAB4D54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477FA7-9E30-4792-BDFA-522D3D9ECC9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B6ADC4-E60A-4DA2-BCA7-D638AAFF51E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0AC986-254B-4ED2-90ED-E63231876A19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2F7571-3EE6-4359-826F-8F3C88EE01A2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AD11D4-87EB-4208-8A21-792032E1D06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60B888-1654-4792-9D5E-53B8DD02B83C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3FFAC9-C914-4FF7-BE9D-9B554FCFE13B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263004-835D-401E-B69A-7B198B130D7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D521C17-BDBA-470F-9DCE-D2DD7347AE2C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30EA98-62FA-4F17-8FF7-87A1779548BE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8951F3-1FA4-4E6B-A317-78E08E3653F5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91B99D-4788-4047-AE26-4AEA39A03468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825E87-E03F-44AB-B7A1-448964249D3A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D1F27C-18FF-426E-8C11-267B426F712F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2DFAAB-537C-43EF-9DA6-944ABF6B6EE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9390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3E09E-15C2-41A2-9F93-690350FB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87389C3E-E798-4F87-8C99-A79C81156CC3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B99DDD-86FB-460D-9995-B58E9A7CB2C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35570B-7D80-4FB2-BCCD-2F972E06FF6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259DBC-7039-4B49-B959-19A21B2E9A4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955A04-1C9B-480F-8E24-B72876F40BA3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44B6B5-4D8E-4B11-8B5F-089064D97B42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321A03-F101-4726-B288-7BAFF051F952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9E7FF5-7681-4F58-AAEF-60317FDB901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8C22C1-5456-4790-8D27-30F083A78358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DC6D36-BC85-415A-A199-7637925C70C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71F53-4271-4940-8E01-D0FE0C260BD6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AD3E5-DFE6-4B67-AEC2-A98588EF8E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D61998-E6FA-4269-AC56-C2450AFFA7C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E1246A-A6A1-4354-AFBA-38B645FA771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B26E30-3FF2-4EC1-A97A-B87D24D97CF7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ECEC73-6321-49E9-8EDA-DFF9EBC74537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C8F23A-3516-482D-BAF2-3D02A701C32A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D90A57-032C-4C31-9414-7789ECBBE91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8AB40F-4CAB-4537-A6A6-136222AA02D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044043-8711-4930-94D7-43C923561C7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BBE02-30A8-4252-914F-66FBD0AA6660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9E9FF2-6080-4440-96A1-48F37C66C47D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E5D4EE-7027-4200-A0BF-FE67F1200A6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8DA65F-EBBC-40E1-8218-DA058A0224C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079E9F-1C3E-48B7-B1E3-258334986515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0C8D11-6E46-478C-B26D-5798A724C7E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84901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88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A5DE0B72-41CB-48A0-9391-8F698C2624A5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E559A7-FEA3-4C5B-B521-4D3D77F0D930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331091-2267-4A0F-9B32-9D28519508ED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976AE0-BE30-4CFF-B18A-72F5C8A18B40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7A5992-06BA-4CBB-9E74-5B6C840614E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086BB83-0162-4462-842F-4A24ACE53C0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B76203-1259-4A7F-BFF6-7DCBA2F15A8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5C1F9-F3C8-4CA4-AC2D-72DB8796AC8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A2DDDF-7FE0-4CED-8469-57FD289C88D6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02CF86-123E-4E35-A49C-7477C3315FC1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7D0F8F-618E-4003-AB61-98F9F0C5098A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9A211-D3EE-4EE7-B6CA-7CE946ACC505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76759-5C4C-4AB7-A98E-313293C57FC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B2A4CB-A699-4DD3-97BB-7A6D0957E137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7E8C58-1ADE-48E6-8B55-A53D510966E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EB5D1D-3FD4-42B2-8C69-E21B498EB4FE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2D250A-6FEE-4EA7-AE44-1734595FDFD8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B40970-B509-4A57-A9CF-56DEECA213B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9A23DC-1611-4133-9146-618807985E33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5AA460-70C8-4166-8C70-F5EFA73090A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C2122B-9F5B-48E8-8B41-93F93DBF331C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F65351-88D1-4EAD-BDCD-284A3E4DB80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8E8B3C-3D0A-4C02-822C-53070EE6ED2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0CDCCB-4CB7-464B-9DDA-A4CC9C7A00F3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09F3C1-ADCC-4304-9A6A-3A18D731C22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45F684-A205-45CA-AA21-8CAEBDB59B74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7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FDC69EDC-DB20-40CC-B228-FD34C617DBA7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538E1E-54A0-40FC-AB7B-299989B0577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729558-62ED-4E5A-A003-4895BA035D0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C6A25B-D80F-464B-A9ED-0B298280B32A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FCD00A-9D3F-41C5-84B4-563708CE8C6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11DEF-2EA3-4286-9551-5D7FEB77D7FF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3AEF4E-E508-419C-B975-65BA73B4AE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395762-55BC-40EC-92C0-FC2834B71A7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BD5D42-EFEC-4997-80CC-0F39798892A1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C481A-E837-4888-BC9C-40ABC788BED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1FD4E8-79C7-40CB-8665-84B6513188E9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9C6942-0CAB-4FBF-B67F-5B885EDE549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F52AB2-0122-40BA-AAE1-6BDA4214735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3E3F25-A38B-433C-82CE-A33CA6350B93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8286D2-3B05-4E94-8101-D0175A09E411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806565-51DA-495C-A45E-D2C80C3DD58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856FEB-44D2-4F5E-96C2-6210F4B801A3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0384AA-B4C3-46FB-B08F-E690ED03E49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3751D0-70DB-4DE3-94EB-D35539D02E2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5B20D5-532D-418B-88AE-E0F36BE75CDD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0372B4-36BD-4430-A6FF-A9EEB364345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9D6DFC-729A-4756-AADE-DB9D67BE9CE6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ACAD7-DED6-45EE-8ACA-63611F8458A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AB385B-301B-4E38-8C33-C217F2C3B1F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31C76C-DE67-47A2-982D-51B6F33E0D7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B5E2C3F-1910-4AF6-B3D4-86AFD25F1C4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10139363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8B137DFB-FEA2-45EA-85FD-5376D330A48A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20754B-DA7B-4244-9AED-BA37EB39AB2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3B370B-698A-4356-A49D-EEC5FA696D5C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A28153-E867-4218-B94F-E29275D6841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500C47-B0B0-4F92-B13C-9BFE37D29F9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DFC730-E3DB-4BBF-9233-F38CCB66F50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1F0405-6B2E-4852-83A2-C179D40F2526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3EBB3F-303E-487D-8AAA-8AD96342D36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F22E0-01AA-4A2E-9E1B-4512CBC98EC2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B5E16B-8B12-4AD3-8E8D-BC0B21E25E3A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87409-DB03-4437-BC6D-58FAC9726681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A564F-CA81-4A56-96A6-0EAEE97DE3C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C25CC6-2E6B-46F7-9A71-0BBB1D05E846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9348F4-9968-4E94-9EEC-EAEB2C0E0EDA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E5C2E8-3FDB-41A3-A7B5-9A2923850825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A11BED-6191-4DDD-ABAA-40E2D785725C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37EDAD-7DEA-413E-AB4D-5C85697C5642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F3297D-CD7D-4E14-BA6B-CF87D117320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BED05-7EF6-45AA-A71C-B97D4A54C21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CDE7D7-F441-4BC4-95BA-9482AFCFDEC4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26A2D7-1620-409E-AE29-D74BB909AEB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E15D9F-7791-4DA4-8526-3539DCF6831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B9952F-DDD2-4678-9A29-9F649FCB2EA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C07BA8-1811-408B-8DC9-6D6770164E3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F15F08-ED9C-4D77-88E0-8D00EB297416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6A5A25-2352-4D1B-BA56-C43ACB08F16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2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0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084729"/>
            <a:ext cx="11306174" cy="5092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53038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4" r:id="rId3"/>
    <p:sldLayoutId id="2147483682" r:id="rId4"/>
    <p:sldLayoutId id="2147483696" r:id="rId5"/>
    <p:sldLayoutId id="2147483697" r:id="rId6"/>
    <p:sldLayoutId id="2147483676" r:id="rId7"/>
    <p:sldLayoutId id="2147483688" r:id="rId8"/>
    <p:sldLayoutId id="2147483691" r:id="rId9"/>
    <p:sldLayoutId id="2147483692" r:id="rId10"/>
    <p:sldLayoutId id="2147483689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1970" userDrawn="1">
          <p15:clr>
            <a:srgbClr val="F26B43"/>
          </p15:clr>
        </p15:guide>
        <p15:guide id="7" pos="5704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10" pos="3784" userDrawn="1">
          <p15:clr>
            <a:srgbClr val="F26B43"/>
          </p15:clr>
        </p15:guide>
        <p15:guide id="11" pos="3896" userDrawn="1">
          <p15:clr>
            <a:srgbClr val="F26B43"/>
          </p15:clr>
        </p15:guide>
        <p15:guide id="12" pos="5590" userDrawn="1">
          <p15:clr>
            <a:srgbClr val="F26B43"/>
          </p15:clr>
        </p15:guide>
        <p15:guide id="13" orient="horz" pos="36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Rot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z="4400" dirty="0" err="1"/>
              <a:t>BreastScreen</a:t>
            </a:r>
            <a:r>
              <a:rPr lang="en-AU" sz="4400" dirty="0"/>
              <a:t> participation rates in mental health consumers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 noRot="1" noMove="1" noResize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sz="2000" b="1" u="sng" dirty="0"/>
              <a:t>Chris Lambeth</a:t>
            </a:r>
            <a:r>
              <a:rPr lang="en-AU" sz="2000" b="1" u="sng" baseline="30000" dirty="0"/>
              <a:t>1</a:t>
            </a:r>
            <a:r>
              <a:rPr lang="en-AU" sz="2000" b="1" dirty="0"/>
              <a:t>, Grant Sara</a:t>
            </a:r>
            <a:r>
              <a:rPr lang="en-AU" sz="2000" b="1" baseline="30000" dirty="0"/>
              <a:t>1,2</a:t>
            </a:r>
            <a:r>
              <a:rPr lang="en-AU" sz="2000" b="1" dirty="0"/>
              <a:t>, Wendy Chen</a:t>
            </a:r>
            <a:r>
              <a:rPr lang="en-AU" sz="2000" b="1" baseline="30000" dirty="0"/>
              <a:t>1</a:t>
            </a:r>
            <a:r>
              <a:rPr lang="en-AU" sz="2000" b="1" dirty="0"/>
              <a:t>, Myu Arumuganathan</a:t>
            </a:r>
            <a:r>
              <a:rPr lang="en-AU" sz="2000" b="1" baseline="30000" dirty="0"/>
              <a:t>1</a:t>
            </a:r>
            <a:r>
              <a:rPr lang="en-AU" sz="2000" b="1" dirty="0"/>
              <a:t>, Fred Wu</a:t>
            </a:r>
            <a:r>
              <a:rPr lang="en-AU" sz="2000" b="1" baseline="30000" dirty="0"/>
              <a:t>1</a:t>
            </a:r>
            <a:r>
              <a:rPr lang="en-AU" sz="2000" b="1" dirty="0"/>
              <a:t>, David Currow</a:t>
            </a:r>
            <a:r>
              <a:rPr lang="en-AU" sz="2000" b="1" baseline="30000" dirty="0"/>
              <a:t>3</a:t>
            </a:r>
            <a:r>
              <a:rPr lang="en-AU" sz="2000" b="1" dirty="0"/>
              <a:t> </a:t>
            </a:r>
          </a:p>
          <a:p>
            <a:r>
              <a:rPr lang="en-AU" sz="1000" i="1" dirty="0"/>
              <a:t>1: InforMH, System Information and Analytics Branch, NSW Ministry of Health</a:t>
            </a:r>
          </a:p>
          <a:p>
            <a:r>
              <a:rPr lang="en-AU" sz="1000" i="1" dirty="0"/>
              <a:t>2: Northern Clinical School, Faculty of Medicine and Health, University of Sydney</a:t>
            </a:r>
          </a:p>
          <a:p>
            <a:r>
              <a:rPr lang="en-AU" sz="1000" i="1" dirty="0"/>
              <a:t>3: Cancer Institute NSW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8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2381CF-39C6-47A5-B4C4-6C65531E660B}"/>
              </a:ext>
            </a:extLst>
          </p:cNvPr>
          <p:cNvSpPr/>
          <p:nvPr/>
        </p:nvSpPr>
        <p:spPr>
          <a:xfrm>
            <a:off x="9836666" y="4598377"/>
            <a:ext cx="2355334" cy="2259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A0978-A060-417D-BDC2-D763956E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36737"/>
            <a:ext cx="11306174" cy="540310"/>
          </a:xfrm>
        </p:spPr>
        <p:txBody>
          <a:bodyPr/>
          <a:lstStyle/>
          <a:p>
            <a:r>
              <a:rPr lang="en-US" dirty="0"/>
              <a:t>Does reduced screening lead to more advanced cancer?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AF1C-E467-4640-9767-24F38282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58" y="905487"/>
            <a:ext cx="5568894" cy="568094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-1587">
              <a:buNone/>
            </a:pPr>
            <a:endParaRPr lang="en-US" b="1" dirty="0"/>
          </a:p>
          <a:p>
            <a:pPr marL="0" indent="-1587">
              <a:buNone/>
            </a:pPr>
            <a:r>
              <a:rPr lang="en-US" b="1" dirty="0"/>
              <a:t>Current study </a:t>
            </a:r>
          </a:p>
          <a:p>
            <a:pPr marL="0" indent="-1587">
              <a:buNone/>
            </a:pPr>
            <a:endParaRPr lang="en-US" b="1" dirty="0"/>
          </a:p>
          <a:p>
            <a:pPr lvl="1"/>
            <a:r>
              <a:rPr lang="en-US" dirty="0"/>
              <a:t>NSW Cancer Register, 10 years (2008-2017)</a:t>
            </a:r>
          </a:p>
          <a:p>
            <a:pPr lvl="1"/>
            <a:r>
              <a:rPr lang="en-US" dirty="0"/>
              <a:t>NSW residents aged 50-74 with invasive breast cancer</a:t>
            </a:r>
          </a:p>
          <a:p>
            <a:pPr lvl="1"/>
            <a:r>
              <a:rPr lang="en-US" dirty="0"/>
              <a:t>Degree of spread</a:t>
            </a:r>
          </a:p>
          <a:p>
            <a:pPr lvl="2"/>
            <a:r>
              <a:rPr lang="en-US" dirty="0"/>
              <a:t>Local </a:t>
            </a:r>
          </a:p>
          <a:p>
            <a:pPr lvl="2"/>
            <a:r>
              <a:rPr lang="en-US" dirty="0"/>
              <a:t>Regional (surrounding organs or lymph nodes)</a:t>
            </a:r>
          </a:p>
          <a:p>
            <a:pPr lvl="2"/>
            <a:r>
              <a:rPr lang="en-US" dirty="0"/>
              <a:t>Metastatic</a:t>
            </a:r>
          </a:p>
          <a:p>
            <a:pPr marL="538162" lvl="2" indent="0">
              <a:buNone/>
            </a:pPr>
            <a:endParaRPr lang="en-US" dirty="0"/>
          </a:p>
          <a:p>
            <a:pPr lvl="1"/>
            <a:r>
              <a:rPr lang="en-US" dirty="0"/>
              <a:t>29,966 women</a:t>
            </a:r>
          </a:p>
          <a:p>
            <a:pPr lvl="2"/>
            <a:r>
              <a:rPr lang="en-US" dirty="0"/>
              <a:t>686 (2.4%) had recent MH service contact</a:t>
            </a:r>
          </a:p>
          <a:p>
            <a:pPr lvl="1"/>
            <a:r>
              <a:rPr lang="en-US" dirty="0"/>
              <a:t>At cancer diagnosis MH service users were</a:t>
            </a:r>
          </a:p>
          <a:p>
            <a:pPr lvl="2"/>
            <a:r>
              <a:rPr lang="en-US" dirty="0"/>
              <a:t>Younger</a:t>
            </a:r>
          </a:p>
          <a:p>
            <a:pPr lvl="2"/>
            <a:r>
              <a:rPr lang="en-US" dirty="0"/>
              <a:t>More likely to live in disadvantaged areas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EDC2D7-ED9F-454C-B6C9-7FB32E83A386}"/>
              </a:ext>
            </a:extLst>
          </p:cNvPr>
          <p:cNvSpPr txBox="1">
            <a:spLocks/>
          </p:cNvSpPr>
          <p:nvPr/>
        </p:nvSpPr>
        <p:spPr>
          <a:xfrm>
            <a:off x="6448034" y="1130089"/>
            <a:ext cx="5474122" cy="50922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1C6B5E-8F26-4F43-8C97-E259DF729734}"/>
              </a:ext>
            </a:extLst>
          </p:cNvPr>
          <p:cNvSpPr txBox="1">
            <a:spLocks/>
          </p:cNvSpPr>
          <p:nvPr/>
        </p:nvSpPr>
        <p:spPr>
          <a:xfrm>
            <a:off x="6355754" y="905436"/>
            <a:ext cx="5474122" cy="1055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/>
              <a:t>Preliminary findings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Screening is critical: for the NSW population, women with no past screening had higher risk of regional (1.8x) or metastatic (4.8x) spread at diagnosis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3D4051-DB84-4986-9DDB-82709756B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494303"/>
              </p:ext>
            </p:extLst>
          </p:nvPr>
        </p:nvGraphicFramePr>
        <p:xfrm>
          <a:off x="6753013" y="3350694"/>
          <a:ext cx="1944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291E8B-22A2-4A45-8931-7EC3E3DD6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459448"/>
              </p:ext>
            </p:extLst>
          </p:nvPr>
        </p:nvGraphicFramePr>
        <p:xfrm>
          <a:off x="9058963" y="3358136"/>
          <a:ext cx="1944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F617212-C04C-4738-9562-E05B221C5712}"/>
              </a:ext>
            </a:extLst>
          </p:cNvPr>
          <p:cNvSpPr txBox="1"/>
          <p:nvPr/>
        </p:nvSpPr>
        <p:spPr>
          <a:xfrm>
            <a:off x="6424246" y="44127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AU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2F18E-0748-4FAD-9964-5B9D74E4406C}"/>
              </a:ext>
            </a:extLst>
          </p:cNvPr>
          <p:cNvSpPr txBox="1"/>
          <p:nvPr/>
        </p:nvSpPr>
        <p:spPr>
          <a:xfrm>
            <a:off x="10802748" y="4755980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>
                <a:solidFill>
                  <a:srgbClr val="F4B183"/>
                </a:solidFill>
              </a:rPr>
              <a:t>Regional</a:t>
            </a:r>
            <a:endParaRPr lang="en-AU" sz="1400" dirty="0" err="1">
              <a:solidFill>
                <a:srgbClr val="F4B18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6B6EE-E5B6-4618-8219-15E42F1C1039}"/>
              </a:ext>
            </a:extLst>
          </p:cNvPr>
          <p:cNvSpPr txBox="1"/>
          <p:nvPr/>
        </p:nvSpPr>
        <p:spPr>
          <a:xfrm>
            <a:off x="10802748" y="5416091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rgbClr val="C55A11"/>
                </a:solidFill>
              </a:rPr>
              <a:t>Metastatic</a:t>
            </a:r>
            <a:endParaRPr lang="en-AU" sz="1400" b="1" dirty="0" err="1">
              <a:solidFill>
                <a:srgbClr val="C55A1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A6F57-673F-4BC4-A1DA-A9FE12B010C4}"/>
              </a:ext>
            </a:extLst>
          </p:cNvPr>
          <p:cNvSpPr txBox="1"/>
          <p:nvPr/>
        </p:nvSpPr>
        <p:spPr>
          <a:xfrm>
            <a:off x="5943600" y="3788463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rgbClr val="A9D18E"/>
                </a:solidFill>
              </a:rPr>
              <a:t>Past</a:t>
            </a:r>
            <a:endParaRPr lang="en-AU" sz="1400" dirty="0" err="1">
              <a:solidFill>
                <a:srgbClr val="A9D18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9ADB3-5E54-4CCE-9FBA-4777808930E9}"/>
              </a:ext>
            </a:extLst>
          </p:cNvPr>
          <p:cNvSpPr txBox="1"/>
          <p:nvPr/>
        </p:nvSpPr>
        <p:spPr>
          <a:xfrm>
            <a:off x="6010773" y="4772732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1400" b="1" dirty="0">
                <a:solidFill>
                  <a:srgbClr val="A9D18E"/>
                </a:solidFill>
              </a:rPr>
              <a:t>Recent</a:t>
            </a:r>
            <a:endParaRPr lang="en-AU" sz="1400" b="1" dirty="0" err="1">
              <a:solidFill>
                <a:srgbClr val="A9D18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2F1C5A-C144-4DAD-840D-0FF0E6C13575}"/>
              </a:ext>
            </a:extLst>
          </p:cNvPr>
          <p:cNvSpPr txBox="1"/>
          <p:nvPr/>
        </p:nvSpPr>
        <p:spPr>
          <a:xfrm>
            <a:off x="7086233" y="3197436"/>
            <a:ext cx="1480751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rgbClr val="A9D18E"/>
                </a:solidFill>
              </a:rPr>
              <a:t>BREAST SCREENING </a:t>
            </a:r>
            <a:endParaRPr lang="en-AU" sz="1400" b="1" dirty="0" err="1">
              <a:solidFill>
                <a:srgbClr val="A9D18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D7D45-7EF4-4BC9-BCEB-0C338E4A93BD}"/>
              </a:ext>
            </a:extLst>
          </p:cNvPr>
          <p:cNvSpPr txBox="1"/>
          <p:nvPr/>
        </p:nvSpPr>
        <p:spPr>
          <a:xfrm>
            <a:off x="9230926" y="3197436"/>
            <a:ext cx="1480751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rgbClr val="C55A11"/>
                </a:solidFill>
              </a:rPr>
              <a:t>DEGREE OF SPREAD</a:t>
            </a:r>
            <a:endParaRPr lang="en-AU" sz="1400" b="1" dirty="0" err="1">
              <a:solidFill>
                <a:srgbClr val="C55A1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193448-3D14-491B-8257-0E939087F50E}"/>
              </a:ext>
            </a:extLst>
          </p:cNvPr>
          <p:cNvSpPr txBox="1"/>
          <p:nvPr/>
        </p:nvSpPr>
        <p:spPr>
          <a:xfrm>
            <a:off x="6947277" y="5745421"/>
            <a:ext cx="758484" cy="602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Other NSW women</a:t>
            </a:r>
            <a:endParaRPr lang="en-AU" sz="14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F947C-6C28-423F-837D-1D62BD31D10C}"/>
              </a:ext>
            </a:extLst>
          </p:cNvPr>
          <p:cNvSpPr txBox="1"/>
          <p:nvPr/>
        </p:nvSpPr>
        <p:spPr>
          <a:xfrm>
            <a:off x="7766566" y="5735999"/>
            <a:ext cx="758484" cy="602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MH service users</a:t>
            </a:r>
            <a:endParaRPr lang="en-AU" sz="1400" b="1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5BEDD-4FF8-4D86-96AF-EA86484B61AC}"/>
              </a:ext>
            </a:extLst>
          </p:cNvPr>
          <p:cNvSpPr txBox="1"/>
          <p:nvPr/>
        </p:nvSpPr>
        <p:spPr>
          <a:xfrm>
            <a:off x="9260226" y="5733058"/>
            <a:ext cx="758484" cy="602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Other NSW women</a:t>
            </a:r>
            <a:endParaRPr lang="en-AU" sz="14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37DD6D-AB95-47F4-9966-20B00473F4D6}"/>
              </a:ext>
            </a:extLst>
          </p:cNvPr>
          <p:cNvSpPr txBox="1"/>
          <p:nvPr/>
        </p:nvSpPr>
        <p:spPr>
          <a:xfrm>
            <a:off x="10101228" y="5759745"/>
            <a:ext cx="758484" cy="602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MH service users</a:t>
            </a:r>
            <a:endParaRPr lang="en-AU" sz="1400" b="1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0AE295-BC6A-45F9-A704-1D27D0D8846A}"/>
              </a:ext>
            </a:extLst>
          </p:cNvPr>
          <p:cNvSpPr txBox="1"/>
          <p:nvPr/>
        </p:nvSpPr>
        <p:spPr>
          <a:xfrm>
            <a:off x="6274965" y="2232706"/>
            <a:ext cx="5474122" cy="53775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1600" dirty="0"/>
              <a:t>Mental health service users diagnosed with cancer were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Less likely to have had recent breast screening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DDD7CC-BBE5-4987-BD31-A69DF10B3580}"/>
              </a:ext>
            </a:extLst>
          </p:cNvPr>
          <p:cNvSpPr txBox="1"/>
          <p:nvPr/>
        </p:nvSpPr>
        <p:spPr>
          <a:xfrm>
            <a:off x="6284315" y="2739595"/>
            <a:ext cx="5474122" cy="4471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likely to have regional or metastatic spread</a:t>
            </a:r>
          </a:p>
        </p:txBody>
      </p:sp>
    </p:spTree>
    <p:extLst>
      <p:ext uri="{BB962C8B-B14F-4D97-AF65-F5344CB8AC3E}">
        <p14:creationId xmlns:p14="http://schemas.microsoft.com/office/powerpoint/2010/main" val="23531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  <p:bldGraphic spid="7" grpId="0">
        <p:bldAsOne/>
      </p:bldGraphic>
      <p:bldGraphic spid="8" grpId="0">
        <p:bldAsOne/>
      </p:bldGraphic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0978-A060-417D-BDC2-D763956E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screening contributes but is not the whole explanation</a:t>
            </a:r>
            <a:endParaRPr lang="en-AU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1E682E-E1D5-4394-A4B1-86B190D30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510653"/>
              </p:ext>
            </p:extLst>
          </p:nvPr>
        </p:nvGraphicFramePr>
        <p:xfrm>
          <a:off x="442913" y="1044286"/>
          <a:ext cx="4209142" cy="360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778691-EFAB-4579-AA74-0DEDBA641FE8}"/>
              </a:ext>
            </a:extLst>
          </p:cNvPr>
          <p:cNvSpPr txBox="1"/>
          <p:nvPr/>
        </p:nvSpPr>
        <p:spPr>
          <a:xfrm>
            <a:off x="695517" y="1512277"/>
            <a:ext cx="202223" cy="298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53%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B76AB-A133-48EA-976C-5A83624A2D2E}"/>
              </a:ext>
            </a:extLst>
          </p:cNvPr>
          <p:cNvSpPr txBox="1"/>
          <p:nvPr/>
        </p:nvSpPr>
        <p:spPr>
          <a:xfrm>
            <a:off x="1173233" y="1128347"/>
            <a:ext cx="202223" cy="298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64%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D8F86-A7DB-408C-B68E-2090746B4AB1}"/>
              </a:ext>
            </a:extLst>
          </p:cNvPr>
          <p:cNvSpPr txBox="1"/>
          <p:nvPr/>
        </p:nvSpPr>
        <p:spPr>
          <a:xfrm>
            <a:off x="2187279" y="1811215"/>
            <a:ext cx="202223" cy="298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46%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BC44C-5CB8-4F33-B274-86379973B932}"/>
              </a:ext>
            </a:extLst>
          </p:cNvPr>
          <p:cNvSpPr txBox="1"/>
          <p:nvPr/>
        </p:nvSpPr>
        <p:spPr>
          <a:xfrm>
            <a:off x="2673786" y="1512277"/>
            <a:ext cx="202223" cy="298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53%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CB0D7-05FD-4A78-80A8-AC7A55321920}"/>
              </a:ext>
            </a:extLst>
          </p:cNvPr>
          <p:cNvSpPr txBox="1"/>
          <p:nvPr/>
        </p:nvSpPr>
        <p:spPr>
          <a:xfrm>
            <a:off x="3679041" y="2198076"/>
            <a:ext cx="202223" cy="298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35%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C3A62-AD0F-4D40-BB05-910560F12E17}"/>
              </a:ext>
            </a:extLst>
          </p:cNvPr>
          <p:cNvSpPr txBox="1"/>
          <p:nvPr/>
        </p:nvSpPr>
        <p:spPr>
          <a:xfrm>
            <a:off x="4165548" y="1767254"/>
            <a:ext cx="202223" cy="298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46%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304A3-E971-43AE-89A1-6D55D9F903BA}"/>
              </a:ext>
            </a:extLst>
          </p:cNvPr>
          <p:cNvSpPr txBox="1"/>
          <p:nvPr/>
        </p:nvSpPr>
        <p:spPr>
          <a:xfrm>
            <a:off x="4536222" y="2787480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dirty="0">
                <a:solidFill>
                  <a:srgbClr val="F4B183"/>
                </a:solidFill>
              </a:rPr>
              <a:t>Regional</a:t>
            </a:r>
            <a:endParaRPr lang="en-AU" sz="1200" dirty="0" err="1">
              <a:solidFill>
                <a:srgbClr val="F4B18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BC957E-1067-4AD2-8273-3D32A0F5F95F}"/>
              </a:ext>
            </a:extLst>
          </p:cNvPr>
          <p:cNvSpPr txBox="1"/>
          <p:nvPr/>
        </p:nvSpPr>
        <p:spPr>
          <a:xfrm>
            <a:off x="4536222" y="3447591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Metastatic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4E762-F3D2-4425-9536-512DFC451DD0}"/>
              </a:ext>
            </a:extLst>
          </p:cNvPr>
          <p:cNvSpPr txBox="1"/>
          <p:nvPr/>
        </p:nvSpPr>
        <p:spPr>
          <a:xfrm>
            <a:off x="4536222" y="1661746"/>
            <a:ext cx="914400" cy="46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C55A11"/>
                </a:solidFill>
              </a:rPr>
              <a:t>Regional or metastatic</a:t>
            </a:r>
            <a:endParaRPr lang="en-AU" sz="1200" b="1" dirty="0" err="1">
              <a:solidFill>
                <a:srgbClr val="C55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B9627-0F95-4A9B-A009-B3D10005F244}"/>
              </a:ext>
            </a:extLst>
          </p:cNvPr>
          <p:cNvSpPr txBox="1"/>
          <p:nvPr/>
        </p:nvSpPr>
        <p:spPr>
          <a:xfrm>
            <a:off x="579683" y="4661921"/>
            <a:ext cx="420914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/>
              <a:t>Even among women with recent screening,  mental health service users were more likely to have advanced disease at diagnosis</a:t>
            </a:r>
            <a:endParaRPr lang="en-AU" sz="1600" dirty="0" err="1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D1E506-53BC-4CF8-B6F4-0B8E711F2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77869"/>
              </p:ext>
            </p:extLst>
          </p:nvPr>
        </p:nvGraphicFramePr>
        <p:xfrm>
          <a:off x="6112136" y="1044286"/>
          <a:ext cx="5936813" cy="3281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566">
                  <a:extLst>
                    <a:ext uri="{9D8B030D-6E8A-4147-A177-3AD203B41FA5}">
                      <a16:colId xmlns:a16="http://schemas.microsoft.com/office/drawing/2014/main" val="370790591"/>
                    </a:ext>
                  </a:extLst>
                </a:gridCol>
                <a:gridCol w="1679329">
                  <a:extLst>
                    <a:ext uri="{9D8B030D-6E8A-4147-A177-3AD203B41FA5}">
                      <a16:colId xmlns:a16="http://schemas.microsoft.com/office/drawing/2014/main" val="3041806887"/>
                    </a:ext>
                  </a:extLst>
                </a:gridCol>
                <a:gridCol w="1696918">
                  <a:extLst>
                    <a:ext uri="{9D8B030D-6E8A-4147-A177-3AD203B41FA5}">
                      <a16:colId xmlns:a16="http://schemas.microsoft.com/office/drawing/2014/main" val="363280430"/>
                    </a:ext>
                  </a:extLst>
                </a:gridCol>
              </a:tblGrid>
              <a:tr h="587031">
                <a:tc>
                  <a:txBody>
                    <a:bodyPr/>
                    <a:lstStyle/>
                    <a:p>
                      <a:pPr marL="914400" marR="0" lvl="2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>
                          <a:effectLst/>
                        </a:rPr>
                        <a:t>Predictors of    </a:t>
                      </a:r>
                      <a:endParaRPr lang="en-AU" sz="1600" dirty="0"/>
                    </a:p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Regional </a:t>
                      </a:r>
                    </a:p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spread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Metastatic </a:t>
                      </a:r>
                    </a:p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spread</a:t>
                      </a:r>
                      <a:endParaRPr lang="en-A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64856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Age 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>
                          <a:effectLst/>
                        </a:rPr>
                        <a:t>Younger age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Older age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40128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Socioeconomic status 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u="none" strike="noStrike" dirty="0">
                          <a:effectLst/>
                        </a:rPr>
                        <a:t>More disadvantaged</a:t>
                      </a:r>
                      <a:endParaRPr lang="en-A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13848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Region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Urban location 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199292"/>
                  </a:ext>
                </a:extLst>
              </a:tr>
              <a:tr h="3013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After adjusting for age, disadvantage and rural location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038788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MH service use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u="none" strike="noStrike" dirty="0">
                          <a:effectLst/>
                        </a:rPr>
                        <a:t>1.6  (1.4 - 1.8)</a:t>
                      </a:r>
                      <a:endParaRPr lang="en-A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647453"/>
                  </a:ext>
                </a:extLst>
              </a:tr>
              <a:tr h="2991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+ adjusting for </a:t>
                      </a:r>
                      <a:r>
                        <a:rPr lang="en-AU" sz="1600" u="none" strike="noStrike" dirty="0" err="1">
                          <a:effectLst/>
                        </a:rPr>
                        <a:t>BreastScreen</a:t>
                      </a:r>
                      <a:r>
                        <a:rPr lang="en-AU" sz="1600" u="none" strike="noStrike" dirty="0">
                          <a:effectLst/>
                        </a:rPr>
                        <a:t> participation 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020531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Never screened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>
                          <a:effectLst/>
                        </a:rPr>
                        <a:t>2.1 (1.9-2.2)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3.8 (3.4-4.2)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87507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Past screen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>
                          <a:effectLst/>
                        </a:rPr>
                        <a:t>1.6 (1.5-1.7)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2.2 (1.9-2.6)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2387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1600" u="none" strike="noStrike" dirty="0">
                          <a:effectLst/>
                        </a:rPr>
                        <a:t>MH service use 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u="none" strike="noStrike" dirty="0">
                          <a:effectLst/>
                        </a:rPr>
                        <a:t>1.5  (1.3 - 1.8)</a:t>
                      </a:r>
                      <a:endParaRPr lang="en-A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86268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FE7CC00-A9CB-4084-8027-1CEBCD5CEA89}"/>
              </a:ext>
            </a:extLst>
          </p:cNvPr>
          <p:cNvSpPr txBox="1"/>
          <p:nvPr/>
        </p:nvSpPr>
        <p:spPr>
          <a:xfrm>
            <a:off x="6112136" y="4392290"/>
            <a:ext cx="5936813" cy="258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000" dirty="0"/>
              <a:t>Partial proportional odds regression, Odds Ratios for age, disadvantage and region not shown</a:t>
            </a:r>
            <a:endParaRPr lang="en-AU" sz="1000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03B13A-5A59-4C72-ACA6-735921934B3E}"/>
              </a:ext>
            </a:extLst>
          </p:cNvPr>
          <p:cNvSpPr txBox="1"/>
          <p:nvPr/>
        </p:nvSpPr>
        <p:spPr>
          <a:xfrm>
            <a:off x="6068593" y="4713273"/>
            <a:ext cx="6023897" cy="7160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/>
              <a:t>After adjusting for age and demographics, mental health service users were 60% more likely to have advanced disease at diagnosis.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F42B6-069D-46FF-A61A-5B69BE5A2548}"/>
              </a:ext>
            </a:extLst>
          </p:cNvPr>
          <p:cNvSpPr txBox="1"/>
          <p:nvPr/>
        </p:nvSpPr>
        <p:spPr>
          <a:xfrm>
            <a:off x="6068592" y="5576321"/>
            <a:ext cx="6023897" cy="7160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/>
              <a:t>BUT also adjusting for </a:t>
            </a:r>
            <a:r>
              <a:rPr lang="en-US" sz="1600" dirty="0" err="1"/>
              <a:t>BreastScreen</a:t>
            </a:r>
            <a:r>
              <a:rPr lang="en-US" sz="1600" dirty="0"/>
              <a:t> participation only slightly reduced this risk (to 50%).</a:t>
            </a:r>
          </a:p>
          <a:p>
            <a:pPr algn="l">
              <a:spcBef>
                <a:spcPts val="600"/>
              </a:spcBef>
            </a:pPr>
            <a:r>
              <a:rPr lang="en-US" sz="1600" dirty="0"/>
              <a:t>This suggests other factors also contribute.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D88EF6-BCFE-4573-94E2-A038CE07073E}"/>
              </a:ext>
            </a:extLst>
          </p:cNvPr>
          <p:cNvSpPr/>
          <p:nvPr/>
        </p:nvSpPr>
        <p:spPr>
          <a:xfrm>
            <a:off x="6096000" y="2527255"/>
            <a:ext cx="6023897" cy="60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8B0D9E-87D5-4591-BB66-B75F7E609825}"/>
              </a:ext>
            </a:extLst>
          </p:cNvPr>
          <p:cNvSpPr/>
          <p:nvPr/>
        </p:nvSpPr>
        <p:spPr>
          <a:xfrm>
            <a:off x="6068591" y="3121616"/>
            <a:ext cx="6023897" cy="120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5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7C3A-53C2-4FED-A6F7-B76BDBE5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678A-B9A9-4031-BB0C-1347A96B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125982"/>
            <a:ext cx="4872037" cy="5092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Study 1: Using </a:t>
            </a:r>
            <a:r>
              <a:rPr lang="en-US" sz="2000" b="1" dirty="0" err="1"/>
              <a:t>Breastscreen</a:t>
            </a:r>
            <a:r>
              <a:rPr lang="en-US" sz="2000" b="1" dirty="0"/>
              <a:t> data for all NSW women aged 50-74 over 2 years</a:t>
            </a:r>
          </a:p>
          <a:p>
            <a:pPr lvl="1"/>
            <a:r>
              <a:rPr lang="en-US" sz="2000" dirty="0"/>
              <a:t>Only 30% of mental health service users had a recent screening mammogram</a:t>
            </a:r>
          </a:p>
          <a:p>
            <a:pPr lvl="1"/>
            <a:r>
              <a:rPr lang="en-US" sz="2000" dirty="0"/>
              <a:t>This compares to 53% of other NSW women of the same age </a:t>
            </a:r>
          </a:p>
          <a:p>
            <a:pPr lvl="1"/>
            <a:r>
              <a:rPr lang="en-US" sz="2000" dirty="0"/>
              <a:t>Younger age, greater disadvantage or rural location do not explain these differences </a:t>
            </a:r>
          </a:p>
          <a:p>
            <a:pPr lvl="1"/>
            <a:r>
              <a:rPr lang="en-US" sz="2000" dirty="0"/>
              <a:t>Adjusted rate ratio 0.58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751DD-E6D7-4127-935A-3CDCC6A17C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4900" y="1125982"/>
            <a:ext cx="5564187" cy="5092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Study 2:  Using NSW Cancer Register for women diagnosed with breast cancer over 10 years</a:t>
            </a:r>
          </a:p>
          <a:p>
            <a:pPr lvl="1"/>
            <a:r>
              <a:rPr lang="en-AU" sz="2000" dirty="0"/>
              <a:t>Mental health service users were less likely to have had a recent screening mammogram before cancer diagnosis</a:t>
            </a:r>
          </a:p>
          <a:p>
            <a:pPr lvl="1"/>
            <a:r>
              <a:rPr lang="en-AU" sz="2000" dirty="0"/>
              <a:t>After adjusting for age and demographics they were 60% more likely to have advanced disease at diagnosis</a:t>
            </a:r>
          </a:p>
          <a:p>
            <a:pPr lvl="1"/>
            <a:r>
              <a:rPr lang="en-AU" sz="2000" dirty="0"/>
              <a:t>However lower screening participation only explained a small part of that risk</a:t>
            </a:r>
          </a:p>
        </p:txBody>
      </p:sp>
    </p:spTree>
    <p:extLst>
      <p:ext uri="{BB962C8B-B14F-4D97-AF65-F5344CB8AC3E}">
        <p14:creationId xmlns:p14="http://schemas.microsoft.com/office/powerpoint/2010/main" val="25420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A3E7-E325-FA4E-888A-2C9FB1CE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13" y="2944948"/>
            <a:ext cx="8732288" cy="1112001"/>
          </a:xfrm>
        </p:spPr>
        <p:txBody>
          <a:bodyPr>
            <a:noAutofit/>
          </a:bodyPr>
          <a:lstStyle/>
          <a:p>
            <a:pPr lvl="1"/>
            <a:r>
              <a:rPr lang="en-US" sz="1800" dirty="0"/>
              <a:t>Develop flexible, locally appropriate models to support choice</a:t>
            </a:r>
          </a:p>
          <a:p>
            <a:pPr lvl="1"/>
            <a:r>
              <a:rPr lang="en-US" sz="1800" dirty="0"/>
              <a:t>Address the barriers</a:t>
            </a:r>
          </a:p>
          <a:p>
            <a:pPr lvl="1"/>
            <a:r>
              <a:rPr lang="en-US" sz="1800" dirty="0"/>
              <a:t>Monitor what works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E04193-004F-A741-85CE-8CDD21E6D276}"/>
              </a:ext>
            </a:extLst>
          </p:cNvPr>
          <p:cNvSpPr txBox="1">
            <a:spLocks/>
          </p:cNvSpPr>
          <p:nvPr/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A0666F-68F7-4AD4-A469-73ABE619943C}"/>
              </a:ext>
            </a:extLst>
          </p:cNvPr>
          <p:cNvSpPr txBox="1">
            <a:spLocks/>
          </p:cNvSpPr>
          <p:nvPr/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Action is possible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63323-EA96-471E-93FA-DCD375A9E1DE}"/>
              </a:ext>
            </a:extLst>
          </p:cNvPr>
          <p:cNvSpPr txBox="1"/>
          <p:nvPr/>
        </p:nvSpPr>
        <p:spPr>
          <a:xfrm>
            <a:off x="470037" y="2792413"/>
            <a:ext cx="2235600" cy="1282043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Increase </a:t>
            </a:r>
            <a:r>
              <a:rPr lang="en-US" sz="1800" b="1" dirty="0" err="1">
                <a:solidFill>
                  <a:schemeClr val="bg1"/>
                </a:solidFill>
              </a:rPr>
              <a:t>BreastScreen</a:t>
            </a:r>
            <a:r>
              <a:rPr lang="en-US" sz="1800" b="1" dirty="0">
                <a:solidFill>
                  <a:schemeClr val="bg1"/>
                </a:solidFill>
              </a:rPr>
              <a:t> participation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7BE42-6799-42F5-A74C-63648F994763}"/>
              </a:ext>
            </a:extLst>
          </p:cNvPr>
          <p:cNvSpPr txBox="1"/>
          <p:nvPr/>
        </p:nvSpPr>
        <p:spPr>
          <a:xfrm>
            <a:off x="470037" y="1053920"/>
            <a:ext cx="2235600" cy="1497999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Build data and understanding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22E7D-52E9-4524-AE39-17D7676741A5}"/>
              </a:ext>
            </a:extLst>
          </p:cNvPr>
          <p:cNvSpPr txBox="1"/>
          <p:nvPr/>
        </p:nvSpPr>
        <p:spPr>
          <a:xfrm>
            <a:off x="470037" y="4366041"/>
            <a:ext cx="2235600" cy="1282043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Build alliances and partnerships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A33F2E-0451-48CE-BC6E-5B208C935566}"/>
              </a:ext>
            </a:extLst>
          </p:cNvPr>
          <p:cNvSpPr txBox="1">
            <a:spLocks/>
          </p:cNvSpPr>
          <p:nvPr/>
        </p:nvSpPr>
        <p:spPr>
          <a:xfrm>
            <a:off x="2524112" y="4366041"/>
            <a:ext cx="8434173" cy="183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Closing gaps and addressing disadvantage is a priority for cancer strategies</a:t>
            </a:r>
          </a:p>
          <a:p>
            <a:pPr lvl="1"/>
            <a:r>
              <a:rPr lang="en-US" sz="1800" dirty="0"/>
              <a:t>Coordinate efforts : lived experience, screening services, primary care, community </a:t>
            </a:r>
            <a:r>
              <a:rPr lang="en-US" sz="1800" dirty="0" err="1"/>
              <a:t>organisations</a:t>
            </a:r>
            <a:r>
              <a:rPr lang="en-US" sz="1800" dirty="0"/>
              <a:t>, cancer treatment services, mental health services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A49A31-FAD3-41CE-B160-56AB9E602D27}"/>
              </a:ext>
            </a:extLst>
          </p:cNvPr>
          <p:cNvSpPr txBox="1">
            <a:spLocks/>
          </p:cNvSpPr>
          <p:nvPr/>
        </p:nvSpPr>
        <p:spPr>
          <a:xfrm>
            <a:off x="2534425" y="1121056"/>
            <a:ext cx="9438838" cy="1363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Develop ongoing data and reporting on screening rates</a:t>
            </a:r>
          </a:p>
          <a:p>
            <a:pPr lvl="1"/>
            <a:r>
              <a:rPr lang="en-US" sz="1800" dirty="0"/>
              <a:t>Understand barriers: personal, cultural, health system (stigma, acceptance, trust) …</a:t>
            </a:r>
          </a:p>
          <a:p>
            <a:pPr lvl="1"/>
            <a:r>
              <a:rPr lang="en-US" sz="1800" dirty="0"/>
              <a:t>Explore factors contributing to more advanced disease</a:t>
            </a:r>
          </a:p>
          <a:p>
            <a:pPr lvl="1"/>
            <a:r>
              <a:rPr lang="en-US" sz="1800" dirty="0"/>
              <a:t>Explore Breast Cancer care and outcomes </a:t>
            </a:r>
          </a:p>
        </p:txBody>
      </p:sp>
    </p:spTree>
    <p:extLst>
      <p:ext uri="{BB962C8B-B14F-4D97-AF65-F5344CB8AC3E}">
        <p14:creationId xmlns:p14="http://schemas.microsoft.com/office/powerpoint/2010/main" val="12076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D02-E3A8-4BB1-B810-0615F3CF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Thankyou  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5AC5-21CB-410B-860C-6538FFE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11707"/>
            <a:ext cx="11306174" cy="509223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Mental Health Living Longer project team and collaborators</a:t>
            </a:r>
          </a:p>
          <a:p>
            <a:pPr lvl="1"/>
            <a:r>
              <a:rPr lang="en-AU" dirty="0"/>
              <a:t>Steering Committee (Chair: Sharon Smith)</a:t>
            </a:r>
          </a:p>
          <a:p>
            <a:pPr lvl="1"/>
            <a:r>
              <a:rPr lang="en-AU" dirty="0"/>
              <a:t>Aboriginal Sovereign Steering Committee (Co-chairs: Ashley Brown, Pauline Ferkula)</a:t>
            </a:r>
          </a:p>
          <a:p>
            <a:pPr lvl="1"/>
            <a:r>
              <a:rPr lang="en-AU" dirty="0"/>
              <a:t>Academic Advisory Group: David Currow (Cancer Institute NSW), Philip Burgess (UQ), Matthew Large, Jackie Curtis, Faye McMillan (UNSW), Parashar </a:t>
            </a:r>
            <a:r>
              <a:rPr lang="en-AU" dirty="0" err="1"/>
              <a:t>Ramanuj</a:t>
            </a:r>
            <a:r>
              <a:rPr lang="en-AU" dirty="0"/>
              <a:t> (National Orthopaedic Hospital, London), Niels Mulder (Erasmus U)</a:t>
            </a:r>
          </a:p>
          <a:p>
            <a:pPr lvl="1"/>
            <a:r>
              <a:rPr lang="en-AU" dirty="0"/>
              <a:t>InforMH:  Myu Arumuganathan, Wendy Chen, Fred Wu</a:t>
            </a:r>
          </a:p>
          <a:p>
            <a:pPr lvl="1"/>
            <a:r>
              <a:rPr lang="en-AU" dirty="0"/>
              <a:t>Chris Lambeth: NSW Biostatistics Trainee Program</a:t>
            </a:r>
          </a:p>
          <a:p>
            <a:pPr lvl="1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D8989-E776-4755-8C91-7D55C6205EA8}"/>
              </a:ext>
            </a:extLst>
          </p:cNvPr>
          <p:cNvSpPr txBox="1"/>
          <p:nvPr/>
        </p:nvSpPr>
        <p:spPr>
          <a:xfrm>
            <a:off x="3514725" y="6040288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1" indent="0">
              <a:buNone/>
            </a:pPr>
            <a:r>
              <a:rPr lang="en-US" sz="1800" dirty="0"/>
              <a:t>	Grant.Sara@health.nsw.gov.au</a:t>
            </a:r>
          </a:p>
        </p:txBody>
      </p:sp>
    </p:spTree>
    <p:extLst>
      <p:ext uri="{BB962C8B-B14F-4D97-AF65-F5344CB8AC3E}">
        <p14:creationId xmlns:p14="http://schemas.microsoft.com/office/powerpoint/2010/main" val="16737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D02-E3A8-4BB1-B810-0615F3CF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5AC5-21CB-410B-860C-6538FFE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94" y="1961567"/>
            <a:ext cx="9548812" cy="3112643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dirty="0"/>
              <a:t>The </a:t>
            </a:r>
            <a:r>
              <a:rPr lang="en-AU" sz="2400" dirty="0" err="1"/>
              <a:t>Yugambeh</a:t>
            </a:r>
            <a:r>
              <a:rPr lang="en-AU" sz="2400" dirty="0"/>
              <a:t>/</a:t>
            </a:r>
            <a:r>
              <a:rPr lang="en-AU" sz="2400" dirty="0" err="1"/>
              <a:t>Kombumerri</a:t>
            </a:r>
            <a:r>
              <a:rPr lang="en-AU" sz="2400" dirty="0"/>
              <a:t> people on whose lands we meet</a:t>
            </a:r>
          </a:p>
          <a:p>
            <a:pPr marL="0" indent="0" algn="ctr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dirty="0"/>
              <a:t>People who have used NSW </a:t>
            </a:r>
            <a:r>
              <a:rPr lang="en-AU" sz="2400" dirty="0" err="1"/>
              <a:t>Breastscreen</a:t>
            </a:r>
            <a:r>
              <a:rPr lang="en-AU" sz="2400" dirty="0"/>
              <a:t>, hospital or community mental health services, whose data we use with gratitude and respect </a:t>
            </a:r>
          </a:p>
          <a:p>
            <a:pPr algn="ctr"/>
            <a:endParaRPr lang="en-AU" sz="2400" dirty="0"/>
          </a:p>
          <a:p>
            <a:pPr marL="268288" lvl="1" indent="0" algn="ctr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292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F805B1-BEA8-4F9D-977C-1DEB25E89602}"/>
              </a:ext>
            </a:extLst>
          </p:cNvPr>
          <p:cNvSpPr txBox="1"/>
          <p:nvPr/>
        </p:nvSpPr>
        <p:spPr>
          <a:xfrm>
            <a:off x="6096000" y="621799"/>
            <a:ext cx="7047123" cy="115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2000" dirty="0"/>
              <a:t>28% of reported cancers </a:t>
            </a:r>
          </a:p>
          <a:p>
            <a:r>
              <a:rPr lang="en-AU" sz="2000" dirty="0"/>
              <a:t>14% of cancer deaths</a:t>
            </a:r>
          </a:p>
          <a:p>
            <a:r>
              <a:rPr lang="en-AU" sz="2000" dirty="0"/>
              <a:t>More than 3,200 deaths per year in Australia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4065B-DAD5-4192-9AAA-B26BA9B4E635}"/>
              </a:ext>
            </a:extLst>
          </p:cNvPr>
          <p:cNvSpPr txBox="1"/>
          <p:nvPr/>
        </p:nvSpPr>
        <p:spPr>
          <a:xfrm>
            <a:off x="6280561" y="1968787"/>
            <a:ext cx="4477434" cy="1164771"/>
          </a:xfrm>
          <a:prstGeom prst="rect">
            <a:avLst/>
          </a:prstGeom>
          <a:solidFill>
            <a:srgbClr val="0A7CB9"/>
          </a:solidFill>
        </p:spPr>
        <p:txBody>
          <a:bodyPr wrap="square" lIns="360000" rIns="360000" rtlCol="0" anchor="ctr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z="2000" dirty="0"/>
              <a:t>Advances in screening and care have reduced mortality</a:t>
            </a:r>
            <a:endParaRPr lang="en-A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77FBF-203C-4830-9BB0-5D3E0B20D892}"/>
              </a:ext>
            </a:extLst>
          </p:cNvPr>
          <p:cNvSpPr txBox="1"/>
          <p:nvPr/>
        </p:nvSpPr>
        <p:spPr>
          <a:xfrm>
            <a:off x="1434008" y="514683"/>
            <a:ext cx="4477434" cy="1164771"/>
          </a:xfrm>
          <a:prstGeom prst="rect">
            <a:avLst/>
          </a:prstGeom>
          <a:solidFill>
            <a:srgbClr val="0A7CB9"/>
          </a:solidFill>
        </p:spPr>
        <p:txBody>
          <a:bodyPr wrap="square" lIns="360000" rIns="360000" rtlCol="0" anchor="ctr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z="2000" dirty="0"/>
              <a:t>Breast cancer is the most common cancer in Australian women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C220A-B405-48CB-851E-74CED043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43" y="3214032"/>
            <a:ext cx="4479198" cy="2129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F0BB8-BEBB-48E1-BAA1-B37CD55A722C}"/>
              </a:ext>
            </a:extLst>
          </p:cNvPr>
          <p:cNvSpPr txBox="1"/>
          <p:nvPr/>
        </p:nvSpPr>
        <p:spPr>
          <a:xfrm>
            <a:off x="6210222" y="3325724"/>
            <a:ext cx="7047123" cy="77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Screening halves mortality in participants</a:t>
            </a:r>
          </a:p>
          <a:p>
            <a:r>
              <a:rPr lang="en-US" sz="2000" dirty="0"/>
              <a:t>1 death averted for each 500 persons screened </a:t>
            </a:r>
            <a:endParaRPr lang="en-AU" sz="2000" dirty="0"/>
          </a:p>
          <a:p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14741-EF25-422F-8791-BEBD029F385D}"/>
              </a:ext>
            </a:extLst>
          </p:cNvPr>
          <p:cNvSpPr txBox="1"/>
          <p:nvPr/>
        </p:nvSpPr>
        <p:spPr>
          <a:xfrm>
            <a:off x="599611" y="2030717"/>
            <a:ext cx="5311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/>
              <a:t>Breastscreen</a:t>
            </a:r>
            <a:r>
              <a:rPr lang="en-US" sz="2000" dirty="0"/>
              <a:t> Australia has offered free biennial screening for women aged 50-74 since mid 1990s</a:t>
            </a:r>
          </a:p>
        </p:txBody>
      </p:sp>
    </p:spTree>
    <p:extLst>
      <p:ext uri="{BB962C8B-B14F-4D97-AF65-F5344CB8AC3E}">
        <p14:creationId xmlns:p14="http://schemas.microsoft.com/office/powerpoint/2010/main" val="18374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B281-4CAF-4BE1-8AA3-221A4400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BreastScreen</a:t>
            </a:r>
            <a:r>
              <a:rPr lang="en-US" dirty="0"/>
              <a:t> participation in women living with mental health conditions ?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805B1-BEA8-4F9D-977C-1DEB25E89602}"/>
              </a:ext>
            </a:extLst>
          </p:cNvPr>
          <p:cNvSpPr txBox="1"/>
          <p:nvPr/>
        </p:nvSpPr>
        <p:spPr>
          <a:xfrm>
            <a:off x="750550" y="1072489"/>
            <a:ext cx="10690900" cy="1056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US and European clinical studies find 20-50% lower screening rates</a:t>
            </a:r>
          </a:p>
          <a:p>
            <a:endParaRPr lang="en-US" sz="2000" dirty="0"/>
          </a:p>
          <a:p>
            <a:r>
              <a:rPr lang="en-US" sz="2000" dirty="0"/>
              <a:t>Evidence is limited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Few large population studies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Few studies adjust for possible confounders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No data from Australasia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We know that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Health system factors influence screening 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NSW screening rates are lower for Aboriginal and Torres Strait Islander women, women from non-English speaking background or living in disadvantaged areas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11E76-0419-4BA9-8B47-8CD410EA8700}"/>
              </a:ext>
            </a:extLst>
          </p:cNvPr>
          <p:cNvSpPr txBox="1"/>
          <p:nvPr/>
        </p:nvSpPr>
        <p:spPr>
          <a:xfrm>
            <a:off x="1528761" y="4790146"/>
            <a:ext cx="3838801" cy="1776855"/>
          </a:xfrm>
          <a:prstGeom prst="rect">
            <a:avLst/>
          </a:prstGeom>
          <a:solidFill>
            <a:srgbClr val="0A7CB9"/>
          </a:solidFill>
        </p:spPr>
        <p:txBody>
          <a:bodyPr wrap="square" lIns="360000" rIns="360000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 need Australian data on breast screening participation in women who use mental health services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8ABD9-1AC3-4C60-87CA-FEEA25FA094F}"/>
              </a:ext>
            </a:extLst>
          </p:cNvPr>
          <p:cNvSpPr txBox="1"/>
          <p:nvPr/>
        </p:nvSpPr>
        <p:spPr>
          <a:xfrm>
            <a:off x="5624929" y="4790147"/>
            <a:ext cx="6124158" cy="177685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b="1" dirty="0"/>
              <a:t>Screening study aims</a:t>
            </a:r>
          </a:p>
          <a:p>
            <a:pPr marL="742950" indent="-742950">
              <a:buFont typeface="+mj-lt"/>
              <a:buAutoNum type="arabicPeriod"/>
            </a:pPr>
            <a:r>
              <a:rPr lang="en-AU" dirty="0"/>
              <a:t>Describe </a:t>
            </a:r>
            <a:r>
              <a:rPr lang="en-AU" dirty="0" err="1"/>
              <a:t>BreastScreen</a:t>
            </a:r>
            <a:r>
              <a:rPr lang="en-AU" dirty="0"/>
              <a:t> participation in NSW mental health service users aged 50-74</a:t>
            </a:r>
          </a:p>
          <a:p>
            <a:pPr marL="742950" indent="-742950">
              <a:buFont typeface="+mj-lt"/>
              <a:buAutoNum type="arabicPeriod"/>
            </a:pPr>
            <a:r>
              <a:rPr lang="en-AU" dirty="0"/>
              <a:t>Compare to population rate after adjusting for other factors which may influence screening rates</a:t>
            </a:r>
          </a:p>
        </p:txBody>
      </p:sp>
    </p:spTree>
    <p:extLst>
      <p:ext uri="{BB962C8B-B14F-4D97-AF65-F5344CB8AC3E}">
        <p14:creationId xmlns:p14="http://schemas.microsoft.com/office/powerpoint/2010/main" val="18696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61604-98B9-4854-9414-EBB54114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64" y="1558351"/>
            <a:ext cx="7200456" cy="44360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7CB681-F8FF-4144-A980-EF7A197B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NSW Health </a:t>
            </a:r>
            <a:r>
              <a:rPr lang="en-US" i="1" dirty="0"/>
              <a:t>Mental Health Living Longer </a:t>
            </a:r>
            <a:r>
              <a:rPr lang="en-US" dirty="0"/>
              <a:t>data linkage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7A36E-F5EB-4E6C-8263-193D7F0336B2}"/>
              </a:ext>
            </a:extLst>
          </p:cNvPr>
          <p:cNvSpPr txBox="1"/>
          <p:nvPr/>
        </p:nvSpPr>
        <p:spPr>
          <a:xfrm>
            <a:off x="442913" y="1558351"/>
            <a:ext cx="334811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Supporting policy and system improvement to reduce premature mortality in people using mental health services</a:t>
            </a:r>
          </a:p>
          <a:p>
            <a:pPr algn="l">
              <a:spcBef>
                <a:spcPts val="600"/>
              </a:spcBef>
            </a:pPr>
            <a:endParaRPr lang="en-US" dirty="0"/>
          </a:p>
          <a:p>
            <a:pPr algn="l">
              <a:spcBef>
                <a:spcPts val="600"/>
              </a:spcBef>
            </a:pPr>
            <a:r>
              <a:rPr lang="en-US" dirty="0"/>
              <a:t>6 monthly linkage of: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Hospital (public and private)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ED and Ambulance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Cancer screening and care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Community MH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Dialysis and Transplant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Deaths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spcBef>
                <a:spcPts val="600"/>
              </a:spcBef>
            </a:pPr>
            <a:endParaRPr lang="en-US" dirty="0"/>
          </a:p>
          <a:p>
            <a:pPr algn="l">
              <a:spcBef>
                <a:spcPts val="600"/>
              </a:spcBef>
            </a:pPr>
            <a:endParaRPr lang="en-AU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677A3-BFFA-48A1-A01C-8636A78149FE}"/>
              </a:ext>
            </a:extLst>
          </p:cNvPr>
          <p:cNvSpPr txBox="1"/>
          <p:nvPr/>
        </p:nvSpPr>
        <p:spPr>
          <a:xfrm>
            <a:off x="4924244" y="5537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>
                <a:solidFill>
                  <a:srgbClr val="4BACC6"/>
                </a:solidFill>
              </a:rPr>
              <a:t>This study</a:t>
            </a:r>
            <a:endParaRPr lang="en-AU" i="1" dirty="0" err="1">
              <a:solidFill>
                <a:srgbClr val="4BACC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A30E4-44A8-4901-A8B6-458823BAA68E}"/>
              </a:ext>
            </a:extLst>
          </p:cNvPr>
          <p:cNvSpPr/>
          <p:nvPr/>
        </p:nvSpPr>
        <p:spPr>
          <a:xfrm>
            <a:off x="4330554" y="3429000"/>
            <a:ext cx="2229904" cy="1984829"/>
          </a:xfrm>
          <a:prstGeom prst="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20CD4-157C-48F9-A276-9868D9537712}"/>
              </a:ext>
            </a:extLst>
          </p:cNvPr>
          <p:cNvSpPr/>
          <p:nvPr/>
        </p:nvSpPr>
        <p:spPr>
          <a:xfrm>
            <a:off x="9354230" y="3429000"/>
            <a:ext cx="2336800" cy="1041400"/>
          </a:xfrm>
          <a:prstGeom prst="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9C4BE-EF2B-4325-ABF3-57E04F574892}"/>
              </a:ext>
            </a:extLst>
          </p:cNvPr>
          <p:cNvSpPr/>
          <p:nvPr/>
        </p:nvSpPr>
        <p:spPr>
          <a:xfrm>
            <a:off x="6560458" y="3889829"/>
            <a:ext cx="2793772" cy="59871"/>
          </a:xfrm>
          <a:prstGeom prst="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D8D5C-7D98-430F-8524-EF8013369E9E}"/>
              </a:ext>
            </a:extLst>
          </p:cNvPr>
          <p:cNvSpPr/>
          <p:nvPr/>
        </p:nvSpPr>
        <p:spPr>
          <a:xfrm>
            <a:off x="9354230" y="1494851"/>
            <a:ext cx="2336800" cy="1041400"/>
          </a:xfrm>
          <a:prstGeom prst="rect">
            <a:avLst/>
          </a:prstGeom>
          <a:noFill/>
          <a:ln w="38100">
            <a:solidFill>
              <a:srgbClr val="4BAC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45D87F3-49C8-47B2-B3A1-F6F2E04E9D8F}"/>
              </a:ext>
            </a:extLst>
          </p:cNvPr>
          <p:cNvCxnSpPr>
            <a:cxnSpLocks/>
            <a:stCxn id="9" idx="3"/>
            <a:endCxn id="10" idx="3"/>
          </p:cNvCxnSpPr>
          <p:nvPr/>
        </p:nvCxnSpPr>
        <p:spPr>
          <a:xfrm>
            <a:off x="11691030" y="2015551"/>
            <a:ext cx="12700" cy="1934149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4BAC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31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0634-1C83-417B-812E-8700CA26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15947-AF84-445A-ADDE-254321BA48D2}"/>
              </a:ext>
            </a:extLst>
          </p:cNvPr>
          <p:cNvSpPr/>
          <p:nvPr/>
        </p:nvSpPr>
        <p:spPr>
          <a:xfrm>
            <a:off x="4571362" y="1177201"/>
            <a:ext cx="5873262" cy="1742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NSW women aged 50-74 with at least one screening mammogram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(small number of private screening mammograms not included)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Jan 2017 – Dec 2018.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n = </a:t>
            </a: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564,688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D01D5-8DF5-4B47-9508-F8D71E674984}"/>
              </a:ext>
            </a:extLst>
          </p:cNvPr>
          <p:cNvSpPr/>
          <p:nvPr/>
        </p:nvSpPr>
        <p:spPr>
          <a:xfrm>
            <a:off x="4528039" y="4039239"/>
            <a:ext cx="2741520" cy="677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Mental health service users with at least one mammogram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 = 10,177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136753-35E4-46AF-83D2-927DC0FCB225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>
          <a:xfrm flipH="1">
            <a:off x="7504787" y="2919895"/>
            <a:ext cx="3206" cy="3246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C8072CB-B6B9-42DD-AED9-E622336461CA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 rot="5400000">
            <a:off x="6502274" y="3036725"/>
            <a:ext cx="399039" cy="16059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E225F-A3A2-45B8-A7CE-EE8442FEE60C}"/>
              </a:ext>
            </a:extLst>
          </p:cNvPr>
          <p:cNvSpPr/>
          <p:nvPr/>
        </p:nvSpPr>
        <p:spPr>
          <a:xfrm>
            <a:off x="4528040" y="5180652"/>
            <a:ext cx="2741520" cy="761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Mental health service users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 = 33,591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FE08F-795A-46C9-8AAF-2A56016FB0A8}"/>
              </a:ext>
            </a:extLst>
          </p:cNvPr>
          <p:cNvSpPr/>
          <p:nvPr/>
        </p:nvSpPr>
        <p:spPr>
          <a:xfrm>
            <a:off x="7599399" y="5173841"/>
            <a:ext cx="2845225" cy="76155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Other NSW women aged 50-74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 = 1,051,495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A595D9-BCEB-483C-A381-E9C848ED388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H="1" flipV="1">
            <a:off x="5898799" y="4716383"/>
            <a:ext cx="1" cy="4642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8C443A6-55FF-4B67-BF54-0F316499794E}"/>
              </a:ext>
            </a:extLst>
          </p:cNvPr>
          <p:cNvCxnSpPr>
            <a:cxnSpLocks/>
            <a:stCxn id="13" idx="1"/>
            <a:endCxn id="19" idx="2"/>
          </p:cNvCxnSpPr>
          <p:nvPr/>
        </p:nvCxnSpPr>
        <p:spPr>
          <a:xfrm rot="10800000">
            <a:off x="2508802" y="4456168"/>
            <a:ext cx="2019238" cy="1105263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A77A8-7C7D-459C-B4DC-C036EB9649B1}"/>
              </a:ext>
            </a:extLst>
          </p:cNvPr>
          <p:cNvSpPr/>
          <p:nvPr/>
        </p:nvSpPr>
        <p:spPr>
          <a:xfrm>
            <a:off x="7599399" y="4039239"/>
            <a:ext cx="2845225" cy="6771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Other NSW residents with at least one mammogram</a:t>
            </a:r>
            <a:b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 = 554,511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AA863A-884A-4876-A386-F34506BFDB1C}"/>
              </a:ext>
            </a:extLst>
          </p:cNvPr>
          <p:cNvSpPr/>
          <p:nvPr/>
        </p:nvSpPr>
        <p:spPr>
          <a:xfrm>
            <a:off x="1005622" y="2428553"/>
            <a:ext cx="3006360" cy="20276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Women aged 50-74 with any NSW mental health service contact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AU" sz="12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Public or private hospital admission, public community mental health teams.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AU" sz="12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(No data from private or NGO community services)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Jan 2015 – Dec 2018.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 = 33,591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399E0E-8D61-4F76-B655-FDDD9890B56D}"/>
              </a:ext>
            </a:extLst>
          </p:cNvPr>
          <p:cNvSpPr txBox="1"/>
          <p:nvPr/>
        </p:nvSpPr>
        <p:spPr>
          <a:xfrm>
            <a:off x="4528039" y="807869"/>
            <a:ext cx="344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NSW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BreastScreen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data</a:t>
            </a:r>
            <a:endParaRPr lang="en-AU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7D2D1-37FD-4263-9032-770524302A85}"/>
              </a:ext>
            </a:extLst>
          </p:cNvPr>
          <p:cNvSpPr txBox="1"/>
          <p:nvPr/>
        </p:nvSpPr>
        <p:spPr>
          <a:xfrm>
            <a:off x="1005622" y="2067565"/>
            <a:ext cx="3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NSW Mental Health service data</a:t>
            </a:r>
            <a:endParaRPr lang="en-AU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880B03-050A-47C0-A265-C6280806CD39}"/>
              </a:ext>
            </a:extLst>
          </p:cNvPr>
          <p:cNvSpPr/>
          <p:nvPr/>
        </p:nvSpPr>
        <p:spPr>
          <a:xfrm>
            <a:off x="5987562" y="3244520"/>
            <a:ext cx="3034450" cy="39568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Split by mental health service user status 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28329D-2C6B-45D6-AD03-D242948DD133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flipV="1">
            <a:off x="9022012" y="4716383"/>
            <a:ext cx="0" cy="45745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93B1177-AA56-48C1-9CF2-C2BF94F0EE70}"/>
              </a:ext>
            </a:extLst>
          </p:cNvPr>
          <p:cNvSpPr/>
          <p:nvPr/>
        </p:nvSpPr>
        <p:spPr>
          <a:xfrm>
            <a:off x="6056010" y="4847607"/>
            <a:ext cx="2845225" cy="1660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Calculate crude and standardised population rates</a:t>
            </a:r>
            <a:endParaRPr kumimoji="0" lang="en-AU" sz="11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DBF3669-C3F2-4DB0-B3C3-9A6A2B94EE3D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 rot="16200000" flipH="1">
            <a:off x="8063880" y="3081106"/>
            <a:ext cx="399039" cy="15172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276F90F-E565-4134-8835-C7E55AF61FC5}"/>
              </a:ext>
            </a:extLst>
          </p:cNvPr>
          <p:cNvCxnSpPr>
            <a:cxnSpLocks/>
            <a:stCxn id="22" idx="1"/>
            <a:endCxn id="19" idx="3"/>
          </p:cNvCxnSpPr>
          <p:nvPr/>
        </p:nvCxnSpPr>
        <p:spPr>
          <a:xfrm rot="10800000">
            <a:off x="4011982" y="3442360"/>
            <a:ext cx="1975580" cy="127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82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8" grpId="0" animBg="1"/>
      <p:bldP spid="19" grpId="0" animBg="1"/>
      <p:bldP spid="21" grpId="0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9C7F4-04DE-4060-9D4B-F0781EE1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498" y="3768224"/>
            <a:ext cx="1804435" cy="425298"/>
          </a:xfrm>
        </p:spPr>
        <p:txBody>
          <a:bodyPr/>
          <a:lstStyle/>
          <a:p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90160D-C624-4F2C-BABC-345F77856CEC}"/>
              </a:ext>
            </a:extLst>
          </p:cNvPr>
          <p:cNvGrpSpPr/>
          <p:nvPr/>
        </p:nvGrpSpPr>
        <p:grpSpPr>
          <a:xfrm>
            <a:off x="895907" y="468815"/>
            <a:ext cx="5812624" cy="6195754"/>
            <a:chOff x="20406631" y="22763407"/>
            <a:chExt cx="9113504" cy="65195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AE0CA1-F917-40A3-A40A-592C55CDC5ED}"/>
                </a:ext>
              </a:extLst>
            </p:cNvPr>
            <p:cNvSpPr txBox="1"/>
            <p:nvPr/>
          </p:nvSpPr>
          <p:spPr>
            <a:xfrm>
              <a:off x="20520135" y="22763407"/>
              <a:ext cx="9000000" cy="54000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/>
                <a:t>2 year </a:t>
              </a:r>
              <a:r>
                <a:rPr lang="en-US" sz="2800" b="1" dirty="0" err="1"/>
                <a:t>BreastScreen</a:t>
              </a:r>
              <a:r>
                <a:rPr lang="en-US" sz="2800" b="1" dirty="0"/>
                <a:t> Participation rate</a:t>
              </a:r>
              <a:endParaRPr lang="en-AU" sz="2800" b="1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3ED518-2501-452B-850C-22911C0DAF84}"/>
                </a:ext>
              </a:extLst>
            </p:cNvPr>
            <p:cNvGrpSpPr/>
            <p:nvPr/>
          </p:nvGrpSpPr>
          <p:grpSpPr>
            <a:xfrm>
              <a:off x="20406631" y="23543954"/>
              <a:ext cx="9000000" cy="5739012"/>
              <a:chOff x="20597700" y="22229352"/>
              <a:chExt cx="9000000" cy="5739012"/>
            </a:xfrm>
          </p:grpSpPr>
          <p:graphicFrame>
            <p:nvGraphicFramePr>
              <p:cNvPr id="8" name="Content Placeholder 11">
                <a:extLst>
                  <a:ext uri="{FF2B5EF4-FFF2-40B4-BE49-F238E27FC236}">
                    <a16:creationId xmlns:a16="http://schemas.microsoft.com/office/drawing/2014/main" id="{6517786E-0036-4232-9A26-3F84A7505ED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5791100"/>
                  </p:ext>
                </p:extLst>
              </p:nvPr>
            </p:nvGraphicFramePr>
            <p:xfrm>
              <a:off x="20597700" y="22229352"/>
              <a:ext cx="9000000" cy="57390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A9FAAE3A-C584-4A5A-AB5E-37A729D0FF6D}"/>
                  </a:ext>
                </a:extLst>
              </p:cNvPr>
              <p:cNvSpPr txBox="1"/>
              <p:nvPr/>
            </p:nvSpPr>
            <p:spPr>
              <a:xfrm>
                <a:off x="21334872" y="22460030"/>
                <a:ext cx="2986851" cy="6186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2400" dirty="0">
                    <a:solidFill>
                      <a:srgbClr val="323232"/>
                    </a:solidFill>
                    <a:effectLst/>
                    <a:ea typeface="Segoe UI" panose="020B0502040204020203" pitchFamily="34" charset="0"/>
                    <a:cs typeface="Segoe UI" panose="020B0502040204020203" pitchFamily="34" charset="0"/>
                  </a:rPr>
                  <a:t>Mental health </a:t>
                </a:r>
                <a:r>
                  <a:rPr lang="en-AU" sz="2400" dirty="0">
                    <a:solidFill>
                      <a:srgbClr val="323232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service users</a:t>
                </a:r>
                <a:endParaRPr lang="en-AU" sz="2400" dirty="0">
                  <a:solidFill>
                    <a:srgbClr val="323232"/>
                  </a:solidFill>
                  <a:effectLst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endParaRPr lang="en-AU" sz="2400" dirty="0">
                  <a:solidFill>
                    <a:srgbClr val="323232"/>
                  </a:solidFill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2400" dirty="0">
                    <a:solidFill>
                      <a:srgbClr val="323232"/>
                    </a:solidFill>
                    <a:effectLst/>
                    <a:ea typeface="Segoe UI" panose="020B0502040204020203" pitchFamily="34" charset="0"/>
                    <a:cs typeface="Segoe UI" panose="020B0502040204020203" pitchFamily="34" charset="0"/>
                  </a:rPr>
                  <a:t>(33,591)</a:t>
                </a:r>
                <a:endParaRPr lang="en-AU" sz="2400" dirty="0">
                  <a:solidFill>
                    <a:srgbClr val="323232"/>
                  </a:solidFill>
                  <a:effectLst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2400" dirty="0">
                    <a:solidFill>
                      <a:srgbClr val="323232"/>
                    </a:solidFill>
                    <a:effectLst/>
                    <a:ea typeface="Segoe UI" panose="020B0502040204020203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2400" dirty="0">
                    <a:solidFill>
                      <a:srgbClr val="323232"/>
                    </a:solidFill>
                    <a:effectLst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AU" sz="2400" dirty="0">
                  <a:solidFill>
                    <a:srgbClr val="323232"/>
                  </a:solidFill>
                  <a:effectLst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1EAD96-0679-4605-8945-7E71FA46DF58}"/>
              </a:ext>
            </a:extLst>
          </p:cNvPr>
          <p:cNvSpPr txBox="1"/>
          <p:nvPr/>
        </p:nvSpPr>
        <p:spPr>
          <a:xfrm>
            <a:off x="7106308" y="1287021"/>
            <a:ext cx="3446584" cy="2772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Incidence Rate Ratio (IRR) 0.57</a:t>
            </a:r>
            <a:endParaRPr lang="en-AU" b="1" dirty="0"/>
          </a:p>
          <a:p>
            <a:pPr algn="l">
              <a:spcBef>
                <a:spcPts val="600"/>
              </a:spcBef>
            </a:pPr>
            <a:r>
              <a:rPr lang="en-US" dirty="0"/>
              <a:t>Women aged 50-74 who have recently used NSW Mental health services were 43% less likely to have had a screening mammogram than other NSW women of the same age.</a:t>
            </a:r>
          </a:p>
          <a:p>
            <a:pPr algn="l">
              <a:spcBef>
                <a:spcPts val="600"/>
              </a:spcBef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2DC0B-77C7-4811-80C2-540C922EDBAC}"/>
              </a:ext>
            </a:extLst>
          </p:cNvPr>
          <p:cNvSpPr txBox="1"/>
          <p:nvPr/>
        </p:nvSpPr>
        <p:spPr>
          <a:xfrm>
            <a:off x="7106308" y="3916321"/>
            <a:ext cx="4422531" cy="2772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However, mental health service users were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dirty="0"/>
              <a:t>Younger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AU" dirty="0"/>
              <a:t>More likely to live in rural or disadvantaged areas</a:t>
            </a:r>
          </a:p>
          <a:p>
            <a:pPr algn="l">
              <a:spcBef>
                <a:spcPts val="600"/>
              </a:spcBef>
            </a:pPr>
            <a:r>
              <a:rPr lang="en-AU" dirty="0"/>
              <a:t>Could that explain these differences ?</a:t>
            </a:r>
          </a:p>
        </p:txBody>
      </p:sp>
    </p:spTree>
    <p:extLst>
      <p:ext uri="{BB962C8B-B14F-4D97-AF65-F5344CB8AC3E}">
        <p14:creationId xmlns:p14="http://schemas.microsoft.com/office/powerpoint/2010/main" val="1468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8A82-2A8D-4A25-BFF4-9BF16F5C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gaps were large in all subgroups</a:t>
            </a:r>
            <a:endParaRPr lang="en-AU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609C50-63DB-4BD4-8003-2459E3146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270404"/>
              </p:ext>
            </p:extLst>
          </p:nvPr>
        </p:nvGraphicFramePr>
        <p:xfrm>
          <a:off x="93834" y="1326324"/>
          <a:ext cx="8016689" cy="490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B236B-4533-494E-BA68-1B367FBE273E}"/>
              </a:ext>
            </a:extLst>
          </p:cNvPr>
          <p:cNvSpPr txBox="1"/>
          <p:nvPr/>
        </p:nvSpPr>
        <p:spPr>
          <a:xfrm>
            <a:off x="8507794" y="1546743"/>
            <a:ext cx="3446584" cy="2772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In the NSW population, screening rates were lowest in younger women and more disadvantaged areas. </a:t>
            </a:r>
          </a:p>
          <a:p>
            <a:pPr algn="l">
              <a:spcBef>
                <a:spcPts val="600"/>
              </a:spcBef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23C7B-19B8-4974-90EC-321E84AA9993}"/>
              </a:ext>
            </a:extLst>
          </p:cNvPr>
          <p:cNvSpPr txBox="1"/>
          <p:nvPr/>
        </p:nvSpPr>
        <p:spPr>
          <a:xfrm>
            <a:off x="1155809" y="3429000"/>
            <a:ext cx="2156229" cy="378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service users</a:t>
            </a:r>
            <a:endParaRPr lang="en-AU" sz="1400" dirty="0" err="1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0EA23-6284-4DA3-9E47-15D8781662E4}"/>
              </a:ext>
            </a:extLst>
          </p:cNvPr>
          <p:cNvSpPr txBox="1"/>
          <p:nvPr/>
        </p:nvSpPr>
        <p:spPr>
          <a:xfrm>
            <a:off x="8434392" y="3088275"/>
            <a:ext cx="3555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Women who used mental health services had much lower screening rates for all age groups and regions  </a:t>
            </a:r>
            <a:endParaRPr lang="en-AU" dirty="0" err="1"/>
          </a:p>
        </p:txBody>
      </p:sp>
    </p:spTree>
    <p:extLst>
      <p:ext uri="{BB962C8B-B14F-4D97-AF65-F5344CB8AC3E}">
        <p14:creationId xmlns:p14="http://schemas.microsoft.com/office/powerpoint/2010/main" val="11635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CC77-6C46-4F60-9918-AD527B91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age, disadvantage or region does not change the gap</a:t>
            </a:r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85A77-CBC6-4AC8-9AB4-61F82F1E9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21315"/>
              </p:ext>
            </p:extLst>
          </p:nvPr>
        </p:nvGraphicFramePr>
        <p:xfrm>
          <a:off x="844062" y="1484915"/>
          <a:ext cx="9590836" cy="32477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69255">
                  <a:extLst>
                    <a:ext uri="{9D8B030D-6E8A-4147-A177-3AD203B41FA5}">
                      <a16:colId xmlns:a16="http://schemas.microsoft.com/office/drawing/2014/main" val="409478278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9205174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1802995855"/>
                    </a:ext>
                  </a:extLst>
                </a:gridCol>
                <a:gridCol w="2106731">
                  <a:extLst>
                    <a:ext uri="{9D8B030D-6E8A-4147-A177-3AD203B41FA5}">
                      <a16:colId xmlns:a16="http://schemas.microsoft.com/office/drawing/2014/main" val="3315413503"/>
                    </a:ext>
                  </a:extLst>
                </a:gridCol>
              </a:tblGrid>
              <a:tr h="1150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 Rate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MH service users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Other NSW residents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(%)</a:t>
                      </a:r>
                    </a:p>
                  </a:txBody>
                  <a:tcPr marL="68580" marR="68580" marT="0" marB="0" anchor="ctr">
                    <a:solidFill>
                      <a:srgbClr val="CCD4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IRR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(95% CI)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13845"/>
                  </a:ext>
                </a:extLst>
              </a:tr>
              <a:tr h="611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Crude rate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30.3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52.7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0.57 (0.56-0.59)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60280"/>
                  </a:ext>
                </a:extLst>
              </a:tr>
              <a:tr h="42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+ Age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30.6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52.7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0.58 (0.57-0.59)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224450"/>
                  </a:ext>
                </a:extLst>
              </a:tr>
              <a:tr h="528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+ Age, disadvantage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31.0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52.9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0.59 (0.57-0.60)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82004"/>
                  </a:ext>
                </a:extLst>
              </a:tr>
              <a:tr h="528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+ Age, remoteness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30.8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52.9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0.58 (0.57-0.59)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25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4C9518-9426-4C06-8E67-3ED34A195D12}"/>
              </a:ext>
            </a:extLst>
          </p:cNvPr>
          <p:cNvSpPr txBox="1"/>
          <p:nvPr/>
        </p:nvSpPr>
        <p:spPr>
          <a:xfrm>
            <a:off x="4939812" y="4811350"/>
            <a:ext cx="8438585" cy="288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/>
              <a:t>(Rates adjusted by direct </a:t>
            </a:r>
            <a:r>
              <a:rPr lang="en-US" sz="1400" dirty="0" err="1"/>
              <a:t>standardisation</a:t>
            </a:r>
            <a:r>
              <a:rPr lang="en-US" sz="1400" dirty="0"/>
              <a:t> to the NSW 2018 population)</a:t>
            </a:r>
            <a:endParaRPr lang="en-AU" sz="140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00C337-8016-4425-B6D8-3D0E14A20BD2}"/>
              </a:ext>
            </a:extLst>
          </p:cNvPr>
          <p:cNvSpPr/>
          <p:nvPr/>
        </p:nvSpPr>
        <p:spPr>
          <a:xfrm>
            <a:off x="698916" y="3181172"/>
            <a:ext cx="9761093" cy="540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BB9AD-0242-44E1-88BF-8E0115578642}"/>
              </a:ext>
            </a:extLst>
          </p:cNvPr>
          <p:cNvSpPr/>
          <p:nvPr/>
        </p:nvSpPr>
        <p:spPr>
          <a:xfrm>
            <a:off x="613787" y="3721482"/>
            <a:ext cx="9761093" cy="540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F0CA1-5E98-43DB-AF7D-9ABF904A2B33}"/>
              </a:ext>
            </a:extLst>
          </p:cNvPr>
          <p:cNvSpPr/>
          <p:nvPr/>
        </p:nvSpPr>
        <p:spPr>
          <a:xfrm>
            <a:off x="656351" y="4256526"/>
            <a:ext cx="9761093" cy="458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6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2021965ac9cd385cee362383dbe7d356cfc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heme/theme1.xml><?xml version="1.0" encoding="utf-8"?>
<a:theme xmlns:a="http://schemas.openxmlformats.org/drawingml/2006/main" name="NSW Internal Theme">
  <a:themeElements>
    <a:clrScheme name="NSW Health Colour Palette">
      <a:dk1>
        <a:srgbClr val="262626"/>
      </a:dk1>
      <a:lt1>
        <a:sysClr val="window" lastClr="FFFFFF"/>
      </a:lt1>
      <a:dk2>
        <a:srgbClr val="7F7F7F"/>
      </a:dk2>
      <a:lt2>
        <a:srgbClr val="E7E6E6"/>
      </a:lt2>
      <a:accent1>
        <a:srgbClr val="002664"/>
      </a:accent1>
      <a:accent2>
        <a:srgbClr val="D7153A"/>
      </a:accent2>
      <a:accent3>
        <a:srgbClr val="00ABE6"/>
      </a:accent3>
      <a:accent4>
        <a:srgbClr val="0A7CB9"/>
      </a:accent4>
      <a:accent5>
        <a:srgbClr val="4F4F4F"/>
      </a:accent5>
      <a:accent6>
        <a:srgbClr val="000000"/>
      </a:accent6>
      <a:hlink>
        <a:srgbClr val="EC008C"/>
      </a:hlink>
      <a:folHlink>
        <a:srgbClr val="002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C9F0DE0FF11F47A6AE50EC9AADC76F83006942542B6873E143A31679EA5A50B1B7" ma:contentTypeVersion="27" ma:contentTypeDescription="Pre-set format that serves as a basis or guide for developing similar documents." ma:contentTypeScope="" ma:versionID="3c148ce7b3602da8722b06c8bd069c78">
  <xsd:schema xmlns:xsd="http://www.w3.org/2001/XMLSchema" xmlns:xs="http://www.w3.org/2001/XMLSchema" xmlns:p="http://schemas.microsoft.com/office/2006/metadata/properties" xmlns:ns2="63692d22-9298-493d-aa2f-61b827075d22" targetNamespace="http://schemas.microsoft.com/office/2006/metadata/properties" ma:root="true" ma:fieldsID="1f55e324d4f9fd8ce964673a185ea2b5" ns2:_="">
    <xsd:import namespace="63692d22-9298-493d-aa2f-61b827075d22"/>
    <xsd:element name="properties">
      <xsd:complexType>
        <xsd:sequence>
          <xsd:element name="documentManagement">
            <xsd:complexType>
              <xsd:all>
                <xsd:element ref="ns2:moh_TemplateCategory"/>
                <xsd:element ref="ns2:moh_Division" minOccurs="0"/>
                <xsd:element ref="ns2:moh_Branch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2d22-9298-493d-aa2f-61b827075d22" elementFormDefault="qualified">
    <xsd:import namespace="http://schemas.microsoft.com/office/2006/documentManagement/types"/>
    <xsd:import namespace="http://schemas.microsoft.com/office/infopath/2007/PartnerControls"/>
    <xsd:element name="moh_TemplateCategory" ma:index="2" ma:displayName="Template Category" ma:format="RadioButtons" ma:internalName="moh_TemplateCategory" ma:readOnly="false">
      <xsd:simpleType>
        <xsd:restriction base="dms:Choice">
          <xsd:enumeration value="Building &amp; Facilities"/>
          <xsd:enumeration value="Communications &amp; Marketing"/>
          <xsd:enumeration value="Corporate Stationery"/>
          <xsd:enumeration value="Finance"/>
          <xsd:enumeration value="Human Resources"/>
          <xsd:enumeration value="Information &amp; Records Management"/>
          <xsd:enumeration value="Information Technology"/>
          <xsd:enumeration value="Learning &amp; Development"/>
          <xsd:enumeration value="Media"/>
          <xsd:enumeration value="Ministerials &amp; Briefings"/>
          <xsd:enumeration value="Policy Distribution System"/>
          <xsd:enumeration value="Procurement &amp; Purchasing"/>
          <xsd:enumeration value="Publishing"/>
          <xsd:enumeration value="Transport &amp; Travel"/>
          <xsd:enumeration value="Web &amp; Mintranet"/>
        </xsd:restriction>
      </xsd:simpleType>
    </xsd:element>
    <xsd:element name="moh_Division" ma:index="3" nillable="true" ma:displayName="Division" ma:format="Dropdown" ma:internalName="moh_Division">
      <xsd:simpleType>
        <xsd:restriction base="dms:Choice">
          <xsd:enumeration value="People, Culture and Governance"/>
          <xsd:enumeration value="Population and Public Health"/>
          <xsd:enumeration value="Secretary"/>
          <xsd:enumeration value="Strategy and Resources"/>
          <xsd:enumeration value="System Purchasing and Performance"/>
        </xsd:restriction>
      </xsd:simpleType>
    </xsd:element>
    <xsd:element name="moh_Branch" ma:index="4" nillable="true" ma:displayName="Branch" ma:format="Dropdown" ma:internalName="moh_Branch">
      <xsd:simpleType>
        <xsd:restriction base="dms:Choice">
          <xsd:enumeration value="Activity Based Management"/>
          <xsd:enumeration value="Asset and Property Services"/>
          <xsd:enumeration value="Business Services"/>
          <xsd:enumeration value="Centre for Aboriginal Health"/>
          <xsd:enumeration value="Centre for Epidemiology and Evidence"/>
          <xsd:enumeration value="Centre for Oral Health Strategy"/>
          <xsd:enumeration value="Centre for Population Health"/>
          <xsd:enumeration value="Executive and Ministerial Services"/>
          <xsd:enumeration value="Finance"/>
          <xsd:enumeration value="Government Relations"/>
          <xsd:enumeration value="Health and Social Policy"/>
          <xsd:enumeration value="Health Protection NSW"/>
          <xsd:enumeration value="Heath System Information &amp; Performance Reporting"/>
          <xsd:enumeration value="Health System Planning and Investment"/>
          <xsd:enumeration value="Internal Audit"/>
          <xsd:enumeration value="Legal and Regulatory Services"/>
          <xsd:enumeration value="Mental Health"/>
          <xsd:enumeration value="Nursing and Midwifery"/>
          <xsd:enumeration value="Office for Health and Medical Research"/>
          <xsd:enumeration value="Office of the Chief Health Officer"/>
          <xsd:enumeration value="Office of the Secretary"/>
          <xsd:enumeration value="Program Management Office"/>
          <xsd:enumeration value="Public Affairs"/>
          <xsd:enumeration value="Strategic Communications and Engagement"/>
          <xsd:enumeration value="System Management"/>
          <xsd:enumeration value="System Performance Support"/>
          <xsd:enumeration value="System Purchasing"/>
          <xsd:enumeration value="Workforce Planning and Development"/>
          <xsd:enumeration value="Workplace Relations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h_Branch xmlns="63692d22-9298-493d-aa2f-61b827075d22">Strategic Communications and Engagement</moh_Branch>
    <moh_Division xmlns="63692d22-9298-493d-aa2f-61b827075d22">People, Culture and Governance</moh_Division>
    <moh_TemplateCategory xmlns="63692d22-9298-493d-aa2f-61b827075d22">Corporate Stationery</moh_TemplateCategory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8910A21-A895-4B8D-AA78-933788077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92d22-9298-493d-aa2f-61b827075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DDCAC-BE19-47EC-96F1-422488E0C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C14D1-7787-42B4-AF41-CD3D2B77C809}">
  <ds:schemaRefs>
    <ds:schemaRef ds:uri="http://schemas.microsoft.com/office/2006/metadata/properties"/>
    <ds:schemaRef ds:uri="http://schemas.microsoft.com/office/infopath/2007/PartnerControls"/>
    <ds:schemaRef ds:uri="63692d22-9298-493d-aa2f-61b827075d22"/>
  </ds:schemaRefs>
</ds:datastoreItem>
</file>

<file path=customXml/itemProps4.xml><?xml version="1.0" encoding="utf-8"?>
<ds:datastoreItem xmlns:ds="http://schemas.openxmlformats.org/officeDocument/2006/customXml" ds:itemID="{A374365B-3896-4AAA-A0CE-C75F030A94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7327</TotalTime>
  <Words>1346</Words>
  <Application>Microsoft Office PowerPoint</Application>
  <PresentationFormat>Widescreen</PresentationFormat>
  <Paragraphs>230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NSW Internal Theme</vt:lpstr>
      <vt:lpstr>BreastScreen participation rates in mental health consumers</vt:lpstr>
      <vt:lpstr>Acknowledgement </vt:lpstr>
      <vt:lpstr>PowerPoint Presentation</vt:lpstr>
      <vt:lpstr>BreastScreen participation in women living with mental health conditions ?</vt:lpstr>
      <vt:lpstr>NSW Health Mental Health Living Longer data linkage</vt:lpstr>
      <vt:lpstr>Method</vt:lpstr>
      <vt:lpstr>PowerPoint Presentation</vt:lpstr>
      <vt:lpstr>Screening gaps were large in all subgroups</vt:lpstr>
      <vt:lpstr>Adjusting for age, disadvantage or region does not change the gap</vt:lpstr>
      <vt:lpstr>Does reduced screening lead to more advanced cancer? </vt:lpstr>
      <vt:lpstr>Reduced screening contributes but is not the whole explanation</vt:lpstr>
      <vt:lpstr>Summary </vt:lpstr>
      <vt:lpstr>PowerPoint Presentation</vt:lpstr>
      <vt:lpstr>Thankyou  </vt:lpstr>
    </vt:vector>
  </TitlesOfParts>
  <Company>Synapsis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16x9 PowerPoint template - for external audiences (NSW Gov logo)</dc:title>
  <dc:creator>Synapsis Creative</dc:creator>
  <dc:description>D1 - SC - 08/01</dc:description>
  <cp:lastModifiedBy>Grant Sara (Ministry of Health)</cp:lastModifiedBy>
  <cp:revision>360</cp:revision>
  <dcterms:created xsi:type="dcterms:W3CDTF">2016-10-19T23:36:03Z</dcterms:created>
  <dcterms:modified xsi:type="dcterms:W3CDTF">2022-04-10T07:21:34Z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Alice Chu</vt:lpwstr>
  </property>
  <property fmtid="{D5CDD505-2E9C-101B-9397-08002B2CF9AE}" pid="3" name="ComputerName">
    <vt:lpwstr>LAPTOP-UDL3N84V</vt:lpwstr>
  </property>
  <property fmtid="{D5CDD505-2E9C-101B-9397-08002B2CF9AE}" pid="4" name="ContentTypeId">
    <vt:lpwstr>0x010100C9F0DE0FF11F47A6AE50EC9AADC76F83006942542B6873E143A31679EA5A50B1B7</vt:lpwstr>
  </property>
  <property fmtid="{D5CDD505-2E9C-101B-9397-08002B2CF9AE}" pid="5" name="Audience1">
    <vt:lpwstr>16;#All Users|3657b3fb-1c2b-4370-8213-5e0963bce5d9</vt:lpwstr>
  </property>
  <property fmtid="{D5CDD505-2E9C-101B-9397-08002B2CF9AE}" pid="6" name="TaxKeyword">
    <vt:lpwstr/>
  </property>
  <property fmtid="{D5CDD505-2E9C-101B-9397-08002B2CF9AE}" pid="7" name="Venues">
    <vt:lpwstr/>
  </property>
  <property fmtid="{D5CDD505-2E9C-101B-9397-08002B2CF9AE}" pid="8" name="Region">
    <vt:lpwstr/>
  </property>
  <property fmtid="{D5CDD505-2E9C-101B-9397-08002B2CF9AE}" pid="9" name="OOS_Type">
    <vt:lpwstr>12;#Template|5bed4472-366f-4bf0-b84f-9abf89309d91</vt:lpwstr>
  </property>
  <property fmtid="{D5CDD505-2E9C-101B-9397-08002B2CF9AE}" pid="10" name="OOSDocStatus">
    <vt:lpwstr>43;#Published|1526afc4-5150-4684-94c3-78422dfa07b1</vt:lpwstr>
  </property>
  <property fmtid="{D5CDD505-2E9C-101B-9397-08002B2CF9AE}" pid="11" name="OOS_Classification">
    <vt:lpwstr>15;#Unclassified|b24bbe3f-2d2d-4346-b6a0-8cffe4513138</vt:lpwstr>
  </property>
  <property fmtid="{D5CDD505-2E9C-101B-9397-08002B2CF9AE}" pid="12" name="System">
    <vt:lpwstr/>
  </property>
  <property fmtid="{D5CDD505-2E9C-101B-9397-08002B2CF9AE}" pid="13" name="Group1">
    <vt:lpwstr>84;#Communications|a6d0d277-bece-428f-aebd-47e61f401bad</vt:lpwstr>
  </property>
  <property fmtid="{D5CDD505-2E9C-101B-9397-08002B2CF9AE}" pid="14" name="moh_TemplateCategory">
    <vt:lpwstr>Corporate Stationery</vt:lpwstr>
  </property>
</Properties>
</file>