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5"/>
  </p:sldMasterIdLst>
  <p:notesMasterIdLst>
    <p:notesMasterId r:id="rId28"/>
  </p:notesMasterIdLst>
  <p:handoutMasterIdLst>
    <p:handoutMasterId r:id="rId29"/>
  </p:handoutMasterIdLst>
  <p:sldIdLst>
    <p:sldId id="345" r:id="rId6"/>
    <p:sldId id="259" r:id="rId7"/>
    <p:sldId id="260" r:id="rId8"/>
    <p:sldId id="258" r:id="rId9"/>
    <p:sldId id="314" r:id="rId10"/>
    <p:sldId id="327" r:id="rId11"/>
    <p:sldId id="324" r:id="rId12"/>
    <p:sldId id="265" r:id="rId13"/>
    <p:sldId id="316" r:id="rId14"/>
    <p:sldId id="322" r:id="rId15"/>
    <p:sldId id="272" r:id="rId16"/>
    <p:sldId id="330" r:id="rId17"/>
    <p:sldId id="328" r:id="rId18"/>
    <p:sldId id="331" r:id="rId19"/>
    <p:sldId id="310" r:id="rId20"/>
    <p:sldId id="266" r:id="rId21"/>
    <p:sldId id="323" r:id="rId22"/>
    <p:sldId id="273" r:id="rId23"/>
    <p:sldId id="267" r:id="rId24"/>
    <p:sldId id="329" r:id="rId25"/>
    <p:sldId id="308" r:id="rId26"/>
    <p:sldId id="289" r:id="rId27"/>
  </p:sldIdLst>
  <p:sldSz cx="9144000" cy="6858000" type="screen4x3"/>
  <p:notesSz cx="6858000" cy="9525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17B"/>
    <a:srgbClr val="000000"/>
    <a:srgbClr val="5094A2"/>
    <a:srgbClr val="7AB2BD"/>
    <a:srgbClr val="0067A8"/>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EE03E-5729-0C57-47D2-3AD77F8BCC11}" v="2" dt="2022-04-10T10:45:05.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45" autoAdjust="0"/>
    <p:restoredTop sz="70182" autoAdjust="0"/>
  </p:normalViewPr>
  <p:slideViewPr>
    <p:cSldViewPr snapToGrid="0">
      <p:cViewPr varScale="1">
        <p:scale>
          <a:sx n="80" d="100"/>
          <a:sy n="80" d="100"/>
        </p:scale>
        <p:origin x="1444" y="44"/>
      </p:cViewPr>
      <p:guideLst/>
    </p:cSldViewPr>
  </p:slideViewPr>
  <p:outlineViewPr>
    <p:cViewPr>
      <p:scale>
        <a:sx n="33" d="100"/>
        <a:sy n="33" d="100"/>
      </p:scale>
      <p:origin x="0" y="-8932"/>
    </p:cViewPr>
  </p:outlineViewPr>
  <p:notesTextViewPr>
    <p:cViewPr>
      <p:scale>
        <a:sx n="1" d="1"/>
        <a:sy n="1" d="1"/>
      </p:scale>
      <p:origin x="0" y="0"/>
    </p:cViewPr>
  </p:notesTextViewPr>
  <p:notesViewPr>
    <p:cSldViewPr snapToGrid="0">
      <p:cViewPr varScale="1">
        <p:scale>
          <a:sx n="83" d="100"/>
          <a:sy n="83" d="100"/>
        </p:scale>
        <p:origin x="2676"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ermore, Patrick" userId="S::plivermore@csu.edu.au::4ec49bf6-205c-4a23-b404-9884b6160acf" providerId="AD" clId="Web-{976EE03E-5729-0C57-47D2-3AD77F8BCC11}"/>
    <pc:docChg chg="modSld">
      <pc:chgData name="Livermore, Patrick" userId="S::plivermore@csu.edu.au::4ec49bf6-205c-4a23-b404-9884b6160acf" providerId="AD" clId="Web-{976EE03E-5729-0C57-47D2-3AD77F8BCC11}" dt="2022-04-10T10:45:05.249" v="1" actId="1076"/>
      <pc:docMkLst>
        <pc:docMk/>
      </pc:docMkLst>
      <pc:sldChg chg="modSp">
        <pc:chgData name="Livermore, Patrick" userId="S::plivermore@csu.edu.au::4ec49bf6-205c-4a23-b404-9884b6160acf" providerId="AD" clId="Web-{976EE03E-5729-0C57-47D2-3AD77F8BCC11}" dt="2022-04-10T10:45:05.249" v="1" actId="1076"/>
        <pc:sldMkLst>
          <pc:docMk/>
          <pc:sldMk cId="355106590" sldId="345"/>
        </pc:sldMkLst>
        <pc:picChg chg="mod">
          <ac:chgData name="Livermore, Patrick" userId="S::plivermore@csu.edu.au::4ec49bf6-205c-4a23-b404-9884b6160acf" providerId="AD" clId="Web-{976EE03E-5729-0C57-47D2-3AD77F8BCC11}" dt="2022-04-10T10:45:05.249" v="1" actId="1076"/>
          <ac:picMkLst>
            <pc:docMk/>
            <pc:sldMk cId="355106590" sldId="345"/>
            <ac:picMk id="6" creationId="{BBBAFD58-2B7F-48AE-885E-8A5B8479BA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762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A2B5B2F-03F9-724E-B798-CFF5CCE84D03}" type="datetime1">
              <a:rPr lang="en-US" altLang="en-US"/>
              <a:pPr/>
              <a:t>4/10/2022</a:t>
            </a:fld>
            <a:endParaRPr lang="en-US" altLang="en-US"/>
          </a:p>
        </p:txBody>
      </p:sp>
      <p:sp>
        <p:nvSpPr>
          <p:cNvPr id="4" name="Footer Placeholder 3"/>
          <p:cNvSpPr>
            <a:spLocks noGrp="1"/>
          </p:cNvSpPr>
          <p:nvPr>
            <p:ph type="ftr" sz="quarter" idx="2"/>
          </p:nvPr>
        </p:nvSpPr>
        <p:spPr>
          <a:xfrm>
            <a:off x="0" y="9047097"/>
            <a:ext cx="2971800" cy="47625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9047097"/>
            <a:ext cx="2971800" cy="4762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033444-1731-E843-8BF6-09FF96577FFE}" type="slidenum">
              <a:rPr lang="en-US" altLang="en-US"/>
              <a:pPr/>
              <a:t>‹#›</a:t>
            </a:fld>
            <a:endParaRPr lang="en-US" altLang="en-US"/>
          </a:p>
        </p:txBody>
      </p:sp>
    </p:spTree>
    <p:extLst>
      <p:ext uri="{BB962C8B-B14F-4D97-AF65-F5344CB8AC3E}">
        <p14:creationId xmlns:p14="http://schemas.microsoft.com/office/powerpoint/2010/main" val="1609303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762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5B23B26-4293-5446-92C4-FBA6152EFAB2}" type="datetime1">
              <a:rPr lang="en-US" altLang="en-US"/>
              <a:pPr/>
              <a:t>4/10/2022</a:t>
            </a:fld>
            <a:endParaRPr lang="en-US" altLang="en-US"/>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524375"/>
            <a:ext cx="5486400" cy="428625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047097"/>
            <a:ext cx="2971800" cy="47625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9047097"/>
            <a:ext cx="2971800" cy="4762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821E9A2-B3A0-A346-B2EE-FDFF26B32B26}" type="slidenum">
              <a:rPr lang="en-US" altLang="en-US"/>
              <a:pPr/>
              <a:t>‹#›</a:t>
            </a:fld>
            <a:endParaRPr lang="en-US" altLang="en-US"/>
          </a:p>
        </p:txBody>
      </p:sp>
    </p:spTree>
    <p:extLst>
      <p:ext uri="{BB962C8B-B14F-4D97-AF65-F5344CB8AC3E}">
        <p14:creationId xmlns:p14="http://schemas.microsoft.com/office/powerpoint/2010/main" val="7300638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gov.au/internet/main/publishing.nsf/Content/717137A2F9B9FCC2CA257BF0001C118F/$File/psych10.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oi.org/10.1001/jamapsychiatry.2014.2502" TargetMode="External"/><Relationship Id="rId4" Type="http://schemas.openxmlformats.org/officeDocument/2006/relationships/hyperlink" Target="https://doi.org/10.1111/ajr.1245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mental_health/evidence/excess_mortality_meeting_repor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3109/01612840.2012.70809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885825"/>
            <a:ext cx="3182938" cy="2389188"/>
          </a:xfrm>
        </p:spPr>
      </p:sp>
      <p:sp>
        <p:nvSpPr>
          <p:cNvPr id="3" name="Notes Placeholder 2"/>
          <p:cNvSpPr>
            <a:spLocks noGrp="1"/>
          </p:cNvSpPr>
          <p:nvPr>
            <p:ph type="body" idx="1"/>
          </p:nvPr>
        </p:nvSpPr>
        <p:spPr/>
        <p:txBody>
          <a:bodyPr/>
          <a:lstStyle/>
          <a:p>
            <a:r>
              <a:rPr lang="en-NZ"/>
              <a:t>Add your name and introduce yourself</a:t>
            </a:r>
          </a:p>
          <a:p>
            <a:r>
              <a:rPr lang="en-NZ"/>
              <a:t>Also let people know about following us on social media – all handles on last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0" lang="en-NZ"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189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98D277-1426-4A46-8BB8-35E2ED69CB08}" type="slidenum">
              <a:rPr lang="en-AU" smtClean="0"/>
              <a:t>9</a:t>
            </a:fld>
            <a:endParaRPr lang="en-AU"/>
          </a:p>
        </p:txBody>
      </p:sp>
    </p:spTree>
    <p:extLst>
      <p:ext uri="{BB962C8B-B14F-4D97-AF65-F5344CB8AC3E}">
        <p14:creationId xmlns:p14="http://schemas.microsoft.com/office/powerpoint/2010/main" val="247733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normAutofit fontScale="77500" lnSpcReduction="20000"/>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400" dirty="0">
                <a:solidFill>
                  <a:schemeClr val="tx1"/>
                </a:solidFill>
              </a:rPr>
              <a:t>The study </a:t>
            </a:r>
            <a:r>
              <a:rPr lang="en-AU" sz="1400" b="1" dirty="0">
                <a:solidFill>
                  <a:schemeClr val="tx1"/>
                </a:solidFill>
              </a:rPr>
              <a:t>population</a:t>
            </a:r>
            <a:r>
              <a:rPr lang="en-AU" sz="1400" dirty="0">
                <a:solidFill>
                  <a:schemeClr val="tx1"/>
                </a:solidFill>
              </a:rPr>
              <a:t> was adults with severe mental illness in south-eastern Sydney. We use the term “</a:t>
            </a:r>
            <a:r>
              <a:rPr lang="en-AU" sz="1400" b="1" dirty="0">
                <a:solidFill>
                  <a:schemeClr val="tx1"/>
                </a:solidFill>
              </a:rPr>
              <a:t>consumers</a:t>
            </a:r>
            <a:r>
              <a:rPr lang="en-AU" sz="1400" dirty="0">
                <a:solidFill>
                  <a:schemeClr val="tx1"/>
                </a:solidFill>
              </a:rPr>
              <a:t>” here to emphasise the active role of people in the study population in decision making about their health and health care. </a:t>
            </a:r>
          </a:p>
          <a:p>
            <a:pPr marL="158750" indent="0">
              <a:buNone/>
            </a:pPr>
            <a:endParaRPr lang="en-AU" sz="1400" dirty="0">
              <a:solidFill>
                <a:schemeClr val="tx1"/>
              </a:solidFill>
            </a:endParaRPr>
          </a:p>
          <a:p>
            <a:pPr marL="158750" indent="0">
              <a:buNone/>
            </a:pPr>
            <a:r>
              <a:rPr lang="en-AU" sz="1400" dirty="0">
                <a:solidFill>
                  <a:schemeClr val="tx1"/>
                </a:solidFill>
              </a:rPr>
              <a:t>The geographic location was </a:t>
            </a:r>
            <a:r>
              <a:rPr lang="en-AU" sz="1400" b="1" dirty="0">
                <a:solidFill>
                  <a:schemeClr val="tx1"/>
                </a:solidFill>
              </a:rPr>
              <a:t>south-eastern Sydney</a:t>
            </a:r>
            <a:r>
              <a:rPr lang="en-AU" sz="1400" dirty="0">
                <a:solidFill>
                  <a:schemeClr val="tx1"/>
                </a:solidFill>
              </a:rPr>
              <a:t>, which has a complex mix of highly urbanised areas, industrialised areas and low density suburbs, and a wide range of socio-economic backgrounds.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AU" sz="1400"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400" b="1" dirty="0">
                <a:solidFill>
                  <a:schemeClr val="tx1"/>
                </a:solidFill>
              </a:rPr>
              <a:t>Recruitment</a:t>
            </a:r>
            <a:r>
              <a:rPr lang="en-AU" sz="1400" dirty="0">
                <a:solidFill>
                  <a:schemeClr val="tx1"/>
                </a:solidFill>
              </a:rPr>
              <a:t> of consumers and their family carers was organised through a government-run community mental health centre and a community-managed organisation that provided support workers for consumers.</a:t>
            </a:r>
          </a:p>
          <a:p>
            <a:pPr marL="158750" indent="0">
              <a:buNone/>
            </a:pPr>
            <a:endParaRPr lang="en-AU" sz="1400"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400" dirty="0">
                <a:solidFill>
                  <a:schemeClr val="tx1"/>
                </a:solidFill>
              </a:rPr>
              <a:t>We used a mixed-method </a:t>
            </a:r>
            <a:r>
              <a:rPr lang="en-AU" sz="1400" b="1" dirty="0">
                <a:solidFill>
                  <a:schemeClr val="tx1"/>
                </a:solidFill>
              </a:rPr>
              <a:t>design</a:t>
            </a:r>
            <a:r>
              <a:rPr lang="en-AU" sz="1400" dirty="0">
                <a:solidFill>
                  <a:schemeClr val="tx1"/>
                </a:solidFill>
              </a:rPr>
              <a:t> that included individual interviews, a focus group and a knowledge exchange workshop. </a:t>
            </a:r>
          </a:p>
          <a:p>
            <a:pPr marL="158750" indent="0">
              <a:buNone/>
            </a:pPr>
            <a:endParaRPr lang="en-AU" sz="1400" dirty="0">
              <a:solidFill>
                <a:schemeClr val="tx1"/>
              </a:solidFill>
            </a:endParaRPr>
          </a:p>
          <a:p>
            <a:pPr marL="158750" indent="0">
              <a:buNone/>
            </a:pPr>
            <a:r>
              <a:rPr lang="en-AU" sz="1400" dirty="0">
                <a:solidFill>
                  <a:schemeClr val="tx1"/>
                </a:solidFill>
              </a:rPr>
              <a:t>10 consumers and 5 family carers participated in an interview. Three of the consumers had support workers who also contributed data. </a:t>
            </a:r>
          </a:p>
          <a:p>
            <a:pPr marL="158750" indent="0">
              <a:buNone/>
            </a:pPr>
            <a:r>
              <a:rPr lang="en-AU" sz="1400" dirty="0">
                <a:solidFill>
                  <a:schemeClr val="tx1"/>
                </a:solidFill>
              </a:rPr>
              <a:t>Consumer interviews were conducted at the community mental health service or at another place of the consumer’s choice. generally their home with a support worker present or nearby e.g. a park or cafe.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400" dirty="0">
                <a:solidFill>
                  <a:schemeClr val="tx1"/>
                </a:solidFill>
              </a:rPr>
              <a:t>The family carer interviews were conducted via telephone.</a:t>
            </a:r>
          </a:p>
          <a:p>
            <a:pPr marL="158750" indent="0">
              <a:buNone/>
            </a:pPr>
            <a:endParaRPr lang="en-AU" sz="1400" dirty="0">
              <a:solidFill>
                <a:schemeClr val="tx1"/>
              </a:solidFill>
            </a:endParaRPr>
          </a:p>
          <a:p>
            <a:pPr marL="158750" indent="0">
              <a:buNone/>
            </a:pPr>
            <a:r>
              <a:rPr lang="en-AU" sz="1400" dirty="0">
                <a:solidFill>
                  <a:schemeClr val="tx1"/>
                </a:solidFill>
              </a:rPr>
              <a:t>An additional 10 consumers participated in a focus group discussion facilitated by two of the research team at the mental health service.  </a:t>
            </a:r>
          </a:p>
          <a:p>
            <a:pPr marL="158750" indent="0">
              <a:buNone/>
            </a:pPr>
            <a:endParaRPr lang="en-AU" sz="1400"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400" dirty="0">
                <a:solidFill>
                  <a:schemeClr val="tx1"/>
                </a:solidFill>
              </a:rPr>
              <a:t>The knowledge exchange workshop included the research team in dialogue with (about) 20 consumers, service providers and other stakeholders.</a:t>
            </a:r>
          </a:p>
          <a:p>
            <a:pPr marL="158750" indent="0">
              <a:buNone/>
            </a:pPr>
            <a:endParaRPr lang="en-AU" dirty="0"/>
          </a:p>
        </p:txBody>
      </p:sp>
    </p:spTree>
    <p:extLst>
      <p:ext uri="{BB962C8B-B14F-4D97-AF65-F5344CB8AC3E}">
        <p14:creationId xmlns:p14="http://schemas.microsoft.com/office/powerpoint/2010/main" val="344907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a:t>This is a summary of all findings across the access model for consumer abilities and provider </a:t>
            </a:r>
            <a:r>
              <a:rPr lang="en-US" sz="1200" b="0" i="0" u="none" strike="noStrike" baseline="0">
                <a:solidFill>
                  <a:srgbClr val="1C1B19"/>
                </a:solidFill>
              </a:rPr>
              <a:t>dimensions of accessibility to generate access</a:t>
            </a:r>
            <a:r>
              <a:rPr lang="en-AU" sz="1200"/>
              <a:t>.</a:t>
            </a:r>
          </a:p>
          <a:p>
            <a:endParaRPr lang="en-AU" sz="1200"/>
          </a:p>
          <a:p>
            <a:r>
              <a:rPr lang="en-AU" sz="1200"/>
              <a:t>First, I will talk about the consumer abilities to perceive, seek, reach, pay and engage because this describes where people with SMI are at and will help us to understand what the providers need to do to facilitate access for this group. Then I will talk about the provider </a:t>
            </a:r>
            <a:r>
              <a:rPr lang="en-US" sz="1200" b="0" i="0" u="none" strike="noStrike" baseline="0">
                <a:solidFill>
                  <a:srgbClr val="1C1B19"/>
                </a:solidFill>
              </a:rPr>
              <a:t>dimensions of accessibility and how they do and can generate access for people with SMI.</a:t>
            </a:r>
            <a:endParaRPr lang="en-AU" sz="1200"/>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11</a:t>
            </a:fld>
            <a:endParaRPr lang="en-US" altLang="en-US"/>
          </a:p>
        </p:txBody>
      </p:sp>
    </p:spTree>
    <p:extLst>
      <p:ext uri="{BB962C8B-B14F-4D97-AF65-F5344CB8AC3E}">
        <p14:creationId xmlns:p14="http://schemas.microsoft.com/office/powerpoint/2010/main" val="96232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07000"/>
              </a:lnSpc>
              <a:spcBef>
                <a:spcPts val="0"/>
              </a:spcBef>
              <a:spcAft>
                <a:spcPts val="0"/>
              </a:spcAft>
            </a:pPr>
            <a:r>
              <a:rPr lang="en-AU" sz="1000" b="1" dirty="0">
                <a:effectLst/>
                <a:latin typeface="+mj-lt"/>
                <a:ea typeface="Calibri" panose="020F0502020204030204" pitchFamily="34" charset="0"/>
                <a:cs typeface="Times New Roman" panose="02020603050405020304" pitchFamily="18" charset="0"/>
              </a:rPr>
              <a:t>To perceive : </a:t>
            </a:r>
          </a:p>
          <a:p>
            <a:pPr>
              <a:lnSpc>
                <a:spcPct val="107000"/>
              </a:lnSpc>
              <a:spcBef>
                <a:spcPts val="0"/>
              </a:spcBef>
              <a:spcAft>
                <a:spcPts val="0"/>
              </a:spcAft>
            </a:pPr>
            <a:r>
              <a:rPr lang="en-US" sz="1000" dirty="0">
                <a:effectLst/>
                <a:latin typeface="+mj-lt"/>
                <a:ea typeface="Calibri" panose="020F0502020204030204" pitchFamily="34" charset="0"/>
                <a:cs typeface="Times New Roman" panose="02020603050405020304" pitchFamily="18" charset="0"/>
              </a:rPr>
              <a:t>Generally participants</a:t>
            </a:r>
            <a:r>
              <a:rPr lang="en-AU" sz="1000" dirty="0">
                <a:effectLst/>
                <a:latin typeface="+mj-lt"/>
                <a:ea typeface="Calibri" panose="020F0502020204030204" pitchFamily="34" charset="0"/>
                <a:cs typeface="Times New Roman" panose="02020603050405020304" pitchFamily="18" charset="0"/>
              </a:rPr>
              <a:t> </a:t>
            </a:r>
            <a:r>
              <a:rPr lang="en-US" sz="1000" dirty="0">
                <a:effectLst/>
                <a:latin typeface="+mj-lt"/>
                <a:ea typeface="Calibri" panose="020F0502020204030204" pitchFamily="34" charset="0"/>
                <a:cs typeface="Times New Roman" panose="02020603050405020304" pitchFamily="18" charset="0"/>
              </a:rPr>
              <a:t>had a good understanding of need for health care. – Dr google</a:t>
            </a:r>
          </a:p>
          <a:p>
            <a:pPr marL="0" marR="0" lvl="0" indent="0" algn="l" defTabSz="914400" rtl="0" eaLnBrk="0" fontAlgn="base" latinLnBrk="0" hangingPunct="0">
              <a:lnSpc>
                <a:spcPct val="107000"/>
              </a:lnSpc>
              <a:spcBef>
                <a:spcPts val="0"/>
              </a:spcBef>
              <a:spcAft>
                <a:spcPts val="0"/>
              </a:spcAft>
              <a:buClrTx/>
              <a:buSzTx/>
              <a:buFont typeface="Arial" panose="020B0604020202020204" pitchFamily="34" charset="0"/>
              <a:buNone/>
              <a:tabLst>
                <a:tab pos="457200" algn="l"/>
              </a:tabLst>
              <a:defRPr/>
            </a:pPr>
            <a:r>
              <a:rPr lang="en-AU" sz="1000" dirty="0">
                <a:effectLst/>
                <a:latin typeface="+mj-lt"/>
                <a:ea typeface="Calibri" panose="020F0502020204030204" pitchFamily="34" charset="0"/>
                <a:cs typeface="Times New Roman" panose="02020603050405020304" pitchFamily="18" charset="0"/>
              </a:rPr>
              <a:t>	</a:t>
            </a:r>
            <a:r>
              <a:rPr lang="en-US" sz="1000" dirty="0">
                <a:effectLst/>
                <a:latin typeface="+mj-lt"/>
                <a:ea typeface="Calibri" panose="020F0502020204030204" pitchFamily="34" charset="0"/>
                <a:cs typeface="Times New Roman" panose="02020603050405020304" pitchFamily="18" charset="0"/>
              </a:rPr>
              <a:t>Perception was sometimes impeded when unwell – acute MH symptoms prevented people from noticing physical ailments (self overshadowing) </a:t>
            </a:r>
          </a:p>
          <a:p>
            <a:pPr marL="0" lvl="0" indent="0">
              <a:lnSpc>
                <a:spcPct val="107000"/>
              </a:lnSpc>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Acute MH symptoms and previous negative experiences can make it difficult to seek help</a:t>
            </a:r>
          </a:p>
          <a:p>
            <a:pPr marL="0" lvl="0" indent="0">
              <a:lnSpc>
                <a:spcPct val="107000"/>
              </a:lnSpc>
              <a:spcBef>
                <a:spcPts val="0"/>
              </a:spcBef>
              <a:spcAft>
                <a:spcPts val="0"/>
              </a:spcAft>
              <a:buFont typeface="Arial" panose="020B0604020202020204" pitchFamily="34" charset="0"/>
              <a:buNone/>
              <a:tabLst>
                <a:tab pos="457200" algn="l"/>
              </a:tabLst>
            </a:pPr>
            <a:r>
              <a:rPr lang="en-AU" sz="1000" dirty="0">
                <a:effectLst/>
                <a:latin typeface="+mj-lt"/>
                <a:ea typeface="Calibri" panose="020F0502020204030204" pitchFamily="34" charset="0"/>
                <a:cs typeface="Times New Roman" panose="02020603050405020304" pitchFamily="18" charset="0"/>
              </a:rPr>
              <a:t>Sometimes people needed support to perceive they needed healthcare </a:t>
            </a:r>
          </a:p>
          <a:p>
            <a:pPr marL="457200" lvl="1" indent="0">
              <a:lnSpc>
                <a:spcPct val="107000"/>
              </a:lnSpc>
              <a:spcBef>
                <a:spcPts val="0"/>
              </a:spcBef>
              <a:spcAft>
                <a:spcPts val="0"/>
              </a:spcAft>
              <a:buFont typeface="Arial" panose="020B0604020202020204" pitchFamily="34" charset="0"/>
              <a:buNone/>
              <a:tabLst>
                <a:tab pos="457200" algn="l"/>
              </a:tabLst>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I said, “You’ve got to see the doctor about this.”  …  So it was actually really tricky for [the consumer] to come to that awareness herself about ringing the doctor because of her [MH] conditions being bad. </a:t>
            </a:r>
            <a:r>
              <a:rPr lang="en-AU" sz="1000" dirty="0">
                <a:latin typeface="+mj-lt"/>
                <a:ea typeface="Calibri" panose="020F0502020204030204" pitchFamily="34" charset="0"/>
                <a:cs typeface="Times New Roman" panose="02020603050405020304" pitchFamily="18" charset="0"/>
              </a:rPr>
              <a:t>(</a:t>
            </a:r>
            <a:r>
              <a:rPr lang="en-AU" sz="1000" dirty="0">
                <a:effectLst/>
                <a:latin typeface="+mj-lt"/>
                <a:ea typeface="Calibri" panose="020F0502020204030204" pitchFamily="34" charset="0"/>
                <a:cs typeface="Times New Roman" panose="02020603050405020304" pitchFamily="18" charset="0"/>
              </a:rPr>
              <a:t>Support Worker)</a:t>
            </a:r>
          </a:p>
          <a:p>
            <a:pPr>
              <a:lnSpc>
                <a:spcPct val="107000"/>
              </a:lnSpc>
              <a:spcBef>
                <a:spcPts val="0"/>
              </a:spcBef>
              <a:spcAft>
                <a:spcPts val="0"/>
              </a:spcAft>
            </a:pPr>
            <a:r>
              <a:rPr lang="en-AU" sz="1000" b="1" dirty="0">
                <a:effectLst/>
                <a:latin typeface="+mj-lt"/>
                <a:ea typeface="Calibri" panose="020F0502020204030204" pitchFamily="34" charset="0"/>
                <a:cs typeface="Times New Roman" panose="02020603050405020304" pitchFamily="18" charset="0"/>
              </a:rPr>
              <a:t>To seek: </a:t>
            </a:r>
          </a:p>
          <a:p>
            <a:pPr marL="0" lvl="0" indent="0">
              <a:lnSpc>
                <a:spcPct val="107000"/>
              </a:lnSpc>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Most could make an appointment.</a:t>
            </a:r>
          </a:p>
          <a:p>
            <a:pPr marL="0" lvl="0" indent="0">
              <a:lnSpc>
                <a:spcPct val="107000"/>
              </a:lnSpc>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But it could be impeded by the mental illness or concerns about discrimination  - sometimes due to mental illness and often due to previous negative experience.</a:t>
            </a:r>
          </a:p>
          <a:p>
            <a:pPr marL="0" lvl="0" indent="0">
              <a:lnSpc>
                <a:spcPct val="107000"/>
              </a:lnSpc>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Unexpected changes of personnel or processes or possibility of failure (</a:t>
            </a:r>
            <a:r>
              <a:rPr lang="en-US" sz="1000" dirty="0" err="1">
                <a:effectLst/>
                <a:latin typeface="+mj-lt"/>
                <a:ea typeface="Calibri" panose="020F0502020204030204" pitchFamily="34" charset="0"/>
                <a:cs typeface="Times New Roman" panose="02020603050405020304" pitchFamily="18" charset="0"/>
              </a:rPr>
              <a:t>eg</a:t>
            </a:r>
            <a:r>
              <a:rPr lang="en-US" sz="1000" dirty="0">
                <a:effectLst/>
                <a:latin typeface="+mj-lt"/>
                <a:ea typeface="Calibri" panose="020F0502020204030204" pitchFamily="34" charset="0"/>
                <a:cs typeface="Times New Roman" panose="02020603050405020304" pitchFamily="18" charset="0"/>
              </a:rPr>
              <a:t> not available appts) thwarted some people’s ability to seek Healthcare.</a:t>
            </a:r>
          </a:p>
          <a:p>
            <a:pPr marL="0" lvl="0" indent="0">
              <a:lnSpc>
                <a:spcPct val="107000"/>
              </a:lnSpc>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Some told us that</a:t>
            </a:r>
            <a:r>
              <a:rPr lang="en-AU" sz="1000" dirty="0">
                <a:effectLst/>
                <a:latin typeface="+mj-lt"/>
                <a:ea typeface="Calibri" panose="020F0502020204030204" pitchFamily="34" charset="0"/>
                <a:cs typeface="Times New Roman" panose="02020603050405020304" pitchFamily="18" charset="0"/>
              </a:rPr>
              <a:t> support was really helpful to make the appointment</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 </a:t>
            </a:r>
            <a:r>
              <a:rPr lang="en-AU" sz="1000" b="1" dirty="0">
                <a:effectLst/>
                <a:latin typeface="+mj-lt"/>
                <a:ea typeface="Calibri" panose="020F0502020204030204" pitchFamily="34" charset="0"/>
                <a:cs typeface="Times New Roman" panose="02020603050405020304" pitchFamily="18" charset="0"/>
              </a:rPr>
              <a:t>To reach: </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 </a:t>
            </a:r>
            <a:r>
              <a:rPr lang="en-US" sz="1000" dirty="0">
                <a:effectLst/>
                <a:latin typeface="+mj-lt"/>
                <a:ea typeface="Calibri" panose="020F0502020204030204" pitchFamily="34" charset="0"/>
                <a:cs typeface="Times New Roman" panose="02020603050405020304" pitchFamily="18" charset="0"/>
              </a:rPr>
              <a:t>Some PWSMI could make their own way to the doctor.</a:t>
            </a:r>
          </a:p>
          <a:p>
            <a:pPr marL="0" marR="0" lvl="1" indent="0" algn="l" defTabSz="914400" rtl="0" eaLnBrk="0" fontAlgn="base" latinLnBrk="0" hangingPunct="0">
              <a:lnSpc>
                <a:spcPct val="107000"/>
              </a:lnSpc>
              <a:spcBef>
                <a:spcPts val="0"/>
              </a:spcBef>
              <a:spcAft>
                <a:spcPts val="0"/>
              </a:spcAft>
              <a:buClrTx/>
              <a:buSzTx/>
              <a:buFont typeface="Arial" panose="020B0604020202020204" pitchFamily="34" charset="0"/>
              <a:buNone/>
              <a:tabLst>
                <a:tab pos="457200" algn="l"/>
              </a:tabLst>
              <a:defRPr/>
            </a:pPr>
            <a:r>
              <a:rPr lang="en-US" sz="1000" dirty="0">
                <a:effectLst/>
                <a:latin typeface="+mj-lt"/>
                <a:ea typeface="Calibri" panose="020F0502020204030204" pitchFamily="34" charset="0"/>
                <a:cs typeface="Times New Roman" panose="02020603050405020304" pitchFamily="18" charset="0"/>
              </a:rPr>
              <a:t>Sometimes mental illness impeded reaching health care – e.g., organizing and remembering appointment times, concerns about using Public transport, leaving home, being in a public place stopped people from reaching their GP.</a:t>
            </a:r>
          </a:p>
          <a:p>
            <a:pPr marL="457200" marR="0" lvl="1" indent="0" algn="l" defTabSz="914400" rtl="0" eaLnBrk="0" fontAlgn="base" latinLnBrk="0" hangingPunct="0">
              <a:lnSpc>
                <a:spcPct val="107000"/>
              </a:lnSpc>
              <a:spcBef>
                <a:spcPts val="0"/>
              </a:spcBef>
              <a:spcAft>
                <a:spcPts val="0"/>
              </a:spcAft>
              <a:buClrTx/>
              <a:buSzTx/>
              <a:buFont typeface="Arial" panose="020B0604020202020204" pitchFamily="34" charset="0"/>
              <a:buNone/>
              <a:tabLst>
                <a:tab pos="457200" algn="l"/>
              </a:tabLst>
              <a:defRPr/>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Sometimes it’s hard to get to places and sometimes it’s hard to be organised enough or to know enough time when things are on and when you’ve got to book in for things. (Consumer 10)</a:t>
            </a:r>
          </a:p>
          <a:p>
            <a:pPr marL="0" marR="0" lvl="0" indent="0" algn="l" defTabSz="914400" rtl="0" eaLnBrk="0" fontAlgn="base" latinLnBrk="0" hangingPunct="0">
              <a:lnSpc>
                <a:spcPct val="107000"/>
              </a:lnSpc>
              <a:spcBef>
                <a:spcPts val="0"/>
              </a:spcBef>
              <a:spcAft>
                <a:spcPts val="0"/>
              </a:spcAft>
              <a:buClrTx/>
              <a:buSzTx/>
              <a:buFont typeface="Arial" panose="020B0604020202020204" pitchFamily="34" charset="0"/>
              <a:buNone/>
              <a:tabLst>
                <a:tab pos="457200" algn="l"/>
              </a:tabLst>
              <a:defRPr/>
            </a:pPr>
            <a:r>
              <a:rPr lang="en-US" sz="1000" dirty="0">
                <a:effectLst/>
                <a:latin typeface="+mj-lt"/>
                <a:ea typeface="Calibri" panose="020F0502020204030204" pitchFamily="34" charset="0"/>
                <a:cs typeface="Times New Roman" panose="02020603050405020304" pitchFamily="18" charset="0"/>
              </a:rPr>
              <a:t>Most consumers told us that support workers or a family </a:t>
            </a:r>
            <a:r>
              <a:rPr lang="en-US" sz="1000" dirty="0" err="1">
                <a:effectLst/>
                <a:latin typeface="+mj-lt"/>
                <a:ea typeface="Calibri" panose="020F0502020204030204" pitchFamily="34" charset="0"/>
                <a:cs typeface="Times New Roman" panose="02020603050405020304" pitchFamily="18" charset="0"/>
              </a:rPr>
              <a:t>carer</a:t>
            </a:r>
            <a:r>
              <a:rPr lang="en-US" sz="1000" dirty="0">
                <a:effectLst/>
                <a:latin typeface="+mj-lt"/>
                <a:ea typeface="Calibri" panose="020F0502020204030204" pitchFamily="34" charset="0"/>
                <a:cs typeface="Times New Roman" panose="02020603050405020304" pitchFamily="18" charset="0"/>
              </a:rPr>
              <a:t> assisted them to reach their GP</a:t>
            </a:r>
            <a:endParaRPr lang="en-AU" sz="1000" dirty="0">
              <a:effectLst/>
              <a:latin typeface="+mj-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000" b="1" dirty="0">
                <a:effectLst/>
                <a:latin typeface="+mj-lt"/>
                <a:ea typeface="Calibri" panose="020F0502020204030204" pitchFamily="34" charset="0"/>
                <a:cs typeface="Times New Roman" panose="02020603050405020304" pitchFamily="18" charset="0"/>
              </a:rPr>
              <a:t>To pay: </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 People told us they had a l</a:t>
            </a:r>
            <a:r>
              <a:rPr lang="en-US" sz="1000" dirty="0">
                <a:effectLst/>
                <a:latin typeface="+mj-lt"/>
                <a:ea typeface="Calibri" panose="020F0502020204030204" pitchFamily="34" charset="0"/>
                <a:cs typeface="Times New Roman" panose="02020603050405020304" pitchFamily="18" charset="0"/>
              </a:rPr>
              <a:t>ow ability to pay (GP out-of-pocket or specialists)– most were on disability pension.</a:t>
            </a:r>
          </a:p>
          <a:p>
            <a:pPr>
              <a:lnSpc>
                <a:spcPct val="107000"/>
              </a:lnSpc>
              <a:spcBef>
                <a:spcPts val="0"/>
              </a:spcBef>
              <a:spcAft>
                <a:spcPts val="0"/>
              </a:spcAft>
            </a:pPr>
            <a:r>
              <a:rPr lang="en-US" sz="1000" dirty="0">
                <a:effectLst/>
                <a:latin typeface="+mj-lt"/>
                <a:ea typeface="Calibri" panose="020F0502020204030204" pitchFamily="34" charset="0"/>
                <a:cs typeface="Times New Roman" panose="02020603050405020304" pitchFamily="18" charset="0"/>
              </a:rPr>
              <a:t> Medicare bulk billing and other Government health services and programs essential</a:t>
            </a:r>
            <a:r>
              <a:rPr lang="en-AU" sz="1000" dirty="0">
                <a:effectLst/>
                <a:latin typeface="+mj-lt"/>
                <a:ea typeface="Calibri" panose="020F0502020204030204" pitchFamily="34" charset="0"/>
                <a:cs typeface="Times New Roman" panose="02020603050405020304" pitchFamily="18" charset="0"/>
              </a:rPr>
              <a:t>.</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Precludes people from getting necessary health care that isn’t supported. </a:t>
            </a:r>
            <a:r>
              <a:rPr lang="en-AU" sz="1000" dirty="0" err="1">
                <a:effectLst/>
                <a:latin typeface="+mj-lt"/>
                <a:ea typeface="Calibri" panose="020F0502020204030204" pitchFamily="34" charset="0"/>
                <a:cs typeface="Times New Roman" panose="02020603050405020304" pitchFamily="18" charset="0"/>
              </a:rPr>
              <a:t>Eg</a:t>
            </a:r>
            <a:r>
              <a:rPr lang="en-AU" sz="1000" dirty="0">
                <a:effectLst/>
                <a:latin typeface="+mj-lt"/>
                <a:ea typeface="Calibri" panose="020F0502020204030204" pitchFamily="34" charset="0"/>
                <a:cs typeface="Times New Roman" panose="02020603050405020304" pitchFamily="18" charset="0"/>
              </a:rPr>
              <a:t> dental:</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	[</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I’ve ﬁnished seeing the dentist….: Well, they charge for it and that’s why (Con).</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 </a:t>
            </a:r>
            <a:r>
              <a:rPr lang="en-AU" sz="1000" b="1" dirty="0">
                <a:effectLst/>
                <a:latin typeface="+mj-lt"/>
                <a:ea typeface="Calibri" panose="020F0502020204030204" pitchFamily="34" charset="0"/>
                <a:cs typeface="Times New Roman" panose="02020603050405020304" pitchFamily="18" charset="0"/>
              </a:rPr>
              <a:t>To engage: </a:t>
            </a:r>
          </a:p>
          <a:p>
            <a:pPr>
              <a:lnSpc>
                <a:spcPct val="107000"/>
              </a:lnSpc>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 </a:t>
            </a:r>
            <a:r>
              <a:rPr lang="en-US" sz="1000" dirty="0">
                <a:effectLst/>
                <a:latin typeface="+mj-lt"/>
                <a:ea typeface="Calibri" panose="020F0502020204030204" pitchFamily="34" charset="0"/>
                <a:cs typeface="Times New Roman" panose="02020603050405020304" pitchFamily="18" charset="0"/>
              </a:rPr>
              <a:t>Can be affected by mental illness or concerns about discrimination (real and perceived). </a:t>
            </a:r>
          </a:p>
          <a:p>
            <a:pPr marL="457200" marR="0" lvl="1" indent="0" algn="l" defTabSz="914400" rtl="0" eaLnBrk="0" fontAlgn="base" latinLnBrk="0" hangingPunct="0">
              <a:lnSpc>
                <a:spcPct val="107000"/>
              </a:lnSpc>
              <a:spcBef>
                <a:spcPts val="0"/>
              </a:spcBef>
              <a:spcAft>
                <a:spcPts val="0"/>
              </a:spcAft>
              <a:buClrTx/>
              <a:buSzTx/>
              <a:buFont typeface="Symbol" panose="05050102010706020507" pitchFamily="18" charset="2"/>
              <a:buNone/>
              <a:tabLst/>
              <a:defRPr/>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And I think people with mental illnesses, we overthink everything as it is, so it doesn’t help when you’re catching on to the way someone’s treating you, like you pick up every little detail. (Consumer 3)</a:t>
            </a:r>
          </a:p>
          <a:p>
            <a:pPr marL="0" lvl="0" indent="0">
              <a:lnSpc>
                <a:spcPct val="107000"/>
              </a:lnSpc>
              <a:spcBef>
                <a:spcPts val="0"/>
              </a:spcBef>
              <a:spcAft>
                <a:spcPts val="0"/>
              </a:spcAft>
              <a:buFont typeface="Symbol" panose="05050102010706020507" pitchFamily="18" charset="2"/>
              <a:buNone/>
            </a:pPr>
            <a:r>
              <a:rPr lang="en-US" sz="1000" dirty="0">
                <a:effectLst/>
                <a:latin typeface="+mj-lt"/>
                <a:ea typeface="Calibri" panose="020F0502020204030204" pitchFamily="34" charset="0"/>
                <a:cs typeface="Times New Roman" panose="02020603050405020304" pitchFamily="18" charset="0"/>
              </a:rPr>
              <a:t>Support person/</a:t>
            </a:r>
            <a:r>
              <a:rPr lang="en-US" sz="1000" dirty="0" err="1">
                <a:effectLst/>
                <a:latin typeface="+mj-lt"/>
                <a:ea typeface="Calibri" panose="020F0502020204030204" pitchFamily="34" charset="0"/>
                <a:cs typeface="Times New Roman" panose="02020603050405020304" pitchFamily="18" charset="0"/>
              </a:rPr>
              <a:t>carer</a:t>
            </a:r>
            <a:r>
              <a:rPr lang="en-US" sz="1000" dirty="0">
                <a:effectLst/>
                <a:latin typeface="+mj-lt"/>
                <a:ea typeface="Calibri" panose="020F0502020204030204" pitchFamily="34" charset="0"/>
                <a:cs typeface="Times New Roman" panose="02020603050405020304" pitchFamily="18" charset="0"/>
              </a:rPr>
              <a:t> can help with engagement</a:t>
            </a:r>
            <a:endParaRPr lang="en-AU" sz="1000" dirty="0">
              <a:effectLst/>
              <a:latin typeface="+mj-lt"/>
              <a:ea typeface="Calibri" panose="020F0502020204030204" pitchFamily="34" charset="0"/>
              <a:cs typeface="Times New Roman" panose="02020603050405020304" pitchFamily="18" charset="0"/>
            </a:endParaRPr>
          </a:p>
          <a:p>
            <a:pPr marL="457200" marR="0" lvl="1" indent="0" algn="l" defTabSz="914400" rtl="0" eaLnBrk="0" fontAlgn="base" latinLnBrk="0" hangingPunct="0">
              <a:lnSpc>
                <a:spcPct val="107000"/>
              </a:lnSpc>
              <a:spcBef>
                <a:spcPts val="0"/>
              </a:spcBef>
              <a:spcAft>
                <a:spcPts val="0"/>
              </a:spcAft>
              <a:buClrTx/>
              <a:buSzTx/>
              <a:buFont typeface="Symbol" panose="05050102010706020507" pitchFamily="18" charset="2"/>
              <a:buNone/>
              <a:tabLst/>
              <a:defRPr/>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Well, because I suffer from anxiety as well, they come and just came with me to the doctor and it kind of broke that anxiety that I had someone with me.  (consumer) </a:t>
            </a:r>
          </a:p>
          <a:p>
            <a:pPr>
              <a:lnSpc>
                <a:spcPct val="107000"/>
              </a:lnSpc>
              <a:spcAft>
                <a:spcPts val="800"/>
              </a:spcAft>
            </a:pPr>
            <a:endParaRPr lang="en-AU" sz="10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endParaRPr lang="en-AU" sz="1000" dirty="0">
              <a:effectLst/>
              <a:latin typeface="+mj-lt"/>
              <a:ea typeface="Calibri" panose="020F0502020204030204" pitchFamily="34" charset="0"/>
              <a:cs typeface="Times New Roman" panose="02020603050405020304" pitchFamily="18" charset="0"/>
            </a:endParaRPr>
          </a:p>
          <a:p>
            <a:pPr>
              <a:spcAft>
                <a:spcPts val="800"/>
              </a:spcAft>
            </a:pPr>
            <a:r>
              <a:rPr lang="en-AU" sz="1000" dirty="0">
                <a:effectLst/>
                <a:latin typeface="+mj-lt"/>
                <a:ea typeface="Calibri" panose="020F0502020204030204" pitchFamily="34" charset="0"/>
                <a:cs typeface="Times New Roman" panose="02020603050405020304" pitchFamily="18" charset="0"/>
              </a:rPr>
              <a:t> </a:t>
            </a:r>
            <a:endParaRPr lang="en-AU" sz="1000" dirty="0">
              <a:latin typeface="+mj-lt"/>
            </a:endParaRPr>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12</a:t>
            </a:fld>
            <a:endParaRPr lang="en-US" altLang="en-US"/>
          </a:p>
        </p:txBody>
      </p:sp>
    </p:spTree>
    <p:extLst>
      <p:ext uri="{BB962C8B-B14F-4D97-AF65-F5344CB8AC3E}">
        <p14:creationId xmlns:p14="http://schemas.microsoft.com/office/powerpoint/2010/main" val="3580409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spcAft>
                <a:spcPts val="0"/>
              </a:spcAft>
            </a:pPr>
            <a:r>
              <a:rPr lang="en-US" sz="1000" b="1" dirty="0">
                <a:effectLst/>
                <a:latin typeface="+mj-lt"/>
                <a:ea typeface="Calibri" panose="020F0502020204030204" pitchFamily="34" charset="0"/>
                <a:cs typeface="Times New Roman" panose="02020603050405020304" pitchFamily="18" charset="0"/>
              </a:rPr>
              <a:t>Approachability</a:t>
            </a:r>
            <a:endParaRPr lang="en-AU" sz="1000" b="1" dirty="0">
              <a:effectLst/>
              <a:latin typeface="+mj-lt"/>
              <a:ea typeface="Calibri" panose="020F0502020204030204" pitchFamily="34" charset="0"/>
              <a:cs typeface="Times New Roman" panose="02020603050405020304" pitchFamily="18" charset="0"/>
            </a:endParaRPr>
          </a:p>
          <a:p>
            <a:pPr>
              <a:spcBef>
                <a:spcPts val="0"/>
              </a:spcBef>
              <a:spcAft>
                <a:spcPts val="0"/>
              </a:spcAft>
              <a:tabLst>
                <a:tab pos="457200" algn="l"/>
              </a:tabLst>
            </a:pPr>
            <a:r>
              <a:rPr lang="en-US" sz="1000" dirty="0">
                <a:effectLst/>
                <a:latin typeface="+mj-lt"/>
                <a:ea typeface="Calibri" panose="020F0502020204030204" pitchFamily="34" charset="0"/>
                <a:cs typeface="Times New Roman" panose="02020603050405020304" pitchFamily="18" charset="0"/>
              </a:rPr>
              <a:t>Consumers told us that they would change to a doctor who “got it” if they knew where to find one</a:t>
            </a:r>
            <a:endParaRPr lang="en-AU" sz="1000" dirty="0">
              <a:effectLst/>
              <a:latin typeface="+mj-lt"/>
              <a:ea typeface="Calibri" panose="020F0502020204030204" pitchFamily="34" charset="0"/>
              <a:cs typeface="Times New Roman" panose="02020603050405020304" pitchFamily="18" charset="0"/>
            </a:endParaRPr>
          </a:p>
          <a:p>
            <a:pPr marL="0" lvl="0" indent="0">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No reports of GPs promoting they are mental health friendly or initiating outreach with MHS</a:t>
            </a:r>
            <a:endParaRPr lang="en-AU" sz="1000" dirty="0">
              <a:effectLst/>
              <a:latin typeface="+mj-lt"/>
              <a:ea typeface="Calibri" panose="020F0502020204030204" pitchFamily="34" charset="0"/>
              <a:cs typeface="Times New Roman" panose="02020603050405020304" pitchFamily="18" charset="0"/>
            </a:endParaRPr>
          </a:p>
          <a:p>
            <a:pPr marL="0" lvl="0" indent="0">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Example: MHS initiated links with a Medical practice and built some capacity at the medical centre</a:t>
            </a:r>
          </a:p>
          <a:p>
            <a:pPr marL="1371600" indent="-1371600" algn="just">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000" b="1" dirty="0">
                <a:effectLst/>
                <a:latin typeface="+mj-lt"/>
                <a:ea typeface="Calibri" panose="020F0502020204030204" pitchFamily="34" charset="0"/>
                <a:cs typeface="Times New Roman" panose="02020603050405020304" pitchFamily="18" charset="0"/>
              </a:rPr>
              <a:t>Acceptability:</a:t>
            </a:r>
          </a:p>
          <a:p>
            <a:pPr marL="0" lvl="0" indent="0">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No evidence of people choosing GPs because of their MH expertise – perhaps due to there not being easy ways to identify doctors who ‘get it’. </a:t>
            </a:r>
          </a:p>
          <a:p>
            <a:pPr marL="0" lvl="0" indent="0">
              <a:spcBef>
                <a:spcPts val="0"/>
              </a:spcBef>
              <a:spcAft>
                <a:spcPts val="0"/>
              </a:spcAft>
              <a:buFont typeface="Arial" panose="020B0604020202020204" pitchFamily="34" charset="0"/>
              <a:buNone/>
              <a:tabLst>
                <a:tab pos="457200" algn="l"/>
              </a:tabLst>
            </a:pPr>
            <a:r>
              <a:rPr lang="en-AU" sz="1000" b="1" dirty="0">
                <a:effectLst/>
                <a:latin typeface="+mj-lt"/>
                <a:ea typeface="Calibri" panose="020F0502020204030204" pitchFamily="34" charset="0"/>
                <a:cs typeface="Times New Roman" panose="02020603050405020304" pitchFamily="18" charset="0"/>
              </a:rPr>
              <a:t>Availability and accommodation:</a:t>
            </a:r>
          </a:p>
          <a:p>
            <a:pPr marL="0" lvl="0" indent="0">
              <a:spcBef>
                <a:spcPts val="0"/>
              </a:spcBef>
              <a:spcAft>
                <a:spcPts val="0"/>
              </a:spcAft>
              <a:buFont typeface="Arial" panose="020B0604020202020204" pitchFamily="34" charset="0"/>
              <a:buNone/>
              <a:tabLst>
                <a:tab pos="457200" algn="l"/>
              </a:tabLst>
            </a:pPr>
            <a:r>
              <a:rPr lang="en-US" sz="1000" dirty="0">
                <a:effectLst/>
                <a:latin typeface="+mj-lt"/>
                <a:ea typeface="Calibri" panose="020F0502020204030204" pitchFamily="34" charset="0"/>
                <a:cs typeface="Times New Roman" panose="02020603050405020304" pitchFamily="18" charset="0"/>
              </a:rPr>
              <a:t>Things that people told us helped:</a:t>
            </a:r>
            <a:endParaRPr lang="en-AU" sz="10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Flexible appointment systems </a:t>
            </a: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Timely appointments</a:t>
            </a:r>
            <a:endParaRPr lang="en-AU" sz="10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Public transport close by</a:t>
            </a:r>
            <a:endParaRPr lang="en-AU" sz="10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Appropriate waiting area </a:t>
            </a:r>
            <a:endParaRPr lang="en-AU" sz="10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err="1">
                <a:effectLst/>
                <a:latin typeface="+mj-lt"/>
                <a:ea typeface="Calibri" panose="020F0502020204030204" pitchFamily="34" charset="0"/>
                <a:cs typeface="Times New Roman" panose="02020603050405020304" pitchFamily="18" charset="0"/>
              </a:rPr>
              <a:t>Minimised</a:t>
            </a:r>
            <a:r>
              <a:rPr lang="en-US" sz="1000" dirty="0">
                <a:effectLst/>
                <a:latin typeface="+mj-lt"/>
                <a:ea typeface="Calibri" panose="020F0502020204030204" pitchFamily="34" charset="0"/>
                <a:cs typeface="Times New Roman" panose="02020603050405020304" pitchFamily="18" charset="0"/>
              </a:rPr>
              <a:t> wait time </a:t>
            </a:r>
            <a:endParaRPr lang="en-AU" sz="10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Longer appointment times</a:t>
            </a:r>
          </a:p>
          <a:p>
            <a:pPr lvl="1">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I just worry about the other people in the [waiting] room. Well, because I get anxious. … A quiet space would be good. (consumer)</a:t>
            </a:r>
          </a:p>
          <a:p>
            <a:pPr lvl="1">
              <a:spcBef>
                <a:spcPts val="0"/>
              </a:spcBef>
              <a:spcAft>
                <a:spcPts val="0"/>
              </a:spcAft>
            </a:pP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the way they run the clinic, I’m not impressed. How you can’t get an emergency appointment and stuﬀ, or if you’re late, or if you miss your appointment, they’re not very ﬂexible or understanding to a sick person (consumer)</a:t>
            </a:r>
          </a:p>
          <a:p>
            <a:pPr>
              <a:spcBef>
                <a:spcPts val="0"/>
              </a:spcBef>
              <a:spcAft>
                <a:spcPts val="0"/>
              </a:spcAft>
            </a:pPr>
            <a:r>
              <a:rPr lang="en-US" sz="1000" b="1" dirty="0">
                <a:effectLst/>
                <a:latin typeface="+mj-lt"/>
                <a:ea typeface="Calibri" panose="020F0502020204030204" pitchFamily="34" charset="0"/>
                <a:cs typeface="Times New Roman" panose="02020603050405020304" pitchFamily="18" charset="0"/>
              </a:rPr>
              <a:t>Affordability: </a:t>
            </a:r>
            <a:endParaRPr lang="en-AU" sz="1000" b="1"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GPs bulk bill and free programs MHS provide free preventive programs e.g. KBIM, </a:t>
            </a:r>
            <a:endParaRPr lang="en-AU" sz="10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Font typeface="Arial" panose="020B0604020202020204" pitchFamily="34" charset="0"/>
              <a:buChar char="•"/>
              <a:tabLst>
                <a:tab pos="457200" algn="l"/>
              </a:tabLst>
            </a:pPr>
            <a:r>
              <a:rPr lang="en-US" sz="1000" dirty="0">
                <a:effectLst/>
                <a:latin typeface="+mj-lt"/>
                <a:ea typeface="Calibri" panose="020F0502020204030204" pitchFamily="34" charset="0"/>
                <a:cs typeface="Times New Roman" panose="02020603050405020304" pitchFamily="18" charset="0"/>
              </a:rPr>
              <a:t>Private services can be expensive</a:t>
            </a:r>
            <a:endParaRPr lang="en-AU" sz="1000" dirty="0">
              <a:latin typeface="+mj-lt"/>
              <a:ea typeface="Calibri" panose="020F0502020204030204" pitchFamily="34" charset="0"/>
              <a:cs typeface="Times New Roman" panose="02020603050405020304" pitchFamily="18" charset="0"/>
            </a:endParaRPr>
          </a:p>
          <a:p>
            <a:pPr lvl="0">
              <a:spcBef>
                <a:spcPts val="0"/>
              </a:spcBef>
              <a:spcAft>
                <a:spcPts val="0"/>
              </a:spcAft>
              <a:tabLst>
                <a:tab pos="457200" algn="l"/>
              </a:tabLst>
            </a:pPr>
            <a:r>
              <a:rPr lang="en-US" sz="1000" b="1" dirty="0">
                <a:effectLst/>
                <a:latin typeface="+mj-lt"/>
                <a:ea typeface="Calibri" panose="020F0502020204030204" pitchFamily="34" charset="0"/>
                <a:cs typeface="Times New Roman" panose="02020603050405020304" pitchFamily="18" charset="0"/>
              </a:rPr>
              <a:t>Appropriateness</a:t>
            </a:r>
            <a:r>
              <a:rPr lang="en-US" sz="1000" dirty="0">
                <a:effectLst/>
                <a:latin typeface="+mj-lt"/>
                <a:ea typeface="Calibri" panose="020F0502020204030204" pitchFamily="34" charset="0"/>
                <a:cs typeface="Times New Roman" panose="02020603050405020304" pitchFamily="18" charset="0"/>
              </a:rPr>
              <a:t>: Interpersonal qualities: </a:t>
            </a:r>
            <a:endParaRPr lang="en-AU" sz="1000" dirty="0">
              <a:effectLst/>
              <a:latin typeface="+mj-lt"/>
              <a:ea typeface="Calibri" panose="020F0502020204030204" pitchFamily="34" charset="0"/>
              <a:cs typeface="Times New Roman" panose="02020603050405020304" pitchFamily="18" charset="0"/>
            </a:endParaRPr>
          </a:p>
          <a:p>
            <a:pPr>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Most consumers had had an experience with a good GP, many had also had not so good experiences.</a:t>
            </a:r>
          </a:p>
          <a:p>
            <a:pPr marL="0" lvl="0" indent="0">
              <a:spcBef>
                <a:spcPts val="0"/>
              </a:spcBef>
              <a:spcAft>
                <a:spcPts val="0"/>
              </a:spcAft>
              <a:buFont typeface="Arial" panose="020B0604020202020204" pitchFamily="34" charset="0"/>
              <a:buNone/>
              <a:tabLst>
                <a:tab pos="457200" algn="l"/>
              </a:tabLst>
            </a:pPr>
            <a:r>
              <a:rPr lang="en-AU" sz="1000" dirty="0">
                <a:effectLst/>
                <a:latin typeface="+mj-lt"/>
                <a:ea typeface="Calibri" panose="020F0502020204030204" pitchFamily="34" charset="0"/>
                <a:cs typeface="Times New Roman" panose="02020603050405020304" pitchFamily="18" charset="0"/>
              </a:rPr>
              <a:t>Many talked about the importance of a GP that ‘got it’. </a:t>
            </a:r>
          </a:p>
          <a:p>
            <a:pPr marL="0" marR="0" lvl="0" indent="0" algn="l" defTabSz="914400" rtl="0" eaLnBrk="0" fontAlgn="base" latinLnBrk="0" hangingPunct="0">
              <a:spcBef>
                <a:spcPts val="0"/>
              </a:spcBef>
              <a:spcAft>
                <a:spcPts val="0"/>
              </a:spcAft>
              <a:buClrTx/>
              <a:buSzTx/>
              <a:buFont typeface="Arial" panose="020B0604020202020204" pitchFamily="34" charset="0"/>
              <a:buNone/>
              <a:tabLst>
                <a:tab pos="457200" algn="l"/>
              </a:tabLst>
              <a:defRPr/>
            </a:pPr>
            <a:r>
              <a:rPr lang="en-AU" sz="1000" dirty="0">
                <a:effectLst/>
                <a:latin typeface="+mj-lt"/>
                <a:ea typeface="Calibri" panose="020F0502020204030204" pitchFamily="34" charset="0"/>
                <a:cs typeface="Times New Roman" panose="02020603050405020304" pitchFamily="18" charset="0"/>
              </a:rPr>
              <a:t>E.g. being </a:t>
            </a:r>
            <a:r>
              <a:rPr lang="en-US" sz="1000" dirty="0">
                <a:effectLst/>
                <a:latin typeface="+mj-lt"/>
                <a:ea typeface="Calibri" panose="020F0502020204030204" pitchFamily="34" charset="0"/>
                <a:cs typeface="Times New Roman" panose="02020603050405020304" pitchFamily="18" charset="0"/>
              </a:rPr>
              <a:t>Respectful, non-judgmental, engaging in effective communication: e.g. asking questions, listening to consumer, </a:t>
            </a:r>
            <a:r>
              <a:rPr lang="en-AU" sz="1000" dirty="0">
                <a:effectLst/>
                <a:latin typeface="+mj-lt"/>
                <a:ea typeface="Calibri" panose="020F0502020204030204" pitchFamily="34" charset="0"/>
                <a:cs typeface="Times New Roman" panose="02020603050405020304" pitchFamily="18" charset="0"/>
              </a:rPr>
              <a:t>knowing how to relate to PWSMI, taking time to relate</a:t>
            </a:r>
          </a:p>
          <a:p>
            <a:pPr lvl="1">
              <a:spcBef>
                <a:spcPts val="0"/>
              </a:spcBef>
              <a:spcAft>
                <a:spcPts val="0"/>
              </a:spcAft>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She listens a little bit more, and she’s open to talking about medications, stuﬀ like that. Well, just that she’s more personable than a lot of the other doctors that I’ve seen. (Consumer 1)</a:t>
            </a:r>
          </a:p>
          <a:p>
            <a:pPr marL="457200" marR="0" lvl="1" indent="0" algn="l" defTabSz="914400" rtl="0" eaLnBrk="0" fontAlgn="base" latinLnBrk="0" hangingPunct="0">
              <a:spcBef>
                <a:spcPts val="0"/>
              </a:spcBef>
              <a:spcAft>
                <a:spcPts val="0"/>
              </a:spcAft>
              <a:buClrTx/>
              <a:buSzTx/>
              <a:buFontTx/>
              <a:buNone/>
              <a:tabLst/>
              <a:defRPr/>
            </a:pPr>
            <a:r>
              <a:rPr lang="en-AU" sz="1000" dirty="0">
                <a:effectLst/>
                <a:latin typeface="+mj-lt"/>
                <a:ea typeface="Calibri" panose="020F0502020204030204" pitchFamily="34" charset="0"/>
                <a:cs typeface="Times New Roman" panose="02020603050405020304" pitchFamily="18" charset="0"/>
              </a:rPr>
              <a:t>[</a:t>
            </a:r>
            <a:r>
              <a:rPr lang="en-AU" sz="1000" dirty="0" err="1">
                <a:effectLst/>
                <a:latin typeface="+mj-lt"/>
                <a:ea typeface="Calibri" panose="020F0502020204030204" pitchFamily="34" charset="0"/>
                <a:cs typeface="Times New Roman" panose="02020603050405020304" pitchFamily="18" charset="0"/>
              </a:rPr>
              <a:t>Clk</a:t>
            </a:r>
            <a:r>
              <a:rPr lang="en-AU" sz="1000" dirty="0">
                <a:effectLst/>
                <a:latin typeface="+mj-lt"/>
                <a:ea typeface="Calibri" panose="020F0502020204030204" pitchFamily="34" charset="0"/>
                <a:cs typeface="Times New Roman" panose="02020603050405020304" pitchFamily="18" charset="0"/>
              </a:rPr>
              <a:t>]… they don’t mind spending five minutes explaining something.  Some doctors  say, look no look I’m busy and fair enough, they’ve got the privilege to do that … but if they give five minutes of their time sometimes, I really appreciate that, it’s helpful (Consumer 4)</a:t>
            </a:r>
          </a:p>
          <a:p>
            <a:pPr marL="0" lvl="0" indent="0">
              <a:spcBef>
                <a:spcPts val="0"/>
              </a:spcBef>
              <a:spcAft>
                <a:spcPts val="0"/>
              </a:spcAft>
              <a:buFont typeface="Arial" panose="020B0604020202020204" pitchFamily="34" charset="0"/>
              <a:buNone/>
              <a:tabLst>
                <a:tab pos="457200" algn="l"/>
              </a:tabLst>
            </a:pPr>
            <a:r>
              <a:rPr lang="en-AU" sz="1000" dirty="0">
                <a:effectLst/>
                <a:latin typeface="+mj-lt"/>
                <a:ea typeface="Calibri" panose="020F0502020204030204" pitchFamily="34" charset="0"/>
                <a:cs typeface="Times New Roman" panose="02020603050405020304" pitchFamily="18" charset="0"/>
              </a:rPr>
              <a:t>Receptionist interpersonal skills and waiting environments and procedures are important to PWSMI. Need for understanding and flexibility and all service staff need to take care to be respectful.</a:t>
            </a:r>
          </a:p>
          <a:p>
            <a:pPr lvl="1" algn="just">
              <a:spcBef>
                <a:spcPts val="0"/>
              </a:spcBef>
              <a:spcAft>
                <a:spcPts val="0"/>
              </a:spcAft>
              <a:tabLst>
                <a:tab pos="1260475"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AU" sz="1000" dirty="0">
                <a:effectLst/>
                <a:latin typeface="+mj-lt"/>
                <a:ea typeface="Calibri" panose="020F0502020204030204" pitchFamily="34" charset="0"/>
                <a:cs typeface="Palatino Linotype" panose="02040502050505030304" pitchFamily="18" charset="0"/>
              </a:rPr>
              <a:t>[</a:t>
            </a:r>
            <a:r>
              <a:rPr lang="en-AU" sz="1000" dirty="0" err="1">
                <a:effectLst/>
                <a:latin typeface="+mj-lt"/>
                <a:ea typeface="Calibri" panose="020F0502020204030204" pitchFamily="34" charset="0"/>
                <a:cs typeface="Palatino Linotype" panose="02040502050505030304" pitchFamily="18" charset="0"/>
              </a:rPr>
              <a:t>clk</a:t>
            </a:r>
            <a:r>
              <a:rPr lang="en-AU" sz="1000" dirty="0">
                <a:effectLst/>
                <a:latin typeface="+mj-lt"/>
                <a:ea typeface="Calibri" panose="020F0502020204030204" pitchFamily="34" charset="0"/>
                <a:cs typeface="Palatino Linotype" panose="02040502050505030304" pitchFamily="18" charset="0"/>
              </a:rPr>
              <a:t>] [The reception staff] are pretty good to me because, sometimes, they will let me wait, just come in and wait until they have a space open - - - (co 3)</a:t>
            </a:r>
          </a:p>
          <a:p>
            <a:pPr marL="457200" marR="0" lvl="1" indent="0" algn="just" defTabSz="914400" rtl="0" eaLnBrk="0" fontAlgn="base" latinLnBrk="0" hangingPunct="0">
              <a:spcBef>
                <a:spcPts val="0"/>
              </a:spcBef>
              <a:spcAft>
                <a:spcPts val="0"/>
              </a:spcAft>
              <a:buClrTx/>
              <a:buSzTx/>
              <a:buFontTx/>
              <a:buNone/>
              <a:tabLst>
                <a:tab pos="1260475"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lang="en-AU" sz="1000" dirty="0">
                <a:effectLst/>
                <a:latin typeface="+mj-lt"/>
                <a:ea typeface="Calibri" panose="020F0502020204030204" pitchFamily="34" charset="0"/>
                <a:cs typeface="Palatino Linotype" panose="02040502050505030304" pitchFamily="18" charset="0"/>
              </a:rPr>
              <a:t>[</a:t>
            </a:r>
            <a:r>
              <a:rPr lang="en-AU" sz="1000" dirty="0" err="1">
                <a:effectLst/>
                <a:latin typeface="+mj-lt"/>
                <a:ea typeface="Calibri" panose="020F0502020204030204" pitchFamily="34" charset="0"/>
                <a:cs typeface="Palatino Linotype" panose="02040502050505030304" pitchFamily="18" charset="0"/>
              </a:rPr>
              <a:t>clk</a:t>
            </a:r>
            <a:r>
              <a:rPr lang="en-AU" sz="1000" dirty="0">
                <a:effectLst/>
                <a:latin typeface="+mj-lt"/>
                <a:ea typeface="Calibri" panose="020F0502020204030204" pitchFamily="34" charset="0"/>
                <a:cs typeface="Palatino Linotype" panose="02040502050505030304" pitchFamily="18" charset="0"/>
              </a:rPr>
              <a:t>] Sometimes, [the reception staff] can be rude … Like, you can hear them when they’re talking – everybody gets stressed out.  You can hear them when they’ve got somebody on the phone, and then they put them on pause and they’re talking about them. (co 3)</a:t>
            </a:r>
            <a:endParaRPr lang="en-AU" sz="10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1260475"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lang="en-AU" dirty="0">
              <a:effectLst/>
              <a:latin typeface="+mj-lt"/>
              <a:ea typeface="Calibri" panose="020F0502020204030204" pitchFamily="34" charset="0"/>
              <a:cs typeface="Times New Roman" panose="02020603050405020304" pitchFamily="18" charset="0"/>
            </a:endParaRPr>
          </a:p>
          <a:p>
            <a:endParaRPr lang="en-AU" dirty="0">
              <a:latin typeface="+mj-lt"/>
            </a:endParaRPr>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13</a:t>
            </a:fld>
            <a:endParaRPr lang="en-US" altLang="en-US" dirty="0"/>
          </a:p>
        </p:txBody>
      </p:sp>
    </p:spTree>
    <p:extLst>
      <p:ext uri="{BB962C8B-B14F-4D97-AF65-F5344CB8AC3E}">
        <p14:creationId xmlns:p14="http://schemas.microsoft.com/office/powerpoint/2010/main" val="190233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latin typeface="+mj-lt"/>
              </a:rPr>
              <a:t>Looking across all the stages of access model </a:t>
            </a:r>
          </a:p>
          <a:p>
            <a:r>
              <a:rPr lang="en-AU" dirty="0">
                <a:latin typeface="+mj-lt"/>
              </a:rPr>
              <a:t>Looking from the bottom again </a:t>
            </a:r>
          </a:p>
          <a:p>
            <a:r>
              <a:rPr lang="en-AU" dirty="0">
                <a:latin typeface="+mj-lt"/>
              </a:rPr>
              <a:t>The challenges for access from the focus of the ability or capacity of PWSMI include:</a:t>
            </a:r>
          </a:p>
          <a:p>
            <a:pPr marL="171450" indent="-171450">
              <a:buFont typeface="Arial" panose="020B0604020202020204" pitchFamily="34" charset="0"/>
              <a:buChar char="•"/>
            </a:pPr>
            <a:r>
              <a:rPr lang="en-AU" dirty="0">
                <a:latin typeface="+mj-lt"/>
              </a:rPr>
              <a:t>Effects of mental illness, diminished functioning and cognitive capacity – especially when people are acutely unwell</a:t>
            </a:r>
          </a:p>
          <a:p>
            <a:pPr marL="171450" indent="-171450">
              <a:buFont typeface="Arial" panose="020B0604020202020204" pitchFamily="34" charset="0"/>
              <a:buChar char="•"/>
            </a:pPr>
            <a:r>
              <a:rPr lang="en-AU" dirty="0">
                <a:latin typeface="+mj-lt"/>
              </a:rPr>
              <a:t>Perceived and real fear of discrimination – usually due to previous experience </a:t>
            </a:r>
          </a:p>
          <a:p>
            <a:pPr marL="0" indent="0">
              <a:buFont typeface="Arial" panose="020B0604020202020204" pitchFamily="34" charset="0"/>
              <a:buNone/>
            </a:pPr>
            <a:r>
              <a:rPr lang="en-AU" dirty="0">
                <a:latin typeface="+mj-lt"/>
              </a:rPr>
              <a:t>Looking to what GPs are and can do to facilitate access (at the top now)</a:t>
            </a:r>
          </a:p>
          <a:p>
            <a:pPr marL="171450" indent="-171450">
              <a:buFont typeface="Arial" panose="020B0604020202020204" pitchFamily="34" charset="0"/>
              <a:buChar char="•"/>
            </a:pPr>
            <a:r>
              <a:rPr lang="en-AU" dirty="0">
                <a:latin typeface="+mj-lt"/>
              </a:rPr>
              <a:t>PWSMI told us GPs that ‘get it’ can help them to seek, reach and engage with primary health care</a:t>
            </a:r>
          </a:p>
          <a:p>
            <a:pPr marL="171450" indent="-171450">
              <a:buFont typeface="Arial" panose="020B0604020202020204" pitchFamily="34" charset="0"/>
              <a:buChar char="•"/>
            </a:pPr>
            <a:r>
              <a:rPr lang="en-AU" dirty="0">
                <a:latin typeface="+mj-lt"/>
              </a:rPr>
              <a:t>This requires more Proactive approaches at all stages and also more effective, respectful and engaging communication.</a:t>
            </a:r>
          </a:p>
          <a:p>
            <a:pPr>
              <a:lnSpc>
                <a:spcPct val="107000"/>
              </a:lnSpc>
              <a:spcAft>
                <a:spcPts val="800"/>
              </a:spcAft>
            </a:pPr>
            <a:endParaRPr lang="en-AU"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mj-lt"/>
                <a:ea typeface="Calibri" panose="020F0502020204030204" pitchFamily="34" charset="0"/>
                <a:cs typeface="Times New Roman" panose="02020603050405020304" pitchFamily="18" charset="0"/>
              </a:rPr>
              <a:t>What works:</a:t>
            </a:r>
          </a:p>
          <a:p>
            <a:pPr marL="342900" lvl="0" indent="-342900">
              <a:lnSpc>
                <a:spcPct val="107000"/>
              </a:lnSpc>
              <a:buFont typeface="Calibri" panose="020F0502020204030204" pitchFamily="34" charset="0"/>
              <a:buChar char="-"/>
            </a:pPr>
            <a:r>
              <a:rPr lang="en-AU" sz="1200" dirty="0">
                <a:effectLst/>
                <a:latin typeface="+mj-lt"/>
                <a:ea typeface="Calibri" panose="020F0502020204030204" pitchFamily="34" charset="0"/>
                <a:cs typeface="Times New Roman" panose="02020603050405020304" pitchFamily="18" charset="0"/>
              </a:rPr>
              <a:t>In addition to proactive GPs that ‘get it’</a:t>
            </a:r>
          </a:p>
          <a:p>
            <a:pPr marL="342900" marR="0" lvl="0" indent="-342900" algn="l" defTabSz="914400" rtl="0" eaLnBrk="0" fontAlgn="base" latinLnBrk="0" hangingPunct="0">
              <a:lnSpc>
                <a:spcPct val="107000"/>
              </a:lnSpc>
              <a:spcBef>
                <a:spcPct val="30000"/>
              </a:spcBef>
              <a:spcAft>
                <a:spcPts val="800"/>
              </a:spcAft>
              <a:buClrTx/>
              <a:buSzTx/>
              <a:buFont typeface="Calibri" panose="020F0502020204030204" pitchFamily="34" charset="0"/>
              <a:buChar char="-"/>
              <a:tabLst/>
              <a:defRPr/>
            </a:pPr>
            <a:r>
              <a:rPr lang="en-AU" sz="1200" dirty="0">
                <a:effectLst/>
                <a:latin typeface="+mj-lt"/>
                <a:ea typeface="Calibri" panose="020F0502020204030204" pitchFamily="34" charset="0"/>
                <a:cs typeface="Times New Roman" panose="02020603050405020304" pitchFamily="18" charset="0"/>
              </a:rPr>
              <a:t>Support for consumers to access</a:t>
            </a:r>
          </a:p>
          <a:p>
            <a:pPr marL="171450" indent="-171450">
              <a:buFont typeface="Arial" panose="020B0604020202020204" pitchFamily="34" charset="0"/>
              <a:buChar char="•"/>
            </a:pPr>
            <a:endParaRPr lang="en-AU" dirty="0">
              <a:latin typeface="+mj-lt"/>
            </a:endParaRPr>
          </a:p>
        </p:txBody>
      </p:sp>
      <p:sp>
        <p:nvSpPr>
          <p:cNvPr id="4" name="Slide Number Placeholder 3"/>
          <p:cNvSpPr>
            <a:spLocks noGrp="1"/>
          </p:cNvSpPr>
          <p:nvPr>
            <p:ph type="sldNum" sz="quarter" idx="5"/>
          </p:nvPr>
        </p:nvSpPr>
        <p:spPr/>
        <p:txBody>
          <a:bodyPr/>
          <a:lstStyle/>
          <a:p>
            <a:fld id="{E398D277-1426-4A46-8BB8-35E2ED69CB08}" type="slidenum">
              <a:rPr lang="en-AU" smtClean="0"/>
              <a:t>14</a:t>
            </a:fld>
            <a:endParaRPr lang="en-AU"/>
          </a:p>
        </p:txBody>
      </p:sp>
    </p:spTree>
    <p:extLst>
      <p:ext uri="{BB962C8B-B14F-4D97-AF65-F5344CB8AC3E}">
        <p14:creationId xmlns:p14="http://schemas.microsoft.com/office/powerpoint/2010/main" val="189108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normAutofit fontScale="92500" lnSpcReduction="10000"/>
          </a:bodyPr>
          <a:lstStyle/>
          <a:p>
            <a:pPr marL="0" indent="0">
              <a:lnSpc>
                <a:spcPct val="107000"/>
              </a:lnSpc>
              <a:spcBef>
                <a:spcPts val="200"/>
              </a:spcBef>
              <a:buNone/>
            </a:pPr>
            <a:r>
              <a:rPr lang="en-AU" sz="1100" b="0" dirty="0">
                <a:solidFill>
                  <a:schemeClr val="tx1"/>
                </a:solidFill>
                <a:effectLst/>
                <a:latin typeface="+mn-lt"/>
                <a:ea typeface="DengXian Light" panose="02010600030101010101" pitchFamily="2" charset="-122"/>
                <a:cs typeface="Times New Roman" panose="02020603050405020304" pitchFamily="18" charset="0"/>
              </a:rPr>
              <a:t>When our interviews and focus group with consumers were completed and we had analysed the data, we conducted a knowledge exchange workshop with consumers, service providers and other stakeholders.  </a:t>
            </a:r>
          </a:p>
          <a:p>
            <a:pPr marL="0" indent="0">
              <a:lnSpc>
                <a:spcPct val="107000"/>
              </a:lnSpc>
              <a:spcBef>
                <a:spcPts val="200"/>
              </a:spcBef>
              <a:buNone/>
            </a:pPr>
            <a:endParaRPr lang="en-AU" sz="1100" b="0" dirty="0">
              <a:solidFill>
                <a:schemeClr val="tx1"/>
              </a:solidFill>
              <a:effectLst/>
              <a:latin typeface="+mn-lt"/>
              <a:ea typeface="DengXian Light" panose="02010600030101010101" pitchFamily="2" charset="-122"/>
              <a:cs typeface="Times New Roman" panose="02020603050405020304" pitchFamily="18" charset="0"/>
            </a:endParaRPr>
          </a:p>
          <a:p>
            <a:pPr marL="0" indent="0">
              <a:lnSpc>
                <a:spcPct val="107000"/>
              </a:lnSpc>
              <a:spcBef>
                <a:spcPts val="200"/>
              </a:spcBef>
              <a:buNone/>
            </a:pPr>
            <a:r>
              <a:rPr lang="en-AU" sz="1100" b="0" dirty="0">
                <a:solidFill>
                  <a:schemeClr val="tx1"/>
                </a:solidFill>
                <a:effectLst/>
                <a:latin typeface="+mn-lt"/>
                <a:ea typeface="DengXian Light" panose="02010600030101010101" pitchFamily="2" charset="-122"/>
                <a:cs typeface="Times New Roman" panose="02020603050405020304" pitchFamily="18" charset="0"/>
              </a:rPr>
              <a:t>At this workshop, we presented the results of the consultations with consumers and carers. We then had a number of small group and larger group discussions about what the results meant and what could be done to improve access to preventive health care in South Eastern Sydney. There were many ideas, but three stood out: navigation support, GP capacity building and GP-coordinated shared care.</a:t>
            </a:r>
          </a:p>
          <a:p>
            <a:pPr marL="0" indent="0">
              <a:lnSpc>
                <a:spcPct val="107000"/>
              </a:lnSpc>
              <a:spcBef>
                <a:spcPts val="200"/>
              </a:spcBef>
              <a:buNone/>
            </a:pPr>
            <a:endParaRPr lang="en-AU" sz="1100" b="0" dirty="0">
              <a:solidFill>
                <a:schemeClr val="tx1"/>
              </a:solidFill>
              <a:effectLst/>
              <a:latin typeface="+mn-lt"/>
              <a:ea typeface="DengXian Light" panose="02010600030101010101" pitchFamily="2" charset="-122"/>
              <a:cs typeface="Times New Roman" panose="02020603050405020304" pitchFamily="18" charset="0"/>
            </a:endParaRPr>
          </a:p>
          <a:p>
            <a:pPr marL="0" indent="0">
              <a:lnSpc>
                <a:spcPct val="107000"/>
              </a:lnSpc>
              <a:spcBef>
                <a:spcPts val="200"/>
              </a:spcBef>
              <a:buNone/>
            </a:pPr>
            <a:r>
              <a:rPr lang="en-AU" sz="1100" b="1" dirty="0">
                <a:solidFill>
                  <a:schemeClr val="tx1"/>
                </a:solidFill>
                <a:effectLst/>
                <a:latin typeface="+mn-lt"/>
                <a:ea typeface="DengXian Light" panose="02010600030101010101" pitchFamily="2" charset="-122"/>
                <a:cs typeface="Times New Roman" panose="02020603050405020304" pitchFamily="18" charset="0"/>
              </a:rPr>
              <a:t>Navigation </a:t>
            </a:r>
            <a:r>
              <a:rPr lang="en-AU" sz="1100" b="0" dirty="0">
                <a:solidFill>
                  <a:schemeClr val="tx1"/>
                </a:solidFill>
                <a:effectLst/>
                <a:latin typeface="+mn-lt"/>
                <a:ea typeface="DengXian Light" panose="02010600030101010101" pitchFamily="2" charset="-122"/>
                <a:cs typeface="Times New Roman" panose="02020603050405020304" pitchFamily="18" charset="0"/>
              </a:rPr>
              <a:t>s</a:t>
            </a:r>
            <a:r>
              <a:rPr lang="en-AU" sz="1100" dirty="0">
                <a:solidFill>
                  <a:schemeClr val="tx1"/>
                </a:solidFill>
                <a:effectLst/>
                <a:latin typeface="+mn-lt"/>
                <a:ea typeface="Calibri" panose="020F0502020204030204" pitchFamily="34" charset="0"/>
                <a:cs typeface="Times New Roman" panose="02020603050405020304" pitchFamily="18" charset="0"/>
              </a:rPr>
              <a:t>upport was proposed to support consumers to access and engage with a GP and to follow up on referrals. This could involve, for example, training and coaching existing peer workers and support workers; or resources to assist consumers and carers in accessing and communicating with primary health services.</a:t>
            </a:r>
          </a:p>
          <a:p>
            <a:pPr marL="0" indent="0">
              <a:lnSpc>
                <a:spcPct val="107000"/>
              </a:lnSpc>
              <a:spcBef>
                <a:spcPts val="200"/>
              </a:spcBef>
              <a:buNone/>
            </a:pPr>
            <a:endParaRPr lang="en-AU" sz="11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07000"/>
              </a:lnSpc>
              <a:spcBef>
                <a:spcPts val="200"/>
              </a:spcBef>
              <a:buNone/>
            </a:pPr>
            <a:r>
              <a:rPr lang="en-AU" sz="1100" dirty="0">
                <a:solidFill>
                  <a:schemeClr val="tx1"/>
                </a:solidFill>
                <a:effectLst/>
                <a:latin typeface="+mn-lt"/>
                <a:ea typeface="Calibri" panose="020F0502020204030204" pitchFamily="34" charset="0"/>
                <a:cs typeface="Times New Roman" panose="02020603050405020304" pitchFamily="18" charset="0"/>
              </a:rPr>
              <a:t>One specific idea was to identify and list mental health friendly general practices, thus avoiding the negative impacts of experiencing stigma or inappropriate care. </a:t>
            </a:r>
          </a:p>
          <a:p>
            <a:pPr marL="0" indent="0">
              <a:lnSpc>
                <a:spcPct val="107000"/>
              </a:lnSpc>
              <a:spcBef>
                <a:spcPts val="200"/>
              </a:spcBef>
              <a:buNone/>
            </a:pPr>
            <a:endParaRPr lang="en-AU" sz="11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07000"/>
              </a:lnSpc>
              <a:spcBef>
                <a:spcPts val="200"/>
              </a:spcBef>
              <a:buNone/>
            </a:pPr>
            <a:r>
              <a:rPr lang="en-AU" sz="1100" b="1" dirty="0">
                <a:solidFill>
                  <a:schemeClr val="tx1"/>
                </a:solidFill>
                <a:effectLst/>
                <a:latin typeface="+mn-lt"/>
                <a:ea typeface="DengXian Light" panose="02010600030101010101" pitchFamily="2" charset="-122"/>
                <a:cs typeface="Times New Roman" panose="02020603050405020304" pitchFamily="18" charset="0"/>
              </a:rPr>
              <a:t>GP capacity building</a:t>
            </a:r>
            <a:r>
              <a:rPr lang="en-AU" sz="1100" b="0" dirty="0">
                <a:solidFill>
                  <a:schemeClr val="tx1"/>
                </a:solidFill>
                <a:effectLst/>
                <a:latin typeface="+mn-lt"/>
                <a:ea typeface="DengXian Light" panose="02010600030101010101" pitchFamily="2" charset="-122"/>
                <a:cs typeface="Times New Roman" panose="02020603050405020304" pitchFamily="18" charset="0"/>
              </a:rPr>
              <a:t> was proposed to </a:t>
            </a:r>
            <a:r>
              <a:rPr lang="en-AU" sz="1100" dirty="0">
                <a:solidFill>
                  <a:schemeClr val="tx1"/>
                </a:solidFill>
                <a:effectLst/>
                <a:latin typeface="+mn-lt"/>
                <a:ea typeface="Calibri" panose="020F0502020204030204" pitchFamily="34" charset="0"/>
                <a:cs typeface="Times New Roman" panose="02020603050405020304" pitchFamily="18" charset="0"/>
              </a:rPr>
              <a:t>assist GPs and the practice staff to be more mental-health friendly. This would of course include reducing stigma and judgement of mental health consumers.</a:t>
            </a:r>
          </a:p>
          <a:p>
            <a:pPr marL="0" indent="0">
              <a:lnSpc>
                <a:spcPct val="107000"/>
              </a:lnSpc>
              <a:spcBef>
                <a:spcPts val="200"/>
              </a:spcBef>
              <a:buNone/>
            </a:pPr>
            <a:endParaRPr lang="en-AU" sz="11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07000"/>
              </a:lnSpc>
              <a:spcBef>
                <a:spcPts val="200"/>
              </a:spcBef>
              <a:buNone/>
            </a:pPr>
            <a:r>
              <a:rPr lang="en-AU" sz="1100" b="1" dirty="0">
                <a:solidFill>
                  <a:schemeClr val="tx1"/>
                </a:solidFill>
                <a:effectLst/>
                <a:latin typeface="+mn-lt"/>
                <a:ea typeface="DengXian Light" panose="02010600030101010101" pitchFamily="2" charset="-122"/>
                <a:cs typeface="Times New Roman" panose="02020603050405020304" pitchFamily="18" charset="0"/>
              </a:rPr>
              <a:t>Mechanisms to support care coordination and shared care</a:t>
            </a:r>
            <a:r>
              <a:rPr lang="en-AU" sz="1100" b="0" dirty="0">
                <a:solidFill>
                  <a:schemeClr val="tx1"/>
                </a:solidFill>
                <a:effectLst/>
                <a:latin typeface="+mn-lt"/>
                <a:ea typeface="DengXian Light" panose="02010600030101010101" pitchFamily="2" charset="-122"/>
                <a:cs typeface="Times New Roman" panose="02020603050405020304" pitchFamily="18" charset="0"/>
              </a:rPr>
              <a:t> were proposed to i</a:t>
            </a:r>
            <a:r>
              <a:rPr lang="en-AU" sz="1100" dirty="0">
                <a:solidFill>
                  <a:schemeClr val="tx1"/>
                </a:solidFill>
                <a:effectLst/>
                <a:latin typeface="+mn-lt"/>
                <a:ea typeface="Calibri" panose="020F0502020204030204" pitchFamily="34" charset="0"/>
                <a:cs typeface="Times New Roman" panose="02020603050405020304" pitchFamily="18" charset="0"/>
              </a:rPr>
              <a:t>mprove coordination and communication between general practices and other services and supports. The proposal was to enable the GP to be the central point of holistic care. Such a system would provide active recall so consumers know when and where they need to go – whether it be the GP, allied health or any other service.</a:t>
            </a:r>
          </a:p>
          <a:p>
            <a:endParaRPr lang="en-AU" dirty="0"/>
          </a:p>
        </p:txBody>
      </p:sp>
    </p:spTree>
    <p:extLst>
      <p:ext uri="{BB962C8B-B14F-4D97-AF65-F5344CB8AC3E}">
        <p14:creationId xmlns:p14="http://schemas.microsoft.com/office/powerpoint/2010/main" val="416966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16</a:t>
            </a:fld>
            <a:endParaRPr lang="en-US" altLang="en-US"/>
          </a:p>
        </p:txBody>
      </p:sp>
    </p:spTree>
    <p:extLst>
      <p:ext uri="{BB962C8B-B14F-4D97-AF65-F5344CB8AC3E}">
        <p14:creationId xmlns:p14="http://schemas.microsoft.com/office/powerpoint/2010/main" val="26914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normAutofit fontScale="70000" lnSpcReduction="20000"/>
          </a:bodyPr>
          <a:lstStyle/>
          <a:p>
            <a:pPr marL="0" indent="0">
              <a:buNone/>
            </a:pPr>
            <a:r>
              <a:rPr lang="en-AU" sz="1100">
                <a:solidFill>
                  <a:schemeClr val="tx1"/>
                </a:solidFill>
                <a:latin typeface="+mn-lt"/>
              </a:rPr>
              <a:t>There are many implications of this research for the people and organisations with a role in supporting people with severe mental illness. Here are just a few.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a:solidFill>
                  <a:schemeClr val="tx1"/>
                </a:solidFill>
                <a:latin typeface="+mn-lt"/>
              </a:rPr>
              <a:t>For general practitioners: </a:t>
            </a:r>
            <a:r>
              <a:rPr lang="en-AU" sz="1100">
                <a:solidFill>
                  <a:schemeClr val="tx1"/>
                </a:solidFill>
                <a:latin typeface="+mn-lt"/>
              </a:rPr>
              <a:t>Consumers have identified that some GPs ‘get it’ and are responsive to their needs Those who ‘got it’ demonstrated proactive practices and respectful communication. </a:t>
            </a:r>
          </a:p>
          <a:p>
            <a:endParaRPr lang="en-AU" sz="1100">
              <a:solidFill>
                <a:schemeClr val="tx1"/>
              </a:solidFill>
              <a:latin typeface="+mn-lt"/>
            </a:endParaRPr>
          </a:p>
          <a:p>
            <a:pPr lvl="0"/>
            <a:r>
              <a:rPr lang="en-AU" sz="1100" b="1">
                <a:solidFill>
                  <a:schemeClr val="tx1"/>
                </a:solidFill>
                <a:latin typeface="+mn-lt"/>
              </a:rPr>
              <a:t>Primary health networks (or PHNs) </a:t>
            </a:r>
            <a:r>
              <a:rPr lang="en-AU" sz="1100" b="0">
                <a:solidFill>
                  <a:schemeClr val="tx1"/>
                </a:solidFill>
                <a:latin typeface="+mn-lt"/>
              </a:rPr>
              <a:t>have a role in capacity building of GPs. They do this via training workshops as well as visiting individual general practices. </a:t>
            </a:r>
            <a:r>
              <a:rPr lang="en-AU" sz="1100">
                <a:solidFill>
                  <a:schemeClr val="tx1"/>
                </a:solidFill>
                <a:latin typeface="+mn-lt"/>
              </a:rPr>
              <a:t>This research supports the need for training and resources to help general practices to be more responsive to the needs of people with SMI, particularly in how to proactively support access and communicate effectively.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a:solidFill>
                  <a:schemeClr val="tx1"/>
                </a:solidFill>
                <a:latin typeface="+mn-lt"/>
              </a:rPr>
              <a:t>Also, some consumers reported experiencing discrimination. </a:t>
            </a:r>
            <a:r>
              <a:rPr lang="en-AU" sz="1100" i="0">
                <a:solidFill>
                  <a:schemeClr val="tx1"/>
                </a:solidFill>
                <a:latin typeface="+mn-lt"/>
              </a:rPr>
              <a:t>We would all agree there is no place for stigma and discrimination in our health services – even if this is unintended. Long-held assumptions and stereotypes can be difficult to shift, but we know from other campaigns in the area of HIV, LGBTQI and mental health more generally that stigma can be reduce. Some educational interventions with healthcare providers have demonstrated some effectiveness, although larger multi-level interventions are also required.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i="0">
                <a:solidFill>
                  <a:schemeClr val="tx1"/>
                </a:solidFill>
                <a:latin typeface="+mn-lt"/>
              </a:rPr>
              <a:t> </a:t>
            </a:r>
            <a:r>
              <a:rPr lang="en-US" sz="1100" i="0" err="1">
                <a:solidFill>
                  <a:schemeClr val="tx1"/>
                </a:solidFill>
                <a:latin typeface="+mn-lt"/>
              </a:rPr>
              <a:t>Knaak</a:t>
            </a:r>
            <a:r>
              <a:rPr lang="en-US" sz="1100" i="0">
                <a:solidFill>
                  <a:schemeClr val="tx1"/>
                </a:solidFill>
                <a:latin typeface="+mn-lt"/>
              </a:rPr>
              <a:t> S, </a:t>
            </a:r>
            <a:r>
              <a:rPr lang="en-US" sz="1100" i="0" err="1">
                <a:solidFill>
                  <a:schemeClr val="tx1"/>
                </a:solidFill>
                <a:latin typeface="+mn-lt"/>
              </a:rPr>
              <a:t>Mantler</a:t>
            </a:r>
            <a:r>
              <a:rPr lang="en-US" sz="1100" i="0">
                <a:solidFill>
                  <a:schemeClr val="tx1"/>
                </a:solidFill>
                <a:latin typeface="+mn-lt"/>
              </a:rPr>
              <a:t> E, Szeto A. Mental illness-related stigma in healthcare: Barriers to access and care and evidence-based solutions. Healthcare Management Forum. 2017;30(2):111-116. doi:10.1177/0840470416679413</a:t>
            </a:r>
            <a:br>
              <a:rPr lang="en-US" sz="1100" i="0">
                <a:solidFill>
                  <a:schemeClr val="tx1"/>
                </a:solidFill>
                <a:latin typeface="+mn-lt"/>
              </a:rPr>
            </a:br>
            <a:r>
              <a:rPr lang="en-US" sz="1100" i="0">
                <a:solidFill>
                  <a:schemeClr val="tx1"/>
                </a:solidFill>
                <a:latin typeface="+mn-lt"/>
              </a:rPr>
              <a:t>https://journals.sagepub.com/doi/full/10.1177/0840470416679413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i="0">
                <a:solidFill>
                  <a:schemeClr val="tx1"/>
                </a:solidFill>
                <a:latin typeface="+mn-lt"/>
              </a:rPr>
              <a:t> </a:t>
            </a:r>
            <a:r>
              <a:rPr lang="en-US" sz="1100" i="0" err="1">
                <a:solidFill>
                  <a:schemeClr val="tx1"/>
                </a:solidFill>
                <a:latin typeface="+mn-lt"/>
              </a:rPr>
              <a:t>Gronholm</a:t>
            </a:r>
            <a:r>
              <a:rPr lang="en-US" sz="1100" i="0">
                <a:solidFill>
                  <a:schemeClr val="tx1"/>
                </a:solidFill>
                <a:latin typeface="+mn-lt"/>
              </a:rPr>
              <a:t>, P.C., Henderson, C., Deb, T. et al. https://link.springer.com/article/10.1007/s00127-017-1341-9. Soc Psychiatry </a:t>
            </a:r>
            <a:r>
              <a:rPr lang="en-US" sz="1100" i="0" err="1">
                <a:solidFill>
                  <a:schemeClr val="tx1"/>
                </a:solidFill>
                <a:latin typeface="+mn-lt"/>
              </a:rPr>
              <a:t>Psychiatr</a:t>
            </a:r>
            <a:r>
              <a:rPr lang="en-US" sz="1100" i="0">
                <a:solidFill>
                  <a:schemeClr val="tx1"/>
                </a:solidFill>
                <a:latin typeface="+mn-lt"/>
              </a:rPr>
              <a:t> Epidemiol 52, 249–258 (2017). </a:t>
            </a:r>
            <a:br>
              <a:rPr lang="en-US" sz="1100" i="0">
                <a:solidFill>
                  <a:schemeClr val="tx1"/>
                </a:solidFill>
                <a:latin typeface="+mn-lt"/>
              </a:rPr>
            </a:br>
            <a:r>
              <a:rPr lang="en-US" sz="1100" i="0">
                <a:solidFill>
                  <a:schemeClr val="tx1"/>
                </a:solidFill>
                <a:latin typeface="+mn-lt"/>
              </a:rPr>
              <a:t>https://doi.org/10.1007/s00127-017-1341-9 https://link.springer.com/article/10.1007/s00127-017-1341-9 </a:t>
            </a:r>
            <a:endParaRPr lang="en-AU" sz="1100" i="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b="0" i="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chemeClr val="tx1"/>
                </a:solidFill>
                <a:effectLst/>
                <a:latin typeface="+mn-lt"/>
                <a:ea typeface="Calibri" panose="020F0502020204030204" pitchFamily="34" charset="0"/>
                <a:cs typeface="Times New Roman" panose="02020603050405020304" pitchFamily="18" charset="0"/>
              </a:rPr>
              <a:t>PHNs also commission services. Our research underscores the importance of support people to assist people with SMI to navigate to and interact with community-managed organisations. PHNs </a:t>
            </a:r>
            <a:endParaRPr lang="en-AU" sz="1100" b="0">
              <a:solidFill>
                <a:schemeClr val="tx1"/>
              </a:solidFill>
              <a:latin typeface="+mn-lt"/>
            </a:endParaRPr>
          </a:p>
          <a:p>
            <a:endParaRPr lang="en-AU" sz="1100" b="1" i="0">
              <a:solidFill>
                <a:schemeClr val="tx1"/>
              </a:solidFill>
              <a:effectLst/>
              <a:latin typeface="+mn-lt"/>
            </a:endParaRPr>
          </a:p>
          <a:p>
            <a:r>
              <a:rPr lang="en-AU" sz="1100" b="0" i="1" u="sng">
                <a:solidFill>
                  <a:schemeClr val="tx1"/>
                </a:solidFill>
                <a:effectLst/>
                <a:latin typeface="+mn-lt"/>
              </a:rPr>
              <a:t>PHNs explanation if needed </a:t>
            </a:r>
            <a:r>
              <a:rPr lang="en-AU" sz="1100" b="0" i="1">
                <a:solidFill>
                  <a:schemeClr val="tx1"/>
                </a:solidFill>
                <a:effectLst/>
                <a:latin typeface="+mn-lt"/>
              </a:rPr>
              <a:t>in Australia are organisations funded by the Australian government with a brief to increase the efficiency and effectiveness of medical services for patients, particularly those at risk of poor health outcomes, and improving coordination of care to ensure patients receive the right care in the right place at the right time.</a:t>
            </a:r>
            <a:r>
              <a:rPr lang="en-US" sz="1100" i="1">
                <a:solidFill>
                  <a:schemeClr val="tx1"/>
                </a:solidFill>
                <a:effectLst/>
                <a:latin typeface="+mn-lt"/>
                <a:ea typeface="Calibri" panose="020F0502020204030204" pitchFamily="34" charset="0"/>
                <a:cs typeface="Times New Roman" panose="02020603050405020304" pitchFamily="18" charset="0"/>
              </a:rPr>
              <a:t> </a:t>
            </a:r>
            <a:r>
              <a:rPr lang="en-AU" sz="1100" i="1">
                <a:solidFill>
                  <a:schemeClr val="tx1"/>
                </a:solidFill>
                <a:latin typeface="+mn-lt"/>
              </a:rPr>
              <a:t>PHNs </a:t>
            </a:r>
            <a:r>
              <a:rPr lang="en-US" sz="1100" i="1">
                <a:solidFill>
                  <a:schemeClr val="tx1"/>
                </a:solidFill>
                <a:effectLst/>
                <a:latin typeface="+mn-lt"/>
                <a:ea typeface="Calibri" panose="020F0502020204030204" pitchFamily="34" charset="0"/>
                <a:cs typeface="Times New Roman" panose="02020603050405020304" pitchFamily="18" charset="0"/>
              </a:rPr>
              <a:t>support GPs and fund some community-managed organisations to provide mental health and support services.</a:t>
            </a:r>
            <a:endParaRPr lang="en-AU" sz="1100">
              <a:solidFill>
                <a:schemeClr val="tx1"/>
              </a:solidFill>
              <a:latin typeface="+mn-lt"/>
            </a:endParaRPr>
          </a:p>
          <a:p>
            <a:pPr lvl="0"/>
            <a:endParaRPr lang="en-AU" sz="1100">
              <a:solidFill>
                <a:schemeClr val="tx1"/>
              </a:solidFill>
              <a:effectLst/>
              <a:latin typeface="+mn-lt"/>
              <a:ea typeface="Calibri" panose="020F0502020204030204" pitchFamily="34" charset="0"/>
              <a:cs typeface="Times New Roman" panose="02020603050405020304" pitchFamily="18" charset="0"/>
            </a:endParaRPr>
          </a:p>
          <a:p>
            <a:r>
              <a:rPr lang="en-AU" sz="1100">
                <a:solidFill>
                  <a:schemeClr val="tx1"/>
                </a:solidFill>
                <a:latin typeface="+mn-lt"/>
              </a:rPr>
              <a:t>For policy makers: This is a complex field.  It does not just need a new program and some more short-term funding.  It needs a coordinated approach that addresses navigation, GP quality improvement and the systems to support shared care</a:t>
            </a:r>
          </a:p>
          <a:p>
            <a:endParaRPr lang="en-AU" sz="1100">
              <a:solidFill>
                <a:schemeClr val="tx1"/>
              </a:solidFill>
              <a:latin typeface="+mn-lt"/>
            </a:endParaRPr>
          </a:p>
          <a:p>
            <a:pPr marL="158750" indent="0">
              <a:spcAft>
                <a:spcPts val="800"/>
              </a:spcAft>
              <a:buNone/>
            </a:pPr>
            <a:endParaRPr lang="en-US" sz="1100">
              <a:solidFill>
                <a:schemeClr val="tx1"/>
              </a:solidFill>
              <a:effectLst/>
              <a:latin typeface="+mn-lt"/>
              <a:ea typeface="Calibri" panose="020F0502020204030204" pitchFamily="34" charset="0"/>
              <a:cs typeface="Times New Roman" panose="02020603050405020304" pitchFamily="18" charset="0"/>
            </a:endParaRPr>
          </a:p>
          <a:p>
            <a:endParaRPr lang="en-AU"/>
          </a:p>
        </p:txBody>
      </p:sp>
    </p:spTree>
    <p:extLst>
      <p:ext uri="{BB962C8B-B14F-4D97-AF65-F5344CB8AC3E}">
        <p14:creationId xmlns:p14="http://schemas.microsoft.com/office/powerpoint/2010/main" val="2612157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lstStyle/>
          <a:p>
            <a:pPr marL="158750" indent="0">
              <a:buNone/>
            </a:pPr>
            <a:r>
              <a:rPr lang="en-AU" sz="1100">
                <a:solidFill>
                  <a:schemeClr val="tx1"/>
                </a:solidFill>
                <a:latin typeface="+mn-lt"/>
              </a:rPr>
              <a:t>As result of this small study we have engaged in new partnerships to address the mortality gap for people with severe mental illness . This was a new area for some of us and this study helped us to develop new networks In the health sector, the community-service sector and with consumer organisations. </a:t>
            </a:r>
          </a:p>
          <a:p>
            <a:pPr marL="158750" indent="0">
              <a:buNone/>
            </a:pPr>
            <a:endParaRPr lang="en-AU" sz="1100">
              <a:solidFill>
                <a:schemeClr val="tx1"/>
              </a:solidFill>
              <a:latin typeface="+mn-lt"/>
            </a:endParaRPr>
          </a:p>
          <a:p>
            <a:pPr marL="158750" indent="0">
              <a:buNone/>
            </a:pPr>
            <a:r>
              <a:rPr lang="en-AU" sz="1100">
                <a:solidFill>
                  <a:schemeClr val="tx1"/>
                </a:solidFill>
                <a:latin typeface="+mn-lt"/>
              </a:rPr>
              <a:t>Subsequently we have been successful in obtaining funding for a number of studies - one of which is to develop and trial software to enable GP-led shared care with consumers at a government-run mental health service. </a:t>
            </a:r>
          </a:p>
          <a:p>
            <a:pPr marL="158750" indent="0">
              <a:buNone/>
            </a:pPr>
            <a:r>
              <a:rPr lang="en-AU" sz="1100">
                <a:solidFill>
                  <a:schemeClr val="tx1"/>
                </a:solidFill>
                <a:latin typeface="+mn-lt"/>
              </a:rPr>
              <a:t>Another is working with PHNs and consumers to co-design resources to help health services to be more responsive to the needs of people with lived experience of mental health issues.</a:t>
            </a:r>
          </a:p>
          <a:p>
            <a:pPr marL="158750" indent="0">
              <a:buNone/>
            </a:pPr>
            <a:endParaRPr lang="en-AU" sz="1100">
              <a:solidFill>
                <a:schemeClr val="tx1"/>
              </a:solidFill>
              <a:latin typeface="+mn-lt"/>
            </a:endParaRPr>
          </a:p>
          <a:p>
            <a:pPr marL="158750" indent="0">
              <a:buNone/>
            </a:pPr>
            <a:r>
              <a:rPr lang="en-AU" sz="1100">
                <a:solidFill>
                  <a:schemeClr val="tx1"/>
                </a:solidFill>
                <a:latin typeface="+mn-lt"/>
              </a:rPr>
              <a:t>And we have a new PhD student who is investigating the role of codesign in developing an intervention with people with severe mental illness to access preventive health care. </a:t>
            </a:r>
          </a:p>
          <a:p>
            <a:pPr marL="158750" indent="0">
              <a:buNone/>
            </a:pPr>
            <a:endParaRPr lang="en-AU" sz="1100">
              <a:solidFill>
                <a:schemeClr val="tx1"/>
              </a:solidFill>
              <a:latin typeface="+mn-lt"/>
            </a:endParaRPr>
          </a:p>
          <a:p>
            <a:pPr marL="158750" indent="0">
              <a:buNone/>
            </a:pPr>
            <a:r>
              <a:rPr lang="en-AU" sz="1100">
                <a:solidFill>
                  <a:schemeClr val="tx1"/>
                </a:solidFill>
                <a:latin typeface="+mn-lt"/>
              </a:rPr>
              <a:t>And we still spend our nights and weekends writing grant applications </a:t>
            </a:r>
            <a:r>
              <a:rPr lang="en-AU" sz="1100">
                <a:solidFill>
                  <a:schemeClr val="tx1"/>
                </a:solidFill>
                <a:effectLst/>
                <a:latin typeface="+mn-lt"/>
                <a:ea typeface="Calibri" panose="020F0502020204030204" pitchFamily="34" charset="0"/>
                <a:cs typeface="Times New Roman" panose="02020603050405020304" pitchFamily="18" charset="0"/>
              </a:rPr>
              <a:t>to implement and evaluate our findings</a:t>
            </a:r>
            <a:r>
              <a:rPr lang="en-AU" sz="1100">
                <a:solidFill>
                  <a:schemeClr val="tx1"/>
                </a:solidFill>
                <a:latin typeface="+mn-lt"/>
              </a:rPr>
              <a:t>. </a:t>
            </a:r>
            <a:r>
              <a:rPr lang="en-AU" sz="1100">
                <a:solidFill>
                  <a:schemeClr val="tx1"/>
                </a:solidFill>
                <a:latin typeface="+mn-lt"/>
                <a:sym typeface="Wingdings" panose="05000000000000000000" pitchFamily="2" charset="2"/>
              </a:rPr>
              <a:t></a:t>
            </a:r>
            <a:r>
              <a:rPr lang="en-AU" sz="1100">
                <a:solidFill>
                  <a:schemeClr val="tx1"/>
                </a:solidFill>
                <a:latin typeface="+mn-lt"/>
              </a:rPr>
              <a:t>  </a:t>
            </a:r>
          </a:p>
          <a:p>
            <a:pPr marL="158750" indent="0">
              <a:buNone/>
            </a:pPr>
            <a:endParaRPr lang="en-AU"/>
          </a:p>
        </p:txBody>
      </p:sp>
    </p:spTree>
    <p:extLst>
      <p:ext uri="{BB962C8B-B14F-4D97-AF65-F5344CB8AC3E}">
        <p14:creationId xmlns:p14="http://schemas.microsoft.com/office/powerpoint/2010/main" val="86035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Acknowledgement of country and lived experience</a:t>
            </a:r>
          </a:p>
          <a:p>
            <a:r>
              <a:rPr lang="en-AU"/>
              <a:t>Notes re the multidisciplinary team:</a:t>
            </a:r>
          </a:p>
          <a:p>
            <a:pPr marL="171450" indent="-171450">
              <a:buFont typeface="Arial" panose="020B0604020202020204" pitchFamily="34" charset="0"/>
              <a:buChar char="•"/>
            </a:pPr>
            <a:r>
              <a:rPr lang="en-AU"/>
              <a:t>comes from two research centres, </a:t>
            </a:r>
          </a:p>
          <a:p>
            <a:pPr marL="171450" indent="-171450">
              <a:buFont typeface="Arial" panose="020B0604020202020204" pitchFamily="34" charset="0"/>
              <a:buChar char="•"/>
            </a:pPr>
            <a:r>
              <a:rPr lang="en-AU"/>
              <a:t>Patrick and Mark are GPs – Patrick </a:t>
            </a:r>
            <a:r>
              <a:rPr lang="en-US"/>
              <a:t>provides physical care to clients of the Eastern Suburbs Mental Health Service with significant mental illness in both the community and inpatient settings</a:t>
            </a:r>
            <a:r>
              <a:rPr lang="en-AU"/>
              <a:t>is from SESLHD</a:t>
            </a:r>
          </a:p>
          <a:p>
            <a:pPr marL="171450" indent="-171450">
              <a:buFont typeface="Arial" panose="020B0604020202020204" pitchFamily="34" charset="0"/>
              <a:buChar char="•"/>
            </a:pPr>
            <a:r>
              <a:rPr lang="en-AU"/>
              <a:t>Peri is a lived experience researcher</a:t>
            </a:r>
          </a:p>
          <a:p>
            <a:pPr marL="171450" indent="-171450">
              <a:buFont typeface="Arial" panose="020B0604020202020204" pitchFamily="34" charset="0"/>
              <a:buChar char="•"/>
            </a:pPr>
            <a:r>
              <a:rPr lang="en-AU"/>
              <a:t>Karen is a professor of inclusive disability research</a:t>
            </a:r>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a:t>
            </a:fld>
            <a:endParaRPr lang="en-US" altLang="en-US"/>
          </a:p>
        </p:txBody>
      </p:sp>
    </p:spTree>
    <p:extLst>
      <p:ext uri="{BB962C8B-B14F-4D97-AF65-F5344CB8AC3E}">
        <p14:creationId xmlns:p14="http://schemas.microsoft.com/office/powerpoint/2010/main" val="347051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This trial is exploring if </a:t>
            </a:r>
            <a:r>
              <a:rPr lang="en-A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online shared care plan and telehealth improve the frequency and quality of primary and preventive care for people with a lived experience of severe mental illness.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It aims to improve the health of people living with mental illness by facilitating their engagement with primary care. It also aims identify more effective and time efficient shared care processes, which are essential given the multiple competing demands on primary care and mental health clinicians.</a:t>
            </a:r>
          </a:p>
          <a:p>
            <a:pPr>
              <a:lnSpc>
                <a:spcPct val="107000"/>
              </a:lnSpc>
              <a:spcAft>
                <a:spcPts val="800"/>
              </a:spcAft>
            </a:pPr>
            <a:r>
              <a:rPr lang="en-A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online shared care plan outlines the preventive care tasks that GPs and SLHD Mental Health Care Coordinators will share. This includes, for example, physical health checks, metabolic blood tests, lifestyle assessment and advice, preventive screening, medication management and referrals to allied health.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pragmatic trial will invite clients of the Sydney Local Health District Community Mental Health Teams and their usual GPs to participate. Participants will be followed for 12 months.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 </a:t>
            </a:r>
          </a:p>
          <a:p>
            <a:endParaRPr lang="en-AU"/>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19</a:t>
            </a:fld>
            <a:endParaRPr lang="en-US" altLang="en-US"/>
          </a:p>
        </p:txBody>
      </p:sp>
    </p:spTree>
    <p:extLst>
      <p:ext uri="{BB962C8B-B14F-4D97-AF65-F5344CB8AC3E}">
        <p14:creationId xmlns:p14="http://schemas.microsoft.com/office/powerpoint/2010/main" val="530843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rgbClr val="FF0000"/>
                </a:solidFill>
              </a:rPr>
              <a:t>Pre-prepared questions</a:t>
            </a:r>
            <a:endParaRPr lang="en-AU"/>
          </a:p>
          <a:p>
            <a:pPr marL="228600" indent="-228600">
              <a:buFont typeface="+mj-lt"/>
              <a:buAutoNum type="arabicPeriod"/>
            </a:pPr>
            <a:r>
              <a:rPr lang="en-AU"/>
              <a:t>How well do GPs and mental health services work together to ensure the mental health service consumers preventive health needs are met?</a:t>
            </a:r>
          </a:p>
          <a:p>
            <a:pPr marL="228600" indent="-228600">
              <a:buFont typeface="+mj-lt"/>
              <a:buAutoNum type="arabicPeriod"/>
            </a:pPr>
            <a:r>
              <a:rPr lang="en-AU"/>
              <a:t>You mentioned MHS doing preventive health assessments. </a:t>
            </a:r>
          </a:p>
          <a:p>
            <a:pPr marL="685800" lvl="1" indent="-228600">
              <a:buFont typeface="+mj-lt"/>
              <a:buAutoNum type="arabicPeriod"/>
            </a:pPr>
            <a:r>
              <a:rPr lang="en-AU"/>
              <a:t>Do GPs and MHS share assessment data? </a:t>
            </a:r>
          </a:p>
          <a:p>
            <a:pPr marL="685800" lvl="1" indent="-228600">
              <a:buFont typeface="+mj-lt"/>
              <a:buAutoNum type="arabicPeriod"/>
            </a:pPr>
            <a:r>
              <a:rPr lang="en-AU"/>
              <a:t>Is there a possibility of people being assessed by both and the GP/MHS not sharing the information? </a:t>
            </a:r>
          </a:p>
          <a:p>
            <a:pPr marL="685800" lvl="1" indent="-228600">
              <a:buFont typeface="+mj-lt"/>
              <a:buAutoNum type="arabicPeriod"/>
            </a:pPr>
            <a:r>
              <a:rPr lang="en-AU"/>
              <a:t>Why does the MHS do physical health assessments – isn’t this the role of the GP?</a:t>
            </a:r>
          </a:p>
          <a:p>
            <a:endParaRPr lang="en-AU"/>
          </a:p>
        </p:txBody>
      </p:sp>
      <p:sp>
        <p:nvSpPr>
          <p:cNvPr id="4" name="Slide Number Placeholder 3"/>
          <p:cNvSpPr>
            <a:spLocks noGrp="1"/>
          </p:cNvSpPr>
          <p:nvPr>
            <p:ph type="sldNum" sz="quarter" idx="5"/>
          </p:nvPr>
        </p:nvSpPr>
        <p:spPr/>
        <p:txBody>
          <a:bodyPr/>
          <a:lstStyle/>
          <a:p>
            <a:fld id="{E398D277-1426-4A46-8BB8-35E2ED69CB08}" type="slidenum">
              <a:rPr lang="en-AU" smtClean="0"/>
              <a:t>20</a:t>
            </a:fld>
            <a:endParaRPr lang="en-AU"/>
          </a:p>
        </p:txBody>
      </p:sp>
    </p:spTree>
    <p:extLst>
      <p:ext uri="{BB962C8B-B14F-4D97-AF65-F5344CB8AC3E}">
        <p14:creationId xmlns:p14="http://schemas.microsoft.com/office/powerpoint/2010/main" val="2964413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21</a:t>
            </a:fld>
            <a:endParaRPr lang="en-US" altLang="en-US"/>
          </a:p>
        </p:txBody>
      </p:sp>
    </p:spTree>
    <p:extLst>
      <p:ext uri="{BB962C8B-B14F-4D97-AF65-F5344CB8AC3E}">
        <p14:creationId xmlns:p14="http://schemas.microsoft.com/office/powerpoint/2010/main" val="204699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normAutofit fontScale="62500" lnSpcReduction="20000"/>
          </a:bodyPr>
          <a:lstStyle/>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1. </a:t>
            </a:r>
            <a:r>
              <a:rPr lang="en-AU" sz="1800" b="1">
                <a:effectLst/>
                <a:latin typeface="Calibri" panose="020F0502020204030204" pitchFamily="34" charset="0"/>
                <a:ea typeface="Calibri" panose="020F0502020204030204" pitchFamily="34" charset="0"/>
                <a:cs typeface="Times New Roman" panose="02020603050405020304" pitchFamily="18" charset="0"/>
              </a:rPr>
              <a:t>Introduction</a:t>
            </a:r>
            <a:r>
              <a:rPr lang="en-AU" sz="1800">
                <a:effectLst/>
                <a:latin typeface="Calibri" panose="020F0502020204030204" pitchFamily="34" charset="0"/>
                <a:ea typeface="Calibri" panose="020F0502020204030204" pitchFamily="34" charset="0"/>
                <a:cs typeface="Times New Roman" panose="02020603050405020304" pitchFamily="18" charset="0"/>
              </a:rPr>
              <a:t> — People with severe mental illness (PWSMI) have a life expectancy that is 13 to 30 years shorter than the general population. This mortality gap has been increasing. The majority of deaths are due to preventable conditions such as cardiovascular disease and diabetes. There is a need to improve the </a:t>
            </a:r>
            <a:r>
              <a:rPr lang="en-AU" sz="1800" b="1">
                <a:effectLst/>
                <a:latin typeface="Calibri" panose="020F0502020204030204" pitchFamily="34" charset="0"/>
                <a:ea typeface="Calibri" panose="020F0502020204030204" pitchFamily="34" charset="0"/>
                <a:cs typeface="Times New Roman" panose="02020603050405020304" pitchFamily="18" charset="0"/>
              </a:rPr>
              <a:t>accessibility and quality of preventive health care for PWSMI </a:t>
            </a:r>
            <a:r>
              <a:rPr lang="en-AU" sz="1800">
                <a:effectLst/>
                <a:latin typeface="Calibri" panose="020F0502020204030204" pitchFamily="34" charset="0"/>
                <a:ea typeface="Calibri" panose="020F0502020204030204" pitchFamily="34" charset="0"/>
                <a:cs typeface="Times New Roman" panose="02020603050405020304" pitchFamily="18" charset="0"/>
              </a:rPr>
              <a:t>to improve their physical health outcomes. Aims: 1. To identify what helps PWSMI establish and maintain a positive relationship with their GP to prevent, detect and manage long-term physical conditions. 2. Trial an intervention based upon the findings.</a:t>
            </a:r>
          </a:p>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2. </a:t>
            </a:r>
            <a:r>
              <a:rPr lang="en-AU" sz="1800" b="1">
                <a:effectLst/>
                <a:latin typeface="Calibri" panose="020F0502020204030204" pitchFamily="34" charset="0"/>
                <a:ea typeface="Calibri" panose="020F0502020204030204" pitchFamily="34" charset="0"/>
                <a:cs typeface="Times New Roman" panose="02020603050405020304" pitchFamily="18" charset="0"/>
              </a:rPr>
              <a:t>Method</a:t>
            </a:r>
            <a:r>
              <a:rPr lang="en-AU" sz="1800">
                <a:effectLst/>
                <a:latin typeface="Calibri" panose="020F0502020204030204" pitchFamily="34" charset="0"/>
                <a:ea typeface="Calibri" panose="020F0502020204030204" pitchFamily="34" charset="0"/>
                <a:cs typeface="Times New Roman" panose="02020603050405020304" pitchFamily="18" charset="0"/>
              </a:rPr>
              <a:t> — Semi-structured qualitative interviews and focus group with PWSMI; knowledge exchange workshop with PWSMI, service providers and other stakeholders. A lived experience researcher (PO) was involved in planning and conducting the research.</a:t>
            </a:r>
          </a:p>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3. </a:t>
            </a:r>
            <a:r>
              <a:rPr lang="en-AU" sz="1800" b="1">
                <a:effectLst/>
                <a:latin typeface="Calibri" panose="020F0502020204030204" pitchFamily="34" charset="0"/>
                <a:ea typeface="Calibri" panose="020F0502020204030204" pitchFamily="34" charset="0"/>
                <a:cs typeface="Times New Roman" panose="02020603050405020304" pitchFamily="18" charset="0"/>
              </a:rPr>
              <a:t>Results</a:t>
            </a:r>
            <a:r>
              <a:rPr lang="en-AU" sz="1800">
                <a:effectLst/>
                <a:latin typeface="Calibri" panose="020F0502020204030204" pitchFamily="34" charset="0"/>
                <a:ea typeface="Calibri" panose="020F0502020204030204" pitchFamily="34" charset="0"/>
                <a:cs typeface="Times New Roman" panose="02020603050405020304" pitchFamily="18" charset="0"/>
              </a:rPr>
              <a:t> — Participants and stakeholders identified a need for navigation support, GP capacity building to be more accommodating and appropriate for patients with SMI, and improved shared care between the GP and mental health service, with the GP coordinating comprehensive care.  </a:t>
            </a:r>
          </a:p>
          <a:p>
            <a:pPr>
              <a:lnSpc>
                <a:spcPct val="107000"/>
              </a:lnSpc>
              <a:spcAft>
                <a:spcPts val="800"/>
              </a:spcAft>
            </a:pPr>
            <a:r>
              <a:rPr lang="en-AU" sz="1800">
                <a:effectLst/>
                <a:latin typeface="Calibri" panose="020F0502020204030204" pitchFamily="34" charset="0"/>
                <a:ea typeface="Calibri" panose="020F0502020204030204" pitchFamily="34" charset="0"/>
                <a:cs typeface="Times New Roman" panose="02020603050405020304" pitchFamily="18" charset="0"/>
              </a:rPr>
              <a:t>4. </a:t>
            </a:r>
            <a:r>
              <a:rPr lang="en-AU" sz="1800" b="1">
                <a:effectLst/>
                <a:latin typeface="Calibri" panose="020F0502020204030204" pitchFamily="34" charset="0"/>
                <a:ea typeface="Calibri" panose="020F0502020204030204" pitchFamily="34" charset="0"/>
                <a:cs typeface="Times New Roman" panose="02020603050405020304" pitchFamily="18" charset="0"/>
              </a:rPr>
              <a:t>Discussion</a:t>
            </a:r>
            <a:r>
              <a:rPr lang="en-AU" sz="1800">
                <a:effectLst/>
                <a:latin typeface="Calibri" panose="020F0502020204030204" pitchFamily="34" charset="0"/>
                <a:ea typeface="Calibri" panose="020F0502020204030204" pitchFamily="34" charset="0"/>
                <a:cs typeface="Times New Roman" panose="02020603050405020304" pitchFamily="18" charset="0"/>
              </a:rPr>
              <a:t> — Multiple interventions are needed to improve access to good shared health care for PWSMI. We have partnered with two local health districts to obtain funding to trial new web-based systems to facilitate shared care, coordinated by the GP. Working with consumers and health service partners has been essential for us to progress this agenda.</a:t>
            </a:r>
          </a:p>
          <a:p>
            <a:pPr>
              <a:lnSpc>
                <a:spcPct val="107000"/>
              </a:lnSpc>
              <a:spcAft>
                <a:spcPts val="800"/>
              </a:spcAft>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06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Calibri" panose="020F0502020204030204" pitchFamily="34" charset="0"/>
                <a:ea typeface="Calibri" panose="020F0502020204030204" pitchFamily="34" charset="0"/>
                <a:cs typeface="Times New Roman" panose="02020603050405020304" pitchFamily="18" charset="0"/>
              </a:rPr>
              <a:t>People with lived experience of severe mental illnesses (PWSMI) have substantially diminished functioning and live around 20 years less than the general population. Most deaths are due to preventable. Improved access to high-quality preventive health care can reduce this health inequity. </a:t>
            </a:r>
            <a:endParaRPr lang="en-AU">
              <a:highlight>
                <a:srgbClr val="FFFF00"/>
              </a:highlight>
            </a:endParaRPr>
          </a:p>
        </p:txBody>
      </p:sp>
      <p:sp>
        <p:nvSpPr>
          <p:cNvPr id="4" name="Slide Number Placeholder 3"/>
          <p:cNvSpPr>
            <a:spLocks noGrp="1"/>
          </p:cNvSpPr>
          <p:nvPr>
            <p:ph type="sldNum" sz="quarter" idx="5"/>
          </p:nvPr>
        </p:nvSpPr>
        <p:spPr/>
        <p:txBody>
          <a:bodyPr/>
          <a:lstStyle/>
          <a:p>
            <a:pPr>
              <a:defRPr/>
            </a:pPr>
            <a:fld id="{E27220F0-09B5-4AEE-BB94-9FC9E5840FE1}" type="slidenum">
              <a:rPr lang="en-US" altLang="en-US" smtClean="0"/>
              <a:pPr>
                <a:defRPr/>
              </a:pPr>
              <a:t>3</a:t>
            </a:fld>
            <a:endParaRPr lang="en-US" altLang="en-US"/>
          </a:p>
        </p:txBody>
      </p:sp>
    </p:spTree>
    <p:extLst>
      <p:ext uri="{BB962C8B-B14F-4D97-AF65-F5344CB8AC3E}">
        <p14:creationId xmlns:p14="http://schemas.microsoft.com/office/powerpoint/2010/main" val="79331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normAutofit fontScale="85000" lnSpcReduction="10000"/>
          </a:bodyPr>
          <a:lstStyle/>
          <a:p>
            <a:pPr marL="158750" indent="0">
              <a:buNone/>
            </a:pPr>
            <a:r>
              <a:rPr lang="en-AU">
                <a:solidFill>
                  <a:schemeClr val="tx1"/>
                </a:solidFill>
              </a:rPr>
              <a:t>People with severe mental illness (PWSMI) have poorer physical health and a shorter life expectancy than the general population. The size of the gap varies with different studies but is around 20 years and there is evidence that this gap is increasing (De </a:t>
            </a:r>
            <a:r>
              <a:rPr lang="en-AU" err="1">
                <a:solidFill>
                  <a:schemeClr val="tx1"/>
                </a:solidFill>
              </a:rPr>
              <a:t>Hert</a:t>
            </a:r>
            <a:r>
              <a:rPr lang="en-AU">
                <a:solidFill>
                  <a:schemeClr val="tx1"/>
                </a:solidFill>
              </a:rPr>
              <a:t> et al., 2011; Walker et al., 2015) </a:t>
            </a:r>
          </a:p>
          <a:p>
            <a:pPr marL="158750" indent="0">
              <a:buNone/>
            </a:pPr>
            <a:endParaRPr lang="en-AU">
              <a:solidFill>
                <a:schemeClr val="tx1"/>
              </a:solidFill>
            </a:endParaRPr>
          </a:p>
          <a:p>
            <a:pPr marL="158750" indent="0">
              <a:buNone/>
            </a:pPr>
            <a:r>
              <a:rPr lang="en-AU">
                <a:solidFill>
                  <a:schemeClr val="tx1"/>
                </a:solidFill>
              </a:rPr>
              <a:t>Most deaths among people with severe mental illness  are due to preventable diseases such as obesity, cardiovascular disease and diabetes, which are more prevalent among this group than in the general population.(De </a:t>
            </a:r>
            <a:r>
              <a:rPr lang="en-AU" err="1">
                <a:solidFill>
                  <a:schemeClr val="tx1"/>
                </a:solidFill>
              </a:rPr>
              <a:t>Hert</a:t>
            </a:r>
            <a:r>
              <a:rPr lang="en-AU">
                <a:solidFill>
                  <a:schemeClr val="tx1"/>
                </a:solidFill>
              </a:rPr>
              <a:t> et al., 2011; B. G. </a:t>
            </a:r>
            <a:r>
              <a:rPr lang="en-AU" err="1">
                <a:solidFill>
                  <a:schemeClr val="tx1"/>
                </a:solidFill>
              </a:rPr>
              <a:t>Druss</a:t>
            </a:r>
            <a:r>
              <a:rPr lang="en-AU">
                <a:solidFill>
                  <a:schemeClr val="tx1"/>
                </a:solidFill>
              </a:rPr>
              <a:t> et al., 2011; Morgan et al., 2011) </a:t>
            </a:r>
          </a:p>
          <a:p>
            <a:pPr marL="158750" indent="0">
              <a:buNone/>
            </a:pPr>
            <a:r>
              <a:rPr lang="en-AU">
                <a:solidFill>
                  <a:schemeClr val="tx1"/>
                </a:solidFill>
              </a:rPr>
              <a:t>Major contributors to poorer physical health include lifestyle, the side effects of </a:t>
            </a:r>
            <a:r>
              <a:rPr lang="en-AU" b="0">
                <a:solidFill>
                  <a:schemeClr val="tx1"/>
                </a:solidFill>
              </a:rPr>
              <a:t>psychotropic</a:t>
            </a:r>
            <a:r>
              <a:rPr lang="en-AU" b="1">
                <a:solidFill>
                  <a:schemeClr val="tx1"/>
                </a:solidFill>
              </a:rPr>
              <a:t> </a:t>
            </a:r>
            <a:r>
              <a:rPr lang="en-AU">
                <a:solidFill>
                  <a:schemeClr val="tx1"/>
                </a:solidFill>
              </a:rPr>
              <a:t>medications and reduced access to quality health care. (De </a:t>
            </a:r>
            <a:r>
              <a:rPr lang="en-AU" err="1">
                <a:solidFill>
                  <a:schemeClr val="tx1"/>
                </a:solidFill>
              </a:rPr>
              <a:t>Hert</a:t>
            </a:r>
            <a:r>
              <a:rPr lang="en-AU">
                <a:solidFill>
                  <a:schemeClr val="tx1"/>
                </a:solidFill>
              </a:rPr>
              <a:t> et al., 2011; Moore et al., 2015)</a:t>
            </a:r>
          </a:p>
          <a:p>
            <a:pPr marL="158750" indent="0">
              <a:buNone/>
            </a:pPr>
            <a:endParaRPr lang="en-AU">
              <a:solidFill>
                <a:schemeClr val="tx1"/>
              </a:solidFill>
            </a:endParaRPr>
          </a:p>
          <a:p>
            <a:pPr algn="r"/>
            <a:r>
              <a:rPr lang="en-AU">
                <a:effectLst/>
              </a:rPr>
              <a:t>1. </a:t>
            </a:r>
          </a:p>
          <a:p>
            <a:pPr>
              <a:spcBef>
                <a:spcPts val="0"/>
              </a:spcBef>
              <a:spcAft>
                <a:spcPts val="0"/>
              </a:spcAft>
            </a:pPr>
            <a:r>
              <a:rPr lang="en-AU">
                <a:effectLst/>
              </a:rPr>
              <a:t>De </a:t>
            </a:r>
            <a:r>
              <a:rPr lang="en-AU" err="1">
                <a:effectLst/>
              </a:rPr>
              <a:t>Hert</a:t>
            </a:r>
            <a:r>
              <a:rPr lang="en-AU">
                <a:effectLst/>
              </a:rPr>
              <a:t> M, </a:t>
            </a:r>
            <a:r>
              <a:rPr lang="en-AU" err="1">
                <a:effectLst/>
              </a:rPr>
              <a:t>Correll</a:t>
            </a:r>
            <a:r>
              <a:rPr lang="en-AU">
                <a:effectLst/>
              </a:rPr>
              <a:t> CU, </a:t>
            </a:r>
            <a:r>
              <a:rPr lang="en-AU" err="1">
                <a:effectLst/>
              </a:rPr>
              <a:t>Bobes</a:t>
            </a:r>
            <a:r>
              <a:rPr lang="en-AU">
                <a:effectLst/>
              </a:rPr>
              <a:t> J, et al. Physical illness in patients with severe mental disorders. I. Prevalence, impact of medications and disparities in health care. </a:t>
            </a:r>
            <a:r>
              <a:rPr lang="en-AU" i="1">
                <a:effectLst/>
              </a:rPr>
              <a:t>World Psychiatry</a:t>
            </a:r>
            <a:r>
              <a:rPr lang="en-AU">
                <a:effectLst/>
              </a:rPr>
              <a:t>. 2011;10(1):52-77.</a:t>
            </a:r>
          </a:p>
          <a:p>
            <a:pPr algn="r"/>
            <a:r>
              <a:rPr lang="en-AU">
                <a:effectLst/>
              </a:rPr>
              <a:t>2. </a:t>
            </a:r>
          </a:p>
          <a:p>
            <a:pPr>
              <a:spcBef>
                <a:spcPts val="0"/>
              </a:spcBef>
              <a:spcAft>
                <a:spcPts val="0"/>
              </a:spcAft>
            </a:pPr>
            <a:r>
              <a:rPr lang="en-AU">
                <a:effectLst/>
              </a:rPr>
              <a:t>Morgan VA, </a:t>
            </a:r>
            <a:r>
              <a:rPr lang="en-AU" err="1">
                <a:effectLst/>
              </a:rPr>
              <a:t>Waterreus</a:t>
            </a:r>
            <a:r>
              <a:rPr lang="en-AU">
                <a:effectLst/>
              </a:rPr>
              <a:t> A, </a:t>
            </a:r>
            <a:r>
              <a:rPr lang="en-AU" err="1">
                <a:effectLst/>
              </a:rPr>
              <a:t>Jablensky</a:t>
            </a:r>
            <a:r>
              <a:rPr lang="en-AU">
                <a:effectLst/>
              </a:rPr>
              <a:t> A, et al. </a:t>
            </a:r>
            <a:r>
              <a:rPr lang="en-AU" i="1">
                <a:effectLst/>
              </a:rPr>
              <a:t>People Living with Psychotic Illness 2010. Report on the Second Australian National Survey</a:t>
            </a:r>
            <a:r>
              <a:rPr lang="en-AU">
                <a:effectLst/>
              </a:rPr>
              <a:t>. Commonwealth of Australia; 2011. </a:t>
            </a:r>
            <a:r>
              <a:rPr lang="en-AU">
                <a:effectLst/>
                <a:hlinkClick r:id="rId3"/>
              </a:rPr>
              <a:t>https://www.health.gov.au/internet/main/publishing.nsf/Content/717137A2F9B9FCC2CA257BF0001C118F/$File/psych10.pdf</a:t>
            </a:r>
            <a:endParaRPr lang="en-AU">
              <a:effectLst/>
            </a:endParaRPr>
          </a:p>
          <a:p>
            <a:pPr algn="r"/>
            <a:r>
              <a:rPr lang="en-AU">
                <a:effectLst/>
              </a:rPr>
              <a:t>3. </a:t>
            </a:r>
          </a:p>
          <a:p>
            <a:pPr>
              <a:spcBef>
                <a:spcPts val="0"/>
              </a:spcBef>
              <a:spcAft>
                <a:spcPts val="0"/>
              </a:spcAft>
            </a:pPr>
            <a:r>
              <a:rPr lang="en-AU">
                <a:effectLst/>
              </a:rPr>
              <a:t>Roberts R, Lockett H, Bagnall C, </a:t>
            </a:r>
            <a:r>
              <a:rPr lang="en-AU" err="1">
                <a:effectLst/>
              </a:rPr>
              <a:t>Maylea</a:t>
            </a:r>
            <a:r>
              <a:rPr lang="en-AU">
                <a:effectLst/>
              </a:rPr>
              <a:t> C, Hopwood M. Improving the physical health of people living with mental illness in Australia and New Zealand. </a:t>
            </a:r>
            <a:r>
              <a:rPr lang="en-AU" i="1">
                <a:effectLst/>
              </a:rPr>
              <a:t>Australian Journal of Rural Health</a:t>
            </a:r>
            <a:r>
              <a:rPr lang="en-AU">
                <a:effectLst/>
              </a:rPr>
              <a:t>. 2018;26(5):354-362. </a:t>
            </a:r>
            <a:r>
              <a:rPr lang="en-AU" err="1">
                <a:effectLst/>
              </a:rPr>
              <a:t>doi:</a:t>
            </a:r>
            <a:r>
              <a:rPr lang="en-AU" err="1">
                <a:effectLst/>
                <a:hlinkClick r:id="rId4"/>
              </a:rPr>
              <a:t>https</a:t>
            </a:r>
            <a:r>
              <a:rPr lang="en-AU">
                <a:effectLst/>
                <a:hlinkClick r:id="rId4"/>
              </a:rPr>
              <a:t>://doi.org/10.1111/ajr.12457</a:t>
            </a:r>
            <a:endParaRPr lang="en-AU">
              <a:effectLst/>
            </a:endParaRPr>
          </a:p>
          <a:p>
            <a:pPr algn="r"/>
            <a:r>
              <a:rPr lang="en-AU">
                <a:effectLst/>
              </a:rPr>
              <a:t>4. </a:t>
            </a:r>
          </a:p>
          <a:p>
            <a:pPr>
              <a:spcBef>
                <a:spcPts val="0"/>
              </a:spcBef>
              <a:spcAft>
                <a:spcPts val="0"/>
              </a:spcAft>
            </a:pPr>
            <a:r>
              <a:rPr lang="en-AU">
                <a:effectLst/>
              </a:rPr>
              <a:t>Walker ER, McGee RE, </a:t>
            </a:r>
            <a:r>
              <a:rPr lang="en-AU" err="1">
                <a:effectLst/>
              </a:rPr>
              <a:t>Druss</a:t>
            </a:r>
            <a:r>
              <a:rPr lang="en-AU">
                <a:effectLst/>
              </a:rPr>
              <a:t> BG. Mortality in mental disorders and global disease burden implications: a systematic review and meta-analysis. </a:t>
            </a:r>
            <a:r>
              <a:rPr lang="en-AU" i="1">
                <a:effectLst/>
              </a:rPr>
              <a:t>JAMA Psychiatry</a:t>
            </a:r>
            <a:r>
              <a:rPr lang="en-AU">
                <a:effectLst/>
              </a:rPr>
              <a:t>. 2015;72(4):334-341. doi:</a:t>
            </a:r>
            <a:r>
              <a:rPr lang="en-AU">
                <a:effectLst/>
                <a:hlinkClick r:id="rId5"/>
              </a:rPr>
              <a:t>10.1001/jamapsychiatry.2014.2502</a:t>
            </a:r>
            <a:endParaRPr lang="en-AU">
              <a:effectLst/>
            </a:endParaRPr>
          </a:p>
          <a:p>
            <a:pPr marL="158750" indent="0">
              <a:buNone/>
            </a:pPr>
            <a:endParaRPr lang="en-AU"/>
          </a:p>
        </p:txBody>
      </p:sp>
    </p:spTree>
    <p:extLst>
      <p:ext uri="{BB962C8B-B14F-4D97-AF65-F5344CB8AC3E}">
        <p14:creationId xmlns:p14="http://schemas.microsoft.com/office/powerpoint/2010/main" val="427082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2C90AF"/>
                </a:solidFill>
                <a:latin typeface="HelveticaNeueLTStd-Bd"/>
              </a:rPr>
              <a:t>Of all the things that contribute to the gap, service delivery is one and GPs play a major role in this, particularly in the provision of preventive health care and the coordination of care</a:t>
            </a:r>
          </a:p>
          <a:p>
            <a:endParaRPr lang="en-US" sz="1800" b="0" i="0" u="none" strike="noStrike" baseline="0">
              <a:solidFill>
                <a:srgbClr val="2C90AF"/>
              </a:solidFill>
              <a:latin typeface="HelveticaNeueLTStd-Bd"/>
            </a:endParaRPr>
          </a:p>
          <a:p>
            <a:endParaRPr lang="en-US" sz="1800" b="0" i="0" u="none" strike="noStrike" baseline="0">
              <a:solidFill>
                <a:srgbClr val="2C90AF"/>
              </a:solidFill>
              <a:latin typeface="HelveticaNeueLTStd-Bd"/>
            </a:endParaRPr>
          </a:p>
          <a:p>
            <a:endParaRPr lang="en-US" sz="1800" b="0" i="0" u="none" strike="noStrike" baseline="0">
              <a:solidFill>
                <a:srgbClr val="2C90AF"/>
              </a:solidFill>
              <a:latin typeface="HelveticaNeueLTStd-Bd"/>
            </a:endParaRPr>
          </a:p>
          <a:p>
            <a:endParaRPr lang="en-US" sz="1800" b="0" i="0" u="none" strike="noStrike" baseline="0">
              <a:solidFill>
                <a:srgbClr val="2C90AF"/>
              </a:solidFill>
              <a:latin typeface="HelveticaNeueLTStd-Bd"/>
            </a:endParaRPr>
          </a:p>
          <a:p>
            <a:r>
              <a:rPr lang="en-US" sz="1800" b="0" i="0" u="none" strike="noStrike" baseline="0">
                <a:solidFill>
                  <a:srgbClr val="2C90AF"/>
                </a:solidFill>
                <a:latin typeface="HelveticaNeueLTStd-Bd"/>
              </a:rPr>
              <a:t>MULTILEVEL MODEL OF RISK FOR EXCESS MORTALITY IN PERSONS WITH SEVERE MENTAL DISORDERS (SMD)</a:t>
            </a:r>
          </a:p>
          <a:p>
            <a:pPr>
              <a:spcBef>
                <a:spcPts val="0"/>
              </a:spcBef>
              <a:spcAft>
                <a:spcPts val="0"/>
              </a:spcAft>
            </a:pPr>
            <a:r>
              <a:rPr lang="en-US">
                <a:effectLst/>
              </a:rPr>
              <a:t>World Health Organization. </a:t>
            </a:r>
            <a:r>
              <a:rPr lang="en-US" i="1">
                <a:effectLst/>
              </a:rPr>
              <a:t>Meeting Report Excess Mortality in Persons with Severe Mental Disorders. WHO Headquarters, Geneva, 18-20 November 2015</a:t>
            </a:r>
            <a:r>
              <a:rPr lang="en-US">
                <a:effectLst/>
              </a:rPr>
              <a:t>. WHO; 2015. </a:t>
            </a:r>
            <a:r>
              <a:rPr lang="en-US">
                <a:effectLst/>
                <a:hlinkClick r:id="rId3"/>
              </a:rPr>
              <a:t>https://www.who.int/mental_health/evidence/excess_mortality_meeting_report.pdf</a:t>
            </a:r>
            <a:endParaRPr lang="en-US">
              <a:effectLst/>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AU">
              <a:solidFill>
                <a:schemeClr val="tx1"/>
              </a:solidFill>
            </a:endParaRPr>
          </a:p>
          <a:p>
            <a:endParaRPr lang="en-AU"/>
          </a:p>
        </p:txBody>
      </p:sp>
      <p:sp>
        <p:nvSpPr>
          <p:cNvPr id="4" name="Slide Number Placeholder 3"/>
          <p:cNvSpPr>
            <a:spLocks noGrp="1"/>
          </p:cNvSpPr>
          <p:nvPr>
            <p:ph type="sldNum" sz="quarter" idx="5"/>
          </p:nvPr>
        </p:nvSpPr>
        <p:spPr/>
        <p:txBody>
          <a:bodyPr/>
          <a:lstStyle/>
          <a:p>
            <a:fld id="{E398D277-1426-4A46-8BB8-35E2ED69CB08}" type="slidenum">
              <a:rPr lang="en-AU" smtClean="0"/>
              <a:t>5</a:t>
            </a:fld>
            <a:endParaRPr lang="en-AU"/>
          </a:p>
        </p:txBody>
      </p:sp>
    </p:spTree>
    <p:extLst>
      <p:ext uri="{BB962C8B-B14F-4D97-AF65-F5344CB8AC3E}">
        <p14:creationId xmlns:p14="http://schemas.microsoft.com/office/powerpoint/2010/main" val="131897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58750" indent="0">
              <a:buNone/>
            </a:pPr>
            <a:r>
              <a:rPr lang="en-AU">
                <a:solidFill>
                  <a:schemeClr val="tx1"/>
                </a:solidFill>
              </a:rPr>
              <a:t>We already knew there are barriers to access to PHC for PWSMI. The barriers on the slide show provider factors and consumer factors </a:t>
            </a:r>
          </a:p>
          <a:p>
            <a:pPr marL="158750" indent="0">
              <a:buNone/>
            </a:pPr>
            <a:endParaRPr lang="en-AU">
              <a:solidFill>
                <a:schemeClr val="tx1"/>
              </a:solidFill>
            </a:endParaRPr>
          </a:p>
          <a:p>
            <a:pPr marL="158750" indent="0">
              <a:buNone/>
            </a:pPr>
            <a:r>
              <a:rPr lang="en-AU">
                <a:solidFill>
                  <a:schemeClr val="tx1"/>
                </a:solidFill>
              </a:rPr>
              <a:t>Barriers to people with severe mental illness attending primary-health services include both provider and consumer factors.  </a:t>
            </a:r>
          </a:p>
          <a:p>
            <a:pPr marL="158750" indent="0">
              <a:buNone/>
            </a:pPr>
            <a:r>
              <a:rPr lang="en-AU">
                <a:solidFill>
                  <a:schemeClr val="tx1"/>
                </a:solidFill>
              </a:rPr>
              <a:t>Provider issues include problems related to stigma and poor communication. </a:t>
            </a:r>
          </a:p>
          <a:p>
            <a:pPr marL="158750" indent="0">
              <a:buNone/>
            </a:pPr>
            <a:r>
              <a:rPr lang="en-AU">
                <a:solidFill>
                  <a:schemeClr val="tx1"/>
                </a:solidFill>
              </a:rPr>
              <a:t>Consumer issues include cognitive difficulties, low health literacy and competing social demands.(Black &amp; Held, 2017; Corrigan et al., 2014) </a:t>
            </a:r>
          </a:p>
          <a:p>
            <a:pPr marL="158750" indent="0">
              <a:buNone/>
            </a:pPr>
            <a:endParaRPr lang="en-AU">
              <a:solidFill>
                <a:schemeClr val="tx1"/>
              </a:solidFill>
            </a:endParaRPr>
          </a:p>
          <a:p>
            <a:pPr marL="158750" indent="0">
              <a:buNone/>
            </a:pPr>
            <a:r>
              <a:rPr lang="en-AU">
                <a:solidFill>
                  <a:schemeClr val="tx1"/>
                </a:solidFill>
              </a:rPr>
              <a:t>People with severe mental illness  experience the “inverse care law”, which was first described by Julian Tudor Hart in 1971. The “inverse care law” is the principle that “the availability of good medical care tends to vary inversely with the need of the population served”. (Benjamin G. </a:t>
            </a:r>
            <a:r>
              <a:rPr lang="en-AU" err="1">
                <a:solidFill>
                  <a:schemeClr val="tx1"/>
                </a:solidFill>
              </a:rPr>
              <a:t>Druss</a:t>
            </a:r>
            <a:r>
              <a:rPr lang="en-AU">
                <a:solidFill>
                  <a:schemeClr val="tx1"/>
                </a:solidFill>
              </a:rPr>
              <a:t> et al., 2002; Hart, 1971; Lord et al., 2010) </a:t>
            </a:r>
          </a:p>
          <a:p>
            <a:pPr marL="158750" indent="0">
              <a:buNone/>
            </a:pPr>
            <a:endParaRPr lang="en-AU">
              <a:solidFill>
                <a:schemeClr val="tx1"/>
              </a:solidFill>
            </a:endParaRPr>
          </a:p>
          <a:p>
            <a:pPr marL="158750" indent="0">
              <a:buNone/>
            </a:pPr>
            <a:r>
              <a:rPr lang="en-AU">
                <a:solidFill>
                  <a:schemeClr val="tx1"/>
                </a:solidFill>
              </a:rPr>
              <a:t>There is a need to improve access to, and the quality of, preventive health care for  people with severe mental illness to improve their physical health outcomes. This includes screening and management of risk behaviours (such as smoking and poor diet), physiological risk factors (such as blood pressure) and chronic diseases (such as diabetes). (Royal Australian College of General Practitioners, 2017) </a:t>
            </a:r>
          </a:p>
          <a:p>
            <a:endParaRPr lang="en-AU"/>
          </a:p>
          <a:p>
            <a:pPr algn="r"/>
            <a:r>
              <a:rPr lang="en-US">
                <a:effectLst/>
              </a:rPr>
              <a:t>1. </a:t>
            </a:r>
          </a:p>
          <a:p>
            <a:pPr>
              <a:spcBef>
                <a:spcPts val="0"/>
              </a:spcBef>
              <a:spcAft>
                <a:spcPts val="0"/>
              </a:spcAft>
            </a:pPr>
            <a:r>
              <a:rPr lang="en-US">
                <a:effectLst/>
              </a:rPr>
              <a:t>Black DR, Held ML. Cardiovascular risk screening for individuals with serious mental illness. </a:t>
            </a:r>
            <a:r>
              <a:rPr lang="en-US" i="1">
                <a:effectLst/>
              </a:rPr>
              <a:t>Soc Work Health Care</a:t>
            </a:r>
            <a:r>
              <a:rPr lang="en-US">
                <a:effectLst/>
              </a:rPr>
              <a:t>. 2017;56(9):809-821.</a:t>
            </a:r>
          </a:p>
          <a:p>
            <a:pPr algn="r"/>
            <a:r>
              <a:rPr lang="en-US">
                <a:effectLst/>
              </a:rPr>
              <a:t>2. </a:t>
            </a:r>
          </a:p>
          <a:p>
            <a:pPr>
              <a:spcBef>
                <a:spcPts val="0"/>
              </a:spcBef>
              <a:spcAft>
                <a:spcPts val="0"/>
              </a:spcAft>
            </a:pPr>
            <a:r>
              <a:rPr lang="en-US">
                <a:effectLst/>
              </a:rPr>
              <a:t>Corrigan PW, </a:t>
            </a:r>
            <a:r>
              <a:rPr lang="en-US" err="1">
                <a:effectLst/>
              </a:rPr>
              <a:t>Druss</a:t>
            </a:r>
            <a:r>
              <a:rPr lang="en-US">
                <a:effectLst/>
              </a:rPr>
              <a:t> BG, Perlick DA. The impact of mental illness stigma on seeking and participating in mental health care. </a:t>
            </a:r>
            <a:r>
              <a:rPr lang="en-US" i="1">
                <a:effectLst/>
              </a:rPr>
              <a:t>Psychol Sci Public Interest</a:t>
            </a:r>
            <a:r>
              <a:rPr lang="en-US">
                <a:effectLst/>
              </a:rPr>
              <a:t>. 2014;15(2):37-70.</a:t>
            </a:r>
          </a:p>
          <a:p>
            <a:pPr algn="r"/>
            <a:r>
              <a:rPr lang="en-US">
                <a:effectLst/>
              </a:rPr>
              <a:t>3. </a:t>
            </a:r>
          </a:p>
          <a:p>
            <a:pPr>
              <a:spcBef>
                <a:spcPts val="0"/>
              </a:spcBef>
              <a:spcAft>
                <a:spcPts val="0"/>
              </a:spcAft>
            </a:pPr>
            <a:r>
              <a:rPr lang="en-US" err="1">
                <a:effectLst/>
              </a:rPr>
              <a:t>Happell</a:t>
            </a:r>
            <a:r>
              <a:rPr lang="en-US">
                <a:effectLst/>
              </a:rPr>
              <a:t> B, Scott D, </a:t>
            </a:r>
            <a:r>
              <a:rPr lang="en-US" err="1">
                <a:effectLst/>
              </a:rPr>
              <a:t>Platania</a:t>
            </a:r>
            <a:r>
              <a:rPr lang="en-US">
                <a:effectLst/>
              </a:rPr>
              <a:t>-Phung C. Perceptions of Barriers to Physical Health Care for People with Serious Mental Illness: A Review of the International Literature. </a:t>
            </a:r>
            <a:r>
              <a:rPr lang="en-US" i="1">
                <a:effectLst/>
              </a:rPr>
              <a:t>Issues in Mental Health Nursing</a:t>
            </a:r>
            <a:r>
              <a:rPr lang="en-US">
                <a:effectLst/>
              </a:rPr>
              <a:t>. 2012;33(11):752-761. doi:</a:t>
            </a:r>
            <a:r>
              <a:rPr lang="en-US">
                <a:effectLst/>
                <a:hlinkClick r:id="rId3"/>
              </a:rPr>
              <a:t>10.3109/01612840.2012.708099</a:t>
            </a:r>
            <a:endParaRPr lang="en-US">
              <a:effectLst/>
            </a:endParaRPr>
          </a:p>
          <a:p>
            <a:endParaRPr lang="en-AU"/>
          </a:p>
        </p:txBody>
      </p:sp>
      <p:sp>
        <p:nvSpPr>
          <p:cNvPr id="4" name="Slide Number Placeholder 3"/>
          <p:cNvSpPr>
            <a:spLocks noGrp="1"/>
          </p:cNvSpPr>
          <p:nvPr>
            <p:ph type="sldNum" sz="quarter" idx="5"/>
          </p:nvPr>
        </p:nvSpPr>
        <p:spPr/>
        <p:txBody>
          <a:bodyPr/>
          <a:lstStyle/>
          <a:p>
            <a:fld id="{E398D277-1426-4A46-8BB8-35E2ED69CB08}" type="slidenum">
              <a:rPr lang="en-AU" smtClean="0"/>
              <a:t>6</a:t>
            </a:fld>
            <a:endParaRPr lang="en-AU"/>
          </a:p>
        </p:txBody>
      </p:sp>
    </p:spTree>
    <p:extLst>
      <p:ext uri="{BB962C8B-B14F-4D97-AF65-F5344CB8AC3E}">
        <p14:creationId xmlns:p14="http://schemas.microsoft.com/office/powerpoint/2010/main" val="106355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14375"/>
            <a:ext cx="4762500" cy="3571875"/>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100">
                <a:solidFill>
                  <a:schemeClr val="tx1"/>
                </a:solidFill>
                <a:effectLst/>
                <a:latin typeface="Arial" panose="020B0604020202020204" pitchFamily="34" charset="0"/>
                <a:ea typeface="Calibri" panose="020F0502020204030204" pitchFamily="34" charset="0"/>
                <a:cs typeface="Arial" panose="020B0604020202020204" pitchFamily="34" charset="0"/>
              </a:rPr>
              <a:t>This study aimed to identify what helps people with severe mental illness to access general practices – particularly for preventive care - and to establish and maintain a positive relationship with their general practitioner.</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AU"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10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focussed on the experiences and perspectives of people with severe mental illness and their carers . This information was used to commence work on the codesign of an intervention to improve access to preventive health care for people with severe mental illness.</a:t>
            </a:r>
          </a:p>
          <a:p>
            <a:pPr marL="158750" indent="0">
              <a:buNone/>
            </a:pPr>
            <a:endParaRPr lang="en-AU"/>
          </a:p>
        </p:txBody>
      </p:sp>
    </p:spTree>
    <p:extLst>
      <p:ext uri="{BB962C8B-B14F-4D97-AF65-F5344CB8AC3E}">
        <p14:creationId xmlns:p14="http://schemas.microsoft.com/office/powerpoint/2010/main" val="89799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Levesque model breaks down access to care by:</a:t>
            </a:r>
          </a:p>
          <a:p>
            <a:pPr marL="228600" indent="-228600">
              <a:buAutoNum type="arabicPeriod"/>
            </a:pPr>
            <a:r>
              <a:rPr lang="en-AU"/>
              <a:t>Steps in the process from identifying the need for health care to receiving and benefiting from health care</a:t>
            </a:r>
          </a:p>
          <a:p>
            <a:pPr marL="228600" indent="-228600">
              <a:buAutoNum type="arabicPeriod"/>
            </a:pPr>
            <a:r>
              <a:rPr lang="en-AU"/>
              <a:t>Provider and consumer factors that influence the achievement of each step</a:t>
            </a:r>
          </a:p>
          <a:p>
            <a:pPr marL="228600" indent="-228600">
              <a:buAutoNum type="arabicPeriod"/>
            </a:pPr>
            <a:endParaRPr lang="en-AU"/>
          </a:p>
          <a:p>
            <a:pPr marL="0" indent="0">
              <a:buNone/>
            </a:pPr>
            <a:r>
              <a:rPr lang="en-AU"/>
              <a:t>We used this because it helped us to differentiate the barriers and facilitators at different points of access and considering both provider and consumer factors.</a:t>
            </a:r>
          </a:p>
        </p:txBody>
      </p:sp>
      <p:sp>
        <p:nvSpPr>
          <p:cNvPr id="4" name="Slide Number Placeholder 3"/>
          <p:cNvSpPr>
            <a:spLocks noGrp="1"/>
          </p:cNvSpPr>
          <p:nvPr>
            <p:ph type="sldNum" sz="quarter" idx="5"/>
          </p:nvPr>
        </p:nvSpPr>
        <p:spPr/>
        <p:txBody>
          <a:bodyPr/>
          <a:lstStyle/>
          <a:p>
            <a:fld id="{E398D277-1426-4A46-8BB8-35E2ED69CB08}" type="slidenum">
              <a:rPr lang="en-AU" smtClean="0"/>
              <a:t>8</a:t>
            </a:fld>
            <a:endParaRPr lang="en-AU"/>
          </a:p>
        </p:txBody>
      </p:sp>
    </p:spTree>
    <p:extLst>
      <p:ext uri="{BB962C8B-B14F-4D97-AF65-F5344CB8AC3E}">
        <p14:creationId xmlns:p14="http://schemas.microsoft.com/office/powerpoint/2010/main" val="2998038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p:cNvSpPr>
            <a:spLocks noGrp="1"/>
          </p:cNvSpPr>
          <p:nvPr>
            <p:ph type="body" sz="quarter" idx="10"/>
          </p:nvPr>
        </p:nvSpPr>
        <p:spPr>
          <a:xfrm>
            <a:off x="2771800" y="1123945"/>
            <a:ext cx="5544616" cy="719138"/>
          </a:xfrm>
        </p:spPr>
        <p:txBody>
          <a:bodyPr anchor="b"/>
          <a:lstStyle>
            <a:lvl1pPr>
              <a:spcBef>
                <a:spcPts val="600"/>
              </a:spcBef>
              <a:defRPr sz="2400" b="1" baseline="0">
                <a:solidFill>
                  <a:schemeClr val="bg1"/>
                </a:solidFill>
              </a:defRPr>
            </a:lvl1pPr>
            <a:lvl2pPr>
              <a:defRPr sz="1800">
                <a:solidFill>
                  <a:schemeClr val="bg1"/>
                </a:solidFill>
              </a:defRPr>
            </a:lvl2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DC215350-03CD-49F4-84D2-6C7E69CF6043}"/>
              </a:ext>
            </a:extLst>
          </p:cNvPr>
          <p:cNvSpPr/>
          <p:nvPr userDrawn="1"/>
        </p:nvSpPr>
        <p:spPr>
          <a:xfrm>
            <a:off x="4211960" y="116632"/>
            <a:ext cx="2411760" cy="504056"/>
          </a:xfrm>
          <a:prstGeom prst="rect">
            <a:avLst/>
          </a:prstGeom>
          <a:solidFill>
            <a:srgbClr val="50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aseline="0">
                <a:latin typeface="Sommet" panose="02000505000000020004" pitchFamily="50" charset="0"/>
              </a:rPr>
              <a:t>Medicine</a:t>
            </a:r>
          </a:p>
          <a:p>
            <a:pPr algn="ctr"/>
            <a:r>
              <a:rPr lang="en-AU" sz="1050" baseline="0">
                <a:latin typeface="Sommet" panose="02000505000000020004" pitchFamily="50" charset="0"/>
              </a:rPr>
              <a:t>Centre for Primary Health Care &amp; Equity</a:t>
            </a:r>
            <a:endParaRPr lang="en-AU" sz="900" baseline="0">
              <a:latin typeface="Sommet" panose="02000505000000020004" pitchFamily="50" charset="0"/>
            </a:endParaRPr>
          </a:p>
        </p:txBody>
      </p:sp>
    </p:spTree>
    <p:extLst>
      <p:ext uri="{BB962C8B-B14F-4D97-AF65-F5344CB8AC3E}">
        <p14:creationId xmlns:p14="http://schemas.microsoft.com/office/powerpoint/2010/main" val="73226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869979"/>
            <a:ext cx="7886700" cy="69249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7" indent="0">
              <a:buNone/>
              <a:defRPr sz="1500">
                <a:solidFill>
                  <a:schemeClr val="tx1">
                    <a:tint val="75000"/>
                  </a:schemeClr>
                </a:solidFill>
              </a:defRPr>
            </a:lvl2pPr>
            <a:lvl3pPr marL="685815" indent="0">
              <a:buNone/>
              <a:defRPr sz="1350">
                <a:solidFill>
                  <a:schemeClr val="tx1">
                    <a:tint val="75000"/>
                  </a:schemeClr>
                </a:solidFill>
              </a:defRPr>
            </a:lvl3pPr>
            <a:lvl4pPr marL="1028722" indent="0">
              <a:buNone/>
              <a:defRPr sz="1200">
                <a:solidFill>
                  <a:schemeClr val="tx1">
                    <a:tint val="75000"/>
                  </a:schemeClr>
                </a:solidFill>
              </a:defRPr>
            </a:lvl4pPr>
            <a:lvl5pPr marL="1371630" indent="0">
              <a:buNone/>
              <a:defRPr sz="1200">
                <a:solidFill>
                  <a:schemeClr val="tx1">
                    <a:tint val="75000"/>
                  </a:schemeClr>
                </a:solidFill>
              </a:defRPr>
            </a:lvl5pPr>
            <a:lvl6pPr marL="1714538" indent="0">
              <a:buNone/>
              <a:defRPr sz="1200">
                <a:solidFill>
                  <a:schemeClr val="tx1">
                    <a:tint val="75000"/>
                  </a:schemeClr>
                </a:solidFill>
              </a:defRPr>
            </a:lvl6pPr>
            <a:lvl7pPr marL="2057445" indent="0">
              <a:buNone/>
              <a:defRPr sz="1200">
                <a:solidFill>
                  <a:schemeClr val="tx1">
                    <a:tint val="75000"/>
                  </a:schemeClr>
                </a:solidFill>
              </a:defRPr>
            </a:lvl7pPr>
            <a:lvl8pPr marL="2400353" indent="0">
              <a:buNone/>
              <a:defRPr sz="1200">
                <a:solidFill>
                  <a:schemeClr val="tx1">
                    <a:tint val="75000"/>
                  </a:schemeClr>
                </a:solidFill>
              </a:defRPr>
            </a:lvl8pPr>
            <a:lvl9pPr marL="274326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4606B4-64D9-E845-99AE-70D9BCAF94D1}"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4EC47-091A-3240-9AA5-552D1CE6FF58}" type="slidenum">
              <a:rPr lang="en-US" smtClean="0"/>
              <a:t>‹#›</a:t>
            </a:fld>
            <a:endParaRPr lang="en-US"/>
          </a:p>
        </p:txBody>
      </p:sp>
    </p:spTree>
    <p:extLst>
      <p:ext uri="{BB962C8B-B14F-4D97-AF65-F5344CB8AC3E}">
        <p14:creationId xmlns:p14="http://schemas.microsoft.com/office/powerpoint/2010/main" val="261800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64A66AC-D7A3-4C36-B87F-723B5E9DFAE4}" type="datetimeFigureOut">
              <a:rPr lang="en-AU" smtClean="0"/>
              <a:t>10/04/2022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48C141-0832-4E40-800C-81C7E0D0C1D8}" type="slidenum">
              <a:rPr lang="en-AU" smtClean="0"/>
              <a:t>‹#›</a:t>
            </a:fld>
            <a:endParaRPr lang="en-AU"/>
          </a:p>
        </p:txBody>
      </p:sp>
      <p:sp>
        <p:nvSpPr>
          <p:cNvPr id="7" name="TextBox 6"/>
          <p:cNvSpPr txBox="1"/>
          <p:nvPr userDrawn="1"/>
        </p:nvSpPr>
        <p:spPr>
          <a:xfrm>
            <a:off x="251521" y="6245964"/>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a:solidFill>
                <a:prstClr val="black"/>
              </a:solidFill>
              <a:latin typeface="Calibri"/>
            </a:endParaRPr>
          </a:p>
        </p:txBody>
      </p:sp>
    </p:spTree>
    <p:extLst>
      <p:ext uri="{BB962C8B-B14F-4D97-AF65-F5344CB8AC3E}">
        <p14:creationId xmlns:p14="http://schemas.microsoft.com/office/powerpoint/2010/main" val="322078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5. Blank">
    <p:spTree>
      <p:nvGrpSpPr>
        <p:cNvPr id="1" name=""/>
        <p:cNvGrpSpPr/>
        <p:nvPr/>
      </p:nvGrpSpPr>
      <p:grpSpPr>
        <a:xfrm>
          <a:off x="0" y="0"/>
          <a:ext cx="0" cy="0"/>
          <a:chOff x="0" y="0"/>
          <a:chExt cx="0" cy="0"/>
        </a:xfrm>
      </p:grpSpPr>
      <p:sp>
        <p:nvSpPr>
          <p:cNvPr id="4" name="Title 7"/>
          <p:cNvSpPr>
            <a:spLocks noGrp="1"/>
          </p:cNvSpPr>
          <p:nvPr>
            <p:ph type="title" hasCustomPrompt="1"/>
          </p:nvPr>
        </p:nvSpPr>
        <p:spPr>
          <a:xfrm>
            <a:off x="468313" y="878806"/>
            <a:ext cx="8208962" cy="461962"/>
          </a:xfrm>
        </p:spPr>
        <p:txBody>
          <a:bodyPr/>
          <a:lstStyle/>
          <a:p>
            <a:r>
              <a:rPr lang="en-US"/>
              <a:t>Heading</a:t>
            </a:r>
          </a:p>
        </p:txBody>
      </p:sp>
      <p:sp>
        <p:nvSpPr>
          <p:cNvPr id="5" name="Text Placeholder 9"/>
          <p:cNvSpPr>
            <a:spLocks noGrp="1"/>
          </p:cNvSpPr>
          <p:nvPr>
            <p:ph type="body" idx="10" hasCustomPrompt="1"/>
          </p:nvPr>
        </p:nvSpPr>
        <p:spPr>
          <a:xfrm>
            <a:off x="468313" y="1486371"/>
            <a:ext cx="8208962" cy="4606925"/>
          </a:xfrm>
        </p:spPr>
        <p:txBody>
          <a:bodyPr/>
          <a:lstStyle/>
          <a:p>
            <a:pPr marL="0" indent="0"/>
            <a:r>
              <a:rPr lang="en-US" altLang="en-US"/>
              <a:t>Note: Arial font must be used throughout the document.</a:t>
            </a:r>
          </a:p>
          <a:p>
            <a:pPr marL="0" indent="0"/>
            <a:r>
              <a:rPr lang="en-US" altLang="en-US"/>
              <a:t>Body copy body copy body copy body copy body copy body copy body copy body copy body copy body </a:t>
            </a:r>
          </a:p>
          <a:p>
            <a:pPr lvl="1"/>
            <a:r>
              <a:rPr lang="en-US" altLang="en-US"/>
              <a:t>Bullet point text</a:t>
            </a:r>
          </a:p>
          <a:p>
            <a:pPr lvl="2"/>
            <a:r>
              <a:rPr lang="en-US" altLang="en-US">
                <a:ea typeface="ヒラギノ角ゴ Pro W3" charset="-128"/>
              </a:rPr>
              <a:t>Bullet point text</a:t>
            </a:r>
          </a:p>
          <a:p>
            <a:pPr lvl="3"/>
            <a:r>
              <a:rPr lang="en-US" altLang="en-US">
                <a:ea typeface="ヒラギノ角ゴ Pro W3" charset="-128"/>
              </a:rPr>
              <a:t>Bullet point text</a:t>
            </a:r>
          </a:p>
          <a:p>
            <a:pPr lvl="4"/>
            <a:r>
              <a:rPr lang="en-US" altLang="en-US">
                <a:ea typeface="ヒラギノ角ゴ Pro W3" charset="-128"/>
              </a:rPr>
              <a:t>Bullet point text</a:t>
            </a:r>
          </a:p>
          <a:p>
            <a:pPr marL="0" indent="0"/>
            <a:r>
              <a:rPr lang="en-US" altLang="en-US"/>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p>
        </p:txBody>
      </p:sp>
      <p:sp>
        <p:nvSpPr>
          <p:cNvPr id="2" name="Rectangle 1">
            <a:extLst>
              <a:ext uri="{FF2B5EF4-FFF2-40B4-BE49-F238E27FC236}">
                <a16:creationId xmlns:a16="http://schemas.microsoft.com/office/drawing/2014/main" id="{7764FDCF-86CE-46FA-82E2-881F1894B275}"/>
              </a:ext>
            </a:extLst>
          </p:cNvPr>
          <p:cNvSpPr/>
          <p:nvPr userDrawn="1"/>
        </p:nvSpPr>
        <p:spPr>
          <a:xfrm>
            <a:off x="323528" y="116632"/>
            <a:ext cx="2304256" cy="48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0">
                <a:solidFill>
                  <a:srgbClr val="3D717B"/>
                </a:solidFill>
                <a:latin typeface="Verdana Pro SemiBold" panose="020B0604020202020204" pitchFamily="34" charset="0"/>
                <a:cs typeface="Arial" panose="020B0604020202020204" pitchFamily="34" charset="0"/>
              </a:rPr>
              <a:t>CPHCE</a:t>
            </a:r>
          </a:p>
          <a:p>
            <a:pPr algn="ctr"/>
            <a:r>
              <a:rPr lang="en-AU" sz="900">
                <a:solidFill>
                  <a:srgbClr val="3D717B"/>
                </a:solidFill>
                <a:latin typeface="Arial" panose="020B0604020202020204" pitchFamily="34" charset="0"/>
                <a:cs typeface="Arial" panose="020B0604020202020204" pitchFamily="34" charset="0"/>
              </a:rPr>
              <a:t>Centre for Primary Health Care &amp; Equity</a:t>
            </a:r>
          </a:p>
        </p:txBody>
      </p:sp>
      <p:pic>
        <p:nvPicPr>
          <p:cNvPr id="7" name="Picture 6" descr="SPRC_logo_RGB.jpg">
            <a:extLst>
              <a:ext uri="{FF2B5EF4-FFF2-40B4-BE49-F238E27FC236}">
                <a16:creationId xmlns:a16="http://schemas.microsoft.com/office/drawing/2014/main" id="{9D80E49F-7101-4820-AD71-37CDFF0A62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88640"/>
            <a:ext cx="1356150" cy="439832"/>
          </a:xfrm>
          <a:prstGeom prst="rect">
            <a:avLst/>
          </a:prstGeom>
        </p:spPr>
      </p:pic>
    </p:spTree>
    <p:extLst>
      <p:ext uri="{BB962C8B-B14F-4D97-AF65-F5344CB8AC3E}">
        <p14:creationId xmlns:p14="http://schemas.microsoft.com/office/powerpoint/2010/main" val="19923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and Content x 2">
    <p:spTree>
      <p:nvGrpSpPr>
        <p:cNvPr id="1" name=""/>
        <p:cNvGrpSpPr/>
        <p:nvPr/>
      </p:nvGrpSpPr>
      <p:grpSpPr>
        <a:xfrm>
          <a:off x="0" y="0"/>
          <a:ext cx="0" cy="0"/>
          <a:chOff x="0" y="0"/>
          <a:chExt cx="0" cy="0"/>
        </a:xfrm>
      </p:grpSpPr>
      <p:sp>
        <p:nvSpPr>
          <p:cNvPr id="2" name="Title 1"/>
          <p:cNvSpPr>
            <a:spLocks noGrp="1"/>
          </p:cNvSpPr>
          <p:nvPr>
            <p:ph type="title"/>
          </p:nvPr>
        </p:nvSpPr>
        <p:spPr>
          <a:xfrm>
            <a:off x="468313" y="806798"/>
            <a:ext cx="8208143" cy="461962"/>
          </a:xfrm>
        </p:spPr>
        <p:txBody>
          <a:bodyPr/>
          <a:lstStyle/>
          <a:p>
            <a:r>
              <a:rPr lang="en-US"/>
              <a:t>Click to edit Master title style</a:t>
            </a:r>
          </a:p>
        </p:txBody>
      </p:sp>
      <p:sp>
        <p:nvSpPr>
          <p:cNvPr id="6" name="Content Placeholder 5"/>
          <p:cNvSpPr>
            <a:spLocks noGrp="1"/>
          </p:cNvSpPr>
          <p:nvPr>
            <p:ph sz="quarter" idx="10"/>
          </p:nvPr>
        </p:nvSpPr>
        <p:spPr>
          <a:xfrm>
            <a:off x="465153" y="1485296"/>
            <a:ext cx="396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1"/>
          </p:nvPr>
        </p:nvSpPr>
        <p:spPr>
          <a:xfrm>
            <a:off x="4716456" y="1485295"/>
            <a:ext cx="396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SPRC_logo_RGB.jpg">
            <a:extLst>
              <a:ext uri="{FF2B5EF4-FFF2-40B4-BE49-F238E27FC236}">
                <a16:creationId xmlns:a16="http://schemas.microsoft.com/office/drawing/2014/main" id="{69CF016C-1B03-4C35-B7D4-9FFC7BFE6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88640"/>
            <a:ext cx="1356150" cy="439832"/>
          </a:xfrm>
          <a:prstGeom prst="rect">
            <a:avLst/>
          </a:prstGeom>
        </p:spPr>
      </p:pic>
      <p:sp>
        <p:nvSpPr>
          <p:cNvPr id="10" name="Rectangle 9">
            <a:extLst>
              <a:ext uri="{FF2B5EF4-FFF2-40B4-BE49-F238E27FC236}">
                <a16:creationId xmlns:a16="http://schemas.microsoft.com/office/drawing/2014/main" id="{A39CED4C-33F7-4592-B4D4-713CF775D60F}"/>
              </a:ext>
            </a:extLst>
          </p:cNvPr>
          <p:cNvSpPr/>
          <p:nvPr userDrawn="1"/>
        </p:nvSpPr>
        <p:spPr>
          <a:xfrm>
            <a:off x="323528" y="116632"/>
            <a:ext cx="2304256" cy="48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0">
                <a:solidFill>
                  <a:srgbClr val="3D717B"/>
                </a:solidFill>
                <a:latin typeface="Verdana Pro SemiBold" panose="020B0604020202020204" pitchFamily="34" charset="0"/>
                <a:cs typeface="Arial" panose="020B0604020202020204" pitchFamily="34" charset="0"/>
              </a:rPr>
              <a:t>CPHCE</a:t>
            </a:r>
          </a:p>
          <a:p>
            <a:pPr algn="ctr"/>
            <a:r>
              <a:rPr lang="en-AU" sz="900">
                <a:solidFill>
                  <a:srgbClr val="3D717B"/>
                </a:solidFill>
                <a:latin typeface="Arial" panose="020B0604020202020204" pitchFamily="34" charset="0"/>
                <a:cs typeface="Arial" panose="020B0604020202020204" pitchFamily="34" charset="0"/>
              </a:rPr>
              <a:t>Centre for Primary Health Care &amp; Equity</a:t>
            </a:r>
          </a:p>
        </p:txBody>
      </p:sp>
    </p:spTree>
    <p:extLst>
      <p:ext uri="{BB962C8B-B14F-4D97-AF65-F5344CB8AC3E}">
        <p14:creationId xmlns:p14="http://schemas.microsoft.com/office/powerpoint/2010/main" val="50876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835240"/>
            <a:ext cx="8435280" cy="793560"/>
          </a:xfrm>
          <a:prstGeom prst="rect">
            <a:avLst/>
          </a:prstGeom>
        </p:spPr>
        <p:txBody>
          <a:bodyPr/>
          <a:lstStyle>
            <a:lvl1pPr algn="l">
              <a:defRPr sz="3000">
                <a:latin typeface="+mj-lt"/>
                <a:cs typeface="Microsoft Sans Serif" pitchFamily="34" charset="0"/>
              </a:defRPr>
            </a:lvl1pPr>
          </a:lstStyle>
          <a:p>
            <a:r>
              <a:rPr lang="en-US"/>
              <a:t>Click to edit Master title style</a:t>
            </a:r>
          </a:p>
        </p:txBody>
      </p:sp>
      <p:pic>
        <p:nvPicPr>
          <p:cNvPr id="5" name="Picture 4" descr="SPRC_logo_RGB.jpg">
            <a:extLst>
              <a:ext uri="{FF2B5EF4-FFF2-40B4-BE49-F238E27FC236}">
                <a16:creationId xmlns:a16="http://schemas.microsoft.com/office/drawing/2014/main" id="{C9B58AF6-F6C4-4340-9358-6B1DED3643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88640"/>
            <a:ext cx="1356150" cy="439832"/>
          </a:xfrm>
          <a:prstGeom prst="rect">
            <a:avLst/>
          </a:prstGeom>
        </p:spPr>
      </p:pic>
      <p:sp>
        <p:nvSpPr>
          <p:cNvPr id="6" name="Rectangle 5">
            <a:extLst>
              <a:ext uri="{FF2B5EF4-FFF2-40B4-BE49-F238E27FC236}">
                <a16:creationId xmlns:a16="http://schemas.microsoft.com/office/drawing/2014/main" id="{ADE48831-189D-477E-A231-87AB814E8234}"/>
              </a:ext>
            </a:extLst>
          </p:cNvPr>
          <p:cNvSpPr/>
          <p:nvPr userDrawn="1"/>
        </p:nvSpPr>
        <p:spPr>
          <a:xfrm>
            <a:off x="323528" y="116632"/>
            <a:ext cx="2304256" cy="48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0">
                <a:solidFill>
                  <a:srgbClr val="3D717B"/>
                </a:solidFill>
                <a:latin typeface="Verdana Pro SemiBold" panose="020B0604020202020204" pitchFamily="34" charset="0"/>
                <a:cs typeface="Arial" panose="020B0604020202020204" pitchFamily="34" charset="0"/>
              </a:rPr>
              <a:t>CPHCE</a:t>
            </a:r>
          </a:p>
          <a:p>
            <a:pPr algn="ctr"/>
            <a:r>
              <a:rPr lang="en-AU" sz="900">
                <a:solidFill>
                  <a:srgbClr val="3D717B"/>
                </a:solidFill>
                <a:latin typeface="Arial" panose="020B0604020202020204" pitchFamily="34" charset="0"/>
                <a:cs typeface="Arial" panose="020B0604020202020204" pitchFamily="34" charset="0"/>
              </a:rPr>
              <a:t>Centre for Primary Health Care &amp; Equity</a:t>
            </a:r>
          </a:p>
        </p:txBody>
      </p:sp>
    </p:spTree>
    <p:extLst>
      <p:ext uri="{BB962C8B-B14F-4D97-AF65-F5344CB8AC3E}">
        <p14:creationId xmlns:p14="http://schemas.microsoft.com/office/powerpoint/2010/main" val="174282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5.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C7F875-4C11-4242-A7AC-878933B80267}"/>
              </a:ext>
            </a:extLst>
          </p:cNvPr>
          <p:cNvSpPr/>
          <p:nvPr userDrawn="1"/>
        </p:nvSpPr>
        <p:spPr>
          <a:xfrm>
            <a:off x="323528" y="116632"/>
            <a:ext cx="2304256" cy="48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0">
                <a:solidFill>
                  <a:srgbClr val="000000"/>
                </a:solidFill>
                <a:latin typeface="Verdana Pro SemiBold" panose="020B0604020202020204" pitchFamily="34" charset="0"/>
                <a:cs typeface="Arial" panose="020B0604020202020204" pitchFamily="34" charset="0"/>
              </a:rPr>
              <a:t>CPHCE</a:t>
            </a:r>
          </a:p>
          <a:p>
            <a:pPr algn="ctr"/>
            <a:r>
              <a:rPr lang="en-AU" sz="900">
                <a:solidFill>
                  <a:srgbClr val="000000"/>
                </a:solidFill>
                <a:latin typeface="Arial" panose="020B0604020202020204" pitchFamily="34" charset="0"/>
                <a:cs typeface="Arial" panose="020B0604020202020204" pitchFamily="34" charset="0"/>
              </a:rPr>
              <a:t>Centre for Primary Health Care &amp; Equity</a:t>
            </a:r>
          </a:p>
        </p:txBody>
      </p:sp>
      <p:pic>
        <p:nvPicPr>
          <p:cNvPr id="4" name="Picture 3" descr="SPRC_logo_RGB.jpg">
            <a:extLst>
              <a:ext uri="{FF2B5EF4-FFF2-40B4-BE49-F238E27FC236}">
                <a16:creationId xmlns:a16="http://schemas.microsoft.com/office/drawing/2014/main" id="{91482459-99B9-4233-8B00-5E6EFBB95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88640"/>
            <a:ext cx="1356150" cy="439832"/>
          </a:xfrm>
          <a:prstGeom prst="rect">
            <a:avLst/>
          </a:prstGeom>
        </p:spPr>
      </p:pic>
    </p:spTree>
    <p:extLst>
      <p:ext uri="{BB962C8B-B14F-4D97-AF65-F5344CB8AC3E}">
        <p14:creationId xmlns:p14="http://schemas.microsoft.com/office/powerpoint/2010/main" val="1996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606B4-64D9-E845-99AE-70D9BCAF94D1}"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4EC47-091A-3240-9AA5-552D1CE6FF58}" type="slidenum">
              <a:rPr lang="en-US" smtClean="0"/>
              <a:t>‹#›</a:t>
            </a:fld>
            <a:endParaRPr lang="en-US"/>
          </a:p>
        </p:txBody>
      </p:sp>
    </p:spTree>
    <p:extLst>
      <p:ext uri="{BB962C8B-B14F-4D97-AF65-F5344CB8AC3E}">
        <p14:creationId xmlns:p14="http://schemas.microsoft.com/office/powerpoint/2010/main" val="53781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DE079A4-618C-4E36-9C7C-BEA37DE14F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79634"/>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p>
        </p:txBody>
      </p:sp>
      <p:sp>
        <p:nvSpPr>
          <p:cNvPr id="8" name="Text Placeholder 7"/>
          <p:cNvSpPr>
            <a:spLocks noGrp="1"/>
          </p:cNvSpPr>
          <p:nvPr>
            <p:ph type="body" idx="10"/>
          </p:nvPr>
        </p:nvSpPr>
        <p:spPr>
          <a:xfrm>
            <a:off x="468314" y="1509185"/>
            <a:ext cx="8208962"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33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4606B4-64D9-E845-99AE-70D9BCAF94D1}"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4EC47-091A-3240-9AA5-552D1CE6FF58}" type="slidenum">
              <a:rPr lang="en-US" smtClean="0"/>
              <a:t>‹#›</a:t>
            </a:fld>
            <a:endParaRPr lang="en-US"/>
          </a:p>
        </p:txBody>
      </p:sp>
    </p:spTree>
    <p:extLst>
      <p:ext uri="{BB962C8B-B14F-4D97-AF65-F5344CB8AC3E}">
        <p14:creationId xmlns:p14="http://schemas.microsoft.com/office/powerpoint/2010/main" val="358271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4EC47-091A-3240-9AA5-552D1CE6FF58}" type="slidenum">
              <a:rPr lang="en-US" smtClean="0"/>
              <a:t>‹#›</a:t>
            </a:fld>
            <a:endParaRPr lang="en-US"/>
          </a:p>
        </p:txBody>
      </p:sp>
    </p:spTree>
    <p:extLst>
      <p:ext uri="{BB962C8B-B14F-4D97-AF65-F5344CB8AC3E}">
        <p14:creationId xmlns:p14="http://schemas.microsoft.com/office/powerpoint/2010/main" val="407191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itle Placeholder 2"/>
          <p:cNvSpPr>
            <a:spLocks noGrp="1"/>
          </p:cNvSpPr>
          <p:nvPr>
            <p:ph type="title"/>
          </p:nvPr>
        </p:nvSpPr>
        <p:spPr bwMode="auto">
          <a:xfrm>
            <a:off x="468313" y="433388"/>
            <a:ext cx="8208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030" name="Text Placeholder 3"/>
          <p:cNvSpPr>
            <a:spLocks noGrp="1"/>
          </p:cNvSpPr>
          <p:nvPr>
            <p:ph type="body" idx="1"/>
          </p:nvPr>
        </p:nvSpPr>
        <p:spPr bwMode="auto">
          <a:xfrm>
            <a:off x="468313" y="1225550"/>
            <a:ext cx="82296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a:p>
            <a:pPr lvl="3"/>
            <a:endParaRPr lang="en-US" altLang="en-US"/>
          </a:p>
        </p:txBody>
      </p:sp>
    </p:spTree>
  </p:cSld>
  <p:clrMap bg1="lt1" tx1="dk1" bg2="lt2" tx2="dk2" accent1="accent1" accent2="accent2" accent3="accent3" accent4="accent4" accent5="accent5" accent6="accent6" hlink="hlink" folHlink="folHlink"/>
  <p:sldLayoutIdLst>
    <p:sldLayoutId id="2147484095" r:id="rId1"/>
    <p:sldLayoutId id="2147484097" r:id="rId2"/>
    <p:sldLayoutId id="2147484091" r:id="rId3"/>
    <p:sldLayoutId id="2147484092" r:id="rId4"/>
    <p:sldLayoutId id="2147484100"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900"/>
        </a:spcBef>
        <a:spcAft>
          <a:spcPct val="0"/>
        </a:spcAft>
        <a:buFont typeface="Arial" charset="0"/>
        <a:buChar char="•"/>
        <a:defRPr sz="1600" kern="1200">
          <a:solidFill>
            <a:schemeClr val="tx1"/>
          </a:solidFill>
          <a:latin typeface="+mn-lt"/>
          <a:ea typeface="ＭＳ Ｐゴシック" charset="-128"/>
          <a:cs typeface="+mn-cs"/>
        </a:defRPr>
      </a:lvl2pPr>
      <a:lvl3pPr marL="539750"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95375" indent="-285750"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111/ajr.12457"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dx.doi.org/10.1002%2Fj.2051-5545.2011.tb00014.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doi.org/10.1186/1475-9276-12-18"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BAFD58-2B7F-48AE-885E-8A5B8479BAE4}"/>
              </a:ext>
            </a:extLst>
          </p:cNvPr>
          <p:cNvPicPr>
            <a:picLocks noChangeAspect="1"/>
          </p:cNvPicPr>
          <p:nvPr/>
        </p:nvPicPr>
        <p:blipFill>
          <a:blip r:embed="rId3"/>
          <a:stretch>
            <a:fillRect/>
          </a:stretch>
        </p:blipFill>
        <p:spPr>
          <a:xfrm>
            <a:off x="0" y="653749"/>
            <a:ext cx="9144000" cy="5137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10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198A-2519-425A-93CA-F9DF126A0451}"/>
              </a:ext>
            </a:extLst>
          </p:cNvPr>
          <p:cNvSpPr>
            <a:spLocks noGrp="1"/>
          </p:cNvSpPr>
          <p:nvPr>
            <p:ph type="title"/>
          </p:nvPr>
        </p:nvSpPr>
        <p:spPr>
          <a:xfrm>
            <a:off x="623888" y="3177481"/>
            <a:ext cx="7886700" cy="1384995"/>
          </a:xfrm>
        </p:spPr>
        <p:txBody>
          <a:bodyPr/>
          <a:lstStyle/>
          <a:p>
            <a:pPr algn="ctr"/>
            <a:r>
              <a:rPr lang="en-AU" altLang="en-US">
                <a:ea typeface="Microsoft Sans Serif" panose="020B0604020202020204" pitchFamily="34" charset="0"/>
                <a:cs typeface="Arial" panose="020B0604020202020204" pitchFamily="34" charset="0"/>
              </a:rPr>
              <a:t>Research method &amp; findings</a:t>
            </a:r>
            <a:br>
              <a:rPr lang="en-AU" altLang="en-US">
                <a:ea typeface="Microsoft Sans Serif" panose="020B0604020202020204" pitchFamily="34" charset="0"/>
                <a:cs typeface="Arial" panose="020B0604020202020204" pitchFamily="34" charset="0"/>
              </a:rPr>
            </a:br>
            <a:endParaRPr lang="en-AU"/>
          </a:p>
        </p:txBody>
      </p:sp>
      <p:sp>
        <p:nvSpPr>
          <p:cNvPr id="3" name="Text Placeholder 2">
            <a:extLst>
              <a:ext uri="{FF2B5EF4-FFF2-40B4-BE49-F238E27FC236}">
                <a16:creationId xmlns:a16="http://schemas.microsoft.com/office/drawing/2014/main" id="{CE0A2FA2-9F66-4FDB-8ABF-BAC9A04F2192}"/>
              </a:ext>
            </a:extLst>
          </p:cNvPr>
          <p:cNvSpPr>
            <a:spLocks noGrp="1"/>
          </p:cNvSpPr>
          <p:nvPr>
            <p:ph type="body" idx="1"/>
          </p:nvPr>
        </p:nvSpPr>
        <p:spPr/>
        <p:txBody>
          <a:bodyPr>
            <a:normAutofit/>
          </a:bodyPr>
          <a:lstStyle/>
          <a:p>
            <a:pPr algn="ctr"/>
            <a:r>
              <a:rPr lang="en-AU" altLang="en-US" sz="3644">
                <a:ea typeface="Microsoft Sans Serif" panose="020B0604020202020204" pitchFamily="34" charset="0"/>
                <a:cs typeface="Arial" panose="020B0604020202020204" pitchFamily="34" charset="0"/>
              </a:rPr>
              <a:t>Peri O’Shea</a:t>
            </a:r>
            <a:endParaRPr lang="en-AU" sz="3644"/>
          </a:p>
        </p:txBody>
      </p:sp>
    </p:spTree>
    <p:extLst>
      <p:ext uri="{BB962C8B-B14F-4D97-AF65-F5344CB8AC3E}">
        <p14:creationId xmlns:p14="http://schemas.microsoft.com/office/powerpoint/2010/main" val="421362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3BD6-8D7A-40AB-8506-4FA959BA7DEE}"/>
              </a:ext>
            </a:extLst>
          </p:cNvPr>
          <p:cNvSpPr>
            <a:spLocks noGrp="1"/>
          </p:cNvSpPr>
          <p:nvPr>
            <p:ph type="title"/>
          </p:nvPr>
        </p:nvSpPr>
        <p:spPr>
          <a:xfrm>
            <a:off x="539552" y="313831"/>
            <a:ext cx="7886700" cy="461665"/>
          </a:xfrm>
        </p:spPr>
        <p:txBody>
          <a:bodyPr/>
          <a:lstStyle/>
          <a:p>
            <a:r>
              <a:rPr lang="en-AU" dirty="0"/>
              <a:t>Methods</a:t>
            </a:r>
          </a:p>
        </p:txBody>
      </p:sp>
      <p:sp>
        <p:nvSpPr>
          <p:cNvPr id="3" name="Text Placeholder 2">
            <a:extLst>
              <a:ext uri="{FF2B5EF4-FFF2-40B4-BE49-F238E27FC236}">
                <a16:creationId xmlns:a16="http://schemas.microsoft.com/office/drawing/2014/main" id="{289B51D0-8BA5-4A7D-9721-604CEAA36F07}"/>
              </a:ext>
            </a:extLst>
          </p:cNvPr>
          <p:cNvSpPr>
            <a:spLocks noGrp="1"/>
          </p:cNvSpPr>
          <p:nvPr>
            <p:ph type="body" idx="1"/>
          </p:nvPr>
        </p:nvSpPr>
        <p:spPr>
          <a:xfrm>
            <a:off x="224286" y="866329"/>
            <a:ext cx="8705029" cy="5447007"/>
          </a:xfrm>
        </p:spPr>
        <p:txBody>
          <a:bodyPr/>
          <a:lstStyle/>
          <a:p>
            <a:pPr marL="0" indent="0"/>
            <a:r>
              <a:rPr lang="en-AU" sz="2400" b="1" dirty="0"/>
              <a:t>Study population</a:t>
            </a:r>
            <a:br>
              <a:rPr lang="en-AU" sz="2400" dirty="0"/>
            </a:br>
            <a:r>
              <a:rPr lang="en-AU" sz="2400" dirty="0"/>
              <a:t>Adults with severe mental illness in south-eastern Sydney </a:t>
            </a:r>
          </a:p>
          <a:p>
            <a:pPr marL="0" indent="0"/>
            <a:r>
              <a:rPr lang="en-AU" sz="2400" b="1" dirty="0"/>
              <a:t>Recruitment</a:t>
            </a:r>
            <a:r>
              <a:rPr lang="en-AU" sz="2400" dirty="0"/>
              <a:t> </a:t>
            </a:r>
            <a:br>
              <a:rPr lang="en-AU" sz="2400" dirty="0"/>
            </a:br>
            <a:r>
              <a:rPr lang="en-AU" sz="2400" dirty="0"/>
              <a:t>Via an LHD mental health service and a community organisation</a:t>
            </a:r>
          </a:p>
          <a:p>
            <a:pPr marL="0" indent="0"/>
            <a:r>
              <a:rPr lang="en-AU" sz="2400" b="1" dirty="0"/>
              <a:t>Mixed method design</a:t>
            </a:r>
          </a:p>
          <a:p>
            <a:pPr marL="0" indent="0"/>
            <a:r>
              <a:rPr lang="en-AU" sz="2400" b="1" dirty="0"/>
              <a:t>Discussions with consumers and carers</a:t>
            </a:r>
            <a:endParaRPr lang="en-AU" sz="2400" dirty="0"/>
          </a:p>
          <a:p>
            <a:pPr lvl="1"/>
            <a:r>
              <a:rPr lang="en-AU" sz="2400" dirty="0"/>
              <a:t>Semi-structured qualitative interviews:</a:t>
            </a:r>
          </a:p>
          <a:p>
            <a:pPr lvl="3"/>
            <a:r>
              <a:rPr lang="en-AU" sz="2400" dirty="0"/>
              <a:t>10 consumers - Face 2 Face</a:t>
            </a:r>
          </a:p>
          <a:p>
            <a:pPr lvl="3"/>
            <a:r>
              <a:rPr lang="en-AU" sz="2400" dirty="0"/>
              <a:t>5 carers - via phone</a:t>
            </a:r>
          </a:p>
          <a:p>
            <a:pPr lvl="1"/>
            <a:r>
              <a:rPr lang="en-AU" sz="2400" dirty="0"/>
              <a:t>Focus group discussion with 10 consumers</a:t>
            </a:r>
          </a:p>
          <a:p>
            <a:pPr marL="0" indent="0"/>
            <a:r>
              <a:rPr lang="en-AU" sz="2400" b="1" dirty="0"/>
              <a:t>Knowledge exchange workshop</a:t>
            </a:r>
            <a:br>
              <a:rPr lang="en-AU" sz="2400" b="1" dirty="0"/>
            </a:br>
            <a:r>
              <a:rPr lang="en-AU" sz="2400" dirty="0"/>
              <a:t>Included consumers, service providers and other stakeholders</a:t>
            </a:r>
          </a:p>
          <a:p>
            <a:endParaRPr lang="en-AU" dirty="0"/>
          </a:p>
        </p:txBody>
      </p:sp>
    </p:spTree>
    <p:extLst>
      <p:ext uri="{BB962C8B-B14F-4D97-AF65-F5344CB8AC3E}">
        <p14:creationId xmlns:p14="http://schemas.microsoft.com/office/powerpoint/2010/main" val="35854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2DF31-D951-40A6-8D64-7FD6F1224240}"/>
              </a:ext>
            </a:extLst>
          </p:cNvPr>
          <p:cNvPicPr>
            <a:picLocks noChangeAspect="1"/>
          </p:cNvPicPr>
          <p:nvPr/>
        </p:nvPicPr>
        <p:blipFill rotWithShape="1">
          <a:blip r:embed="rId3"/>
          <a:srcRect t="26900" b="25851"/>
          <a:stretch/>
        </p:blipFill>
        <p:spPr>
          <a:xfrm>
            <a:off x="293090" y="1844824"/>
            <a:ext cx="8527382" cy="3240360"/>
          </a:xfrm>
          <a:prstGeom prst="rect">
            <a:avLst/>
          </a:prstGeom>
        </p:spPr>
      </p:pic>
      <p:sp>
        <p:nvSpPr>
          <p:cNvPr id="2" name="Rectangle 1">
            <a:extLst>
              <a:ext uri="{FF2B5EF4-FFF2-40B4-BE49-F238E27FC236}">
                <a16:creationId xmlns:a16="http://schemas.microsoft.com/office/drawing/2014/main" id="{F2EDACDC-F195-45D0-B2FF-EE5CE7DB9402}"/>
              </a:ext>
            </a:extLst>
          </p:cNvPr>
          <p:cNvSpPr/>
          <p:nvPr/>
        </p:nvSpPr>
        <p:spPr>
          <a:xfrm>
            <a:off x="1714500" y="519545"/>
            <a:ext cx="5735782" cy="613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a:t>GPs</a:t>
            </a:r>
          </a:p>
        </p:txBody>
      </p:sp>
      <p:sp>
        <p:nvSpPr>
          <p:cNvPr id="4" name="Rectangle 3">
            <a:extLst>
              <a:ext uri="{FF2B5EF4-FFF2-40B4-BE49-F238E27FC236}">
                <a16:creationId xmlns:a16="http://schemas.microsoft.com/office/drawing/2014/main" id="{AAB6F1F9-FF58-4C1D-9839-88B6AD197A1D}"/>
              </a:ext>
            </a:extLst>
          </p:cNvPr>
          <p:cNvSpPr/>
          <p:nvPr/>
        </p:nvSpPr>
        <p:spPr>
          <a:xfrm>
            <a:off x="1714500" y="5490867"/>
            <a:ext cx="5735782" cy="613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a:t>Consumers</a:t>
            </a:r>
          </a:p>
        </p:txBody>
      </p:sp>
    </p:spTree>
    <p:extLst>
      <p:ext uri="{BB962C8B-B14F-4D97-AF65-F5344CB8AC3E}">
        <p14:creationId xmlns:p14="http://schemas.microsoft.com/office/powerpoint/2010/main" val="348895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2DF31-D951-40A6-8D64-7FD6F1224240}"/>
              </a:ext>
            </a:extLst>
          </p:cNvPr>
          <p:cNvPicPr>
            <a:picLocks noChangeAspect="1"/>
          </p:cNvPicPr>
          <p:nvPr/>
        </p:nvPicPr>
        <p:blipFill rotWithShape="1">
          <a:blip r:embed="rId3"/>
          <a:srcRect t="38450" b="25613"/>
          <a:stretch/>
        </p:blipFill>
        <p:spPr>
          <a:xfrm>
            <a:off x="308308" y="2636912"/>
            <a:ext cx="8527382" cy="2464568"/>
          </a:xfrm>
          <a:prstGeom prst="rect">
            <a:avLst/>
          </a:prstGeom>
        </p:spPr>
      </p:pic>
      <p:sp>
        <p:nvSpPr>
          <p:cNvPr id="2" name="Title 1">
            <a:extLst>
              <a:ext uri="{FF2B5EF4-FFF2-40B4-BE49-F238E27FC236}">
                <a16:creationId xmlns:a16="http://schemas.microsoft.com/office/drawing/2014/main" id="{13B243F4-DF8F-48E3-A401-1C99BDE19BC3}"/>
              </a:ext>
            </a:extLst>
          </p:cNvPr>
          <p:cNvSpPr>
            <a:spLocks noGrp="1"/>
          </p:cNvSpPr>
          <p:nvPr>
            <p:ph type="title"/>
          </p:nvPr>
        </p:nvSpPr>
        <p:spPr>
          <a:xfrm>
            <a:off x="468313" y="433388"/>
            <a:ext cx="8208962" cy="923330"/>
          </a:xfrm>
        </p:spPr>
        <p:txBody>
          <a:bodyPr/>
          <a:lstStyle/>
          <a:p>
            <a:r>
              <a:rPr lang="en-AU" dirty="0"/>
              <a:t>What people with SMI said influences their access to preventive care</a:t>
            </a:r>
          </a:p>
        </p:txBody>
      </p:sp>
      <p:sp>
        <p:nvSpPr>
          <p:cNvPr id="10" name="Oval 9">
            <a:extLst>
              <a:ext uri="{FF2B5EF4-FFF2-40B4-BE49-F238E27FC236}">
                <a16:creationId xmlns:a16="http://schemas.microsoft.com/office/drawing/2014/main" id="{BF8A0C86-2AAD-4428-B389-B6F96724E261}"/>
              </a:ext>
            </a:extLst>
          </p:cNvPr>
          <p:cNvSpPr/>
          <p:nvPr/>
        </p:nvSpPr>
        <p:spPr>
          <a:xfrm>
            <a:off x="957038" y="4484070"/>
            <a:ext cx="1407673"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4E6C49CA-399A-4501-958F-8991E21BA916}"/>
              </a:ext>
            </a:extLst>
          </p:cNvPr>
          <p:cNvSpPr/>
          <p:nvPr/>
        </p:nvSpPr>
        <p:spPr>
          <a:xfrm>
            <a:off x="2396638" y="4489143"/>
            <a:ext cx="1407673"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FC1B151F-64A1-4449-80F5-FEDBF9634590}"/>
              </a:ext>
            </a:extLst>
          </p:cNvPr>
          <p:cNvSpPr/>
          <p:nvPr/>
        </p:nvSpPr>
        <p:spPr>
          <a:xfrm>
            <a:off x="3868163" y="4484070"/>
            <a:ext cx="1407673" cy="7131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528D3914-D7AC-4777-8376-C4E3BCE7F6FD}"/>
              </a:ext>
            </a:extLst>
          </p:cNvPr>
          <p:cNvSpPr/>
          <p:nvPr/>
        </p:nvSpPr>
        <p:spPr>
          <a:xfrm>
            <a:off x="5403541" y="4489143"/>
            <a:ext cx="1407673"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C02F80AA-3B62-4251-98DE-9F9EB1067295}"/>
              </a:ext>
            </a:extLst>
          </p:cNvPr>
          <p:cNvSpPr/>
          <p:nvPr/>
        </p:nvSpPr>
        <p:spPr>
          <a:xfrm>
            <a:off x="6853603" y="4510933"/>
            <a:ext cx="1407673"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peech Bubble: Oval 14">
            <a:extLst>
              <a:ext uri="{FF2B5EF4-FFF2-40B4-BE49-F238E27FC236}">
                <a16:creationId xmlns:a16="http://schemas.microsoft.com/office/drawing/2014/main" id="{0A270D6B-51A7-416B-8317-23EC264884E4}"/>
              </a:ext>
            </a:extLst>
          </p:cNvPr>
          <p:cNvSpPr/>
          <p:nvPr/>
        </p:nvSpPr>
        <p:spPr>
          <a:xfrm>
            <a:off x="1526019" y="1410962"/>
            <a:ext cx="7309671" cy="2955606"/>
          </a:xfrm>
          <a:prstGeom prst="wedgeEllipseCallout">
            <a:avLst>
              <a:gd name="adj1" fmla="val -43126"/>
              <a:gd name="adj2" fmla="val 5755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effectLst/>
                <a:ea typeface="Calibri" panose="020F0502020204030204" pitchFamily="34" charset="0"/>
                <a:cs typeface="Times New Roman" panose="02020603050405020304" pitchFamily="18" charset="0"/>
              </a:rPr>
              <a:t>I said, “You’ve got to see the doctor about this.”  …  So it was actually really tricky for [the consumer] to come to that awareness herself about ringing the doctor because of her [MH] conditions being bad. (Support Worker)</a:t>
            </a:r>
            <a:r>
              <a:rPr lang="en-AU" sz="2200"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16" name="Speech Bubble: Rectangle with Corners Rounded 15">
            <a:extLst>
              <a:ext uri="{FF2B5EF4-FFF2-40B4-BE49-F238E27FC236}">
                <a16:creationId xmlns:a16="http://schemas.microsoft.com/office/drawing/2014/main" id="{C5F5F578-95CE-45AB-9F2E-4BDAD39C3869}"/>
              </a:ext>
            </a:extLst>
          </p:cNvPr>
          <p:cNvSpPr/>
          <p:nvPr/>
        </p:nvSpPr>
        <p:spPr>
          <a:xfrm>
            <a:off x="4333461" y="1236403"/>
            <a:ext cx="4662234" cy="2490470"/>
          </a:xfrm>
          <a:prstGeom prst="wedgeRoundRectCallout">
            <a:avLst>
              <a:gd name="adj1" fmla="val -43858"/>
              <a:gd name="adj2" fmla="val 84587"/>
              <a:gd name="adj3" fmla="val 16667"/>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000000"/>
                </a:solidFill>
                <a:effectLst/>
                <a:ea typeface="Calibri" panose="020F0502020204030204" pitchFamily="34" charset="0"/>
                <a:cs typeface="Times New Roman" panose="02020603050405020304" pitchFamily="18" charset="0"/>
              </a:rPr>
              <a:t>Sometimes it’s hard to get to places and sometimes it’s hard to be organised enough or to know enough time when things are on and when you’ve got to book in for things. (Consumer 10)</a:t>
            </a:r>
            <a:endParaRPr lang="en-AU"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1100" dirty="0">
                <a:effectLst/>
                <a:ea typeface="Calibri" panose="020F0502020204030204" pitchFamily="34" charset="0"/>
                <a:cs typeface="Times New Roman" panose="02020603050405020304" pitchFamily="18" charset="0"/>
              </a:rPr>
              <a:t> </a:t>
            </a:r>
          </a:p>
        </p:txBody>
      </p:sp>
      <p:sp>
        <p:nvSpPr>
          <p:cNvPr id="19" name="Speech Bubble: Rectangle with Corners Rounded 18">
            <a:extLst>
              <a:ext uri="{FF2B5EF4-FFF2-40B4-BE49-F238E27FC236}">
                <a16:creationId xmlns:a16="http://schemas.microsoft.com/office/drawing/2014/main" id="{D47D160C-0E90-4994-8724-0E22DA6B2FB6}"/>
              </a:ext>
            </a:extLst>
          </p:cNvPr>
          <p:cNvSpPr/>
          <p:nvPr/>
        </p:nvSpPr>
        <p:spPr>
          <a:xfrm>
            <a:off x="364642" y="1561270"/>
            <a:ext cx="5297805" cy="2042795"/>
          </a:xfrm>
          <a:prstGeom prst="wedgeRoundRectCallout">
            <a:avLst>
              <a:gd name="adj1" fmla="val 51274"/>
              <a:gd name="adj2" fmla="val 9981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a:solidFill>
                  <a:srgbClr val="000000"/>
                </a:solidFill>
                <a:effectLst/>
                <a:ea typeface="Calibri" panose="020F0502020204030204" pitchFamily="34" charset="0"/>
                <a:cs typeface="Times New Roman" panose="02020603050405020304" pitchFamily="18" charset="0"/>
              </a:rPr>
              <a:t>I’ve ﬁnished seeing the dentist….: Well, they charge for it and that’s why (Consumer).</a:t>
            </a:r>
            <a:endParaRPr lang="en-AU" sz="1100">
              <a:effectLst/>
              <a:ea typeface="Calibri" panose="020F0502020204030204" pitchFamily="34" charset="0"/>
              <a:cs typeface="Times New Roman" panose="02020603050405020304" pitchFamily="18" charset="0"/>
            </a:endParaRPr>
          </a:p>
        </p:txBody>
      </p:sp>
      <p:sp>
        <p:nvSpPr>
          <p:cNvPr id="20" name="Speech Bubble: Oval 19">
            <a:extLst>
              <a:ext uri="{FF2B5EF4-FFF2-40B4-BE49-F238E27FC236}">
                <a16:creationId xmlns:a16="http://schemas.microsoft.com/office/drawing/2014/main" id="{B94225C4-6E77-4215-8C0F-B10CB3EE06C2}"/>
              </a:ext>
            </a:extLst>
          </p:cNvPr>
          <p:cNvSpPr/>
          <p:nvPr/>
        </p:nvSpPr>
        <p:spPr>
          <a:xfrm>
            <a:off x="468313" y="1676405"/>
            <a:ext cx="7089126" cy="2490470"/>
          </a:xfrm>
          <a:prstGeom prst="wedgeEllipseCallout">
            <a:avLst>
              <a:gd name="adj1" fmla="val 45125"/>
              <a:gd name="adj2" fmla="val 6670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effectLst/>
                <a:ea typeface="Calibri" panose="020F0502020204030204" pitchFamily="34" charset="0"/>
                <a:cs typeface="Times New Roman" panose="02020603050405020304" pitchFamily="18" charset="0"/>
              </a:rPr>
              <a:t>And I think people with mental illnesses, we overthink everything as it is, so it doesn’t help when you’re catching on to the way someone’s treating you, like you pick up every little detail. (Consumer)</a:t>
            </a:r>
            <a:endParaRPr lang="en-AU"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1100" dirty="0">
                <a:effectLst/>
                <a:ea typeface="Calibri" panose="020F0502020204030204" pitchFamily="34" charset="0"/>
                <a:cs typeface="Times New Roman" panose="02020603050405020304" pitchFamily="18" charset="0"/>
              </a:rPr>
              <a:t> </a:t>
            </a:r>
          </a:p>
        </p:txBody>
      </p:sp>
      <p:sp>
        <p:nvSpPr>
          <p:cNvPr id="21" name="Speech Bubble: Rectangle with Corners Rounded 20">
            <a:extLst>
              <a:ext uri="{FF2B5EF4-FFF2-40B4-BE49-F238E27FC236}">
                <a16:creationId xmlns:a16="http://schemas.microsoft.com/office/drawing/2014/main" id="{27B3AF17-0FB4-48D3-B6FB-58007248EDA1}"/>
              </a:ext>
            </a:extLst>
          </p:cNvPr>
          <p:cNvSpPr/>
          <p:nvPr/>
        </p:nvSpPr>
        <p:spPr>
          <a:xfrm>
            <a:off x="468312" y="1520447"/>
            <a:ext cx="5953125" cy="2321560"/>
          </a:xfrm>
          <a:prstGeom prst="wedgeRoundRectCallout">
            <a:avLst>
              <a:gd name="adj1" fmla="val 61801"/>
              <a:gd name="adj2" fmla="val 83543"/>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000000"/>
                </a:solidFill>
                <a:effectLst/>
                <a:ea typeface="Calibri" panose="020F0502020204030204" pitchFamily="34" charset="0"/>
                <a:cs typeface="Times New Roman" panose="02020603050405020304" pitchFamily="18" charset="0"/>
              </a:rPr>
              <a:t>Well, because I suffer from anxiety as well, they come and just came with me to the doctor and it kind of broke that anxiety that I had someone with me.  (consumer) </a:t>
            </a:r>
            <a:endParaRPr lang="en-A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39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2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P spid="20" grpId="0" animBg="1"/>
      <p:bldP spid="20"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2DF31-D951-40A6-8D64-7FD6F1224240}"/>
              </a:ext>
            </a:extLst>
          </p:cNvPr>
          <p:cNvPicPr>
            <a:picLocks noChangeAspect="1"/>
          </p:cNvPicPr>
          <p:nvPr/>
        </p:nvPicPr>
        <p:blipFill rotWithShape="1">
          <a:blip r:embed="rId3"/>
          <a:srcRect t="27637" b="39501"/>
          <a:stretch/>
        </p:blipFill>
        <p:spPr>
          <a:xfrm>
            <a:off x="293090" y="1895412"/>
            <a:ext cx="8527382" cy="2253668"/>
          </a:xfrm>
          <a:prstGeom prst="rect">
            <a:avLst/>
          </a:prstGeom>
        </p:spPr>
      </p:pic>
      <p:sp>
        <p:nvSpPr>
          <p:cNvPr id="4" name="Title 1">
            <a:extLst>
              <a:ext uri="{FF2B5EF4-FFF2-40B4-BE49-F238E27FC236}">
                <a16:creationId xmlns:a16="http://schemas.microsoft.com/office/drawing/2014/main" id="{48F6E463-9551-485B-B0C2-A7FB77035B16}"/>
              </a:ext>
            </a:extLst>
          </p:cNvPr>
          <p:cNvSpPr>
            <a:spLocks noGrp="1"/>
          </p:cNvSpPr>
          <p:nvPr>
            <p:ph type="title"/>
          </p:nvPr>
        </p:nvSpPr>
        <p:spPr>
          <a:xfrm>
            <a:off x="293090" y="5373216"/>
            <a:ext cx="8527382" cy="923330"/>
          </a:xfrm>
        </p:spPr>
        <p:txBody>
          <a:bodyPr/>
          <a:lstStyle/>
          <a:p>
            <a:r>
              <a:rPr lang="en-AU"/>
              <a:t>What people with SMI said</a:t>
            </a:r>
            <a:r>
              <a:rPr lang="en-US"/>
              <a:t> GPs are doing to facilitate access</a:t>
            </a:r>
            <a:endParaRPr lang="en-AU"/>
          </a:p>
        </p:txBody>
      </p:sp>
      <p:sp>
        <p:nvSpPr>
          <p:cNvPr id="6" name="Oval 5">
            <a:extLst>
              <a:ext uri="{FF2B5EF4-FFF2-40B4-BE49-F238E27FC236}">
                <a16:creationId xmlns:a16="http://schemas.microsoft.com/office/drawing/2014/main" id="{898C07E4-0493-46AC-86F0-0C18DF9F70A4}"/>
              </a:ext>
            </a:extLst>
          </p:cNvPr>
          <p:cNvSpPr/>
          <p:nvPr/>
        </p:nvSpPr>
        <p:spPr>
          <a:xfrm>
            <a:off x="897601" y="1652204"/>
            <a:ext cx="1645764"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8C85C471-94C0-4051-A07C-E45306DFC5B4}"/>
              </a:ext>
            </a:extLst>
          </p:cNvPr>
          <p:cNvSpPr/>
          <p:nvPr/>
        </p:nvSpPr>
        <p:spPr>
          <a:xfrm>
            <a:off x="6680726" y="1720515"/>
            <a:ext cx="1657875"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DF93AEB5-A3FD-403E-B4E2-68E47C37758F}"/>
              </a:ext>
            </a:extLst>
          </p:cNvPr>
          <p:cNvSpPr/>
          <p:nvPr/>
        </p:nvSpPr>
        <p:spPr>
          <a:xfrm>
            <a:off x="5387492" y="1786437"/>
            <a:ext cx="1348385"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23211669-C103-4C5A-AFC6-AF79806CBCC3}"/>
              </a:ext>
            </a:extLst>
          </p:cNvPr>
          <p:cNvSpPr/>
          <p:nvPr/>
        </p:nvSpPr>
        <p:spPr>
          <a:xfrm>
            <a:off x="3815046" y="1728404"/>
            <a:ext cx="1707688" cy="7660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D45E6ACA-4046-4397-98AA-2751D0797A9C}"/>
              </a:ext>
            </a:extLst>
          </p:cNvPr>
          <p:cNvSpPr/>
          <p:nvPr/>
        </p:nvSpPr>
        <p:spPr>
          <a:xfrm>
            <a:off x="2464641" y="1728404"/>
            <a:ext cx="1350405" cy="708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peech Bubble: Rectangle with Corners Rounded 10">
            <a:extLst>
              <a:ext uri="{FF2B5EF4-FFF2-40B4-BE49-F238E27FC236}">
                <a16:creationId xmlns:a16="http://schemas.microsoft.com/office/drawing/2014/main" id="{90928F12-79E5-4CE1-80FE-C9E97AABD94F}"/>
              </a:ext>
            </a:extLst>
          </p:cNvPr>
          <p:cNvSpPr/>
          <p:nvPr/>
        </p:nvSpPr>
        <p:spPr>
          <a:xfrm>
            <a:off x="3411110" y="149413"/>
            <a:ext cx="5557232" cy="1231992"/>
          </a:xfrm>
          <a:prstGeom prst="wedgeRoundRectCallout">
            <a:avLst>
              <a:gd name="adj1" fmla="val -27594"/>
              <a:gd name="adj2" fmla="val 876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effectLst/>
                <a:ea typeface="Calibri" panose="020F0502020204030204" pitchFamily="34" charset="0"/>
                <a:cs typeface="Times New Roman" panose="02020603050405020304" pitchFamily="18" charset="0"/>
              </a:rPr>
              <a:t>I just worry about the other people in the [waiting] room. Well, because I get anxious. … A quiet space would be good. (consumer)</a:t>
            </a:r>
            <a:endParaRPr lang="en-AU"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1100" dirty="0">
                <a:effectLst/>
                <a:ea typeface="Calibri" panose="020F0502020204030204" pitchFamily="34" charset="0"/>
                <a:cs typeface="Times New Roman" panose="02020603050405020304" pitchFamily="18" charset="0"/>
              </a:rPr>
              <a:t> </a:t>
            </a:r>
          </a:p>
        </p:txBody>
      </p:sp>
      <p:sp>
        <p:nvSpPr>
          <p:cNvPr id="12" name="Speech Bubble: Oval 11">
            <a:extLst>
              <a:ext uri="{FF2B5EF4-FFF2-40B4-BE49-F238E27FC236}">
                <a16:creationId xmlns:a16="http://schemas.microsoft.com/office/drawing/2014/main" id="{2F50FC7F-06CC-4A3D-9CE5-923EEA400100}"/>
              </a:ext>
            </a:extLst>
          </p:cNvPr>
          <p:cNvSpPr/>
          <p:nvPr/>
        </p:nvSpPr>
        <p:spPr>
          <a:xfrm>
            <a:off x="72291" y="30439"/>
            <a:ext cx="8527382" cy="1563733"/>
          </a:xfrm>
          <a:prstGeom prst="wedgeEllipseCallout">
            <a:avLst>
              <a:gd name="adj1" fmla="val 3245"/>
              <a:gd name="adj2" fmla="val 67625"/>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000000"/>
                </a:solidFill>
                <a:effectLst/>
                <a:ea typeface="Calibri" panose="020F0502020204030204" pitchFamily="34" charset="0"/>
                <a:cs typeface="Times New Roman" panose="02020603050405020304" pitchFamily="18" charset="0"/>
              </a:rPr>
              <a:t>… you can’t get an emergency appointment and stuﬀ, or if you’re late, or if you miss your appointment, they’re not very ﬂexible or understanding (consumer) </a:t>
            </a:r>
            <a:endParaRPr lang="en-AU" sz="1100" dirty="0">
              <a:effectLst/>
              <a:ea typeface="Calibri" panose="020F0502020204030204" pitchFamily="34" charset="0"/>
              <a:cs typeface="Times New Roman" panose="02020603050405020304" pitchFamily="18" charset="0"/>
            </a:endParaRPr>
          </a:p>
        </p:txBody>
      </p:sp>
      <p:sp>
        <p:nvSpPr>
          <p:cNvPr id="13" name="Speech Bubble: Oval 12">
            <a:extLst>
              <a:ext uri="{FF2B5EF4-FFF2-40B4-BE49-F238E27FC236}">
                <a16:creationId xmlns:a16="http://schemas.microsoft.com/office/drawing/2014/main" id="{BC936B24-2CDB-481A-8884-19E1CD0A95E9}"/>
              </a:ext>
            </a:extLst>
          </p:cNvPr>
          <p:cNvSpPr/>
          <p:nvPr/>
        </p:nvSpPr>
        <p:spPr>
          <a:xfrm>
            <a:off x="293090" y="423370"/>
            <a:ext cx="6812004" cy="2071115"/>
          </a:xfrm>
          <a:prstGeom prst="wedgeEllipseCallout">
            <a:avLst>
              <a:gd name="adj1" fmla="val 57256"/>
              <a:gd name="adj2" fmla="val 2103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effectLst/>
                <a:ea typeface="Calibri" panose="020F0502020204030204" pitchFamily="34" charset="0"/>
                <a:cs typeface="Times New Roman" panose="02020603050405020304" pitchFamily="18" charset="0"/>
              </a:rPr>
              <a:t>She listens a little bit more, and she’s open to talking about medications, stuﬀ like that. Well, just that she’s more personable than a lot of the other doctors that I’ve seen. (Consumer 1) </a:t>
            </a:r>
            <a:endParaRPr lang="en-AU" sz="1100" dirty="0">
              <a:effectLst/>
              <a:ea typeface="Calibri" panose="020F0502020204030204" pitchFamily="34" charset="0"/>
              <a:cs typeface="Times New Roman" panose="02020603050405020304" pitchFamily="18" charset="0"/>
            </a:endParaRPr>
          </a:p>
        </p:txBody>
      </p:sp>
      <p:sp>
        <p:nvSpPr>
          <p:cNvPr id="15" name="Speech Bubble: Oval 14">
            <a:extLst>
              <a:ext uri="{FF2B5EF4-FFF2-40B4-BE49-F238E27FC236}">
                <a16:creationId xmlns:a16="http://schemas.microsoft.com/office/drawing/2014/main" id="{C13A6E3B-DE11-4845-B5FD-D6EE830B3F32}"/>
              </a:ext>
            </a:extLst>
          </p:cNvPr>
          <p:cNvSpPr/>
          <p:nvPr/>
        </p:nvSpPr>
        <p:spPr>
          <a:xfrm>
            <a:off x="-63609" y="270344"/>
            <a:ext cx="7168704" cy="2174123"/>
          </a:xfrm>
          <a:prstGeom prst="wedgeEllipseCallout">
            <a:avLst>
              <a:gd name="adj1" fmla="val 50396"/>
              <a:gd name="adj2" fmla="val 2466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chemeClr val="tx1"/>
                </a:solidFill>
                <a:effectLst/>
                <a:ea typeface="Calibri" panose="020F0502020204030204" pitchFamily="34" charset="0"/>
                <a:cs typeface="Times New Roman" panose="02020603050405020304" pitchFamily="18" charset="0"/>
              </a:rPr>
              <a:t>… they don’t mind spending five minutes explaining something.  Some doctors  say, “look no look I’m busy” and fair enough … but if they give five minutes of their time sometimes, I really appreciate that, it’s helpful (Consumer) </a:t>
            </a:r>
            <a:endParaRPr lang="en-AU" sz="1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7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F15A-4BA1-4CF1-8F29-AD9FDBF92964}"/>
              </a:ext>
            </a:extLst>
          </p:cNvPr>
          <p:cNvSpPr>
            <a:spLocks noGrp="1"/>
          </p:cNvSpPr>
          <p:nvPr>
            <p:ph type="title"/>
          </p:nvPr>
        </p:nvSpPr>
        <p:spPr/>
        <p:txBody>
          <a:bodyPr/>
          <a:lstStyle/>
          <a:p>
            <a:endParaRPr lang="en-AU" dirty="0"/>
          </a:p>
        </p:txBody>
      </p:sp>
      <p:pic>
        <p:nvPicPr>
          <p:cNvPr id="4" name="Picture 3">
            <a:extLst>
              <a:ext uri="{FF2B5EF4-FFF2-40B4-BE49-F238E27FC236}">
                <a16:creationId xmlns:a16="http://schemas.microsoft.com/office/drawing/2014/main" id="{1B985135-69FA-4875-97B1-AAA4311A68A4}"/>
              </a:ext>
            </a:extLst>
          </p:cNvPr>
          <p:cNvPicPr>
            <a:picLocks noChangeAspect="1"/>
          </p:cNvPicPr>
          <p:nvPr/>
        </p:nvPicPr>
        <p:blipFill>
          <a:blip r:embed="rId3"/>
          <a:stretch>
            <a:fillRect/>
          </a:stretch>
        </p:blipFill>
        <p:spPr>
          <a:xfrm>
            <a:off x="12063" y="0"/>
            <a:ext cx="9119873" cy="6858000"/>
          </a:xfrm>
          <a:prstGeom prst="rect">
            <a:avLst/>
          </a:prstGeom>
        </p:spPr>
      </p:pic>
    </p:spTree>
    <p:extLst>
      <p:ext uri="{BB962C8B-B14F-4D97-AF65-F5344CB8AC3E}">
        <p14:creationId xmlns:p14="http://schemas.microsoft.com/office/powerpoint/2010/main" val="42619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51A0-43F9-4AE2-8183-63D5C3B8127E}"/>
              </a:ext>
            </a:extLst>
          </p:cNvPr>
          <p:cNvSpPr>
            <a:spLocks noGrp="1"/>
          </p:cNvSpPr>
          <p:nvPr>
            <p:ph type="title"/>
          </p:nvPr>
        </p:nvSpPr>
        <p:spPr>
          <a:xfrm>
            <a:off x="468313" y="433388"/>
            <a:ext cx="8208962" cy="461962"/>
          </a:xfrm>
        </p:spPr>
        <p:txBody>
          <a:bodyPr wrap="square" anchor="t">
            <a:normAutofit/>
          </a:bodyPr>
          <a:lstStyle/>
          <a:p>
            <a:r>
              <a:rPr lang="en-AU"/>
              <a:t>Knowledge exchange workshop</a:t>
            </a:r>
          </a:p>
        </p:txBody>
      </p:sp>
      <p:sp>
        <p:nvSpPr>
          <p:cNvPr id="3" name="Text Placeholder 2">
            <a:extLst>
              <a:ext uri="{FF2B5EF4-FFF2-40B4-BE49-F238E27FC236}">
                <a16:creationId xmlns:a16="http://schemas.microsoft.com/office/drawing/2014/main" id="{90C0FBD4-024E-45D3-8893-5682B191B780}"/>
              </a:ext>
            </a:extLst>
          </p:cNvPr>
          <p:cNvSpPr>
            <a:spLocks noGrp="1"/>
          </p:cNvSpPr>
          <p:nvPr>
            <p:ph sz="half" idx="1"/>
          </p:nvPr>
        </p:nvSpPr>
        <p:spPr>
          <a:xfrm>
            <a:off x="628650" y="1825625"/>
            <a:ext cx="3886200" cy="4351338"/>
          </a:xfrm>
        </p:spPr>
        <p:txBody>
          <a:bodyPr wrap="square" anchor="t">
            <a:normAutofit/>
          </a:bodyPr>
          <a:lstStyle/>
          <a:p>
            <a:pPr marL="38101" indent="0"/>
            <a:r>
              <a:rPr lang="en-AU" sz="2400" dirty="0"/>
              <a:t>Consumers and stakeholders identified a need for:</a:t>
            </a:r>
          </a:p>
          <a:p>
            <a:pPr marL="457200" indent="-457200">
              <a:buFont typeface="+mj-lt"/>
              <a:buAutoNum type="arabicPeriod"/>
            </a:pPr>
            <a:r>
              <a:rPr lang="en-AU" sz="2400" dirty="0"/>
              <a:t>Navigation support</a:t>
            </a:r>
          </a:p>
          <a:p>
            <a:pPr marL="457200" indent="-457200">
              <a:buFont typeface="+mj-lt"/>
              <a:buAutoNum type="arabicPeriod"/>
            </a:pPr>
            <a:r>
              <a:rPr lang="en-AU" sz="2400" dirty="0"/>
              <a:t>GP capacity building</a:t>
            </a:r>
          </a:p>
          <a:p>
            <a:pPr marL="457200" indent="-457200">
              <a:buFont typeface="+mj-lt"/>
              <a:buAutoNum type="arabicPeriod"/>
            </a:pPr>
            <a:r>
              <a:rPr lang="en-AU" sz="2400" dirty="0"/>
              <a:t>A mechanism to enable shared care with the GP as the central point of care.</a:t>
            </a:r>
          </a:p>
        </p:txBody>
      </p:sp>
      <p:pic>
        <p:nvPicPr>
          <p:cNvPr id="2052" name="Picture 4" descr="See the source image">
            <a:extLst>
              <a:ext uri="{FF2B5EF4-FFF2-40B4-BE49-F238E27FC236}">
                <a16:creationId xmlns:a16="http://schemas.microsoft.com/office/drawing/2014/main" id="{F198D6FD-24A0-4FC9-8FE1-A616817325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9150" y="1825625"/>
            <a:ext cx="3886200" cy="3796518"/>
          </a:xfrm>
          <a:prstGeom prst="rect">
            <a:avLst/>
          </a:prstGeom>
          <a:solidFill>
            <a:srgbClr val="FFFFFF"/>
          </a:solidFill>
        </p:spPr>
      </p:pic>
    </p:spTree>
    <p:extLst>
      <p:ext uri="{BB962C8B-B14F-4D97-AF65-F5344CB8AC3E}">
        <p14:creationId xmlns:p14="http://schemas.microsoft.com/office/powerpoint/2010/main" val="204163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198A-2519-425A-93CA-F9DF126A0451}"/>
              </a:ext>
            </a:extLst>
          </p:cNvPr>
          <p:cNvSpPr>
            <a:spLocks noGrp="1"/>
          </p:cNvSpPr>
          <p:nvPr>
            <p:ph type="title"/>
          </p:nvPr>
        </p:nvSpPr>
        <p:spPr>
          <a:xfrm>
            <a:off x="623888" y="3177481"/>
            <a:ext cx="7886700" cy="1384995"/>
          </a:xfrm>
        </p:spPr>
        <p:txBody>
          <a:bodyPr/>
          <a:lstStyle/>
          <a:p>
            <a:pPr algn="ctr"/>
            <a:r>
              <a:rPr lang="en-AU" altLang="en-US">
                <a:ea typeface="Microsoft Sans Serif" panose="020B0604020202020204" pitchFamily="34" charset="0"/>
                <a:cs typeface="Arial" panose="020B0604020202020204" pitchFamily="34" charset="0"/>
              </a:rPr>
              <a:t>Implications and next steps</a:t>
            </a:r>
            <a:br>
              <a:rPr lang="en-AU" altLang="en-US">
                <a:ea typeface="Microsoft Sans Serif" panose="020B0604020202020204" pitchFamily="34" charset="0"/>
                <a:cs typeface="Arial" panose="020B0604020202020204" pitchFamily="34" charset="0"/>
              </a:rPr>
            </a:br>
            <a:endParaRPr lang="en-AU"/>
          </a:p>
        </p:txBody>
      </p:sp>
      <p:sp>
        <p:nvSpPr>
          <p:cNvPr id="3" name="Text Placeholder 2">
            <a:extLst>
              <a:ext uri="{FF2B5EF4-FFF2-40B4-BE49-F238E27FC236}">
                <a16:creationId xmlns:a16="http://schemas.microsoft.com/office/drawing/2014/main" id="{CE0A2FA2-9F66-4FDB-8ABF-BAC9A04F2192}"/>
              </a:ext>
            </a:extLst>
          </p:cNvPr>
          <p:cNvSpPr>
            <a:spLocks noGrp="1"/>
          </p:cNvSpPr>
          <p:nvPr>
            <p:ph type="body" idx="1"/>
          </p:nvPr>
        </p:nvSpPr>
        <p:spPr/>
        <p:txBody>
          <a:bodyPr>
            <a:normAutofit/>
          </a:bodyPr>
          <a:lstStyle/>
          <a:p>
            <a:pPr algn="ctr"/>
            <a:r>
              <a:rPr lang="en-AU" altLang="en-US" sz="3644">
                <a:ea typeface="Microsoft Sans Serif" panose="020B0604020202020204" pitchFamily="34" charset="0"/>
                <a:cs typeface="Arial" panose="020B0604020202020204" pitchFamily="34" charset="0"/>
              </a:rPr>
              <a:t>Catherine Spooner</a:t>
            </a:r>
            <a:endParaRPr lang="en-AU" sz="3644"/>
          </a:p>
        </p:txBody>
      </p:sp>
    </p:spTree>
    <p:extLst>
      <p:ext uri="{BB962C8B-B14F-4D97-AF65-F5344CB8AC3E}">
        <p14:creationId xmlns:p14="http://schemas.microsoft.com/office/powerpoint/2010/main" val="126945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AB34-C10F-473C-BE84-F0A319F8C42F}"/>
              </a:ext>
            </a:extLst>
          </p:cNvPr>
          <p:cNvSpPr>
            <a:spLocks noGrp="1"/>
          </p:cNvSpPr>
          <p:nvPr>
            <p:ph type="title"/>
          </p:nvPr>
        </p:nvSpPr>
        <p:spPr>
          <a:xfrm>
            <a:off x="467519" y="241993"/>
            <a:ext cx="8208962" cy="461962"/>
          </a:xfrm>
        </p:spPr>
        <p:txBody>
          <a:bodyPr/>
          <a:lstStyle/>
          <a:p>
            <a:r>
              <a:rPr lang="en-AU"/>
              <a:t>Implications</a:t>
            </a:r>
          </a:p>
        </p:txBody>
      </p:sp>
      <p:sp>
        <p:nvSpPr>
          <p:cNvPr id="3" name="Text Placeholder 2">
            <a:extLst>
              <a:ext uri="{FF2B5EF4-FFF2-40B4-BE49-F238E27FC236}">
                <a16:creationId xmlns:a16="http://schemas.microsoft.com/office/drawing/2014/main" id="{EC5F0ED8-B709-491E-90DA-A94DDCA89D45}"/>
              </a:ext>
            </a:extLst>
          </p:cNvPr>
          <p:cNvSpPr>
            <a:spLocks noGrp="1"/>
          </p:cNvSpPr>
          <p:nvPr>
            <p:ph type="body" idx="1"/>
          </p:nvPr>
        </p:nvSpPr>
        <p:spPr>
          <a:xfrm>
            <a:off x="179512" y="836712"/>
            <a:ext cx="8964488" cy="5472608"/>
          </a:xfrm>
        </p:spPr>
        <p:txBody>
          <a:bodyPr>
            <a:noAutofit/>
          </a:bodyPr>
          <a:lstStyle/>
          <a:p>
            <a:pPr marL="0" indent="0"/>
            <a:r>
              <a:rPr lang="en-AU" sz="2200" b="1"/>
              <a:t>For general practitioners – what works</a:t>
            </a:r>
          </a:p>
          <a:p>
            <a:pPr>
              <a:buFont typeface="Arial" panose="020B0604020202020204" pitchFamily="34" charset="0"/>
              <a:buChar char="•"/>
            </a:pPr>
            <a:r>
              <a:rPr lang="en-AU" sz="2200"/>
              <a:t>Proactive practices to improve access </a:t>
            </a:r>
          </a:p>
          <a:p>
            <a:pPr>
              <a:buFont typeface="Arial" panose="020B0604020202020204" pitchFamily="34" charset="0"/>
              <a:buChar char="•"/>
            </a:pPr>
            <a:r>
              <a:rPr lang="en-AU" sz="2200"/>
              <a:t>Respectful communication</a:t>
            </a:r>
          </a:p>
          <a:p>
            <a:pPr>
              <a:buFont typeface="Arial" panose="020B0604020202020204" pitchFamily="34" charset="0"/>
              <a:buChar char="•"/>
            </a:pPr>
            <a:r>
              <a:rPr lang="en-AU" sz="2200"/>
              <a:t>Work in partnership with support people (paid &amp; unpaid) and MHS</a:t>
            </a:r>
          </a:p>
          <a:p>
            <a:pPr marL="0" indent="0"/>
            <a:r>
              <a:rPr lang="en-AU" sz="2200" b="1"/>
              <a:t>For primary health networks (PHNs) – what’s needed</a:t>
            </a:r>
          </a:p>
          <a:p>
            <a:pPr>
              <a:buFont typeface="Arial" panose="020B0604020202020204" pitchFamily="34" charset="0"/>
              <a:buChar char="•"/>
            </a:pPr>
            <a:r>
              <a:rPr lang="en-AU" sz="2200"/>
              <a:t>Capacity building to support GPs to achieve the above</a:t>
            </a:r>
          </a:p>
          <a:p>
            <a:pPr>
              <a:buFont typeface="Arial" panose="020B0604020202020204" pitchFamily="34" charset="0"/>
              <a:buChar char="•"/>
            </a:pPr>
            <a:r>
              <a:rPr lang="en-AU" sz="2200"/>
              <a:t>Help health services to recognise and address discrimination</a:t>
            </a:r>
          </a:p>
          <a:p>
            <a:pPr>
              <a:buFont typeface="Arial" panose="020B0604020202020204" pitchFamily="34" charset="0"/>
              <a:buChar char="•"/>
            </a:pPr>
            <a:r>
              <a:rPr lang="en-AU" sz="2200"/>
              <a:t>Provision of support people </a:t>
            </a:r>
            <a:r>
              <a:rPr lang="en-US" sz="2200">
                <a:solidFill>
                  <a:schemeClr val="tx1"/>
                </a:solidFill>
                <a:effectLst/>
                <a:latin typeface="+mn-lt"/>
                <a:ea typeface="Calibri" panose="020F0502020204030204" pitchFamily="34" charset="0"/>
                <a:cs typeface="Times New Roman" panose="02020603050405020304" pitchFamily="18" charset="0"/>
              </a:rPr>
              <a:t>to assist people with SMI to access </a:t>
            </a:r>
            <a:r>
              <a:rPr lang="en-US" sz="2200">
                <a:ea typeface="Calibri" panose="020F0502020204030204" pitchFamily="34" charset="0"/>
                <a:cs typeface="Times New Roman" panose="02020603050405020304" pitchFamily="18" charset="0"/>
              </a:rPr>
              <a:t>preventive care</a:t>
            </a:r>
            <a:endParaRPr lang="en-AU" sz="2200"/>
          </a:p>
          <a:p>
            <a:pPr marL="0" indent="0"/>
            <a:r>
              <a:rPr lang="en-AU" sz="2200" b="1"/>
              <a:t>For policy makers</a:t>
            </a:r>
          </a:p>
          <a:p>
            <a:pPr>
              <a:buFont typeface="Arial" panose="020B0604020202020204" pitchFamily="34" charset="0"/>
              <a:buChar char="•"/>
            </a:pPr>
            <a:r>
              <a:rPr lang="en-AU" sz="2200"/>
              <a:t>This is a complex field requiring a long-term and a coordinated approach between MHS, PHC and other relevant services.</a:t>
            </a:r>
          </a:p>
        </p:txBody>
      </p:sp>
    </p:spTree>
    <p:extLst>
      <p:ext uri="{BB962C8B-B14F-4D97-AF65-F5344CB8AC3E}">
        <p14:creationId xmlns:p14="http://schemas.microsoft.com/office/powerpoint/2010/main" val="182305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AD-B6EF-4C1A-B64B-158862E1E58D}"/>
              </a:ext>
            </a:extLst>
          </p:cNvPr>
          <p:cNvSpPr>
            <a:spLocks noGrp="1"/>
          </p:cNvSpPr>
          <p:nvPr>
            <p:ph type="title"/>
          </p:nvPr>
        </p:nvSpPr>
        <p:spPr/>
        <p:txBody>
          <a:bodyPr/>
          <a:lstStyle/>
          <a:p>
            <a:r>
              <a:rPr lang="en-AU"/>
              <a:t>What have we done since?</a:t>
            </a:r>
          </a:p>
        </p:txBody>
      </p:sp>
      <p:sp>
        <p:nvSpPr>
          <p:cNvPr id="3" name="Text Placeholder 2">
            <a:extLst>
              <a:ext uri="{FF2B5EF4-FFF2-40B4-BE49-F238E27FC236}">
                <a16:creationId xmlns:a16="http://schemas.microsoft.com/office/drawing/2014/main" id="{6404365C-DFA9-4FE3-BA95-10297E01D060}"/>
              </a:ext>
            </a:extLst>
          </p:cNvPr>
          <p:cNvSpPr>
            <a:spLocks noGrp="1"/>
          </p:cNvSpPr>
          <p:nvPr>
            <p:ph type="body" idx="1"/>
          </p:nvPr>
        </p:nvSpPr>
        <p:spPr/>
        <p:txBody>
          <a:bodyPr>
            <a:normAutofit/>
          </a:bodyPr>
          <a:lstStyle/>
          <a:p>
            <a:r>
              <a:rPr lang="en-AU" sz="2430"/>
              <a:t>New projects at CPHCE:</a:t>
            </a:r>
          </a:p>
          <a:p>
            <a:pPr lvl="1"/>
            <a:r>
              <a:rPr lang="en-AU" sz="2160" b="1"/>
              <a:t>Electronic shared care trials in SLHD </a:t>
            </a:r>
            <a:r>
              <a:rPr lang="en-AU" sz="2160"/>
              <a:t>and SESLHD</a:t>
            </a:r>
          </a:p>
          <a:p>
            <a:pPr lvl="1"/>
            <a:r>
              <a:rPr lang="en-AU" sz="2160"/>
              <a:t>Mental Health Literacy project commissioned by Mental Health Commission NSW: New resources for PHNs and GPs https://www.nswmentalhealthcommission.com.au/content/resources-action</a:t>
            </a:r>
          </a:p>
          <a:p>
            <a:pPr lvl="1"/>
            <a:r>
              <a:rPr lang="en-AU" sz="2160"/>
              <a:t>Scientia PhD student: codesign project with people with SMI to address access to GP for preventive health care </a:t>
            </a:r>
          </a:p>
          <a:p>
            <a:pPr lvl="1"/>
            <a:r>
              <a:rPr lang="en-AU" sz="2160"/>
              <a:t>GP training in working with people with SMI</a:t>
            </a:r>
          </a:p>
        </p:txBody>
      </p:sp>
    </p:spTree>
    <p:extLst>
      <p:ext uri="{BB962C8B-B14F-4D97-AF65-F5344CB8AC3E}">
        <p14:creationId xmlns:p14="http://schemas.microsoft.com/office/powerpoint/2010/main" val="34297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9792" y="1124744"/>
            <a:ext cx="5832648" cy="936104"/>
          </a:xfrm>
        </p:spPr>
        <p:txBody>
          <a:bodyPr/>
          <a:lstStyle/>
          <a:p>
            <a:r>
              <a:rPr lang="en-US">
                <a:ea typeface="ＭＳ Ｐゴシック"/>
              </a:rPr>
              <a:t>Improving access to quality shared care for people with severe mental illness</a:t>
            </a:r>
          </a:p>
        </p:txBody>
      </p:sp>
      <p:sp>
        <p:nvSpPr>
          <p:cNvPr id="3" name="TextBox 2">
            <a:extLst>
              <a:ext uri="{FF2B5EF4-FFF2-40B4-BE49-F238E27FC236}">
                <a16:creationId xmlns:a16="http://schemas.microsoft.com/office/drawing/2014/main" id="{15BEC966-4387-48FC-91F6-64AC52A3879D}"/>
              </a:ext>
            </a:extLst>
          </p:cNvPr>
          <p:cNvSpPr txBox="1"/>
          <p:nvPr/>
        </p:nvSpPr>
        <p:spPr>
          <a:xfrm>
            <a:off x="431540" y="3221337"/>
            <a:ext cx="8280920" cy="3520964"/>
          </a:xfrm>
          <a:prstGeom prst="rect">
            <a:avLst/>
          </a:prstGeom>
        </p:spPr>
        <p:txBody>
          <a:bodyPr wrap="square" rtlCol="0">
            <a:spAutoFit/>
          </a:bodyPr>
          <a:lstStyle/>
          <a:p>
            <a:pPr marL="342900" indent="-342900" fontAlgn="auto">
              <a:spcBef>
                <a:spcPct val="20000"/>
              </a:spcBef>
              <a:spcAft>
                <a:spcPts val="0"/>
              </a:spcAft>
            </a:pPr>
            <a:r>
              <a:rPr lang="en-AU" sz="2000" b="1">
                <a:latin typeface="+mj-lt"/>
                <a:ea typeface="+mn-ea"/>
              </a:rPr>
              <a:t>Presenters</a:t>
            </a:r>
            <a:r>
              <a:rPr lang="en-AU" sz="2000">
                <a:latin typeface="+mj-lt"/>
                <a:ea typeface="+mn-ea"/>
              </a:rPr>
              <a:t>: Catherine Spooner, </a:t>
            </a:r>
            <a:r>
              <a:rPr kumimoji="0" lang="en-AU" sz="2000" i="0" u="none" strike="noStrike" kern="1200" cap="none" spc="0" normalizeH="0" baseline="0" noProof="0">
                <a:ln>
                  <a:noFill/>
                </a:ln>
                <a:solidFill>
                  <a:schemeClr val="tx1"/>
                </a:solidFill>
                <a:effectLst/>
                <a:uLnTx/>
                <a:uFillTx/>
                <a:latin typeface="+mj-lt"/>
                <a:ea typeface="+mn-ea"/>
                <a:cs typeface="+mn-cs"/>
              </a:rPr>
              <a:t>Peri O’Shea</a:t>
            </a:r>
          </a:p>
          <a:p>
            <a:pPr marL="342900" indent="-342900" fontAlgn="auto">
              <a:spcBef>
                <a:spcPct val="20000"/>
              </a:spcBef>
              <a:spcAft>
                <a:spcPts val="0"/>
              </a:spcAft>
            </a:pPr>
            <a:r>
              <a:rPr lang="en-US" sz="2000" b="1">
                <a:latin typeface="+mj-lt"/>
                <a:ea typeface="+mn-ea"/>
              </a:rPr>
              <a:t>Coinvestigators</a:t>
            </a:r>
            <a:r>
              <a:rPr lang="en-US" sz="2000">
                <a:latin typeface="+mj-lt"/>
                <a:ea typeface="+mn-ea"/>
              </a:rPr>
              <a:t>: </a:t>
            </a:r>
          </a:p>
          <a:p>
            <a:pPr marL="800100" lvl="1" indent="-342900" fontAlgn="auto">
              <a:spcBef>
                <a:spcPct val="20000"/>
              </a:spcBef>
              <a:spcAft>
                <a:spcPts val="0"/>
              </a:spcAft>
            </a:pPr>
            <a:r>
              <a:rPr lang="en-US" sz="2000">
                <a:latin typeface="+mj-lt"/>
                <a:ea typeface="+mn-ea"/>
              </a:rPr>
              <a:t>Centre for Primary Health Care and Equity: </a:t>
            </a:r>
          </a:p>
          <a:p>
            <a:pPr marL="800100" lvl="1" indent="-342900" fontAlgn="auto">
              <a:spcBef>
                <a:spcPct val="20000"/>
              </a:spcBef>
              <a:spcAft>
                <a:spcPts val="0"/>
              </a:spcAft>
            </a:pPr>
            <a:r>
              <a:rPr lang="en-US" sz="2000">
                <a:latin typeface="+mj-lt"/>
                <a:ea typeface="+mn-ea"/>
              </a:rPr>
              <a:t>	Ben Harris-Roxas, Jane Taggart, Patrick Bolton, Mark Harris</a:t>
            </a:r>
          </a:p>
          <a:p>
            <a:pPr marL="800100" lvl="1" indent="-342900" fontAlgn="auto">
              <a:spcBef>
                <a:spcPct val="20000"/>
              </a:spcBef>
              <a:spcAft>
                <a:spcPts val="0"/>
              </a:spcAft>
            </a:pPr>
            <a:r>
              <a:rPr lang="en-US" sz="2000">
                <a:latin typeface="+mj-lt"/>
                <a:ea typeface="+mn-ea"/>
              </a:rPr>
              <a:t>Social Policy Research Centre:  </a:t>
            </a:r>
          </a:p>
          <a:p>
            <a:pPr marL="800100" lvl="1" indent="-342900" fontAlgn="auto">
              <a:spcBef>
                <a:spcPct val="20000"/>
              </a:spcBef>
              <a:spcAft>
                <a:spcPts val="0"/>
              </a:spcAft>
            </a:pPr>
            <a:r>
              <a:rPr lang="en-US" sz="2000">
                <a:latin typeface="+mj-lt"/>
                <a:ea typeface="+mn-ea"/>
              </a:rPr>
              <a:t>	Karen R Fisher</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lang="en-AU" b="1">
              <a:latin typeface="+mj-lt"/>
              <a:ea typeface="+mn-ea"/>
            </a:endParaRPr>
          </a:p>
          <a:p>
            <a:pPr algn="ctr"/>
            <a:r>
              <a:rPr lang="en-US" sz="1800"/>
              <a:t>Equally Well Symposium</a:t>
            </a:r>
          </a:p>
          <a:p>
            <a:pPr algn="ctr"/>
            <a:endParaRPr lang="en-US" sz="1800"/>
          </a:p>
          <a:p>
            <a:pPr algn="ctr"/>
            <a:r>
              <a:rPr lang="en-US" sz="1800"/>
              <a:t>12 April 2022</a:t>
            </a:r>
            <a:endParaRPr lang="en-AU" sz="1800"/>
          </a:p>
        </p:txBody>
      </p:sp>
      <p:pic>
        <p:nvPicPr>
          <p:cNvPr id="1028" name="Picture 4" descr="Doctor Physician Md Medical - Free image on Pixabay">
            <a:extLst>
              <a:ext uri="{FF2B5EF4-FFF2-40B4-BE49-F238E27FC236}">
                <a16:creationId xmlns:a16="http://schemas.microsoft.com/office/drawing/2014/main" id="{5AB405CB-DC37-4EB2-88CF-41936AA1D8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35"/>
          <a:stretch/>
        </p:blipFill>
        <p:spPr bwMode="auto">
          <a:xfrm>
            <a:off x="8346591" y="3923347"/>
            <a:ext cx="3716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6739413-73FF-4C68-ABE4-0D126C97D5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16" t="13434" r="7494" b="26867"/>
          <a:stretch/>
        </p:blipFill>
        <p:spPr bwMode="auto">
          <a:xfrm>
            <a:off x="8271359" y="4441319"/>
            <a:ext cx="522162"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rson icon, people icon isolated vector Stock Vector | Adobe Stock">
            <a:extLst>
              <a:ext uri="{FF2B5EF4-FFF2-40B4-BE49-F238E27FC236}">
                <a16:creationId xmlns:a16="http://schemas.microsoft.com/office/drawing/2014/main" id="{AE9A3094-45C0-4C28-899E-F4A3C4C12A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61" t="20131" r="19673" b="20000"/>
          <a:stretch/>
        </p:blipFill>
        <p:spPr bwMode="auto">
          <a:xfrm>
            <a:off x="8352453" y="3405375"/>
            <a:ext cx="35997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E53F6B-D0F1-4F00-9BDA-209F34D2EBC9}"/>
              </a:ext>
            </a:extLst>
          </p:cNvPr>
          <p:cNvSpPr>
            <a:spLocks noGrp="1"/>
          </p:cNvSpPr>
          <p:nvPr>
            <p:ph type="title"/>
          </p:nvPr>
        </p:nvSpPr>
        <p:spPr/>
        <p:txBody>
          <a:bodyPr/>
          <a:lstStyle/>
          <a:p>
            <a:r>
              <a:rPr lang="en-AU"/>
              <a:t>SHAReD project in SLHD</a:t>
            </a:r>
          </a:p>
        </p:txBody>
      </p:sp>
      <p:sp>
        <p:nvSpPr>
          <p:cNvPr id="8" name="Text Placeholder 7">
            <a:extLst>
              <a:ext uri="{FF2B5EF4-FFF2-40B4-BE49-F238E27FC236}">
                <a16:creationId xmlns:a16="http://schemas.microsoft.com/office/drawing/2014/main" id="{35ADBC08-D245-4A86-AC75-D2812E5ECC22}"/>
              </a:ext>
            </a:extLst>
          </p:cNvPr>
          <p:cNvSpPr>
            <a:spLocks noGrp="1"/>
          </p:cNvSpPr>
          <p:nvPr>
            <p:ph type="body" idx="10"/>
          </p:nvPr>
        </p:nvSpPr>
        <p:spPr/>
        <p:txBody>
          <a:bodyPr/>
          <a:lstStyle/>
          <a:p>
            <a:pPr>
              <a:buFont typeface="Arial" panose="020B0604020202020204" pitchFamily="34" charset="0"/>
              <a:buChar char="•"/>
            </a:pPr>
            <a:r>
              <a:rPr lang="en-AU" sz="2400"/>
              <a:t>Pragmatic controlled trial with 500 consumers from 4 adult mental health services in Sydney LHD and their GPs</a:t>
            </a:r>
          </a:p>
          <a:p>
            <a:pPr>
              <a:buFont typeface="Arial" panose="020B0604020202020204" pitchFamily="34" charset="0"/>
              <a:buChar char="•"/>
            </a:pPr>
            <a:r>
              <a:rPr lang="en-US" sz="2400"/>
              <a:t>Exploring if an online shared care plan improves the frequency and quality of primary and preventive care for people with a lived experience of severe mental illness. </a:t>
            </a:r>
          </a:p>
          <a:p>
            <a:pPr>
              <a:buFont typeface="Arial" panose="020B0604020202020204" pitchFamily="34" charset="0"/>
              <a:buChar char="•"/>
            </a:pPr>
            <a:r>
              <a:rPr lang="en-US" sz="2400"/>
              <a:t>Aim: to improve the health of people living with mental illness by facilitating their engagement with primary care. </a:t>
            </a:r>
            <a:endParaRPr lang="en-AU" sz="2400"/>
          </a:p>
        </p:txBody>
      </p:sp>
    </p:spTree>
    <p:extLst>
      <p:ext uri="{BB962C8B-B14F-4D97-AF65-F5344CB8AC3E}">
        <p14:creationId xmlns:p14="http://schemas.microsoft.com/office/powerpoint/2010/main" val="221085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Questions Should You Ask During the Product Lifecycle? | Machine Design">
            <a:extLst>
              <a:ext uri="{FF2B5EF4-FFF2-40B4-BE49-F238E27FC236}">
                <a16:creationId xmlns:a16="http://schemas.microsoft.com/office/drawing/2014/main" id="{0D5AE39B-399B-4EC3-9A63-C89AC39F90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1" r="2355" b="-1"/>
          <a:stretch/>
        </p:blipFill>
        <p:spPr bwMode="auto">
          <a:xfrm>
            <a:off x="1" y="857217"/>
            <a:ext cx="9143999" cy="5143567"/>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5C98C2-2568-4978-A7D6-BBA60E8132DE}"/>
              </a:ext>
            </a:extLst>
          </p:cNvPr>
          <p:cNvSpPr>
            <a:spLocks noGrp="1"/>
          </p:cNvSpPr>
          <p:nvPr>
            <p:ph type="title"/>
          </p:nvPr>
        </p:nvSpPr>
        <p:spPr>
          <a:xfrm>
            <a:off x="449863" y="4783007"/>
            <a:ext cx="5198489" cy="564170"/>
          </a:xfrm>
        </p:spPr>
        <p:txBody>
          <a:bodyPr vert="horz" wrap="square" lIns="61710" tIns="30855" rIns="61710" bIns="30855" numCol="1" rtlCol="0" anchor="b" anchorCtr="0" compatLnSpc="1">
            <a:prstTxWarp prst="textNoShape">
              <a:avLst/>
            </a:prstTxWarp>
            <a:normAutofit/>
          </a:bodyPr>
          <a:lstStyle/>
          <a:p>
            <a:pPr defTabSz="617129"/>
            <a:r>
              <a:rPr lang="en-US" sz="2700">
                <a:solidFill>
                  <a:schemeClr val="tx1">
                    <a:lumMod val="85000"/>
                    <a:lumOff val="15000"/>
                  </a:schemeClr>
                </a:solidFill>
              </a:rPr>
              <a:t>Questions</a:t>
            </a:r>
          </a:p>
        </p:txBody>
      </p:sp>
    </p:spTree>
    <p:extLst>
      <p:ext uri="{BB962C8B-B14F-4D97-AF65-F5344CB8AC3E}">
        <p14:creationId xmlns:p14="http://schemas.microsoft.com/office/powerpoint/2010/main" val="391913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84" y="1268760"/>
            <a:ext cx="8208962" cy="461665"/>
          </a:xfrm>
        </p:spPr>
        <p:txBody>
          <a:bodyPr/>
          <a:lstStyle/>
          <a:p>
            <a:pPr algn="ctr"/>
            <a:r>
              <a:rPr lang="en-AU"/>
              <a:t>Thank you  </a:t>
            </a:r>
            <a:endParaRPr lang="en-US"/>
          </a:p>
        </p:txBody>
      </p:sp>
      <p:sp>
        <p:nvSpPr>
          <p:cNvPr id="3" name="Text Placeholder 2"/>
          <p:cNvSpPr>
            <a:spLocks noGrp="1"/>
          </p:cNvSpPr>
          <p:nvPr>
            <p:ph type="body" idx="10"/>
          </p:nvPr>
        </p:nvSpPr>
        <p:spPr>
          <a:xfrm>
            <a:off x="488584" y="2348880"/>
            <a:ext cx="8208962" cy="3384376"/>
          </a:xfrm>
        </p:spPr>
        <p:txBody>
          <a:bodyPr/>
          <a:lstStyle/>
          <a:p>
            <a:pPr eaLnBrk="0" hangingPunct="0"/>
            <a:endParaRPr lang="en-AU" sz="1800"/>
          </a:p>
          <a:p>
            <a:pPr marL="0" indent="0" algn="ctr">
              <a:buNone/>
            </a:pPr>
            <a:r>
              <a:rPr lang="en-AU" sz="1800">
                <a:latin typeface="+mn-lt"/>
              </a:rPr>
              <a:t>Dr Peri O’Shea</a:t>
            </a:r>
          </a:p>
          <a:p>
            <a:pPr marL="269875" lvl="2" indent="-73025" algn="ctr">
              <a:buNone/>
            </a:pPr>
            <a:r>
              <a:rPr lang="fi-FI" sz="1800">
                <a:latin typeface="+mn-lt"/>
              </a:rPr>
              <a:t>peri@xperienhance.com</a:t>
            </a:r>
          </a:p>
          <a:p>
            <a:pPr marL="269875" lvl="2" indent="-73025" algn="ctr">
              <a:buNone/>
            </a:pPr>
            <a:r>
              <a:rPr lang="en-AU" sz="1800">
                <a:latin typeface="+mn-lt"/>
              </a:rPr>
              <a:t>0418 455 562</a:t>
            </a:r>
          </a:p>
          <a:p>
            <a:pPr algn="ctr"/>
            <a:endParaRPr lang="en-AU" sz="1800">
              <a:latin typeface="+mn-lt"/>
            </a:endParaRPr>
          </a:p>
          <a:p>
            <a:pPr marL="0" indent="0" algn="ctr">
              <a:buNone/>
            </a:pPr>
            <a:r>
              <a:rPr lang="en-AU" sz="1800">
                <a:latin typeface="+mn-lt"/>
              </a:rPr>
              <a:t>Dr Catherine Spooner</a:t>
            </a:r>
          </a:p>
          <a:p>
            <a:pPr marL="269875" lvl="2" indent="-73025" algn="ctr">
              <a:buNone/>
            </a:pPr>
            <a:r>
              <a:rPr lang="en-AU" sz="1800">
                <a:latin typeface="+mn-lt"/>
              </a:rPr>
              <a:t>c.spooner@unsw.edu.au</a:t>
            </a:r>
          </a:p>
          <a:p>
            <a:pPr marL="269875" lvl="2" indent="-73025" algn="ctr">
              <a:buNone/>
            </a:pPr>
            <a:r>
              <a:rPr lang="en-AU" sz="1800">
                <a:latin typeface="+mn-lt"/>
              </a:rPr>
              <a:t> (02) 9385 1505</a:t>
            </a:r>
          </a:p>
          <a:p>
            <a:pPr marL="0" indent="0">
              <a:buNone/>
            </a:pPr>
            <a:endParaRPr lang="en-AU" sz="1800"/>
          </a:p>
        </p:txBody>
      </p:sp>
      <p:sp>
        <p:nvSpPr>
          <p:cNvPr id="4" name="TextBox 3">
            <a:extLst>
              <a:ext uri="{FF2B5EF4-FFF2-40B4-BE49-F238E27FC236}">
                <a16:creationId xmlns:a16="http://schemas.microsoft.com/office/drawing/2014/main" id="{9CFF3515-3710-42F4-B433-075C01E0A2C3}"/>
              </a:ext>
            </a:extLst>
          </p:cNvPr>
          <p:cNvSpPr txBox="1"/>
          <p:nvPr/>
        </p:nvSpPr>
        <p:spPr>
          <a:xfrm>
            <a:off x="8676481" y="5949280"/>
            <a:ext cx="288007"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Sommet bold"/>
                <a:ea typeface="+mn-ea"/>
                <a:cs typeface="+mn-cs"/>
              </a:rPr>
              <a:t>P</a:t>
            </a:r>
          </a:p>
        </p:txBody>
      </p:sp>
    </p:spTree>
    <p:extLst>
      <p:ext uri="{BB962C8B-B14F-4D97-AF65-F5344CB8AC3E}">
        <p14:creationId xmlns:p14="http://schemas.microsoft.com/office/powerpoint/2010/main" val="385941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85A2-5177-7748-A6A2-43888F47BB16}"/>
              </a:ext>
            </a:extLst>
          </p:cNvPr>
          <p:cNvSpPr>
            <a:spLocks noGrp="1"/>
          </p:cNvSpPr>
          <p:nvPr>
            <p:ph type="title"/>
          </p:nvPr>
        </p:nvSpPr>
        <p:spPr/>
        <p:txBody>
          <a:bodyPr/>
          <a:lstStyle/>
          <a:p>
            <a:r>
              <a:rPr lang="en-US"/>
              <a:t>Overview</a:t>
            </a:r>
          </a:p>
        </p:txBody>
      </p:sp>
      <p:sp>
        <p:nvSpPr>
          <p:cNvPr id="3" name="Text Placeholder 2">
            <a:extLst>
              <a:ext uri="{FF2B5EF4-FFF2-40B4-BE49-F238E27FC236}">
                <a16:creationId xmlns:a16="http://schemas.microsoft.com/office/drawing/2014/main" id="{233CFE7E-4AE5-5D4E-A5AF-3B7DD0660452}"/>
              </a:ext>
            </a:extLst>
          </p:cNvPr>
          <p:cNvSpPr>
            <a:spLocks noGrp="1"/>
          </p:cNvSpPr>
          <p:nvPr>
            <p:ph type="body" idx="1"/>
          </p:nvPr>
        </p:nvSpPr>
        <p:spPr>
          <a:xfrm>
            <a:off x="469525" y="1412776"/>
            <a:ext cx="8208961" cy="4481607"/>
          </a:xfrm>
        </p:spPr>
        <p:txBody>
          <a:bodyPr/>
          <a:lstStyle/>
          <a:p>
            <a:r>
              <a:rPr lang="en-US" sz="2400" b="1" dirty="0"/>
              <a:t>Background</a:t>
            </a:r>
            <a:r>
              <a:rPr lang="en-US" sz="2400" dirty="0"/>
              <a:t>: </a:t>
            </a:r>
          </a:p>
          <a:p>
            <a:pPr lvl="1"/>
            <a:r>
              <a:rPr lang="en-AU" sz="2400" dirty="0"/>
              <a:t>What is the problem? </a:t>
            </a:r>
          </a:p>
          <a:p>
            <a:pPr lvl="1"/>
            <a:r>
              <a:rPr lang="en-US" sz="2400" dirty="0"/>
              <a:t>Study aim</a:t>
            </a:r>
          </a:p>
          <a:p>
            <a:pPr lvl="1"/>
            <a:r>
              <a:rPr lang="en-US" sz="2400"/>
              <a:t>Access model</a:t>
            </a:r>
          </a:p>
          <a:p>
            <a:r>
              <a:rPr lang="en-US" sz="2400" b="1"/>
              <a:t>Methods</a:t>
            </a:r>
            <a:endParaRPr lang="en-US" sz="2400" b="1" dirty="0"/>
          </a:p>
          <a:p>
            <a:r>
              <a:rPr lang="en-US" sz="2400" b="1" dirty="0"/>
              <a:t>Results</a:t>
            </a:r>
            <a:endParaRPr lang="en-US" sz="2400" dirty="0"/>
          </a:p>
          <a:p>
            <a:r>
              <a:rPr lang="en-US" sz="2400" b="1" dirty="0"/>
              <a:t>Discussion</a:t>
            </a:r>
            <a:r>
              <a:rPr lang="en-US" sz="2400" dirty="0"/>
              <a:t>: </a:t>
            </a:r>
          </a:p>
          <a:p>
            <a:pPr>
              <a:buFont typeface="Arial" panose="020B0604020202020204" pitchFamily="34" charset="0"/>
              <a:buChar char="•"/>
            </a:pPr>
            <a:r>
              <a:rPr lang="en-US" sz="2400" dirty="0"/>
              <a:t>Implications </a:t>
            </a:r>
          </a:p>
          <a:p>
            <a:pPr>
              <a:buFont typeface="Arial" panose="020B0604020202020204" pitchFamily="34" charset="0"/>
              <a:buChar char="•"/>
            </a:pPr>
            <a:r>
              <a:rPr lang="en-US" sz="2400" dirty="0"/>
              <a:t>What we have done since</a:t>
            </a:r>
          </a:p>
        </p:txBody>
      </p:sp>
    </p:spTree>
    <p:extLst>
      <p:ext uri="{BB962C8B-B14F-4D97-AF65-F5344CB8AC3E}">
        <p14:creationId xmlns:p14="http://schemas.microsoft.com/office/powerpoint/2010/main" val="384290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FD54-0918-4A6E-8973-8A9C0683E16C}"/>
              </a:ext>
            </a:extLst>
          </p:cNvPr>
          <p:cNvSpPr>
            <a:spLocks noGrp="1"/>
          </p:cNvSpPr>
          <p:nvPr>
            <p:ph type="title"/>
          </p:nvPr>
        </p:nvSpPr>
        <p:spPr/>
        <p:txBody>
          <a:bodyPr/>
          <a:lstStyle/>
          <a:p>
            <a:r>
              <a:rPr lang="en-AU"/>
              <a:t>The problem</a:t>
            </a:r>
          </a:p>
        </p:txBody>
      </p:sp>
      <p:sp>
        <p:nvSpPr>
          <p:cNvPr id="3" name="Text Placeholder 2">
            <a:extLst>
              <a:ext uri="{FF2B5EF4-FFF2-40B4-BE49-F238E27FC236}">
                <a16:creationId xmlns:a16="http://schemas.microsoft.com/office/drawing/2014/main" id="{9C21CEF8-3E95-4471-AD57-734AE09EC9B3}"/>
              </a:ext>
            </a:extLst>
          </p:cNvPr>
          <p:cNvSpPr>
            <a:spLocks noGrp="1"/>
          </p:cNvSpPr>
          <p:nvPr>
            <p:ph type="body" idx="10"/>
          </p:nvPr>
        </p:nvSpPr>
        <p:spPr>
          <a:xfrm>
            <a:off x="468313" y="1556792"/>
            <a:ext cx="7704087" cy="4392488"/>
          </a:xfrm>
        </p:spPr>
        <p:txBody>
          <a:bodyPr>
            <a:normAutofit lnSpcReduction="10000"/>
          </a:bodyPr>
          <a:lstStyle/>
          <a:p>
            <a:r>
              <a:rPr lang="en-AU" sz="2099"/>
              <a:t>People with severe mental illness:</a:t>
            </a:r>
          </a:p>
          <a:p>
            <a:pPr>
              <a:buFont typeface="Arial" panose="020B0604020202020204" pitchFamily="34" charset="0"/>
              <a:buChar char="•"/>
            </a:pPr>
            <a:r>
              <a:rPr lang="en-AU" sz="2099"/>
              <a:t>have substantially diminished functioning </a:t>
            </a:r>
          </a:p>
          <a:p>
            <a:pPr>
              <a:buFont typeface="Arial" panose="020B0604020202020204" pitchFamily="34" charset="0"/>
              <a:buChar char="•"/>
            </a:pPr>
            <a:r>
              <a:rPr lang="en-AU" sz="2099"/>
              <a:t>die about 20 years earlier than the general population</a:t>
            </a:r>
          </a:p>
          <a:p>
            <a:endParaRPr lang="en-AU" sz="2099"/>
          </a:p>
          <a:p>
            <a:r>
              <a:rPr lang="en-AU" sz="2099"/>
              <a:t>The majority of deaths are due to preventable diseases e.g. cardiovascular diseases</a:t>
            </a:r>
          </a:p>
          <a:p>
            <a:endParaRPr lang="en-AU" sz="2099"/>
          </a:p>
          <a:p>
            <a:r>
              <a:rPr lang="en-AU" sz="2099">
                <a:highlight>
                  <a:srgbClr val="FFFFFF"/>
                </a:highlight>
              </a:rPr>
              <a:t>People with severe mental illness experience issues accessing primary health care and preventive care</a:t>
            </a:r>
          </a:p>
          <a:p>
            <a:endParaRPr lang="en-AU" sz="2099">
              <a:highlight>
                <a:srgbClr val="FFFFFF"/>
              </a:highlight>
            </a:endParaRPr>
          </a:p>
          <a:p>
            <a:pPr marL="0" indent="0" algn="r"/>
            <a:r>
              <a:rPr lang="en-AU" i="1"/>
              <a:t>Some evidence</a:t>
            </a:r>
            <a:r>
              <a:rPr lang="en-AU"/>
              <a:t>…..</a:t>
            </a:r>
          </a:p>
        </p:txBody>
      </p:sp>
    </p:spTree>
    <p:extLst>
      <p:ext uri="{BB962C8B-B14F-4D97-AF65-F5344CB8AC3E}">
        <p14:creationId xmlns:p14="http://schemas.microsoft.com/office/powerpoint/2010/main" val="422380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48DE-36C8-4A08-83BB-D1EF2258DCD0}"/>
              </a:ext>
            </a:extLst>
          </p:cNvPr>
          <p:cNvSpPr>
            <a:spLocks noGrp="1"/>
          </p:cNvSpPr>
          <p:nvPr>
            <p:ph type="title"/>
          </p:nvPr>
        </p:nvSpPr>
        <p:spPr/>
        <p:txBody>
          <a:bodyPr>
            <a:normAutofit fontScale="90000"/>
          </a:bodyPr>
          <a:lstStyle/>
          <a:p>
            <a:r>
              <a:rPr lang="en-AU" sz="2092">
                <a:latin typeface="+mn-lt"/>
              </a:rPr>
              <a:t>Relative to general population, people with severe mental illness are x </a:t>
            </a:r>
            <a:r>
              <a:rPr lang="en-US" sz="2092">
                <a:latin typeface="+mn-lt"/>
              </a:rPr>
              <a:t>times more likely to….</a:t>
            </a:r>
            <a:endParaRPr lang="en-AU" sz="2092">
              <a:latin typeface="+mn-lt"/>
            </a:endParaRPr>
          </a:p>
        </p:txBody>
      </p:sp>
      <p:sp>
        <p:nvSpPr>
          <p:cNvPr id="3" name="Text Placeholder 2">
            <a:extLst>
              <a:ext uri="{FF2B5EF4-FFF2-40B4-BE49-F238E27FC236}">
                <a16:creationId xmlns:a16="http://schemas.microsoft.com/office/drawing/2014/main" id="{570E0DF9-054E-4AB5-B73F-40B2E6641922}"/>
              </a:ext>
            </a:extLst>
          </p:cNvPr>
          <p:cNvSpPr>
            <a:spLocks noGrp="1"/>
          </p:cNvSpPr>
          <p:nvPr>
            <p:ph sz="half" idx="1"/>
          </p:nvPr>
        </p:nvSpPr>
        <p:spPr>
          <a:xfrm>
            <a:off x="560083" y="1412776"/>
            <a:ext cx="3752144" cy="3744000"/>
          </a:xfrm>
        </p:spPr>
        <p:txBody>
          <a:bodyPr anchor="t">
            <a:noAutofit/>
          </a:bodyPr>
          <a:lstStyle/>
          <a:p>
            <a:pPr marL="0" indent="0">
              <a:spcAft>
                <a:spcPts val="600"/>
              </a:spcAft>
            </a:pPr>
            <a:r>
              <a:rPr lang="en-AU" sz="2400" b="1"/>
              <a:t>Die from </a:t>
            </a:r>
            <a:r>
              <a:rPr lang="en-AU" sz="2400" b="1" u="sng"/>
              <a:t>preventable</a:t>
            </a:r>
            <a:r>
              <a:rPr lang="en-AU" sz="2400" b="1"/>
              <a:t> conditions</a:t>
            </a:r>
          </a:p>
          <a:p>
            <a:pPr>
              <a:spcAft>
                <a:spcPts val="600"/>
              </a:spcAft>
            </a:pPr>
            <a:r>
              <a:rPr lang="en-US" sz="2400"/>
              <a:t>cardiovascular disease (x6)</a:t>
            </a:r>
          </a:p>
          <a:p>
            <a:pPr>
              <a:spcAft>
                <a:spcPts val="600"/>
              </a:spcAft>
            </a:pPr>
            <a:r>
              <a:rPr lang="en-US" sz="2400"/>
              <a:t>respiratory disease (x4)</a:t>
            </a:r>
          </a:p>
          <a:p>
            <a:pPr>
              <a:spcAft>
                <a:spcPts val="0"/>
              </a:spcAft>
            </a:pPr>
            <a:r>
              <a:rPr lang="en-US" sz="2400"/>
              <a:t>infectious diseases (x3)</a:t>
            </a:r>
          </a:p>
        </p:txBody>
      </p:sp>
      <p:sp>
        <p:nvSpPr>
          <p:cNvPr id="7" name="Content Placeholder 6">
            <a:extLst>
              <a:ext uri="{FF2B5EF4-FFF2-40B4-BE49-F238E27FC236}">
                <a16:creationId xmlns:a16="http://schemas.microsoft.com/office/drawing/2014/main" id="{F5AE11C4-50D2-4A61-9394-99CB363940C3}"/>
              </a:ext>
            </a:extLst>
          </p:cNvPr>
          <p:cNvSpPr>
            <a:spLocks noGrp="1"/>
          </p:cNvSpPr>
          <p:nvPr>
            <p:ph sz="half" idx="2"/>
          </p:nvPr>
        </p:nvSpPr>
        <p:spPr>
          <a:xfrm>
            <a:off x="5018084" y="1412779"/>
            <a:ext cx="3600000" cy="3744000"/>
          </a:xfrm>
        </p:spPr>
        <p:txBody>
          <a:bodyPr>
            <a:noAutofit/>
          </a:bodyPr>
          <a:lstStyle/>
          <a:p>
            <a:pPr marL="0" indent="0"/>
            <a:r>
              <a:rPr lang="en-US" sz="2400" b="1"/>
              <a:t>Have </a:t>
            </a:r>
            <a:r>
              <a:rPr lang="en-US" sz="2400" b="1" u="sng"/>
              <a:t>modifiable</a:t>
            </a:r>
            <a:r>
              <a:rPr lang="en-US" sz="2400" b="1"/>
              <a:t> risk factors</a:t>
            </a:r>
          </a:p>
          <a:p>
            <a:r>
              <a:rPr lang="en-US" sz="2400"/>
              <a:t>cholesterol (x5)</a:t>
            </a:r>
          </a:p>
          <a:p>
            <a:r>
              <a:rPr lang="en-US" sz="2400"/>
              <a:t>diabetes (x2)</a:t>
            </a:r>
          </a:p>
          <a:p>
            <a:r>
              <a:rPr lang="en-US" sz="2400"/>
              <a:t>obesity (x2)</a:t>
            </a:r>
          </a:p>
          <a:p>
            <a:r>
              <a:rPr lang="en-US" sz="2400"/>
              <a:t>high blood pressure (x2)</a:t>
            </a:r>
          </a:p>
          <a:p>
            <a:r>
              <a:rPr lang="en-US" sz="2400"/>
              <a:t>smoking (x2)</a:t>
            </a:r>
          </a:p>
        </p:txBody>
      </p:sp>
      <p:sp>
        <p:nvSpPr>
          <p:cNvPr id="11" name="TextBox 10">
            <a:extLst>
              <a:ext uri="{FF2B5EF4-FFF2-40B4-BE49-F238E27FC236}">
                <a16:creationId xmlns:a16="http://schemas.microsoft.com/office/drawing/2014/main" id="{E5C21487-2E7D-4F17-B813-919257CA789E}"/>
              </a:ext>
            </a:extLst>
          </p:cNvPr>
          <p:cNvSpPr txBox="1"/>
          <p:nvPr/>
        </p:nvSpPr>
        <p:spPr>
          <a:xfrm>
            <a:off x="115493" y="5415373"/>
            <a:ext cx="8817757" cy="964880"/>
          </a:xfrm>
          <a:prstGeom prst="rect">
            <a:avLst/>
          </a:prstGeom>
          <a:noFill/>
        </p:spPr>
        <p:txBody>
          <a:bodyPr wrap="square">
            <a:spAutoFit/>
          </a:bodyPr>
          <a:lstStyle/>
          <a:p>
            <a:r>
              <a:rPr lang="en-AU" sz="1215">
                <a:ea typeface="Calibri" panose="020F0502020204030204" pitchFamily="34" charset="0"/>
              </a:rPr>
              <a:t>Roberts et al. Improving the physical health of people living with mental illness in Australia and New Zealand. 2018 doi:</a:t>
            </a:r>
            <a:r>
              <a:rPr lang="en-AU" sz="1215" u="sng">
                <a:solidFill>
                  <a:srgbClr val="0000FF"/>
                </a:solidFill>
                <a:ea typeface="Calibri" panose="020F0502020204030204" pitchFamily="34" charset="0"/>
                <a:hlinkClick r:id="rId3"/>
              </a:rPr>
              <a:t>10.1111/ajr.12457</a:t>
            </a:r>
            <a:endParaRPr lang="en-AU" sz="1215" u="sng">
              <a:solidFill>
                <a:srgbClr val="0000FF"/>
              </a:solidFill>
              <a:ea typeface="Calibri" panose="020F0502020204030204" pitchFamily="34" charset="0"/>
            </a:endParaRPr>
          </a:p>
          <a:p>
            <a:r>
              <a:rPr lang="en-US" sz="1215">
                <a:ea typeface="Calibri" panose="020F0502020204030204" pitchFamily="34" charset="0"/>
              </a:rPr>
              <a:t>De Hert , et al. Physical illness in patients with severe mental disorders. I. 2011. </a:t>
            </a:r>
            <a:r>
              <a:rPr lang="pt-BR" sz="1620">
                <a:solidFill>
                  <a:srgbClr val="000000"/>
                </a:solidFill>
              </a:rPr>
              <a:t>doi: </a:t>
            </a:r>
            <a:r>
              <a:rPr lang="pt-BR" sz="1620">
                <a:solidFill>
                  <a:srgbClr val="985735"/>
                </a:solidFill>
                <a:hlinkClick r:id="rId4"/>
              </a:rPr>
              <a:t>10.1002/j.2051-5545.2011.tb00014.x</a:t>
            </a:r>
            <a:endParaRPr lang="en-US" sz="1215">
              <a:ea typeface="Calibri" panose="020F0502020204030204" pitchFamily="34" charset="0"/>
            </a:endParaRPr>
          </a:p>
        </p:txBody>
      </p:sp>
    </p:spTree>
    <p:extLst>
      <p:ext uri="{BB962C8B-B14F-4D97-AF65-F5344CB8AC3E}">
        <p14:creationId xmlns:p14="http://schemas.microsoft.com/office/powerpoint/2010/main" val="179512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247BB3-7E83-4BA1-AC0F-72FBBC9EA9B3}"/>
              </a:ext>
            </a:extLst>
          </p:cNvPr>
          <p:cNvPicPr>
            <a:picLocks noChangeAspect="1"/>
          </p:cNvPicPr>
          <p:nvPr/>
        </p:nvPicPr>
        <p:blipFill>
          <a:blip r:embed="rId3"/>
          <a:stretch>
            <a:fillRect/>
          </a:stretch>
        </p:blipFill>
        <p:spPr>
          <a:xfrm>
            <a:off x="13217" y="116632"/>
            <a:ext cx="9083340" cy="6151679"/>
          </a:xfrm>
          <a:prstGeom prst="rect">
            <a:avLst/>
          </a:prstGeom>
        </p:spPr>
      </p:pic>
      <p:sp>
        <p:nvSpPr>
          <p:cNvPr id="7" name="TextBox 6">
            <a:extLst>
              <a:ext uri="{FF2B5EF4-FFF2-40B4-BE49-F238E27FC236}">
                <a16:creationId xmlns:a16="http://schemas.microsoft.com/office/drawing/2014/main" id="{825041E2-A114-4486-A746-D9444EB5A002}"/>
              </a:ext>
            </a:extLst>
          </p:cNvPr>
          <p:cNvSpPr txBox="1"/>
          <p:nvPr/>
        </p:nvSpPr>
        <p:spPr>
          <a:xfrm>
            <a:off x="51406" y="6366739"/>
            <a:ext cx="7393948" cy="307777"/>
          </a:xfrm>
          <a:prstGeom prst="rect">
            <a:avLst/>
          </a:prstGeom>
          <a:noFill/>
        </p:spPr>
        <p:txBody>
          <a:bodyPr wrap="square">
            <a:spAutoFit/>
          </a:bodyPr>
          <a:lstStyle/>
          <a:p>
            <a:r>
              <a:rPr lang="en-US" sz="1400"/>
              <a:t>WHO. </a:t>
            </a:r>
            <a:r>
              <a:rPr lang="en-US" sz="1400" i="1"/>
              <a:t>Meeting Report Excess Mortality in Persons with Severe Mental Disorders</a:t>
            </a:r>
            <a:r>
              <a:rPr lang="en-US" sz="1400"/>
              <a:t>; 2015. </a:t>
            </a:r>
            <a:endParaRPr lang="en-AU" sz="1400"/>
          </a:p>
        </p:txBody>
      </p:sp>
      <p:sp>
        <p:nvSpPr>
          <p:cNvPr id="8" name="Cloud 7">
            <a:extLst>
              <a:ext uri="{FF2B5EF4-FFF2-40B4-BE49-F238E27FC236}">
                <a16:creationId xmlns:a16="http://schemas.microsoft.com/office/drawing/2014/main" id="{0762D40B-D075-40F8-BF9E-C6E7A17AF06A}"/>
              </a:ext>
            </a:extLst>
          </p:cNvPr>
          <p:cNvSpPr/>
          <p:nvPr/>
        </p:nvSpPr>
        <p:spPr>
          <a:xfrm>
            <a:off x="2411760" y="2451094"/>
            <a:ext cx="3672408" cy="1769994"/>
          </a:xfrm>
          <a:prstGeom prst="cloud">
            <a:avLst/>
          </a:prstGeom>
          <a:noFill/>
          <a:ln w="19050">
            <a:solidFill>
              <a:srgbClr val="FF0000">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10" name="Title 9">
            <a:extLst>
              <a:ext uri="{FF2B5EF4-FFF2-40B4-BE49-F238E27FC236}">
                <a16:creationId xmlns:a16="http://schemas.microsoft.com/office/drawing/2014/main" id="{B985466D-FA8E-4CD8-B24C-54DE559C98FD}"/>
              </a:ext>
            </a:extLst>
          </p:cNvPr>
          <p:cNvSpPr>
            <a:spLocks noGrp="1"/>
          </p:cNvSpPr>
          <p:nvPr>
            <p:ph type="title"/>
          </p:nvPr>
        </p:nvSpPr>
        <p:spPr>
          <a:xfrm>
            <a:off x="144017" y="5810038"/>
            <a:ext cx="2123727" cy="454178"/>
          </a:xfrm>
        </p:spPr>
        <p:txBody>
          <a:bodyPr>
            <a:normAutofit fontScale="90000"/>
          </a:bodyPr>
          <a:lstStyle/>
          <a:p>
            <a:r>
              <a:rPr lang="en-US"/>
              <a:t>WHO model</a:t>
            </a:r>
            <a:endParaRPr lang="en-AU"/>
          </a:p>
        </p:txBody>
      </p:sp>
    </p:spTree>
    <p:extLst>
      <p:ext uri="{BB962C8B-B14F-4D97-AF65-F5344CB8AC3E}">
        <p14:creationId xmlns:p14="http://schemas.microsoft.com/office/powerpoint/2010/main" val="59636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6CB5-9C9C-4257-AB00-DE879BCE443C}"/>
              </a:ext>
            </a:extLst>
          </p:cNvPr>
          <p:cNvSpPr>
            <a:spLocks noGrp="1"/>
          </p:cNvSpPr>
          <p:nvPr>
            <p:ph type="title"/>
          </p:nvPr>
        </p:nvSpPr>
        <p:spPr>
          <a:xfrm>
            <a:off x="468313" y="433388"/>
            <a:ext cx="8208962" cy="923330"/>
          </a:xfrm>
        </p:spPr>
        <p:txBody>
          <a:bodyPr/>
          <a:lstStyle/>
          <a:p>
            <a:r>
              <a:rPr lang="en-US"/>
              <a:t>Barriers to access to primary health care for people with SMI: Previous knowledge</a:t>
            </a:r>
            <a:endParaRPr lang="en-AU"/>
          </a:p>
        </p:txBody>
      </p:sp>
      <p:sp>
        <p:nvSpPr>
          <p:cNvPr id="3" name="Content Placeholder 2">
            <a:extLst>
              <a:ext uri="{FF2B5EF4-FFF2-40B4-BE49-F238E27FC236}">
                <a16:creationId xmlns:a16="http://schemas.microsoft.com/office/drawing/2014/main" id="{174667EF-ACEC-4FA3-8B2E-F98B1E579294}"/>
              </a:ext>
            </a:extLst>
          </p:cNvPr>
          <p:cNvSpPr>
            <a:spLocks noGrp="1"/>
          </p:cNvSpPr>
          <p:nvPr>
            <p:ph sz="half" idx="1"/>
          </p:nvPr>
        </p:nvSpPr>
        <p:spPr>
          <a:xfrm>
            <a:off x="628650" y="2226451"/>
            <a:ext cx="3600000" cy="2880000"/>
          </a:xfrm>
          <a:solidFill>
            <a:schemeClr val="accent6">
              <a:lumMod val="10000"/>
              <a:lumOff val="90000"/>
            </a:schemeClr>
          </a:solidFill>
          <a:ln w="28575">
            <a:solidFill>
              <a:schemeClr val="tx1"/>
            </a:solidFill>
          </a:ln>
        </p:spPr>
        <p:txBody>
          <a:bodyPr lIns="36000" rIns="36000">
            <a:normAutofit fontScale="92500" lnSpcReduction="10000"/>
          </a:bodyPr>
          <a:lstStyle/>
          <a:p>
            <a:pPr marL="0" indent="0"/>
            <a:r>
              <a:rPr lang="en-US" sz="2600" b="1"/>
              <a:t>Provider factors</a:t>
            </a:r>
          </a:p>
          <a:p>
            <a:r>
              <a:rPr lang="en-US" sz="2600"/>
              <a:t>Stigma e.g. lacking respect, compassion</a:t>
            </a:r>
          </a:p>
          <a:p>
            <a:r>
              <a:rPr lang="en-US" sz="2600"/>
              <a:t>Poor communication e.g. not listening</a:t>
            </a:r>
          </a:p>
          <a:p>
            <a:r>
              <a:rPr lang="en-US" sz="2600"/>
              <a:t>Diagnostic overshadowing</a:t>
            </a:r>
          </a:p>
          <a:p>
            <a:endParaRPr lang="en-AU"/>
          </a:p>
        </p:txBody>
      </p:sp>
      <p:sp>
        <p:nvSpPr>
          <p:cNvPr id="4" name="Content Placeholder 3">
            <a:extLst>
              <a:ext uri="{FF2B5EF4-FFF2-40B4-BE49-F238E27FC236}">
                <a16:creationId xmlns:a16="http://schemas.microsoft.com/office/drawing/2014/main" id="{6E06739D-7D26-4489-9ADA-5C75D261035D}"/>
              </a:ext>
            </a:extLst>
          </p:cNvPr>
          <p:cNvSpPr>
            <a:spLocks noGrp="1"/>
          </p:cNvSpPr>
          <p:nvPr>
            <p:ph sz="half" idx="2"/>
          </p:nvPr>
        </p:nvSpPr>
        <p:spPr>
          <a:xfrm>
            <a:off x="4932041" y="2226452"/>
            <a:ext cx="3600000" cy="2880000"/>
          </a:xfrm>
          <a:solidFill>
            <a:schemeClr val="accent6">
              <a:lumMod val="10000"/>
              <a:lumOff val="90000"/>
            </a:schemeClr>
          </a:solidFill>
          <a:ln w="28575">
            <a:solidFill>
              <a:schemeClr val="tx1"/>
            </a:solidFill>
          </a:ln>
        </p:spPr>
        <p:txBody>
          <a:bodyPr lIns="36000" rIns="36000">
            <a:normAutofit fontScale="92500" lnSpcReduction="10000"/>
          </a:bodyPr>
          <a:lstStyle/>
          <a:p>
            <a:pPr marL="0" indent="0"/>
            <a:r>
              <a:rPr lang="en-US" sz="2600" b="1"/>
              <a:t>Consumer factors</a:t>
            </a:r>
          </a:p>
          <a:p>
            <a:r>
              <a:rPr lang="en-US" sz="2600"/>
              <a:t>Cognitive difficulties</a:t>
            </a:r>
          </a:p>
          <a:p>
            <a:r>
              <a:rPr lang="en-US" sz="2600"/>
              <a:t>Low health literacy</a:t>
            </a:r>
          </a:p>
          <a:p>
            <a:r>
              <a:rPr lang="en-US" sz="2600"/>
              <a:t>Mental health e.g. anxiety about leaving the house</a:t>
            </a:r>
          </a:p>
        </p:txBody>
      </p:sp>
      <p:sp>
        <p:nvSpPr>
          <p:cNvPr id="6" name="TextBox 5">
            <a:extLst>
              <a:ext uri="{FF2B5EF4-FFF2-40B4-BE49-F238E27FC236}">
                <a16:creationId xmlns:a16="http://schemas.microsoft.com/office/drawing/2014/main" id="{A323CCEE-A2EC-4CA8-A33B-D8272AED8FD3}"/>
              </a:ext>
            </a:extLst>
          </p:cNvPr>
          <p:cNvSpPr txBox="1"/>
          <p:nvPr/>
        </p:nvSpPr>
        <p:spPr>
          <a:xfrm>
            <a:off x="1982664" y="5805264"/>
            <a:ext cx="6503798" cy="341632"/>
          </a:xfrm>
          <a:prstGeom prst="rect">
            <a:avLst/>
          </a:prstGeom>
          <a:noFill/>
        </p:spPr>
        <p:txBody>
          <a:bodyPr wrap="square">
            <a:spAutoFit/>
          </a:bodyPr>
          <a:lstStyle/>
          <a:p>
            <a:r>
              <a:rPr lang="en-AU" sz="1620"/>
              <a:t>Black &amp; Held, 2017; Corrigan et al., 2014, </a:t>
            </a:r>
            <a:r>
              <a:rPr lang="en-AU" sz="1620" err="1"/>
              <a:t>Happell</a:t>
            </a:r>
            <a:r>
              <a:rPr lang="en-AU" sz="1620"/>
              <a:t> et al, 2012 </a:t>
            </a:r>
          </a:p>
        </p:txBody>
      </p:sp>
    </p:spTree>
    <p:extLst>
      <p:ext uri="{BB962C8B-B14F-4D97-AF65-F5344CB8AC3E}">
        <p14:creationId xmlns:p14="http://schemas.microsoft.com/office/powerpoint/2010/main" val="173390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4481-5BB9-489D-AB9B-CCCCDAAB6F28}"/>
              </a:ext>
            </a:extLst>
          </p:cNvPr>
          <p:cNvSpPr>
            <a:spLocks noGrp="1"/>
          </p:cNvSpPr>
          <p:nvPr>
            <p:ph type="title"/>
          </p:nvPr>
        </p:nvSpPr>
        <p:spPr/>
        <p:txBody>
          <a:bodyPr/>
          <a:lstStyle/>
          <a:p>
            <a:r>
              <a:rPr lang="en-AU"/>
              <a:t>Our aims</a:t>
            </a:r>
          </a:p>
        </p:txBody>
      </p:sp>
      <p:sp>
        <p:nvSpPr>
          <p:cNvPr id="3" name="Text Placeholder 2">
            <a:extLst>
              <a:ext uri="{FF2B5EF4-FFF2-40B4-BE49-F238E27FC236}">
                <a16:creationId xmlns:a16="http://schemas.microsoft.com/office/drawing/2014/main" id="{023140D3-38E3-4C65-BA9A-BF82D2E96842}"/>
              </a:ext>
            </a:extLst>
          </p:cNvPr>
          <p:cNvSpPr>
            <a:spLocks noGrp="1"/>
          </p:cNvSpPr>
          <p:nvPr>
            <p:ph type="body" idx="1"/>
          </p:nvPr>
        </p:nvSpPr>
        <p:spPr/>
        <p:txBody>
          <a:bodyPr>
            <a:normAutofit/>
          </a:bodyPr>
          <a:lstStyle/>
          <a:p>
            <a:pPr marL="38101" indent="0"/>
            <a:r>
              <a:rPr lang="en-AU" sz="2400"/>
              <a:t>Study aim:</a:t>
            </a:r>
          </a:p>
          <a:p>
            <a:pPr marL="38101" indent="0"/>
            <a:r>
              <a:rPr lang="en-AU" sz="2400"/>
              <a:t>To identify what helps </a:t>
            </a:r>
            <a:r>
              <a:rPr lang="en-US" sz="2400"/>
              <a:t>people with severe mental illness</a:t>
            </a:r>
            <a:r>
              <a:rPr lang="en-AU" sz="2400"/>
              <a:t> to </a:t>
            </a:r>
            <a:r>
              <a:rPr lang="en-AU" sz="2400" i="1"/>
              <a:t>access</a:t>
            </a:r>
            <a:r>
              <a:rPr lang="en-AU" sz="2400"/>
              <a:t> a GP and to establish and maintain a positive </a:t>
            </a:r>
            <a:r>
              <a:rPr lang="en-AU" sz="2400" i="1"/>
              <a:t>relationship</a:t>
            </a:r>
            <a:r>
              <a:rPr lang="en-AU" sz="2400"/>
              <a:t> with their GP in order to prevent, detect and manage long-term </a:t>
            </a:r>
            <a:r>
              <a:rPr lang="en-AU" sz="2400" i="1"/>
              <a:t>physical health </a:t>
            </a:r>
            <a:r>
              <a:rPr lang="en-AU" sz="2400"/>
              <a:t>conditions</a:t>
            </a:r>
          </a:p>
          <a:p>
            <a:pPr marL="38101" indent="0"/>
            <a:endParaRPr lang="en-AU" sz="2400"/>
          </a:p>
          <a:p>
            <a:pPr marL="38101" indent="0"/>
            <a:r>
              <a:rPr lang="en-AU" sz="2400">
                <a:highlight>
                  <a:srgbClr val="FFFFFF"/>
                </a:highlight>
              </a:rPr>
              <a:t>Ongoing aim:</a:t>
            </a:r>
          </a:p>
          <a:p>
            <a:pPr marL="38101" indent="0"/>
            <a:r>
              <a:rPr lang="en-AU" sz="2400">
                <a:highlight>
                  <a:srgbClr val="FFFFFF"/>
                </a:highlight>
              </a:rPr>
              <a:t>To work with other stakeholders to design, test and implement interventions that improve access to preventative care for </a:t>
            </a:r>
            <a:r>
              <a:rPr lang="en-US" sz="2400">
                <a:highlight>
                  <a:srgbClr val="FFFFFF"/>
                </a:highlight>
              </a:rPr>
              <a:t>people with severe mental illness</a:t>
            </a:r>
            <a:r>
              <a:rPr lang="en-AU" sz="2400">
                <a:highlight>
                  <a:srgbClr val="FFFFFF"/>
                </a:highlight>
              </a:rPr>
              <a:t> </a:t>
            </a:r>
          </a:p>
        </p:txBody>
      </p:sp>
    </p:spTree>
    <p:extLst>
      <p:ext uri="{BB962C8B-B14F-4D97-AF65-F5344CB8AC3E}">
        <p14:creationId xmlns:p14="http://schemas.microsoft.com/office/powerpoint/2010/main" val="227599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1DAFC52-2044-46AC-9EE8-89FC5DB82BCB}"/>
              </a:ext>
            </a:extLst>
          </p:cNvPr>
          <p:cNvPicPr>
            <a:picLocks noGrp="1" noChangeAspect="1"/>
          </p:cNvPicPr>
          <p:nvPr>
            <p:ph idx="1"/>
          </p:nvPr>
        </p:nvPicPr>
        <p:blipFill rotWithShape="1">
          <a:blip r:embed="rId3"/>
          <a:srcRect l="2325"/>
          <a:stretch/>
        </p:blipFill>
        <p:spPr>
          <a:xfrm>
            <a:off x="35496" y="44624"/>
            <a:ext cx="9076159" cy="5610485"/>
          </a:xfrm>
        </p:spPr>
      </p:pic>
      <p:sp>
        <p:nvSpPr>
          <p:cNvPr id="7" name="TextBox 6">
            <a:extLst>
              <a:ext uri="{FF2B5EF4-FFF2-40B4-BE49-F238E27FC236}">
                <a16:creationId xmlns:a16="http://schemas.microsoft.com/office/drawing/2014/main" id="{05C65BF9-06DA-48B8-B750-353D6CFDBF34}"/>
              </a:ext>
            </a:extLst>
          </p:cNvPr>
          <p:cNvSpPr txBox="1"/>
          <p:nvPr/>
        </p:nvSpPr>
        <p:spPr>
          <a:xfrm>
            <a:off x="342987" y="5898564"/>
            <a:ext cx="8125142" cy="341632"/>
          </a:xfrm>
          <a:prstGeom prst="rect">
            <a:avLst/>
          </a:prstGeom>
          <a:noFill/>
        </p:spPr>
        <p:txBody>
          <a:bodyPr wrap="square">
            <a:spAutoFit/>
          </a:bodyPr>
          <a:lstStyle/>
          <a:p>
            <a:pPr>
              <a:spcBef>
                <a:spcPts val="0"/>
              </a:spcBef>
              <a:spcAft>
                <a:spcPts val="0"/>
              </a:spcAft>
            </a:pPr>
            <a:r>
              <a:rPr lang="en-US" sz="1620"/>
              <a:t>Levesque, Harris &amp; Russell. doi:</a:t>
            </a:r>
            <a:r>
              <a:rPr lang="en-US" sz="1620">
                <a:hlinkClick r:id="rId4"/>
              </a:rPr>
              <a:t>10.1186/1475-9276-12-18</a:t>
            </a:r>
            <a:endParaRPr lang="en-US" sz="1620"/>
          </a:p>
        </p:txBody>
      </p:sp>
    </p:spTree>
    <p:extLst>
      <p:ext uri="{BB962C8B-B14F-4D97-AF65-F5344CB8AC3E}">
        <p14:creationId xmlns:p14="http://schemas.microsoft.com/office/powerpoint/2010/main" val="2389911256"/>
      </p:ext>
    </p:extLst>
  </p:cSld>
  <p:clrMapOvr>
    <a:masterClrMapping/>
  </p:clrMapOvr>
</p:sld>
</file>

<file path=ppt/theme/theme1.xml><?xml version="1.0" encoding="utf-8"?>
<a:theme xmlns:a="http://schemas.openxmlformats.org/drawingml/2006/main" name="ASB Presentation Template v2">
  <a:themeElements>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Presentation11" id="{CECED6B6-01E3-AF4C-9FB0-716A457DCAD8}" vid="{E23210A9-B5CC-594D-AEAD-3AB1506EA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74942A7FD809C43BEF0D91F053263B6" ma:contentTypeVersion="13" ma:contentTypeDescription="Create a new document." ma:contentTypeScope="" ma:versionID="c2b1e16d7b426218634eb56456c9d4a9">
  <xsd:schema xmlns:xsd="http://www.w3.org/2001/XMLSchema" xmlns:xs="http://www.w3.org/2001/XMLSchema" xmlns:p="http://schemas.microsoft.com/office/2006/metadata/properties" xmlns:ns2="77f84737-dfb8-47f8-8595-4cc8c7a40de6" xmlns:ns3="0a2c063d-0272-4271-8a87-312bb8c59aab" targetNamespace="http://schemas.microsoft.com/office/2006/metadata/properties" ma:root="true" ma:fieldsID="9541df5dfd0c17882d79e1619083392b" ns2:_="" ns3:_="">
    <xsd:import namespace="77f84737-dfb8-47f8-8595-4cc8c7a40de6"/>
    <xsd:import namespace="0a2c063d-0272-4271-8a87-312bb8c59a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84737-dfb8-47f8-8595-4cc8c7a40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2c063d-0272-4271-8a87-312bb8c59aa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49113-6A1F-4D72-AA58-A6BB3142146B}">
  <ds:schemaRefs>
    <ds:schemaRef ds:uri="0a2c063d-0272-4271-8a87-312bb8c59aab"/>
    <ds:schemaRef ds:uri="77f84737-dfb8-47f8-8595-4cc8c7a40d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AF81F6-8F2A-47D5-9E54-F37BF3E413E5}">
  <ds:schemaRefs>
    <ds:schemaRef ds:uri="http://schemas.microsoft.com/sharepoint/v3/contenttype/forms"/>
  </ds:schemaRefs>
</ds:datastoreItem>
</file>

<file path=customXml/itemProps3.xml><?xml version="1.0" encoding="utf-8"?>
<ds:datastoreItem xmlns:ds="http://schemas.openxmlformats.org/officeDocument/2006/customXml" ds:itemID="{F77A88D3-C8FA-43F4-B901-104849B358DC}">
  <ds:schemaRefs>
    <ds:schemaRef ds:uri="http://schemas.microsoft.com/office/2006/metadata/longProperties"/>
  </ds:schemaRefs>
</ds:datastoreItem>
</file>

<file path=customXml/itemProps4.xml><?xml version="1.0" encoding="utf-8"?>
<ds:datastoreItem xmlns:ds="http://schemas.openxmlformats.org/officeDocument/2006/customXml" ds:itemID="{DAB560DB-E5F7-4EB1-9FFE-FA7F9B79E4BB}">
  <ds:schemaRefs>
    <ds:schemaRef ds:uri="0a2c063d-0272-4271-8a87-312bb8c59aab"/>
    <ds:schemaRef ds:uri="77f84737-dfb8-47f8-8595-4cc8c7a40d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Sydney_4x3</Template>
  <TotalTime>2233</TotalTime>
  <Words>5149</Words>
  <Application>Microsoft Office PowerPoint</Application>
  <PresentationFormat>On-screen Show (4:3)</PresentationFormat>
  <Paragraphs>336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ASB Presentation Template v2</vt:lpstr>
      <vt:lpstr>PowerPoint Presentation</vt:lpstr>
      <vt:lpstr>PowerPoint Presentation</vt:lpstr>
      <vt:lpstr>Overview</vt:lpstr>
      <vt:lpstr>The problem</vt:lpstr>
      <vt:lpstr>Relative to general population, people with severe mental illness are x times more likely to….</vt:lpstr>
      <vt:lpstr>WHO model</vt:lpstr>
      <vt:lpstr>Barriers to access to primary health care for people with SMI: Previous knowledge</vt:lpstr>
      <vt:lpstr>Our aims</vt:lpstr>
      <vt:lpstr>PowerPoint Presentation</vt:lpstr>
      <vt:lpstr>Research method &amp; findings </vt:lpstr>
      <vt:lpstr>Methods</vt:lpstr>
      <vt:lpstr>PowerPoint Presentation</vt:lpstr>
      <vt:lpstr>What people with SMI said influences their access to preventive care</vt:lpstr>
      <vt:lpstr>What people with SMI said GPs are doing to facilitate access</vt:lpstr>
      <vt:lpstr>PowerPoint Presentation</vt:lpstr>
      <vt:lpstr>Knowledge exchange workshop</vt:lpstr>
      <vt:lpstr>Implications and next steps </vt:lpstr>
      <vt:lpstr>Implications</vt:lpstr>
      <vt:lpstr>What have we done since?</vt:lpstr>
      <vt:lpstr>SHAReD project in SLHD</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Microsoft Office User</dc:creator>
  <cp:lastModifiedBy>Peri O'Shea</cp:lastModifiedBy>
  <cp:revision>5</cp:revision>
  <cp:lastPrinted>2022-04-07T02:31:46Z</cp:lastPrinted>
  <dcterms:created xsi:type="dcterms:W3CDTF">2017-02-02T04:16:19Z</dcterms:created>
  <dcterms:modified xsi:type="dcterms:W3CDTF">2022-04-10T10:45:08Z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15500.0000000000</vt:lpwstr>
  </property>
  <property fmtid="{D5CDD505-2E9C-101B-9397-08002B2CF9AE}" pid="3" name="OHS Newsletter?">
    <vt:lpwstr>0</vt:lpwstr>
  </property>
  <property fmtid="{D5CDD505-2E9C-101B-9397-08002B2CF9AE}" pid="4" name="Category">
    <vt:lpwstr>AGSM</vt:lpwstr>
  </property>
  <property fmtid="{D5CDD505-2E9C-101B-9397-08002B2CF9AE}" pid="5" name="ContentType">
    <vt:lpwstr>Document</vt:lpwstr>
  </property>
  <property fmtid="{D5CDD505-2E9C-101B-9397-08002B2CF9AE}" pid="6" name="Date">
    <vt:lpwstr/>
  </property>
  <property fmtid="{D5CDD505-2E9C-101B-9397-08002B2CF9AE}" pid="7" name="PublishingExpirationDate">
    <vt:lpwstr/>
  </property>
  <property fmtid="{D5CDD505-2E9C-101B-9397-08002B2CF9AE}" pid="8" name="PublishingStartDate">
    <vt:lpwstr/>
  </property>
  <property fmtid="{D5CDD505-2E9C-101B-9397-08002B2CF9AE}" pid="9" name="ASBDocumentType">
    <vt:lpwstr>16</vt:lpwstr>
  </property>
  <property fmtid="{D5CDD505-2E9C-101B-9397-08002B2CF9AE}" pid="10" name="ASBDepartment">
    <vt:lpwstr>8</vt:lpwstr>
  </property>
  <property fmtid="{D5CDD505-2E9C-101B-9397-08002B2CF9AE}" pid="11" name="ASBUpdatedDate">
    <vt:lpwstr>2015-08-04T00:00:00Z</vt:lpwstr>
  </property>
  <property fmtid="{D5CDD505-2E9C-101B-9397-08002B2CF9AE}" pid="12" name="ASBTopic">
    <vt:lpwstr>1</vt:lpwstr>
  </property>
  <property fmtid="{D5CDD505-2E9C-101B-9397-08002B2CF9AE}" pid="13" name="ASBProgram">
    <vt:lpwstr>5</vt:lpwstr>
  </property>
  <property fmtid="{D5CDD505-2E9C-101B-9397-08002B2CF9AE}" pid="14" name="Format">
    <vt:lpwstr>PowerPoint</vt:lpwstr>
  </property>
  <property fmtid="{D5CDD505-2E9C-101B-9397-08002B2CF9AE}" pid="15" name="UnswBus_ResourceCategory">
    <vt:lpwstr>78;#AGSM|e641e8a1-99e5-404f-bd7c-35803f4d985d</vt:lpwstr>
  </property>
  <property fmtid="{D5CDD505-2E9C-101B-9397-08002B2CF9AE}" pid="16" name="UnswBus_ResourceType">
    <vt:lpwstr>Template</vt:lpwstr>
  </property>
  <property fmtid="{D5CDD505-2E9C-101B-9397-08002B2CF9AE}" pid="17" name="ContentTypeId">
    <vt:lpwstr>0x010100274942A7FD809C43BEF0D91F053263B6</vt:lpwstr>
  </property>
  <property fmtid="{D5CDD505-2E9C-101B-9397-08002B2CF9AE}" pid="18" name="i7e4caf4883549738b3fce866cf588f7">
    <vt:lpwstr>AGSM|e641e8a1-99e5-404f-bd7c-35803f4d985d</vt:lpwstr>
  </property>
  <property fmtid="{D5CDD505-2E9C-101B-9397-08002B2CF9AE}" pid="19" name="TaxCatchAll">
    <vt:lpwstr>78;#AGSM|e641e8a1-99e5-404f-bd7c-35803f4d985d</vt:lpwstr>
  </property>
  <property fmtid="{D5CDD505-2E9C-101B-9397-08002B2CF9AE}" pid="20" name="l106d6d0667840b48999320499b4dd29">
    <vt:lpwstr/>
  </property>
  <property fmtid="{D5CDD505-2E9C-101B-9397-08002B2CF9AE}" pid="21" name="UnswBus_EnterpriseKeywords">
    <vt:lpwstr/>
  </property>
  <property fmtid="{D5CDD505-2E9C-101B-9397-08002B2CF9AE}" pid="22" name="cfdce602ab9848b4bf80c62eae0cddb3">
    <vt:lpwstr/>
  </property>
  <property fmtid="{D5CDD505-2E9C-101B-9397-08002B2CF9AE}" pid="23" name="UnswBus_SchoolUnit">
    <vt:lpwstr/>
  </property>
  <property fmtid="{D5CDD505-2E9C-101B-9397-08002B2CF9AE}" pid="24" name="UnswBus_Description">
    <vt:lpwstr>Branded templates produced by the UNSW Business School Marketing team</vt:lpwstr>
  </property>
  <property fmtid="{D5CDD505-2E9C-101B-9397-08002B2CF9AE}" pid="25" name="UNSWDocumentType">
    <vt:lpwstr>12;#Branded Template|d6fbe652-0bae-4e0f-9389-fdd30b45ad31</vt:lpwstr>
  </property>
  <property fmtid="{D5CDD505-2E9C-101B-9397-08002B2CF9AE}" pid="26" name="UNSWSchool">
    <vt:lpwstr>21;#Social Policy Research Centre|de620cee-0f04-47d5-9dd3-dfcd30886998</vt:lpwstr>
  </property>
  <property fmtid="{D5CDD505-2E9C-101B-9397-08002B2CF9AE}" pid="27" name="UNSWBusinessUnit">
    <vt:lpwstr>10;#Marketing|fb9c1b90-7159-4dac-b0a9-0cb2ecf36303</vt:lpwstr>
  </property>
  <property fmtid="{D5CDD505-2E9C-101B-9397-08002B2CF9AE}" pid="28" name="Display">
    <vt:bool>true</vt:bool>
  </property>
</Properties>
</file>