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848" r:id="rId5"/>
    <p:sldMasterId id="2147483863" r:id="rId6"/>
  </p:sldMasterIdLst>
  <p:notesMasterIdLst>
    <p:notesMasterId r:id="rId31"/>
  </p:notesMasterIdLst>
  <p:sldIdLst>
    <p:sldId id="345" r:id="rId7"/>
    <p:sldId id="260" r:id="rId8"/>
    <p:sldId id="344" r:id="rId9"/>
    <p:sldId id="346" r:id="rId10"/>
    <p:sldId id="287" r:id="rId11"/>
    <p:sldId id="348" r:id="rId12"/>
    <p:sldId id="391" r:id="rId13"/>
    <p:sldId id="349" r:id="rId14"/>
    <p:sldId id="350" r:id="rId15"/>
    <p:sldId id="438" r:id="rId16"/>
    <p:sldId id="439" r:id="rId17"/>
    <p:sldId id="441" r:id="rId18"/>
    <p:sldId id="393" r:id="rId19"/>
    <p:sldId id="258" r:id="rId20"/>
    <p:sldId id="274" r:id="rId21"/>
    <p:sldId id="394" r:id="rId22"/>
    <p:sldId id="437" r:id="rId23"/>
    <p:sldId id="259" r:id="rId24"/>
    <p:sldId id="257" r:id="rId25"/>
    <p:sldId id="267" r:id="rId26"/>
    <p:sldId id="266" r:id="rId27"/>
    <p:sldId id="272" r:id="rId28"/>
    <p:sldId id="436" r:id="rId29"/>
    <p:sldId id="281" r:id="rId3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Trathen" initials="" lastIdx="2" clrIdx="0"/>
  <p:cmAuthor id="2" name="Wakita Wilson" initials="" lastIdx="1" clrIdx="1"/>
  <p:cmAuthor id="3" name="Dana Asby" initials="DA" lastIdx="5" clrIdx="2">
    <p:extLst>
      <p:ext uri="{19B8F6BF-5375-455C-9EA6-DF929625EA0E}">
        <p15:presenceInfo xmlns:p15="http://schemas.microsoft.com/office/powerpoint/2012/main" userId="7b2ae6d634cbf804" providerId="Windows Live"/>
      </p:ext>
    </p:extLst>
  </p:cmAuthor>
  <p:cmAuthor id="4" name="Ingrid Padgett" initials="IP" lastIdx="81" clrIdx="3">
    <p:extLst>
      <p:ext uri="{19B8F6BF-5375-455C-9EA6-DF929625EA0E}">
        <p15:presenceInfo xmlns:p15="http://schemas.microsoft.com/office/powerpoint/2012/main" userId="5602995ae1cee8e0" providerId="Windows Live"/>
      </p:ext>
    </p:extLst>
  </p:cmAuthor>
  <p:cmAuthor id="5" name="Restrepo-Toro, Maria" initials="RM" lastIdx="2" clrIdx="4">
    <p:extLst>
      <p:ext uri="{19B8F6BF-5375-455C-9EA6-DF929625EA0E}">
        <p15:presenceInfo xmlns:p15="http://schemas.microsoft.com/office/powerpoint/2012/main" userId="S-1-5-21-505881439-82067924-1220176271-510617" providerId="AD"/>
      </p:ext>
    </p:extLst>
  </p:cmAuthor>
  <p:cmAuthor id="6" name="Restrepo-Toro, Maria" initials="RTM" lastIdx="1" clrIdx="5">
    <p:extLst>
      <p:ext uri="{19B8F6BF-5375-455C-9EA6-DF929625EA0E}">
        <p15:presenceInfo xmlns:p15="http://schemas.microsoft.com/office/powerpoint/2012/main" userId="S::maria.restrepo-toro@yale.edu::0cf9b7ec-568e-4f99-a5e0-ed770b373e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5AA40-5A71-48D8-962D-02E6BA4CF4C9}" v="21" dt="2022-04-07T11:56:28.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68" autoAdjust="0"/>
    <p:restoredTop sz="73741" autoAdjust="0"/>
  </p:normalViewPr>
  <p:slideViewPr>
    <p:cSldViewPr snapToGrid="0">
      <p:cViewPr varScale="1">
        <p:scale>
          <a:sx n="71" d="100"/>
          <a:sy n="71" d="100"/>
        </p:scale>
        <p:origin x="547" y="62"/>
      </p:cViewPr>
      <p:guideLst/>
    </p:cSldViewPr>
  </p:slideViewPr>
  <p:notesTextViewPr>
    <p:cViewPr>
      <p:scale>
        <a:sx n="1" d="1"/>
        <a:sy n="1" d="1"/>
      </p:scale>
      <p:origin x="0" y="0"/>
    </p:cViewPr>
  </p:notesTextViewPr>
  <p:sorterViewPr>
    <p:cViewPr>
      <p:scale>
        <a:sx n="56" d="100"/>
        <a:sy n="56" d="100"/>
      </p:scale>
      <p:origin x="0" y="0"/>
    </p:cViewPr>
  </p:sorterViewPr>
  <p:notesViewPr>
    <p:cSldViewPr snapToGrid="0">
      <p:cViewPr varScale="1">
        <p:scale>
          <a:sx n="62" d="100"/>
          <a:sy n="62" d="100"/>
        </p:scale>
        <p:origin x="315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effernan" userId="4f0f100d-a0d5-4e96-8d7b-fd5a0e50052b" providerId="ADAL" clId="{9615AA40-5A71-48D8-962D-02E6BA4CF4C9}"/>
    <pc:docChg chg="custSel delSld modSld">
      <pc:chgData name="Tim Heffernan" userId="4f0f100d-a0d5-4e96-8d7b-fd5a0e50052b" providerId="ADAL" clId="{9615AA40-5A71-48D8-962D-02E6BA4CF4C9}" dt="2022-04-07T11:57:38.990" v="40" actId="207"/>
      <pc:docMkLst>
        <pc:docMk/>
      </pc:docMkLst>
      <pc:sldChg chg="addSp modSp">
        <pc:chgData name="Tim Heffernan" userId="4f0f100d-a0d5-4e96-8d7b-fd5a0e50052b" providerId="ADAL" clId="{9615AA40-5A71-48D8-962D-02E6BA4CF4C9}" dt="2022-04-07T11:32:04.933" v="20"/>
        <pc:sldMkLst>
          <pc:docMk/>
          <pc:sldMk cId="3305016240" sldId="257"/>
        </pc:sldMkLst>
        <pc:spChg chg="add mod">
          <ac:chgData name="Tim Heffernan" userId="4f0f100d-a0d5-4e96-8d7b-fd5a0e50052b" providerId="ADAL" clId="{9615AA40-5A71-48D8-962D-02E6BA4CF4C9}" dt="2022-04-07T11:32:04.933" v="20"/>
          <ac:spMkLst>
            <pc:docMk/>
            <pc:sldMk cId="3305016240" sldId="257"/>
            <ac:spMk id="5" creationId="{BF30A379-8A7D-40DB-A294-A33523B1E5F0}"/>
          </ac:spMkLst>
        </pc:spChg>
      </pc:sldChg>
      <pc:sldChg chg="addSp modSp">
        <pc:chgData name="Tim Heffernan" userId="4f0f100d-a0d5-4e96-8d7b-fd5a0e50052b" providerId="ADAL" clId="{9615AA40-5A71-48D8-962D-02E6BA4CF4C9}" dt="2022-04-07T11:31:32.303" v="15"/>
        <pc:sldMkLst>
          <pc:docMk/>
          <pc:sldMk cId="2748813373" sldId="258"/>
        </pc:sldMkLst>
        <pc:spChg chg="add mod">
          <ac:chgData name="Tim Heffernan" userId="4f0f100d-a0d5-4e96-8d7b-fd5a0e50052b" providerId="ADAL" clId="{9615AA40-5A71-48D8-962D-02E6BA4CF4C9}" dt="2022-04-07T11:31:32.303" v="15"/>
          <ac:spMkLst>
            <pc:docMk/>
            <pc:sldMk cId="2748813373" sldId="258"/>
            <ac:spMk id="4" creationId="{AB800DFA-CDFA-41EF-9FCD-938F33EC2698}"/>
          </ac:spMkLst>
        </pc:spChg>
      </pc:sldChg>
      <pc:sldChg chg="addSp modSp">
        <pc:chgData name="Tim Heffernan" userId="4f0f100d-a0d5-4e96-8d7b-fd5a0e50052b" providerId="ADAL" clId="{9615AA40-5A71-48D8-962D-02E6BA4CF4C9}" dt="2022-04-07T11:32:00.474" v="19"/>
        <pc:sldMkLst>
          <pc:docMk/>
          <pc:sldMk cId="2259576981" sldId="259"/>
        </pc:sldMkLst>
        <pc:spChg chg="add mod">
          <ac:chgData name="Tim Heffernan" userId="4f0f100d-a0d5-4e96-8d7b-fd5a0e50052b" providerId="ADAL" clId="{9615AA40-5A71-48D8-962D-02E6BA4CF4C9}" dt="2022-04-07T11:32:00.474" v="19"/>
          <ac:spMkLst>
            <pc:docMk/>
            <pc:sldMk cId="2259576981" sldId="259"/>
            <ac:spMk id="4" creationId="{9636F278-1A9B-462D-9D2A-A4FAAFDA9DAC}"/>
          </ac:spMkLst>
        </pc:spChg>
      </pc:sldChg>
      <pc:sldChg chg="modSp mod">
        <pc:chgData name="Tim Heffernan" userId="4f0f100d-a0d5-4e96-8d7b-fd5a0e50052b" providerId="ADAL" clId="{9615AA40-5A71-48D8-962D-02E6BA4CF4C9}" dt="2022-04-07T11:29:42.210" v="3" actId="14100"/>
        <pc:sldMkLst>
          <pc:docMk/>
          <pc:sldMk cId="4034028190" sldId="260"/>
        </pc:sldMkLst>
        <pc:picChg chg="mod">
          <ac:chgData name="Tim Heffernan" userId="4f0f100d-a0d5-4e96-8d7b-fd5a0e50052b" providerId="ADAL" clId="{9615AA40-5A71-48D8-962D-02E6BA4CF4C9}" dt="2022-04-07T11:29:42.210" v="3" actId="14100"/>
          <ac:picMkLst>
            <pc:docMk/>
            <pc:sldMk cId="4034028190" sldId="260"/>
            <ac:picMk id="8" creationId="{CF2CF16C-AB5A-4CE5-AC7E-E297A151B05D}"/>
          </ac:picMkLst>
        </pc:picChg>
      </pc:sldChg>
      <pc:sldChg chg="addSp modSp">
        <pc:chgData name="Tim Heffernan" userId="4f0f100d-a0d5-4e96-8d7b-fd5a0e50052b" providerId="ADAL" clId="{9615AA40-5A71-48D8-962D-02E6BA4CF4C9}" dt="2022-04-07T11:32:14.018" v="22"/>
        <pc:sldMkLst>
          <pc:docMk/>
          <pc:sldMk cId="3665662636" sldId="266"/>
        </pc:sldMkLst>
        <pc:spChg chg="add mod">
          <ac:chgData name="Tim Heffernan" userId="4f0f100d-a0d5-4e96-8d7b-fd5a0e50052b" providerId="ADAL" clId="{9615AA40-5A71-48D8-962D-02E6BA4CF4C9}" dt="2022-04-07T11:32:14.018" v="22"/>
          <ac:spMkLst>
            <pc:docMk/>
            <pc:sldMk cId="3665662636" sldId="266"/>
            <ac:spMk id="6" creationId="{C6C29934-B062-4454-B7BC-A472A153586D}"/>
          </ac:spMkLst>
        </pc:spChg>
      </pc:sldChg>
      <pc:sldChg chg="addSp modSp">
        <pc:chgData name="Tim Heffernan" userId="4f0f100d-a0d5-4e96-8d7b-fd5a0e50052b" providerId="ADAL" clId="{9615AA40-5A71-48D8-962D-02E6BA4CF4C9}" dt="2022-04-07T11:32:09.058" v="21"/>
        <pc:sldMkLst>
          <pc:docMk/>
          <pc:sldMk cId="2586927627" sldId="267"/>
        </pc:sldMkLst>
        <pc:spChg chg="add mod">
          <ac:chgData name="Tim Heffernan" userId="4f0f100d-a0d5-4e96-8d7b-fd5a0e50052b" providerId="ADAL" clId="{9615AA40-5A71-48D8-962D-02E6BA4CF4C9}" dt="2022-04-07T11:32:09.058" v="21"/>
          <ac:spMkLst>
            <pc:docMk/>
            <pc:sldMk cId="2586927627" sldId="267"/>
            <ac:spMk id="6" creationId="{BB5AA056-8F66-44A7-A4A9-3F182493074A}"/>
          </ac:spMkLst>
        </pc:spChg>
      </pc:sldChg>
      <pc:sldChg chg="addSp modSp">
        <pc:chgData name="Tim Heffernan" userId="4f0f100d-a0d5-4e96-8d7b-fd5a0e50052b" providerId="ADAL" clId="{9615AA40-5A71-48D8-962D-02E6BA4CF4C9}" dt="2022-04-07T11:32:26.123" v="23"/>
        <pc:sldMkLst>
          <pc:docMk/>
          <pc:sldMk cId="3923085707" sldId="272"/>
        </pc:sldMkLst>
        <pc:spChg chg="add mod">
          <ac:chgData name="Tim Heffernan" userId="4f0f100d-a0d5-4e96-8d7b-fd5a0e50052b" providerId="ADAL" clId="{9615AA40-5A71-48D8-962D-02E6BA4CF4C9}" dt="2022-04-07T11:32:26.123" v="23"/>
          <ac:spMkLst>
            <pc:docMk/>
            <pc:sldMk cId="3923085707" sldId="272"/>
            <ac:spMk id="4" creationId="{D6531108-25F8-43FA-82A4-79730E991561}"/>
          </ac:spMkLst>
        </pc:spChg>
      </pc:sldChg>
      <pc:sldChg chg="addSp modSp">
        <pc:chgData name="Tim Heffernan" userId="4f0f100d-a0d5-4e96-8d7b-fd5a0e50052b" providerId="ADAL" clId="{9615AA40-5A71-48D8-962D-02E6BA4CF4C9}" dt="2022-04-07T11:32:31.569" v="24"/>
        <pc:sldMkLst>
          <pc:docMk/>
          <pc:sldMk cId="2309566451" sldId="273"/>
        </pc:sldMkLst>
        <pc:spChg chg="add mod">
          <ac:chgData name="Tim Heffernan" userId="4f0f100d-a0d5-4e96-8d7b-fd5a0e50052b" providerId="ADAL" clId="{9615AA40-5A71-48D8-962D-02E6BA4CF4C9}" dt="2022-04-07T11:32:31.569" v="24"/>
          <ac:spMkLst>
            <pc:docMk/>
            <pc:sldMk cId="2309566451" sldId="273"/>
            <ac:spMk id="4" creationId="{3428A0A4-FBB0-4811-B23C-A79722E93CA3}"/>
          </ac:spMkLst>
        </pc:spChg>
      </pc:sldChg>
      <pc:sldChg chg="addSp modSp">
        <pc:chgData name="Tim Heffernan" userId="4f0f100d-a0d5-4e96-8d7b-fd5a0e50052b" providerId="ADAL" clId="{9615AA40-5A71-48D8-962D-02E6BA4CF4C9}" dt="2022-04-07T11:31:39.681" v="16"/>
        <pc:sldMkLst>
          <pc:docMk/>
          <pc:sldMk cId="3435705048" sldId="274"/>
        </pc:sldMkLst>
        <pc:spChg chg="add mod">
          <ac:chgData name="Tim Heffernan" userId="4f0f100d-a0d5-4e96-8d7b-fd5a0e50052b" providerId="ADAL" clId="{9615AA40-5A71-48D8-962D-02E6BA4CF4C9}" dt="2022-04-07T11:31:39.681" v="16"/>
          <ac:spMkLst>
            <pc:docMk/>
            <pc:sldMk cId="3435705048" sldId="274"/>
            <ac:spMk id="5" creationId="{21CBFD03-1E14-405F-BC6C-30842BEFCE82}"/>
          </ac:spMkLst>
        </pc:spChg>
      </pc:sldChg>
      <pc:sldChg chg="addSp modSp mod">
        <pc:chgData name="Tim Heffernan" userId="4f0f100d-a0d5-4e96-8d7b-fd5a0e50052b" providerId="ADAL" clId="{9615AA40-5A71-48D8-962D-02E6BA4CF4C9}" dt="2022-04-07T11:30:00.970" v="5" actId="1076"/>
        <pc:sldMkLst>
          <pc:docMk/>
          <pc:sldMk cId="290625687" sldId="344"/>
        </pc:sldMkLst>
        <pc:spChg chg="mod">
          <ac:chgData name="Tim Heffernan" userId="4f0f100d-a0d5-4e96-8d7b-fd5a0e50052b" providerId="ADAL" clId="{9615AA40-5A71-48D8-962D-02E6BA4CF4C9}" dt="2022-04-07T11:30:00.970" v="5" actId="1076"/>
          <ac:spMkLst>
            <pc:docMk/>
            <pc:sldMk cId="290625687" sldId="344"/>
            <ac:spMk id="2" creationId="{00000000-0000-0000-0000-000000000000}"/>
          </ac:spMkLst>
        </pc:spChg>
        <pc:spChg chg="add mod">
          <ac:chgData name="Tim Heffernan" userId="4f0f100d-a0d5-4e96-8d7b-fd5a0e50052b" providerId="ADAL" clId="{9615AA40-5A71-48D8-962D-02E6BA4CF4C9}" dt="2022-04-07T11:29:52.648" v="4"/>
          <ac:spMkLst>
            <pc:docMk/>
            <pc:sldMk cId="290625687" sldId="344"/>
            <ac:spMk id="5" creationId="{20F50559-9A79-4345-9160-463CE2DA509F}"/>
          </ac:spMkLst>
        </pc:spChg>
      </pc:sldChg>
      <pc:sldChg chg="addSp delSp modSp">
        <pc:chgData name="Tim Heffernan" userId="4f0f100d-a0d5-4e96-8d7b-fd5a0e50052b" providerId="ADAL" clId="{9615AA40-5A71-48D8-962D-02E6BA4CF4C9}" dt="2022-04-07T11:30:26.430" v="8"/>
        <pc:sldMkLst>
          <pc:docMk/>
          <pc:sldMk cId="2213501838" sldId="348"/>
        </pc:sldMkLst>
        <pc:spChg chg="add mod">
          <ac:chgData name="Tim Heffernan" userId="4f0f100d-a0d5-4e96-8d7b-fd5a0e50052b" providerId="ADAL" clId="{9615AA40-5A71-48D8-962D-02E6BA4CF4C9}" dt="2022-04-07T11:30:26.430" v="8"/>
          <ac:spMkLst>
            <pc:docMk/>
            <pc:sldMk cId="2213501838" sldId="348"/>
            <ac:spMk id="7" creationId="{5D767300-6F7E-4DB3-A6C8-F9A4C6A349CE}"/>
          </ac:spMkLst>
        </pc:spChg>
        <pc:picChg chg="add del">
          <ac:chgData name="Tim Heffernan" userId="4f0f100d-a0d5-4e96-8d7b-fd5a0e50052b" providerId="ADAL" clId="{9615AA40-5A71-48D8-962D-02E6BA4CF4C9}" dt="2022-04-07T11:30:23.852" v="7"/>
          <ac:picMkLst>
            <pc:docMk/>
            <pc:sldMk cId="2213501838" sldId="348"/>
            <ac:picMk id="2" creationId="{33CEB3DA-E77A-4267-AF37-D0B8927B8001}"/>
          </ac:picMkLst>
        </pc:picChg>
      </pc:sldChg>
      <pc:sldChg chg="addSp modSp">
        <pc:chgData name="Tim Heffernan" userId="4f0f100d-a0d5-4e96-8d7b-fd5a0e50052b" providerId="ADAL" clId="{9615AA40-5A71-48D8-962D-02E6BA4CF4C9}" dt="2022-04-07T11:30:45.545" v="9"/>
        <pc:sldMkLst>
          <pc:docMk/>
          <pc:sldMk cId="751961348" sldId="350"/>
        </pc:sldMkLst>
        <pc:spChg chg="add mod">
          <ac:chgData name="Tim Heffernan" userId="4f0f100d-a0d5-4e96-8d7b-fd5a0e50052b" providerId="ADAL" clId="{9615AA40-5A71-48D8-962D-02E6BA4CF4C9}" dt="2022-04-07T11:30:45.545" v="9"/>
          <ac:spMkLst>
            <pc:docMk/>
            <pc:sldMk cId="751961348" sldId="350"/>
            <ac:spMk id="5" creationId="{AEF535A6-CE5A-4E5E-BCDD-EC93BBE44B29}"/>
          </ac:spMkLst>
        </pc:spChg>
      </pc:sldChg>
      <pc:sldChg chg="addSp delSp modSp mod">
        <pc:chgData name="Tim Heffernan" userId="4f0f100d-a0d5-4e96-8d7b-fd5a0e50052b" providerId="ADAL" clId="{9615AA40-5A71-48D8-962D-02E6BA4CF4C9}" dt="2022-04-07T11:57:38.990" v="40" actId="207"/>
        <pc:sldMkLst>
          <pc:docMk/>
          <pc:sldMk cId="507615723" sldId="352"/>
        </pc:sldMkLst>
        <pc:spChg chg="mod">
          <ac:chgData name="Tim Heffernan" userId="4f0f100d-a0d5-4e96-8d7b-fd5a0e50052b" providerId="ADAL" clId="{9615AA40-5A71-48D8-962D-02E6BA4CF4C9}" dt="2022-04-07T11:57:38.990" v="40" actId="207"/>
          <ac:spMkLst>
            <pc:docMk/>
            <pc:sldMk cId="507615723" sldId="352"/>
            <ac:spMk id="3" creationId="{201058B6-DE8C-4FEB-A78C-C7479A52704B}"/>
          </ac:spMkLst>
        </pc:spChg>
        <pc:spChg chg="del">
          <ac:chgData name="Tim Heffernan" userId="4f0f100d-a0d5-4e96-8d7b-fd5a0e50052b" providerId="ADAL" clId="{9615AA40-5A71-48D8-962D-02E6BA4CF4C9}" dt="2022-04-07T11:56:07.180" v="35" actId="21"/>
          <ac:spMkLst>
            <pc:docMk/>
            <pc:sldMk cId="507615723" sldId="352"/>
            <ac:spMk id="9" creationId="{5194ABE6-CA48-4408-8EBD-E316A29492D3}"/>
          </ac:spMkLst>
        </pc:spChg>
        <pc:spChg chg="add mod">
          <ac:chgData name="Tim Heffernan" userId="4f0f100d-a0d5-4e96-8d7b-fd5a0e50052b" providerId="ADAL" clId="{9615AA40-5A71-48D8-962D-02E6BA4CF4C9}" dt="2022-04-07T11:56:28.505" v="38"/>
          <ac:spMkLst>
            <pc:docMk/>
            <pc:sldMk cId="507615723" sldId="352"/>
            <ac:spMk id="13" creationId="{99CD2B58-F9CF-4401-83E7-274E519BCE39}"/>
          </ac:spMkLst>
        </pc:spChg>
      </pc:sldChg>
      <pc:sldChg chg="addSp modSp">
        <pc:chgData name="Tim Heffernan" userId="4f0f100d-a0d5-4e96-8d7b-fd5a0e50052b" providerId="ADAL" clId="{9615AA40-5A71-48D8-962D-02E6BA4CF4C9}" dt="2022-04-07T11:31:49.514" v="17"/>
        <pc:sldMkLst>
          <pc:docMk/>
          <pc:sldMk cId="3525389317" sldId="394"/>
        </pc:sldMkLst>
        <pc:spChg chg="add mod">
          <ac:chgData name="Tim Heffernan" userId="4f0f100d-a0d5-4e96-8d7b-fd5a0e50052b" providerId="ADAL" clId="{9615AA40-5A71-48D8-962D-02E6BA4CF4C9}" dt="2022-04-07T11:31:49.514" v="17"/>
          <ac:spMkLst>
            <pc:docMk/>
            <pc:sldMk cId="3525389317" sldId="394"/>
            <ac:spMk id="6" creationId="{0222CE20-6D07-4EF0-9FD4-B5D878FD45C3}"/>
          </ac:spMkLst>
        </pc:spChg>
      </pc:sldChg>
      <pc:sldChg chg="addSp modSp mod">
        <pc:chgData name="Tim Heffernan" userId="4f0f100d-a0d5-4e96-8d7b-fd5a0e50052b" providerId="ADAL" clId="{9615AA40-5A71-48D8-962D-02E6BA4CF4C9}" dt="2022-04-07T11:33:48.055" v="32" actId="27636"/>
        <pc:sldMkLst>
          <pc:docMk/>
          <pc:sldMk cId="1777241458" sldId="436"/>
        </pc:sldMkLst>
        <pc:spChg chg="add mod">
          <ac:chgData name="Tim Heffernan" userId="4f0f100d-a0d5-4e96-8d7b-fd5a0e50052b" providerId="ADAL" clId="{9615AA40-5A71-48D8-962D-02E6BA4CF4C9}" dt="2022-04-07T11:32:36.942" v="25"/>
          <ac:spMkLst>
            <pc:docMk/>
            <pc:sldMk cId="1777241458" sldId="436"/>
            <ac:spMk id="4" creationId="{61A36058-D947-481A-8DFA-0D5829762C57}"/>
          </ac:spMkLst>
        </pc:spChg>
        <pc:spChg chg="mod">
          <ac:chgData name="Tim Heffernan" userId="4f0f100d-a0d5-4e96-8d7b-fd5a0e50052b" providerId="ADAL" clId="{9615AA40-5A71-48D8-962D-02E6BA4CF4C9}" dt="2022-04-07T11:33:48.055" v="32" actId="27636"/>
          <ac:spMkLst>
            <pc:docMk/>
            <pc:sldMk cId="1777241458" sldId="436"/>
            <ac:spMk id="5" creationId="{00000000-0000-0000-0000-000000000000}"/>
          </ac:spMkLst>
        </pc:spChg>
      </pc:sldChg>
      <pc:sldChg chg="addSp modSp">
        <pc:chgData name="Tim Heffernan" userId="4f0f100d-a0d5-4e96-8d7b-fd5a0e50052b" providerId="ADAL" clId="{9615AA40-5A71-48D8-962D-02E6BA4CF4C9}" dt="2022-04-07T11:31:56.176" v="18"/>
        <pc:sldMkLst>
          <pc:docMk/>
          <pc:sldMk cId="3650371766" sldId="437"/>
        </pc:sldMkLst>
        <pc:spChg chg="add mod">
          <ac:chgData name="Tim Heffernan" userId="4f0f100d-a0d5-4e96-8d7b-fd5a0e50052b" providerId="ADAL" clId="{9615AA40-5A71-48D8-962D-02E6BA4CF4C9}" dt="2022-04-07T11:31:56.176" v="18"/>
          <ac:spMkLst>
            <pc:docMk/>
            <pc:sldMk cId="3650371766" sldId="437"/>
            <ac:spMk id="3" creationId="{778F15C1-3A70-416D-95D9-CA333DB81BF6}"/>
          </ac:spMkLst>
        </pc:spChg>
      </pc:sldChg>
      <pc:sldChg chg="addSp modSp mod">
        <pc:chgData name="Tim Heffernan" userId="4f0f100d-a0d5-4e96-8d7b-fd5a0e50052b" providerId="ADAL" clId="{9615AA40-5A71-48D8-962D-02E6BA4CF4C9}" dt="2022-04-07T11:31:08.727" v="12" actId="1076"/>
        <pc:sldMkLst>
          <pc:docMk/>
          <pc:sldMk cId="2408947333" sldId="439"/>
        </pc:sldMkLst>
        <pc:spChg chg="mod">
          <ac:chgData name="Tim Heffernan" userId="4f0f100d-a0d5-4e96-8d7b-fd5a0e50052b" providerId="ADAL" clId="{9615AA40-5A71-48D8-962D-02E6BA4CF4C9}" dt="2022-04-07T11:31:08.727" v="12" actId="1076"/>
          <ac:spMkLst>
            <pc:docMk/>
            <pc:sldMk cId="2408947333" sldId="439"/>
            <ac:spMk id="2" creationId="{FF8DE509-6ECB-4810-86C3-92A3C7E108DE}"/>
          </ac:spMkLst>
        </pc:spChg>
        <pc:spChg chg="mod">
          <ac:chgData name="Tim Heffernan" userId="4f0f100d-a0d5-4e96-8d7b-fd5a0e50052b" providerId="ADAL" clId="{9615AA40-5A71-48D8-962D-02E6BA4CF4C9}" dt="2022-04-07T11:31:04.745" v="11" actId="1076"/>
          <ac:spMkLst>
            <pc:docMk/>
            <pc:sldMk cId="2408947333" sldId="439"/>
            <ac:spMk id="3" creationId="{0E886C95-12E8-4CD8-9BCE-D21A678D74E9}"/>
          </ac:spMkLst>
        </pc:spChg>
        <pc:spChg chg="add mod">
          <ac:chgData name="Tim Heffernan" userId="4f0f100d-a0d5-4e96-8d7b-fd5a0e50052b" providerId="ADAL" clId="{9615AA40-5A71-48D8-962D-02E6BA4CF4C9}" dt="2022-04-07T11:30:58.732" v="10"/>
          <ac:spMkLst>
            <pc:docMk/>
            <pc:sldMk cId="2408947333" sldId="439"/>
            <ac:spMk id="4" creationId="{ED92815E-66BE-410B-8244-838DC48B8535}"/>
          </ac:spMkLst>
        </pc:spChg>
      </pc:sldChg>
      <pc:sldChg chg="addSp modSp del">
        <pc:chgData name="Tim Heffernan" userId="4f0f100d-a0d5-4e96-8d7b-fd5a0e50052b" providerId="ADAL" clId="{9615AA40-5A71-48D8-962D-02E6BA4CF4C9}" dt="2022-04-07T11:55:58.126" v="34" actId="2696"/>
        <pc:sldMkLst>
          <pc:docMk/>
          <pc:sldMk cId="163505704" sldId="440"/>
        </pc:sldMkLst>
        <pc:spChg chg="add mod">
          <ac:chgData name="Tim Heffernan" userId="4f0f100d-a0d5-4e96-8d7b-fd5a0e50052b" providerId="ADAL" clId="{9615AA40-5A71-48D8-962D-02E6BA4CF4C9}" dt="2022-04-07T11:31:24.669" v="14"/>
          <ac:spMkLst>
            <pc:docMk/>
            <pc:sldMk cId="163505704" sldId="440"/>
            <ac:spMk id="9" creationId="{B868D713-46AA-4282-B434-379BE534A242}"/>
          </ac:spMkLst>
        </pc:spChg>
      </pc:sldChg>
      <pc:sldChg chg="addSp modSp mod">
        <pc:chgData name="Tim Heffernan" userId="4f0f100d-a0d5-4e96-8d7b-fd5a0e50052b" providerId="ADAL" clId="{9615AA40-5A71-48D8-962D-02E6BA4CF4C9}" dt="2022-04-07T11:56:19.319" v="37" actId="688"/>
        <pc:sldMkLst>
          <pc:docMk/>
          <pc:sldMk cId="4087919563" sldId="441"/>
        </pc:sldMkLst>
        <pc:spChg chg="add mod">
          <ac:chgData name="Tim Heffernan" userId="4f0f100d-a0d5-4e96-8d7b-fd5a0e50052b" providerId="ADAL" clId="{9615AA40-5A71-48D8-962D-02E6BA4CF4C9}" dt="2022-04-07T11:56:19.319" v="37" actId="688"/>
          <ac:spMkLst>
            <pc:docMk/>
            <pc:sldMk cId="4087919563" sldId="441"/>
            <ac:spMk id="6" creationId="{5703C2E4-66DE-472E-B1E5-55A1E5F080E0}"/>
          </ac:spMkLst>
        </pc:spChg>
      </pc:sldChg>
    </pc:docChg>
  </pc:docChgLst>
  <pc:docChgLst>
    <pc:chgData name="Tim Heffernan" userId="4f0f100d-a0d5-4e96-8d7b-fd5a0e50052b" providerId="ADAL" clId="{2272C468-4486-434F-BFEF-AD54760C3F4E}"/>
    <pc:docChg chg="custSel delSld modSld">
      <pc:chgData name="Tim Heffernan" userId="4f0f100d-a0d5-4e96-8d7b-fd5a0e50052b" providerId="ADAL" clId="{2272C468-4486-434F-BFEF-AD54760C3F4E}" dt="2022-04-07T23:41:04.337" v="54" actId="1076"/>
      <pc:docMkLst>
        <pc:docMk/>
      </pc:docMkLst>
      <pc:sldChg chg="del">
        <pc:chgData name="Tim Heffernan" userId="4f0f100d-a0d5-4e96-8d7b-fd5a0e50052b" providerId="ADAL" clId="{2272C468-4486-434F-BFEF-AD54760C3F4E}" dt="2022-04-07T23:33:47.805" v="1" actId="2696"/>
        <pc:sldMkLst>
          <pc:docMk/>
          <pc:sldMk cId="2309566451" sldId="273"/>
        </pc:sldMkLst>
      </pc:sldChg>
      <pc:sldChg chg="del">
        <pc:chgData name="Tim Heffernan" userId="4f0f100d-a0d5-4e96-8d7b-fd5a0e50052b" providerId="ADAL" clId="{2272C468-4486-434F-BFEF-AD54760C3F4E}" dt="2022-04-07T23:32:31.277" v="0" actId="2696"/>
        <pc:sldMkLst>
          <pc:docMk/>
          <pc:sldMk cId="507615723" sldId="352"/>
        </pc:sldMkLst>
      </pc:sldChg>
      <pc:sldChg chg="modSp mod">
        <pc:chgData name="Tim Heffernan" userId="4f0f100d-a0d5-4e96-8d7b-fd5a0e50052b" providerId="ADAL" clId="{2272C468-4486-434F-BFEF-AD54760C3F4E}" dt="2022-04-07T23:41:04.337" v="54" actId="1076"/>
        <pc:sldMkLst>
          <pc:docMk/>
          <pc:sldMk cId="1777241458" sldId="436"/>
        </pc:sldMkLst>
        <pc:spChg chg="mod">
          <ac:chgData name="Tim Heffernan" userId="4f0f100d-a0d5-4e96-8d7b-fd5a0e50052b" providerId="ADAL" clId="{2272C468-4486-434F-BFEF-AD54760C3F4E}" dt="2022-04-07T23:41:04.337" v="54" actId="1076"/>
          <ac:spMkLst>
            <pc:docMk/>
            <pc:sldMk cId="1777241458" sldId="436"/>
            <ac:spMk id="4" creationId="{61A36058-D947-481A-8DFA-0D5829762C57}"/>
          </ac:spMkLst>
        </pc:spChg>
        <pc:spChg chg="mod">
          <ac:chgData name="Tim Heffernan" userId="4f0f100d-a0d5-4e96-8d7b-fd5a0e50052b" providerId="ADAL" clId="{2272C468-4486-434F-BFEF-AD54760C3F4E}" dt="2022-04-07T23:40:12.449" v="53" actId="255"/>
          <ac:spMkLst>
            <pc:docMk/>
            <pc:sldMk cId="1777241458" sldId="436"/>
            <ac:spMk id="5" creationId="{00000000-0000-0000-0000-000000000000}"/>
          </ac:spMkLst>
        </pc:spChg>
      </pc:sldChg>
      <pc:sldMasterChg chg="delSldLayout">
        <pc:chgData name="Tim Heffernan" userId="4f0f100d-a0d5-4e96-8d7b-fd5a0e50052b" providerId="ADAL" clId="{2272C468-4486-434F-BFEF-AD54760C3F4E}" dt="2022-04-07T23:32:31.277" v="0" actId="2696"/>
        <pc:sldMasterMkLst>
          <pc:docMk/>
          <pc:sldMasterMk cId="3060615823" sldId="2147483863"/>
        </pc:sldMasterMkLst>
        <pc:sldLayoutChg chg="del">
          <pc:chgData name="Tim Heffernan" userId="4f0f100d-a0d5-4e96-8d7b-fd5a0e50052b" providerId="ADAL" clId="{2272C468-4486-434F-BFEF-AD54760C3F4E}" dt="2022-04-07T23:32:31.277" v="0" actId="2696"/>
          <pc:sldLayoutMkLst>
            <pc:docMk/>
            <pc:sldMasterMk cId="3060615823" sldId="2147483863"/>
            <pc:sldLayoutMk cId="4225150404" sldId="214748387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AU" sz="1400" dirty="0"/>
              <a:t>% of</a:t>
            </a:r>
            <a:r>
              <a:rPr lang="en-AU" sz="1400" baseline="0" dirty="0"/>
              <a:t> PHNs aware of LEAD</a:t>
            </a:r>
            <a:endParaRPr lang="en-AU" sz="1400" dirty="0"/>
          </a:p>
        </c:rich>
      </c:tx>
      <c:layout>
        <c:manualLayout>
          <c:xMode val="edge"/>
          <c:yMode val="edge"/>
          <c:x val="0.14933330968417227"/>
          <c:y val="2.7820115250466629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FA-4A42-9FFE-F0F65BE9A2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FA-4A42-9FFE-F0F65BE9A27F}"/>
              </c:ext>
            </c:extLst>
          </c:dPt>
          <c:cat>
            <c:strRef>
              <c:f>SurveyTool1!$A$167:$A$168</c:f>
              <c:strCache>
                <c:ptCount val="2"/>
                <c:pt idx="0">
                  <c:v>Yes (95%)</c:v>
                </c:pt>
                <c:pt idx="1">
                  <c:v>No (5%)</c:v>
                </c:pt>
              </c:strCache>
            </c:strRef>
          </c:cat>
          <c:val>
            <c:numRef>
              <c:f>SurveyTool1!$B$167:$B$168</c:f>
              <c:numCache>
                <c:formatCode>0%</c:formatCode>
                <c:ptCount val="2"/>
                <c:pt idx="0">
                  <c:v>0.95</c:v>
                </c:pt>
                <c:pt idx="1">
                  <c:v>0.05</c:v>
                </c:pt>
              </c:numCache>
            </c:numRef>
          </c:val>
          <c:extLst>
            <c:ext xmlns:c16="http://schemas.microsoft.com/office/drawing/2014/chart" uri="{C3380CC4-5D6E-409C-BE32-E72D297353CC}">
              <c16:uniqueId val="{00000004-75FA-4A42-9FFE-F0F65BE9A27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81703482221785"/>
          <c:y val="3.401459505099351E-2"/>
          <c:w val="0.92033829104695242"/>
          <c:h val="0.69117780718890942"/>
        </c:manualLayout>
      </c:layout>
      <c:barChart>
        <c:barDir val="col"/>
        <c:grouping val="clustered"/>
        <c:varyColors val="0"/>
        <c:ser>
          <c:idx val="0"/>
          <c:order val="0"/>
          <c:spPr>
            <a:solidFill>
              <a:schemeClr val="accent1"/>
            </a:solidFill>
            <a:ln>
              <a:noFill/>
            </a:ln>
            <a:effectLst/>
          </c:spPr>
          <c:invertIfNegative val="0"/>
          <c:cat>
            <c:strRef>
              <c:f>'Question 8'!$A$44:$A$52</c:f>
              <c:strCache>
                <c:ptCount val="9"/>
                <c:pt idx="0">
                  <c:v>Community Advisory Committee (Broad PHN)</c:v>
                </c:pt>
                <c:pt idx="1">
                  <c:v>Mental Health Specific Advisory Committee</c:v>
                </c:pt>
                <c:pt idx="2">
                  <c:v>Child and Young People</c:v>
                </c:pt>
                <c:pt idx="3">
                  <c:v>Severe and Complex Mental Illness</c:v>
                </c:pt>
                <c:pt idx="4">
                  <c:v>Aboriginal and Torres Strait Islander</c:v>
                </c:pt>
                <c:pt idx="5">
                  <c:v>Low Intensity/Brief Interventions</c:v>
                </c:pt>
                <c:pt idx="6">
                  <c:v>Psychological Therapies</c:v>
                </c:pt>
                <c:pt idx="7">
                  <c:v>Suicide Prevention</c:v>
                </c:pt>
                <c:pt idx="8">
                  <c:v>Alcohol and Other Drugs</c:v>
                </c:pt>
              </c:strCache>
            </c:strRef>
          </c:cat>
          <c:val>
            <c:numRef>
              <c:f>'Question 8'!$B$44:$B$52</c:f>
              <c:numCache>
                <c:formatCode>0%</c:formatCode>
                <c:ptCount val="9"/>
                <c:pt idx="0">
                  <c:v>0.81</c:v>
                </c:pt>
                <c:pt idx="1">
                  <c:v>0.54</c:v>
                </c:pt>
                <c:pt idx="2">
                  <c:v>0.22</c:v>
                </c:pt>
                <c:pt idx="3">
                  <c:v>0.22</c:v>
                </c:pt>
                <c:pt idx="4">
                  <c:v>0.45</c:v>
                </c:pt>
                <c:pt idx="5">
                  <c:v>0.13</c:v>
                </c:pt>
                <c:pt idx="6">
                  <c:v>0.13</c:v>
                </c:pt>
                <c:pt idx="7">
                  <c:v>0.5</c:v>
                </c:pt>
                <c:pt idx="8">
                  <c:v>0.27</c:v>
                </c:pt>
              </c:numCache>
            </c:numRef>
          </c:val>
          <c:extLst>
            <c:ext xmlns:c16="http://schemas.microsoft.com/office/drawing/2014/chart" uri="{C3380CC4-5D6E-409C-BE32-E72D297353CC}">
              <c16:uniqueId val="{00000000-04A5-4593-AD9C-6284CB5FF007}"/>
            </c:ext>
          </c:extLst>
        </c:ser>
        <c:dLbls>
          <c:showLegendKey val="0"/>
          <c:showVal val="0"/>
          <c:showCatName val="0"/>
          <c:showSerName val="0"/>
          <c:showPercent val="0"/>
          <c:showBubbleSize val="0"/>
        </c:dLbls>
        <c:gapWidth val="219"/>
        <c:overlap val="-27"/>
        <c:axId val="550784512"/>
        <c:axId val="550781600"/>
      </c:barChart>
      <c:catAx>
        <c:axId val="55078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781600"/>
        <c:crosses val="autoZero"/>
        <c:auto val="1"/>
        <c:lblAlgn val="ctr"/>
        <c:lblOffset val="100"/>
        <c:noMultiLvlLbl val="0"/>
      </c:catAx>
      <c:valAx>
        <c:axId val="550781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78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Other types of roles for Lived Experience Representation 2021</a:t>
            </a:r>
            <a:endParaRPr lang="en-AU"/>
          </a:p>
        </c:rich>
      </c:tx>
      <c:layout>
        <c:manualLayout>
          <c:xMode val="edge"/>
          <c:yMode val="edge"/>
          <c:x val="0.2243626164376511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943080644331216"/>
          <c:y val="0.14678427646852529"/>
          <c:w val="0.57727755227051569"/>
          <c:h val="0.70769324743497974"/>
        </c:manualLayout>
      </c:layout>
      <c:barChart>
        <c:barDir val="bar"/>
        <c:grouping val="clustered"/>
        <c:varyColors val="0"/>
        <c:ser>
          <c:idx val="0"/>
          <c:order val="0"/>
          <c:spPr>
            <a:solidFill>
              <a:schemeClr val="accent1"/>
            </a:solidFill>
            <a:ln>
              <a:noFill/>
            </a:ln>
            <a:effectLst/>
          </c:spPr>
          <c:invertIfNegative val="0"/>
          <c:cat>
            <c:strRef>
              <c:f>'Question 9'!$A$45:$A$51</c:f>
              <c:strCache>
                <c:ptCount val="7"/>
                <c:pt idx="0">
                  <c:v>Recruitment panels for new PHN staff</c:v>
                </c:pt>
                <c:pt idx="1">
                  <c:v>Recruitment panels for new C&amp;C representatives</c:v>
                </c:pt>
                <c:pt idx="2">
                  <c:v>Tender assessment panels</c:v>
                </c:pt>
                <c:pt idx="3">
                  <c:v>Lived experience researchers/evaluators</c:v>
                </c:pt>
                <c:pt idx="4">
                  <c:v>Lived experience speakers, educators, trainers</c:v>
                </c:pt>
                <c:pt idx="5">
                  <c:v>Auditors/Reviewers</c:v>
                </c:pt>
                <c:pt idx="6">
                  <c:v>Peer Workers</c:v>
                </c:pt>
              </c:strCache>
            </c:strRef>
          </c:cat>
          <c:val>
            <c:numRef>
              <c:f>'Question 9'!$B$45:$B$51</c:f>
              <c:numCache>
                <c:formatCode>0%</c:formatCode>
                <c:ptCount val="7"/>
                <c:pt idx="0">
                  <c:v>0.18</c:v>
                </c:pt>
                <c:pt idx="1">
                  <c:v>0.09</c:v>
                </c:pt>
                <c:pt idx="2">
                  <c:v>0.86</c:v>
                </c:pt>
                <c:pt idx="3">
                  <c:v>0.31</c:v>
                </c:pt>
                <c:pt idx="4">
                  <c:v>0.59</c:v>
                </c:pt>
                <c:pt idx="5">
                  <c:v>0.13</c:v>
                </c:pt>
                <c:pt idx="6">
                  <c:v>0.09</c:v>
                </c:pt>
              </c:numCache>
            </c:numRef>
          </c:val>
          <c:extLst>
            <c:ext xmlns:c16="http://schemas.microsoft.com/office/drawing/2014/chart" uri="{C3380CC4-5D6E-409C-BE32-E72D297353CC}">
              <c16:uniqueId val="{00000000-DDCB-4A9C-ACE5-DE3BA46AA489}"/>
            </c:ext>
          </c:extLst>
        </c:ser>
        <c:dLbls>
          <c:showLegendKey val="0"/>
          <c:showVal val="0"/>
          <c:showCatName val="0"/>
          <c:showSerName val="0"/>
          <c:showPercent val="0"/>
          <c:showBubbleSize val="0"/>
        </c:dLbls>
        <c:gapWidth val="219"/>
        <c:axId val="517206832"/>
        <c:axId val="517203504"/>
      </c:barChart>
      <c:catAx>
        <c:axId val="517206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203504"/>
        <c:crosses val="autoZero"/>
        <c:auto val="1"/>
        <c:lblAlgn val="ctr"/>
        <c:lblOffset val="100"/>
        <c:noMultiLvlLbl val="0"/>
      </c:catAx>
      <c:valAx>
        <c:axId val="517203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206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a:effectLst/>
              </a:rPr>
              <a:t>PHNs with commissioned services that employ peer workers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'Question 22'!$A$4</c:f>
              <c:strCache>
                <c:ptCount val="1"/>
                <c:pt idx="0">
                  <c:v>Yes</c:v>
                </c:pt>
              </c:strCache>
            </c:strRef>
          </c:tx>
          <c:spPr>
            <a:solidFill>
              <a:schemeClr val="accent1"/>
            </a:solidFill>
            <a:ln>
              <a:noFill/>
            </a:ln>
            <a:effectLst/>
          </c:spPr>
          <c:invertIfNegative val="0"/>
          <c:cat>
            <c:numRef>
              <c:f>'Question 22'!$B$3:$F$3</c:f>
              <c:numCache>
                <c:formatCode>General</c:formatCode>
                <c:ptCount val="3"/>
                <c:pt idx="0">
                  <c:v>2018</c:v>
                </c:pt>
                <c:pt idx="1">
                  <c:v>2020</c:v>
                </c:pt>
                <c:pt idx="2">
                  <c:v>2021</c:v>
                </c:pt>
              </c:numCache>
            </c:numRef>
          </c:cat>
          <c:val>
            <c:numRef>
              <c:f>'Question 22'!$B$4:$F$4</c:f>
              <c:numCache>
                <c:formatCode>0.00%</c:formatCode>
                <c:ptCount val="3"/>
                <c:pt idx="0">
                  <c:v>0.66670000000000007</c:v>
                </c:pt>
                <c:pt idx="1">
                  <c:v>0.92</c:v>
                </c:pt>
                <c:pt idx="2" formatCode="0%">
                  <c:v>1</c:v>
                </c:pt>
              </c:numCache>
            </c:numRef>
          </c:val>
          <c:extLst>
            <c:ext xmlns:c16="http://schemas.microsoft.com/office/drawing/2014/chart" uri="{C3380CC4-5D6E-409C-BE32-E72D297353CC}">
              <c16:uniqueId val="{00000000-AE31-4945-A800-AB30F365DAB0}"/>
            </c:ext>
          </c:extLst>
        </c:ser>
        <c:ser>
          <c:idx val="1"/>
          <c:order val="1"/>
          <c:tx>
            <c:strRef>
              <c:f>'Question 22'!$A$5</c:f>
              <c:strCache>
                <c:ptCount val="1"/>
                <c:pt idx="0">
                  <c:v>No</c:v>
                </c:pt>
              </c:strCache>
            </c:strRef>
          </c:tx>
          <c:spPr>
            <a:solidFill>
              <a:schemeClr val="accent6"/>
            </a:solidFill>
            <a:ln>
              <a:noFill/>
            </a:ln>
            <a:effectLst/>
          </c:spPr>
          <c:invertIfNegative val="0"/>
          <c:cat>
            <c:numRef>
              <c:f>'Question 22'!$B$3:$F$3</c:f>
              <c:numCache>
                <c:formatCode>General</c:formatCode>
                <c:ptCount val="3"/>
                <c:pt idx="0">
                  <c:v>2018</c:v>
                </c:pt>
                <c:pt idx="1">
                  <c:v>2020</c:v>
                </c:pt>
                <c:pt idx="2">
                  <c:v>2021</c:v>
                </c:pt>
              </c:numCache>
            </c:numRef>
          </c:cat>
          <c:val>
            <c:numRef>
              <c:f>'Question 22'!$B$5:$F$5</c:f>
              <c:numCache>
                <c:formatCode>0.00%</c:formatCode>
                <c:ptCount val="3"/>
                <c:pt idx="0">
                  <c:v>0.14810000000000001</c:v>
                </c:pt>
                <c:pt idx="1">
                  <c:v>0</c:v>
                </c:pt>
              </c:numCache>
            </c:numRef>
          </c:val>
          <c:extLst>
            <c:ext xmlns:c16="http://schemas.microsoft.com/office/drawing/2014/chart" uri="{C3380CC4-5D6E-409C-BE32-E72D297353CC}">
              <c16:uniqueId val="{00000001-AE31-4945-A800-AB30F365DAB0}"/>
            </c:ext>
          </c:extLst>
        </c:ser>
        <c:ser>
          <c:idx val="2"/>
          <c:order val="2"/>
          <c:tx>
            <c:strRef>
              <c:f>'Question 22'!$A$6</c:f>
              <c:strCache>
                <c:ptCount val="1"/>
                <c:pt idx="0">
                  <c:v>Unsure/Don't know</c:v>
                </c:pt>
              </c:strCache>
            </c:strRef>
          </c:tx>
          <c:spPr>
            <a:solidFill>
              <a:schemeClr val="bg1">
                <a:lumMod val="50000"/>
              </a:schemeClr>
            </a:solidFill>
            <a:ln>
              <a:noFill/>
            </a:ln>
            <a:effectLst/>
          </c:spPr>
          <c:invertIfNegative val="0"/>
          <c:cat>
            <c:numRef>
              <c:f>'Question 22'!$B$3:$F$3</c:f>
              <c:numCache>
                <c:formatCode>General</c:formatCode>
                <c:ptCount val="3"/>
                <c:pt idx="0">
                  <c:v>2018</c:v>
                </c:pt>
                <c:pt idx="1">
                  <c:v>2020</c:v>
                </c:pt>
                <c:pt idx="2">
                  <c:v>2021</c:v>
                </c:pt>
              </c:numCache>
            </c:numRef>
          </c:cat>
          <c:val>
            <c:numRef>
              <c:f>'Question 22'!$B$6:$F$6</c:f>
              <c:numCache>
                <c:formatCode>0.00%</c:formatCode>
                <c:ptCount val="3"/>
                <c:pt idx="0">
                  <c:v>0.1852</c:v>
                </c:pt>
                <c:pt idx="1">
                  <c:v>0.08</c:v>
                </c:pt>
              </c:numCache>
            </c:numRef>
          </c:val>
          <c:extLst>
            <c:ext xmlns:c16="http://schemas.microsoft.com/office/drawing/2014/chart" uri="{C3380CC4-5D6E-409C-BE32-E72D297353CC}">
              <c16:uniqueId val="{00000002-AE31-4945-A800-AB30F365DAB0}"/>
            </c:ext>
          </c:extLst>
        </c:ser>
        <c:dLbls>
          <c:showLegendKey val="0"/>
          <c:showVal val="0"/>
          <c:showCatName val="0"/>
          <c:showSerName val="0"/>
          <c:showPercent val="0"/>
          <c:showBubbleSize val="0"/>
        </c:dLbls>
        <c:gapWidth val="219"/>
        <c:overlap val="-27"/>
        <c:axId val="2037349215"/>
        <c:axId val="2037343391"/>
      </c:barChart>
      <c:catAx>
        <c:axId val="2037349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343391"/>
        <c:crosses val="autoZero"/>
        <c:auto val="1"/>
        <c:lblAlgn val="ctr"/>
        <c:lblOffset val="100"/>
        <c:noMultiLvlLbl val="0"/>
      </c:catAx>
      <c:valAx>
        <c:axId val="20373433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349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Requirements</a:t>
            </a:r>
            <a:r>
              <a:rPr lang="en-AU" baseline="0"/>
              <a:t> to Establish a LE Identified Role</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SurveyTool1!$A$159:$A$163</c:f>
              <c:strCache>
                <c:ptCount val="5"/>
                <c:pt idx="0">
                  <c:v>Identifying a suitable role</c:v>
                </c:pt>
                <c:pt idx="1">
                  <c:v>Specific Lived Experience funding for the role</c:v>
                </c:pt>
                <c:pt idx="2">
                  <c:v>Development of a position description</c:v>
                </c:pt>
                <c:pt idx="3">
                  <c:v>Commitment from Executive</c:v>
                </c:pt>
                <c:pt idx="4">
                  <c:v>Already have an existing Lived Experience Identified role</c:v>
                </c:pt>
              </c:strCache>
            </c:strRef>
          </c:cat>
          <c:val>
            <c:numRef>
              <c:f>SurveyTool1!$B$159:$B$163</c:f>
              <c:numCache>
                <c:formatCode>0%</c:formatCode>
                <c:ptCount val="5"/>
                <c:pt idx="0">
                  <c:v>0.63</c:v>
                </c:pt>
                <c:pt idx="1">
                  <c:v>0.68</c:v>
                </c:pt>
                <c:pt idx="2">
                  <c:v>0.63</c:v>
                </c:pt>
                <c:pt idx="3">
                  <c:v>0.63</c:v>
                </c:pt>
                <c:pt idx="4">
                  <c:v>0.22</c:v>
                </c:pt>
              </c:numCache>
            </c:numRef>
          </c:val>
          <c:extLst>
            <c:ext xmlns:c16="http://schemas.microsoft.com/office/drawing/2014/chart" uri="{C3380CC4-5D6E-409C-BE32-E72D297353CC}">
              <c16:uniqueId val="{00000000-67EE-4DB7-AFFD-31F0E6F6343D}"/>
            </c:ext>
          </c:extLst>
        </c:ser>
        <c:dLbls>
          <c:showLegendKey val="0"/>
          <c:showVal val="0"/>
          <c:showCatName val="0"/>
          <c:showSerName val="0"/>
          <c:showPercent val="0"/>
          <c:showBubbleSize val="0"/>
        </c:dLbls>
        <c:gapWidth val="219"/>
        <c:overlap val="-27"/>
        <c:axId val="982146384"/>
        <c:axId val="982128912"/>
      </c:barChart>
      <c:catAx>
        <c:axId val="98214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128912"/>
        <c:crosses val="autoZero"/>
        <c:auto val="1"/>
        <c:lblAlgn val="ctr"/>
        <c:lblOffset val="100"/>
        <c:noMultiLvlLbl val="0"/>
      </c:catAx>
      <c:valAx>
        <c:axId val="982128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14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08A6427-7AF4-4A9A-9636-7DA069499379}" type="datetimeFigureOut">
              <a:rPr lang="en-US" smtClean="0"/>
              <a:t>4/8/2022</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87D92DF-3FE9-40BC-9F09-E46123461302}" type="slidenum">
              <a:rPr lang="en-US" smtClean="0"/>
              <a:t>‹#›</a:t>
            </a:fld>
            <a:endParaRPr lang="en-US" dirty="0"/>
          </a:p>
        </p:txBody>
      </p:sp>
    </p:spTree>
    <p:extLst>
      <p:ext uri="{BB962C8B-B14F-4D97-AF65-F5344CB8AC3E}">
        <p14:creationId xmlns:p14="http://schemas.microsoft.com/office/powerpoint/2010/main" val="188570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1.health.gov.au/internet/main/publishing.nsf/Content/2126B045A8DA90FDCA257F6500018260/$File/8PHN%20Guidance%20-%20Consumer%20and%20Carer%20Engagement%20and%20Participation.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protect-au.mimecast.com/s/7K39CE8w0yinw6jtKoNO5?domain=mhaustralia.org" TargetMode="External"/><Relationship Id="rId4" Type="http://schemas.openxmlformats.org/officeDocument/2006/relationships/hyperlink" Target="https://www1.health.gov.au/internet/main/publishing.nsf/Content/2126B045A8DA90FDCA257F6500018260/$File/PHN%20Guidance%20-%20Peer%20Workforce%20role%20in%20Mental%20Health%20and%20Suicide%20Prevention.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1.health.gov.au/internet/main/publishing.nsf/Content/2126B045A8DA90FDCA257F6500018260/$File/8PHN%20Guidance%20-%20Consumer%20and%20Carer%20Engagement%20and%20Participation.pdf"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protect-au.mimecast.com/s/7K39CE8w0yinw6jtKoNO5?domain=mhaustralia.org" TargetMode="External"/><Relationship Id="rId4" Type="http://schemas.openxmlformats.org/officeDocument/2006/relationships/hyperlink" Target="https://www1.health.gov.au/internet/main/publishing.nsf/Content/2126B045A8DA90FDCA257F6500018260/$File/PHN%20Guidance%20-%20Peer%20Workforce%20role%20in%20Mental%20Health%20and%20Suicide%20Prevention.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75112" cy="2292350"/>
          </a:xfrm>
        </p:spPr>
      </p:sp>
      <p:sp>
        <p:nvSpPr>
          <p:cNvPr id="3" name="Notes Placeholder 2"/>
          <p:cNvSpPr>
            <a:spLocks noGrp="1"/>
          </p:cNvSpPr>
          <p:nvPr>
            <p:ph type="body" idx="1"/>
          </p:nvPr>
        </p:nvSpPr>
        <p:spPr/>
        <p:txBody>
          <a:bodyPr/>
          <a:lstStyle/>
          <a:p>
            <a:r>
              <a:rPr lang="en-NZ" dirty="0"/>
              <a:t>Add your name and introduce yourself</a:t>
            </a:r>
          </a:p>
          <a:p>
            <a:r>
              <a:rPr lang="en-NZ" dirty="0"/>
              <a:t>Also let people know about following us on social media – all handles on last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4E2841-FFFD-4A59-BE8D-6DD6D3A261CD}" type="slidenum">
              <a:rPr kumimoji="0" lang="en-NZ"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NZ" sz="1200" b="0" i="0" u="none" strike="noStrike" kern="1200" cap="none" spc="0" normalizeH="0" baseline="0" noProof="0" dirty="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0189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7D92DF-3FE9-40BC-9F09-E46123461302}" type="slidenum">
              <a:rPr lang="en-US" smtClean="0"/>
              <a:t>11</a:t>
            </a:fld>
            <a:endParaRPr lang="en-US" dirty="0"/>
          </a:p>
        </p:txBody>
      </p:sp>
    </p:spTree>
    <p:extLst>
      <p:ext uri="{BB962C8B-B14F-4D97-AF65-F5344CB8AC3E}">
        <p14:creationId xmlns:p14="http://schemas.microsoft.com/office/powerpoint/2010/main" val="88278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7D92DF-3FE9-40BC-9F09-E46123461302}" type="slidenum">
              <a:rPr lang="en-US" smtClean="0"/>
              <a:t>12</a:t>
            </a:fld>
            <a:endParaRPr lang="en-US" dirty="0"/>
          </a:p>
        </p:txBody>
      </p:sp>
    </p:spTree>
    <p:extLst>
      <p:ext uri="{BB962C8B-B14F-4D97-AF65-F5344CB8AC3E}">
        <p14:creationId xmlns:p14="http://schemas.microsoft.com/office/powerpoint/2010/main" val="289097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967BF-DE4B-417D-B2B1-49407A2C7E2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95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Conversation Paula and Tim</a:t>
            </a:r>
          </a:p>
          <a:p>
            <a:endParaRPr lang="en-AU" dirty="0"/>
          </a:p>
          <a:p>
            <a:r>
              <a:rPr lang="en-AU" dirty="0">
                <a:solidFill>
                  <a:srgbClr val="0070C0"/>
                </a:solidFill>
              </a:rPr>
              <a:t>How we met at Nov 2017 conference …. Paula first time sharing my story in a public forum … Tim and Paula had connected by phone previous to this but was first time meeting each other</a:t>
            </a:r>
          </a:p>
          <a:p>
            <a:endParaRPr lang="en-AU" dirty="0"/>
          </a:p>
          <a:p>
            <a:r>
              <a:rPr lang="en-AU" dirty="0"/>
              <a:t>Following recommendations from the November 2017 Stepped Care Workshop, in June 2018, the Department executed a contract for services with Brisbane North PHN to chair and project manage the newly formed National PHN Mental Health Lived Experience Engagement Network (MHLEEN).  Due to its work, the Network received a commitment from the Department for a further three years.</a:t>
            </a:r>
          </a:p>
          <a:p>
            <a:r>
              <a:rPr lang="en-AU" dirty="0"/>
              <a:t>  </a:t>
            </a:r>
          </a:p>
          <a:p>
            <a:r>
              <a:rPr lang="en-AU" dirty="0"/>
              <a:t>Overall the main aims and objectives of MHLEEN align with the Departments Guidelines for </a:t>
            </a:r>
            <a:r>
              <a:rPr lang="en-AU" u="sng" dirty="0">
                <a:hlinkClick r:id="rId3"/>
              </a:rPr>
              <a:t>Consumer and Carer Engagement</a:t>
            </a:r>
            <a:r>
              <a:rPr lang="en-AU" dirty="0"/>
              <a:t> (2016) and </a:t>
            </a:r>
            <a:r>
              <a:rPr lang="en-AU" u="sng" dirty="0">
                <a:hlinkClick r:id="rId4"/>
              </a:rPr>
              <a:t>Peer Workforce Development</a:t>
            </a:r>
            <a:r>
              <a:rPr lang="en-AU" dirty="0"/>
              <a:t> (2019) and the Fifth National Plan. </a:t>
            </a:r>
          </a:p>
          <a:p>
            <a:endParaRPr lang="en-AU" dirty="0"/>
          </a:p>
          <a:p>
            <a:r>
              <a:rPr lang="en-AU" dirty="0"/>
              <a:t>Upon reflection of the 2020 year and work of MHLEEN, outcomes and achievements that are linked to the guidance materials has been undertaken.  See below.</a:t>
            </a:r>
            <a:endParaRPr lang="en-AU" b="1" dirty="0"/>
          </a:p>
          <a:p>
            <a:r>
              <a:rPr lang="en-AU" dirty="0"/>
              <a:t> </a:t>
            </a:r>
            <a:endParaRPr lang="en-AU" b="1" dirty="0"/>
          </a:p>
          <a:p>
            <a:r>
              <a:rPr lang="en-AU" b="1" dirty="0"/>
              <a:t>Lived Experience Engagement</a:t>
            </a:r>
          </a:p>
          <a:p>
            <a:pPr lvl="0"/>
            <a:r>
              <a:rPr lang="en-AU" dirty="0"/>
              <a:t>embed consumer and carer co-design throughout the commissioning cycle, including in needs assessment; policy development; strategic planning; prioritisation; procurement of services; and monitoring and evaluation; </a:t>
            </a:r>
            <a:endParaRPr lang="en-AU" b="1" dirty="0"/>
          </a:p>
          <a:p>
            <a:r>
              <a:rPr lang="en-AU" i="1" dirty="0"/>
              <a:t>Outcome and Achievements</a:t>
            </a:r>
            <a:endParaRPr lang="en-AU" b="1" dirty="0"/>
          </a:p>
          <a:p>
            <a:r>
              <a:rPr lang="en-AU" i="1" dirty="0"/>
              <a:t>MHLEEN members were asked to provide a link to their regional plans and excerpts that refer to consumer and carer or lived experience engagement and peer workforce development.  Other PHN’s who were still developing their plans were able to see what and how other PHN’s were embedding co-design activities</a:t>
            </a:r>
            <a:endParaRPr lang="en-AU" b="1" dirty="0"/>
          </a:p>
          <a:p>
            <a:pPr lvl="0"/>
            <a:r>
              <a:rPr lang="en-AU" dirty="0"/>
              <a:t>establish collaborative partnership arrangements with Aboriginal and Torres Strait Islander communities and their health and mental health services; </a:t>
            </a:r>
            <a:endParaRPr lang="en-AU" b="1" dirty="0"/>
          </a:p>
          <a:p>
            <a:r>
              <a:rPr lang="en-AU" i="1" dirty="0"/>
              <a:t>Outcomes and Achievements</a:t>
            </a:r>
            <a:endParaRPr lang="en-AU" b="1" dirty="0"/>
          </a:p>
          <a:p>
            <a:r>
              <a:rPr lang="en-AU" i="1" dirty="0"/>
              <a:t>The Aboriginal and Torres Strait Islander Lived Experience Centre at </a:t>
            </a:r>
            <a:r>
              <a:rPr lang="en-AU" i="1" dirty="0" err="1"/>
              <a:t>Blackdog</a:t>
            </a:r>
            <a:r>
              <a:rPr lang="en-AU" i="1" dirty="0"/>
              <a:t> Institute was invited and now attends MHLEEN meetings and provides advice.</a:t>
            </a:r>
            <a:endParaRPr lang="en-AU" b="1" dirty="0"/>
          </a:p>
          <a:p>
            <a:pPr lvl="0"/>
            <a:r>
              <a:rPr lang="en-AU" dirty="0"/>
              <a:t>establish collaborative partnership arrangements with transcultural mental health services, or the alternatives in states and territories where such services do not exist;</a:t>
            </a:r>
            <a:endParaRPr lang="en-AU" b="1" dirty="0"/>
          </a:p>
          <a:p>
            <a:r>
              <a:rPr lang="en-AU" i="1" dirty="0"/>
              <a:t>Outcome and Achievements</a:t>
            </a:r>
            <a:endParaRPr lang="en-AU" b="1" dirty="0"/>
          </a:p>
          <a:p>
            <a:r>
              <a:rPr lang="en-AU" i="1" u="sng" dirty="0">
                <a:hlinkClick r:id="rId5"/>
              </a:rPr>
              <a:t>The Framework for Mental Health in Multicultural Australia (the Framework)</a:t>
            </a:r>
            <a:r>
              <a:rPr lang="en-AU" i="1" dirty="0"/>
              <a:t> is a free, nationally available online resource which allows organisations and individual practitioners to evaluate and enhance their cultural responsiveness.  It has been promoted through the MHLEEN as a resource available to them.  Some PHNs have established CALD implementation groups with their state peak body and other relevant services. </a:t>
            </a:r>
            <a:endParaRPr lang="en-AU" dirty="0"/>
          </a:p>
          <a:p>
            <a:pPr lvl="0"/>
            <a:r>
              <a:rPr lang="en-AU" dirty="0"/>
              <a:t>move to contractual arrangements with service providers which require them to demonstrate a rights based approach to consumers and carers</a:t>
            </a:r>
            <a:endParaRPr lang="en-AU" b="1" dirty="0"/>
          </a:p>
          <a:p>
            <a:r>
              <a:rPr lang="en-AU" i="1" dirty="0"/>
              <a:t>Outcomes and Achievements</a:t>
            </a:r>
            <a:endParaRPr lang="en-AU" b="1" dirty="0"/>
          </a:p>
          <a:p>
            <a:r>
              <a:rPr lang="en-AU" i="1" dirty="0"/>
              <a:t>Compared to the 2018, there has been an increase in PHNs recruiting people with a lived experience to be a part of the development of tender assessment process and monitoring of commissioned services (see Stocktake Report)</a:t>
            </a:r>
            <a:endParaRPr lang="en-AU" b="1" dirty="0"/>
          </a:p>
          <a:p>
            <a:br>
              <a:rPr lang="en-AU" b="1" dirty="0"/>
            </a:br>
            <a:r>
              <a:rPr lang="en-AU" dirty="0"/>
              <a:t> </a:t>
            </a:r>
          </a:p>
          <a:p>
            <a:r>
              <a:rPr lang="en-AU" dirty="0"/>
              <a:t> </a:t>
            </a:r>
            <a:endParaRPr lang="en-AU" b="1" dirty="0"/>
          </a:p>
          <a:p>
            <a:r>
              <a:rPr lang="en-AU" b="1" dirty="0"/>
              <a:t>Peer Workforce Development</a:t>
            </a:r>
          </a:p>
          <a:p>
            <a:pPr lvl="0"/>
            <a:r>
              <a:rPr lang="en-AU" dirty="0"/>
              <a:t>develop an understanding of peer work policies and programs, employment conditions (including salaries and wages), and models of practice and standards relevant to their respective state/territory government agency and/or community mental health organisation</a:t>
            </a:r>
            <a:endParaRPr lang="en-AU" b="1" dirty="0"/>
          </a:p>
          <a:p>
            <a:r>
              <a:rPr lang="en-AU" i="1" dirty="0"/>
              <a:t>Outcome and Achievements</a:t>
            </a:r>
            <a:endParaRPr lang="en-AU" b="1" dirty="0"/>
          </a:p>
          <a:p>
            <a:r>
              <a:rPr lang="en-AU" i="1" dirty="0"/>
              <a:t>There has been the development of Peer Workforce Frameworks at a regional (</a:t>
            </a:r>
            <a:r>
              <a:rPr lang="en-AU" i="1" dirty="0" err="1"/>
              <a:t>eg</a:t>
            </a:r>
            <a:r>
              <a:rPr lang="en-AU" i="1" dirty="0"/>
              <a:t>., </a:t>
            </a:r>
            <a:r>
              <a:rPr lang="en-AU" i="1" dirty="0" err="1"/>
              <a:t>Coordinare</a:t>
            </a:r>
            <a:r>
              <a:rPr lang="en-AU" i="1" dirty="0"/>
              <a:t> NSW), state (QLD Lived Experience Workforce Network and at the National level (</a:t>
            </a:r>
            <a:r>
              <a:rPr lang="en-AU" i="1" dirty="0" err="1"/>
              <a:t>eg</a:t>
            </a:r>
            <a:r>
              <a:rPr lang="en-AU" i="1" dirty="0"/>
              <a:t>., National Mental Health Commission).  PHNs and MHLEEN members have actively promoted, supported and in some cases hosted focus groups involving both peer workers and service providers.</a:t>
            </a:r>
            <a:endParaRPr lang="en-AU" b="1" dirty="0"/>
          </a:p>
          <a:p>
            <a:r>
              <a:rPr lang="en-AU" i="1" dirty="0"/>
              <a:t> </a:t>
            </a:r>
            <a:endParaRPr lang="en-AU" b="1" dirty="0"/>
          </a:p>
          <a:p>
            <a:pPr lvl="0"/>
            <a:r>
              <a:rPr lang="en-AU" dirty="0"/>
              <a:t>provide input to the development of the peer workforce and the equitable employment of peer workers in the region.</a:t>
            </a:r>
            <a:endParaRPr lang="en-AU" b="1" dirty="0"/>
          </a:p>
          <a:p>
            <a:r>
              <a:rPr lang="en-AU" i="1" dirty="0"/>
              <a:t>Outcome and Achievements</a:t>
            </a:r>
            <a:endParaRPr lang="en-AU" b="1" dirty="0"/>
          </a:p>
          <a:p>
            <a:r>
              <a:rPr lang="en-AU" i="1" dirty="0"/>
              <a:t>Further work needs to be undertaken in this space due to different state/territory industrial relations and award structures.  PHNs have however allocated budgets specifically for peer worker roles (</a:t>
            </a:r>
            <a:r>
              <a:rPr lang="en-AU" i="1" dirty="0" err="1"/>
              <a:t>eg</a:t>
            </a:r>
            <a:r>
              <a:rPr lang="en-AU" i="1" dirty="0"/>
              <a:t>. service hubs, safe spaces)</a:t>
            </a:r>
            <a:endParaRPr lang="en-AU" b="1" dirty="0"/>
          </a:p>
          <a:p>
            <a:r>
              <a:rPr lang="en-AU" dirty="0"/>
              <a:t> </a:t>
            </a:r>
            <a:endParaRPr lang="en-AU" b="1" dirty="0"/>
          </a:p>
          <a:p>
            <a:r>
              <a:rPr lang="en-AU" dirty="0"/>
              <a:t>In the longer term, PHNs will be expected to:</a:t>
            </a:r>
            <a:endParaRPr lang="en-AU" b="1" dirty="0"/>
          </a:p>
          <a:p>
            <a:pPr lvl="0"/>
            <a:r>
              <a:rPr lang="en-AU" dirty="0"/>
              <a:t>support models of practice that incorporate peer workers as specialised members of multidisciplinary teams providing person-centred, recovery-oriented and trauma-informed stepped care in mental health and suicide prevention services</a:t>
            </a:r>
            <a:endParaRPr lang="en-AU" b="1" dirty="0"/>
          </a:p>
          <a:p>
            <a:r>
              <a:rPr lang="en-AU" i="1" dirty="0"/>
              <a:t>Outcome and Achievement</a:t>
            </a:r>
            <a:endParaRPr lang="en-AU" b="1" dirty="0"/>
          </a:p>
          <a:p>
            <a:r>
              <a:rPr lang="en-AU" i="1" dirty="0"/>
              <a:t>PHN Members have presented at a number of conferences on the topic of support models through case studies (</a:t>
            </a:r>
            <a:r>
              <a:rPr lang="en-AU" i="1" dirty="0" err="1"/>
              <a:t>eg</a:t>
            </a:r>
            <a:r>
              <a:rPr lang="en-AU" i="1" dirty="0"/>
              <a:t>., LETS Peer Support Telephone – S.A.; Peachtree Perinatal Peer Program – QLD)</a:t>
            </a:r>
            <a:endParaRPr lang="en-AU" b="1" dirty="0"/>
          </a:p>
          <a:p>
            <a:r>
              <a:rPr lang="en-AU" dirty="0"/>
              <a:t> </a:t>
            </a:r>
            <a:endParaRPr lang="en-AU" b="1" dirty="0"/>
          </a:p>
          <a:p>
            <a:pPr lvl="0"/>
            <a:r>
              <a:rPr lang="en-AU" dirty="0"/>
              <a:t>promote training, peer supervision and career development for peer workers in partnership with relevant community mental health organisations, state/territory government agencies, and local consumer and carer networks</a:t>
            </a:r>
            <a:endParaRPr lang="en-AU" b="1" dirty="0"/>
          </a:p>
          <a:p>
            <a:r>
              <a:rPr lang="en-AU" i="1" dirty="0"/>
              <a:t>Outcomes and Achievements</a:t>
            </a:r>
            <a:endParaRPr lang="en-AU" b="1" dirty="0"/>
          </a:p>
          <a:p>
            <a:r>
              <a:rPr lang="en-AU" i="1" dirty="0"/>
              <a:t>Monthly updates are provided to MHLEEN members with a range of resources and capacity building opportunities.  Some organisational readiness training has also been available and attended (</a:t>
            </a:r>
            <a:r>
              <a:rPr lang="en-AU" i="1" dirty="0" err="1"/>
              <a:t>eg</a:t>
            </a:r>
            <a:r>
              <a:rPr lang="en-AU" i="1" dirty="0"/>
              <a:t>., SHARC – Vic; SHARE – International Conference on Peer Supervision - USA where webinars are available online).  The Peer Hub (NSW) has proved to be a valuable site for all things peer work.</a:t>
            </a:r>
            <a:endParaRPr lang="en-AU" b="1" dirty="0"/>
          </a:p>
          <a:p>
            <a:r>
              <a:rPr lang="en-AU" i="1" dirty="0"/>
              <a:t> </a:t>
            </a:r>
            <a:endParaRPr lang="en-AU" b="1" dirty="0"/>
          </a:p>
          <a:p>
            <a:pPr lvl="0"/>
            <a:r>
              <a:rPr lang="en-AU" dirty="0"/>
              <a:t>promote the development of standards of practice and a code of ethics for peer work in partnership with relevant community mental health organisations, state/territory government agencies and local consumer and carer networks</a:t>
            </a:r>
            <a:endParaRPr lang="en-AU" b="1" dirty="0"/>
          </a:p>
          <a:p>
            <a:r>
              <a:rPr lang="en-AU" i="1" dirty="0"/>
              <a:t>Outcomes and Achievements</a:t>
            </a:r>
            <a:endParaRPr lang="en-AU" b="1" dirty="0"/>
          </a:p>
          <a:p>
            <a:r>
              <a:rPr lang="en-AU" i="1" dirty="0"/>
              <a:t>most recently the Australian government has developed digital health standards.  Also during the year there was opportunity to work with </a:t>
            </a:r>
            <a:r>
              <a:rPr lang="en-AU" i="1" dirty="0" err="1"/>
              <a:t>Darthmouth</a:t>
            </a:r>
            <a:r>
              <a:rPr lang="en-AU" i="1" dirty="0"/>
              <a:t> University on piloting of their ‘Digital Peer Support’ accredited training – USA.  Standards development is also being undertaken involving a number of countries, MHLEEN represented on this group.</a:t>
            </a:r>
            <a:endParaRPr lang="en-AU" b="1" dirty="0"/>
          </a:p>
          <a:p>
            <a:r>
              <a:rPr lang="en-AU" dirty="0"/>
              <a:t> </a:t>
            </a:r>
            <a:endParaRPr lang="en-AU" b="1" dirty="0"/>
          </a:p>
          <a:p>
            <a:pPr lvl="0"/>
            <a:r>
              <a:rPr lang="en-AU" dirty="0"/>
              <a:t>support the development and implementation of models of professional peer supervision by experienced peer workers to promote best practice in peer work in partnership with community mental health organisations and state/territory government agencies</a:t>
            </a:r>
            <a:r>
              <a:rPr lang="en-AU" i="1" dirty="0"/>
              <a:t> </a:t>
            </a:r>
            <a:endParaRPr lang="en-AU" b="1" dirty="0"/>
          </a:p>
          <a:p>
            <a:r>
              <a:rPr lang="en-AU" i="1" dirty="0"/>
              <a:t>Outcome and Achievements</a:t>
            </a:r>
            <a:endParaRPr lang="en-AU" b="1" dirty="0"/>
          </a:p>
          <a:p>
            <a:r>
              <a:rPr lang="en-AU" i="1" dirty="0"/>
              <a:t>While a number of ‘models’ of professional peer supervision have been developed in Australia and overseas, most commissioned services (including PHNs) do not have a dedicated budget for this.  However a number of PHNs have facilitated the development of Communities of Practice where peer workers can meet, provide support and co-reflection and have access to mentoring opportunities.  An additional issue is agreement of what requirements a peer supervisor needs.  Anecdotally we hear that there is a lot of informal unpaid support and supervision and access to general supervision by their manager (who does not identify as having a lived experience of recovery and supervisory skills).</a:t>
            </a:r>
            <a:endParaRPr lang="en-AU" dirty="0"/>
          </a:p>
          <a:p>
            <a:r>
              <a:rPr lang="en-AU" b="1" dirty="0"/>
              <a:t> </a:t>
            </a:r>
            <a:endParaRPr lang="en-AU" dirty="0"/>
          </a:p>
          <a:p>
            <a:pPr lvl="0"/>
            <a:r>
              <a:rPr lang="en-AU" dirty="0"/>
              <a:t>support the development, promotion and equitable distribution of appropriate supports for peer workers with lived experience of disability and co-occurring mental health issues, or who come from vulnerable community groups, in partnership with culturally appropriate services for peoples who identify as culturally and linguistically diverse (CALD), Aboriginal and Torres Strait Islander, and Lesbian, Gay, Bisexual, Transgender, Intersex or Queer (LGBTIQ).</a:t>
            </a:r>
            <a:endParaRPr lang="en-AU" b="1" dirty="0"/>
          </a:p>
          <a:p>
            <a:r>
              <a:rPr lang="en-AU" i="1" dirty="0"/>
              <a:t>There is a need to scope out the existing workforce who have specialist skills to work with these vulnerable community groups</a:t>
            </a:r>
            <a:r>
              <a:rPr lang="en-AU" dirty="0"/>
              <a:t>.</a:t>
            </a:r>
            <a:endParaRPr lang="en-AU" b="1" dirty="0"/>
          </a:p>
          <a:p>
            <a:r>
              <a:rPr lang="en-AU" dirty="0"/>
              <a:t> </a:t>
            </a:r>
            <a:endParaRPr lang="en-AU" b="1" dirty="0"/>
          </a:p>
          <a:p>
            <a:r>
              <a:rPr lang="en-AU" dirty="0"/>
              <a:t>In summary, MHLEEN and PHNs have demonstrated a growing awareness, commitment and prioritising of lived experience engagement and peer workforce development.  The recent Stocktake Report provides evidence of this and in particular having a central coordinated network which enables a strong collective voice, sharing of resources and support.</a:t>
            </a:r>
            <a:endParaRPr lang="en-AU" b="1" dirty="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BBCF70-1141-4922-A36C-2BBFF89FABA2}"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39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967BF-DE4B-417D-B2B1-49407A2C7E2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56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survey was developed in 2018 by MHLEEN members and approved by the Department.  This current report has replicated the original survey and is being compared to the 2018 benchmark of activity being undertaken by PHNs.</a:t>
            </a:r>
          </a:p>
          <a:p>
            <a:r>
              <a:rPr lang="en-AU" dirty="0"/>
              <a:t>The survey included the collection of both quantitative and qualitative data.  For the 2020 survey case studies on engagement and peer workforce development were also requested from each PHN.</a:t>
            </a:r>
          </a:p>
          <a:p>
            <a:r>
              <a:rPr lang="en-AU" dirty="0"/>
              <a:t>Survey questions included</a:t>
            </a:r>
          </a:p>
          <a:p>
            <a:r>
              <a:rPr lang="en-AU" dirty="0">
                <a:effectLst/>
              </a:rPr>
              <a:t> </a:t>
            </a:r>
          </a:p>
          <a:p>
            <a:r>
              <a:rPr lang="en-AU" dirty="0"/>
              <a:t>(see slide)</a:t>
            </a:r>
          </a:p>
          <a:p>
            <a:r>
              <a:rPr lang="en-AU" dirty="0">
                <a:effectLst/>
              </a:rPr>
              <a:t> </a:t>
            </a:r>
          </a:p>
          <a:p>
            <a:r>
              <a:rPr lang="en-AU" dirty="0"/>
              <a:t>Reminders and follow-up contact was made to encourage as many PHN’s to participate as possible.  This included the Department writing to all PHN CEOs inviting their participation, support and assistance to those completing the survey and discussion at MHLEEN meetings.</a:t>
            </a:r>
          </a:p>
          <a:p>
            <a:r>
              <a:rPr lang="en-AU" dirty="0"/>
              <a:t> </a:t>
            </a:r>
          </a:p>
          <a:p>
            <a:r>
              <a:rPr lang="en-AU" dirty="0"/>
              <a:t>25/31 response rate (81%)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BBCF70-1141-4922-A36C-2BBFF89FABA2}"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8721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pPr>
            <a:r>
              <a:rPr lang="en-AU" sz="1800" b="1" dirty="0">
                <a:solidFill>
                  <a:srgbClr val="003E6A"/>
                </a:solidFill>
                <a:effectLst/>
                <a:latin typeface="Arial" panose="020B0604020202020204" pitchFamily="34" charset="0"/>
                <a:ea typeface="MS Gothic" panose="020B0609070205080204" pitchFamily="49" charset="-128"/>
                <a:cs typeface="Times New Roman" panose="02020603050405020304" pitchFamily="18" charset="0"/>
              </a:rPr>
              <a:t>Lived Experience Involvement in Governance</a:t>
            </a:r>
          </a:p>
          <a:p>
            <a:pPr>
              <a:lnSpc>
                <a:spcPct val="107000"/>
              </a:lnSpc>
              <a:spcAft>
                <a:spcPts val="800"/>
              </a:spcAft>
            </a:pPr>
            <a:r>
              <a:rPr lang="en-AU" sz="1800" dirty="0">
                <a:effectLst/>
                <a:latin typeface="Arial" panose="020B0604020202020204" pitchFamily="34" charset="0"/>
                <a:ea typeface="Arial" panose="020B0604020202020204" pitchFamily="34" charset="0"/>
                <a:cs typeface="Times New Roman" panose="02020603050405020304" pitchFamily="18" charset="0"/>
              </a:rPr>
              <a:t>The majority of PHNs responded that their PHN have governance and management structures that include people with a lived experience (see Table 2). This was an increase compared to 2018 responses (80%). </a:t>
            </a:r>
          </a:p>
          <a:p>
            <a:pPr>
              <a:lnSpc>
                <a:spcPct val="107000"/>
              </a:lnSpc>
              <a:spcAft>
                <a:spcPts val="800"/>
              </a:spcAft>
            </a:pPr>
            <a:r>
              <a:rPr lang="en-AU" sz="1800" dirty="0">
                <a:effectLst/>
                <a:latin typeface="Arial" panose="020B0604020202020204" pitchFamily="34" charset="0"/>
                <a:ea typeface="Arial" panose="020B0604020202020204" pitchFamily="34" charset="0"/>
                <a:cs typeface="Times New Roman" panose="02020603050405020304" pitchFamily="18" charset="0"/>
              </a:rPr>
              <a:t>MHLEEN has actively promoted and circulated resources, tools and online training opportunities to new members along with providing one to one induction. MHLEEN members are also responsible for sharing this information with their MHAOD teams.</a:t>
            </a:r>
          </a:p>
          <a:p>
            <a:pPr>
              <a:lnSpc>
                <a:spcPct val="107000"/>
              </a:lnSpc>
              <a:spcAft>
                <a:spcPts val="800"/>
              </a:spcAft>
            </a:pPr>
            <a:endParaRPr lang="en-AU" sz="1800" dirty="0">
              <a:latin typeface="Arial" panose="020B0604020202020204" pitchFamily="34" charset="0"/>
              <a:ea typeface="Arial" panose="020B0604020202020204" pitchFamily="34" charset="0"/>
              <a:cs typeface="Times New Roman" panose="02020603050405020304" pitchFamily="18" charset="0"/>
            </a:endParaRPr>
          </a:p>
          <a:p>
            <a:pPr>
              <a:spcBef>
                <a:spcPts val="600"/>
              </a:spcBef>
              <a:spcAft>
                <a:spcPts val="1200"/>
              </a:spcAft>
            </a:pPr>
            <a:r>
              <a:rPr lang="en-US" sz="1800" b="1" dirty="0">
                <a:solidFill>
                  <a:srgbClr val="003E6A"/>
                </a:solidFill>
                <a:effectLst/>
                <a:latin typeface="Arial" panose="020B0604020202020204" pitchFamily="34" charset="0"/>
                <a:ea typeface="Times New Roman" panose="02020603050405020304" pitchFamily="18" charset="0"/>
                <a:cs typeface="Times New Roman" panose="02020603050405020304" pitchFamily="18" charset="0"/>
              </a:rPr>
              <a:t>Types of Committee/Representative Roles</a:t>
            </a:r>
            <a:endParaRPr lang="en-AU" sz="1800" b="1" dirty="0">
              <a:solidFill>
                <a:srgbClr val="003E6A"/>
              </a:solidFill>
              <a:effectLst/>
              <a:latin typeface="Arial" panose="020B0604020202020204" pitchFamily="34" charset="0"/>
              <a:ea typeface="MS Gothic" panose="020B0609070205080204" pitchFamily="49" charset="-128"/>
              <a:cs typeface="Times New Roman" panose="02020603050405020304" pitchFamily="18" charset="0"/>
            </a:endParaRPr>
          </a:p>
          <a:p>
            <a:pPr algn="ctr">
              <a:spcAft>
                <a:spcPts val="1000"/>
              </a:spcAft>
            </a:pPr>
            <a:r>
              <a:rPr lang="en-AU" sz="1800" i="1" dirty="0">
                <a:solidFill>
                  <a:srgbClr val="1F497D"/>
                </a:solidFill>
                <a:effectLst/>
                <a:latin typeface="Arial" panose="020B0604020202020204" pitchFamily="34" charset="0"/>
                <a:ea typeface="Arial" panose="020B0604020202020204" pitchFamily="34" charset="0"/>
                <a:cs typeface="Times New Roman" panose="02020603050405020304" pitchFamily="18" charset="0"/>
              </a:rPr>
              <a:t>Table 3 </a:t>
            </a:r>
          </a:p>
          <a:p>
            <a:pPr>
              <a:spcAft>
                <a:spcPts val="800"/>
              </a:spcAft>
            </a:pPr>
            <a:br>
              <a:rPr lang="en-AU" sz="2800" dirty="0">
                <a:effectLst/>
              </a:rPr>
            </a:br>
            <a:r>
              <a:rPr lang="en-US" sz="2800" dirty="0">
                <a:effectLst/>
              </a:rPr>
              <a:t>PHNs were asked what types of committees or representative groups included people with a lived experience (see Table 3). PHNs are required to have an overall Community Advisory Committee as a part of their contractual arrangements with the Department. Around 80% of PHNs reported that they have representation on the Community Advisory a broad MHAOD committee. Over 50% of PHNs had people with a lived experience on a Mental Health specific advisory committee. Other committees included child and youth, severe and complex, Aboriginal and Torres Strait Islander, Low intensity/brief therapies, psychological therapies and alcohol and other drugs. </a:t>
            </a:r>
            <a:r>
              <a:rPr lang="en-AU" sz="1800" dirty="0">
                <a:effectLst/>
              </a:rPr>
              <a:t> </a:t>
            </a:r>
            <a:r>
              <a:rPr lang="en-AU" sz="2800" dirty="0">
                <a:effectLst/>
              </a:rPr>
              <a:t> </a:t>
            </a:r>
            <a:r>
              <a:rPr lang="en-AU" sz="1800" dirty="0">
                <a:effectLst/>
                <a:latin typeface="Arial" panose="020B0604020202020204" pitchFamily="34" charset="0"/>
                <a:ea typeface="Arial" panose="020B0604020202020204" pitchFamily="34" charset="0"/>
                <a:cs typeface="Times New Roman" panose="02020603050405020304" pitchFamily="18" charset="0"/>
              </a:rPr>
              <a:t> Add table number and title to all</a:t>
            </a:r>
          </a:p>
          <a:p>
            <a:pPr>
              <a:lnSpc>
                <a:spcPct val="107000"/>
              </a:lnSpc>
              <a:spcAft>
                <a:spcPts val="800"/>
              </a:spcAft>
            </a:pP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47FB-38B5-480F-B483-080186EBA5A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4880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Conversation Paula and Tim</a:t>
            </a:r>
          </a:p>
          <a:p>
            <a:endParaRPr lang="en-AU" dirty="0"/>
          </a:p>
          <a:p>
            <a:r>
              <a:rPr lang="en-AU" dirty="0">
                <a:solidFill>
                  <a:srgbClr val="0070C0"/>
                </a:solidFill>
              </a:rPr>
              <a:t>How we met at Nov 2017 conference …. Paula first time sharing my story in a public forum … Tim and Paula had connected by phone previous to this but was first time meeting each other</a:t>
            </a:r>
          </a:p>
          <a:p>
            <a:endParaRPr lang="en-AU" dirty="0"/>
          </a:p>
          <a:p>
            <a:r>
              <a:rPr lang="en-AU" dirty="0"/>
              <a:t>Following recommendations from the November 2017 Stepped Care Workshop, in June 2018, the Department executed a contract for services with Brisbane North PHN to chair and project manage the newly formed National PHN Mental Health Lived Experience Engagement Network (MHLEEN).  Due to its work, the Network received a commitment from the Department for a further three years.</a:t>
            </a:r>
          </a:p>
          <a:p>
            <a:r>
              <a:rPr lang="en-AU" dirty="0"/>
              <a:t>  </a:t>
            </a:r>
          </a:p>
          <a:p>
            <a:r>
              <a:rPr lang="en-AU" dirty="0"/>
              <a:t>Overall the main aims and objectives of MHLEEN align with the Departments Guidelines for </a:t>
            </a:r>
            <a:r>
              <a:rPr lang="en-AU" u="sng" dirty="0">
                <a:hlinkClick r:id="rId3"/>
              </a:rPr>
              <a:t>Consumer and Carer Engagement</a:t>
            </a:r>
            <a:r>
              <a:rPr lang="en-AU" dirty="0"/>
              <a:t> (2016) and </a:t>
            </a:r>
            <a:r>
              <a:rPr lang="en-AU" u="sng" dirty="0">
                <a:hlinkClick r:id="rId4"/>
              </a:rPr>
              <a:t>Peer Workforce Development</a:t>
            </a:r>
            <a:r>
              <a:rPr lang="en-AU" dirty="0"/>
              <a:t> (2019) and the Fifth National Plan. </a:t>
            </a:r>
          </a:p>
          <a:p>
            <a:endParaRPr lang="en-AU" dirty="0"/>
          </a:p>
          <a:p>
            <a:r>
              <a:rPr lang="en-AU" dirty="0"/>
              <a:t>Upon reflection of the 2020 year and work of MHLEEN, outcomes and achievements that are linked to the guidance materials has been undertaken.  See below.</a:t>
            </a:r>
            <a:endParaRPr lang="en-AU" b="1" dirty="0"/>
          </a:p>
          <a:p>
            <a:r>
              <a:rPr lang="en-AU" dirty="0"/>
              <a:t> </a:t>
            </a:r>
            <a:endParaRPr lang="en-AU" b="1" dirty="0"/>
          </a:p>
          <a:p>
            <a:r>
              <a:rPr lang="en-AU" b="1" dirty="0"/>
              <a:t>Lived Experience Engagement</a:t>
            </a:r>
          </a:p>
          <a:p>
            <a:pPr lvl="0"/>
            <a:r>
              <a:rPr lang="en-AU" dirty="0"/>
              <a:t>embed consumer and carer co-design throughout the commissioning cycle, including in needs assessment; policy development; strategic planning; prioritisation; procurement of services; and monitoring and evaluation; </a:t>
            </a:r>
            <a:endParaRPr lang="en-AU" b="1" dirty="0"/>
          </a:p>
          <a:p>
            <a:r>
              <a:rPr lang="en-AU" i="1" dirty="0"/>
              <a:t>Outcome and Achievements</a:t>
            </a:r>
            <a:endParaRPr lang="en-AU" b="1" dirty="0"/>
          </a:p>
          <a:p>
            <a:r>
              <a:rPr lang="en-AU" i="1" dirty="0"/>
              <a:t>MHLEEN members were asked to provide a link to their regional plans and excerpts that refer to consumer and carer or lived experience engagement and peer workforce development.  Other PHN’s who were still developing their plans were able to see what and how other PHN’s were embedding co-design activities</a:t>
            </a:r>
            <a:endParaRPr lang="en-AU" b="1" dirty="0"/>
          </a:p>
          <a:p>
            <a:pPr lvl="0"/>
            <a:r>
              <a:rPr lang="en-AU" dirty="0"/>
              <a:t>establish collaborative partnership arrangements with Aboriginal and Torres Strait Islander communities and their health and mental health services; </a:t>
            </a:r>
            <a:endParaRPr lang="en-AU" b="1" dirty="0"/>
          </a:p>
          <a:p>
            <a:r>
              <a:rPr lang="en-AU" i="1" dirty="0"/>
              <a:t>Outcomes and Achievements</a:t>
            </a:r>
            <a:endParaRPr lang="en-AU" b="1" dirty="0"/>
          </a:p>
          <a:p>
            <a:r>
              <a:rPr lang="en-AU" i="1" dirty="0"/>
              <a:t>The Aboriginal and Torres Strait Islander Lived Experience Centre at </a:t>
            </a:r>
            <a:r>
              <a:rPr lang="en-AU" i="1" dirty="0" err="1"/>
              <a:t>Blackdog</a:t>
            </a:r>
            <a:r>
              <a:rPr lang="en-AU" i="1" dirty="0"/>
              <a:t> Institute was invited and now attends MHLEEN meetings and provides advice.</a:t>
            </a:r>
            <a:endParaRPr lang="en-AU" b="1" dirty="0"/>
          </a:p>
          <a:p>
            <a:pPr lvl="0"/>
            <a:r>
              <a:rPr lang="en-AU" dirty="0"/>
              <a:t>establish collaborative partnership arrangements with transcultural mental health services, or the alternatives in states and territories where such services do not exist;</a:t>
            </a:r>
            <a:endParaRPr lang="en-AU" b="1" dirty="0"/>
          </a:p>
          <a:p>
            <a:r>
              <a:rPr lang="en-AU" i="1" dirty="0"/>
              <a:t>Outcome and Achievements</a:t>
            </a:r>
            <a:endParaRPr lang="en-AU" b="1" dirty="0"/>
          </a:p>
          <a:p>
            <a:r>
              <a:rPr lang="en-AU" i="1" u="sng" dirty="0">
                <a:hlinkClick r:id="rId5"/>
              </a:rPr>
              <a:t>The Framework for Mental Health in Multicultural Australia (the Framework)</a:t>
            </a:r>
            <a:r>
              <a:rPr lang="en-AU" i="1" dirty="0"/>
              <a:t> is a free, nationally available online resource which allows organisations and individual practitioners to evaluate and enhance their cultural responsiveness.  It has been promoted through the MHLEEN as a resource available to them.  Some PHNs have established CALD implementation groups with their state peak body and other relevant services. </a:t>
            </a:r>
            <a:endParaRPr lang="en-AU" dirty="0"/>
          </a:p>
          <a:p>
            <a:pPr lvl="0"/>
            <a:r>
              <a:rPr lang="en-AU" dirty="0"/>
              <a:t>move to contractual arrangements with service providers which require them to demonstrate a rights based approach to consumers and carers</a:t>
            </a:r>
            <a:endParaRPr lang="en-AU" b="1" dirty="0"/>
          </a:p>
          <a:p>
            <a:r>
              <a:rPr lang="en-AU" i="1" dirty="0"/>
              <a:t>Outcomes and Achievements</a:t>
            </a:r>
            <a:endParaRPr lang="en-AU" b="1" dirty="0"/>
          </a:p>
          <a:p>
            <a:r>
              <a:rPr lang="en-AU" i="1" dirty="0"/>
              <a:t>Compared to the 2018, there has been an increase in PHNs recruiting people with a lived experience to be a part of the development of tender assessment process and monitoring of commissioned services (see Stocktake Report)</a:t>
            </a:r>
            <a:endParaRPr lang="en-AU" b="1" dirty="0"/>
          </a:p>
          <a:p>
            <a:br>
              <a:rPr lang="en-AU" b="1" dirty="0"/>
            </a:br>
            <a:r>
              <a:rPr lang="en-AU" dirty="0"/>
              <a:t> </a:t>
            </a:r>
          </a:p>
          <a:p>
            <a:r>
              <a:rPr lang="en-AU" dirty="0"/>
              <a:t> </a:t>
            </a:r>
            <a:endParaRPr lang="en-AU" b="1" dirty="0"/>
          </a:p>
          <a:p>
            <a:r>
              <a:rPr lang="en-AU" b="1" dirty="0"/>
              <a:t>Peer Workforce Development</a:t>
            </a:r>
          </a:p>
          <a:p>
            <a:pPr lvl="0"/>
            <a:r>
              <a:rPr lang="en-AU" dirty="0"/>
              <a:t>develop an understanding of peer work policies and programs, employment conditions (including salaries and wages), and models of practice and standards relevant to their respective state/territory government agency and/or community mental health organisation</a:t>
            </a:r>
            <a:endParaRPr lang="en-AU" b="1" dirty="0"/>
          </a:p>
          <a:p>
            <a:r>
              <a:rPr lang="en-AU" i="1" dirty="0"/>
              <a:t>Outcome and Achievements</a:t>
            </a:r>
            <a:endParaRPr lang="en-AU" b="1" dirty="0"/>
          </a:p>
          <a:p>
            <a:r>
              <a:rPr lang="en-AU" i="1" dirty="0"/>
              <a:t>There has been the development of Peer Workforce Frameworks at a regional (</a:t>
            </a:r>
            <a:r>
              <a:rPr lang="en-AU" i="1" dirty="0" err="1"/>
              <a:t>eg</a:t>
            </a:r>
            <a:r>
              <a:rPr lang="en-AU" i="1" dirty="0"/>
              <a:t>., </a:t>
            </a:r>
            <a:r>
              <a:rPr lang="en-AU" i="1" dirty="0" err="1"/>
              <a:t>Coordinare</a:t>
            </a:r>
            <a:r>
              <a:rPr lang="en-AU" i="1" dirty="0"/>
              <a:t> NSW), state (QLD Lived Experience Workforce Network and at the National level (</a:t>
            </a:r>
            <a:r>
              <a:rPr lang="en-AU" i="1" dirty="0" err="1"/>
              <a:t>eg</a:t>
            </a:r>
            <a:r>
              <a:rPr lang="en-AU" i="1" dirty="0"/>
              <a:t>., National Mental Health Commission).  PHNs and MHLEEN members have actively promoted, supported and in some cases hosted focus groups involving both peer workers and service providers.</a:t>
            </a:r>
            <a:endParaRPr lang="en-AU" b="1" dirty="0"/>
          </a:p>
          <a:p>
            <a:r>
              <a:rPr lang="en-AU" i="1" dirty="0"/>
              <a:t> </a:t>
            </a:r>
            <a:endParaRPr lang="en-AU" b="1" dirty="0"/>
          </a:p>
          <a:p>
            <a:pPr lvl="0"/>
            <a:r>
              <a:rPr lang="en-AU" dirty="0"/>
              <a:t>provide input to the development of the peer workforce and the equitable employment of peer workers in the region.</a:t>
            </a:r>
            <a:endParaRPr lang="en-AU" b="1" dirty="0"/>
          </a:p>
          <a:p>
            <a:r>
              <a:rPr lang="en-AU" i="1" dirty="0"/>
              <a:t>Outcome and Achievements</a:t>
            </a:r>
            <a:endParaRPr lang="en-AU" b="1" dirty="0"/>
          </a:p>
          <a:p>
            <a:r>
              <a:rPr lang="en-AU" i="1" dirty="0"/>
              <a:t>Further work needs to be undertaken in this space due to different state/territory industrial relations and award structures.  PHNs have however allocated budgets specifically for peer worker roles (</a:t>
            </a:r>
            <a:r>
              <a:rPr lang="en-AU" i="1" dirty="0" err="1"/>
              <a:t>eg</a:t>
            </a:r>
            <a:r>
              <a:rPr lang="en-AU" i="1" dirty="0"/>
              <a:t>. service hubs, safe spaces)</a:t>
            </a:r>
            <a:endParaRPr lang="en-AU" b="1" dirty="0"/>
          </a:p>
          <a:p>
            <a:r>
              <a:rPr lang="en-AU" dirty="0"/>
              <a:t> </a:t>
            </a:r>
            <a:endParaRPr lang="en-AU" b="1" dirty="0"/>
          </a:p>
          <a:p>
            <a:r>
              <a:rPr lang="en-AU" dirty="0"/>
              <a:t>In the longer term, PHNs will be expected to:</a:t>
            </a:r>
            <a:endParaRPr lang="en-AU" b="1" dirty="0"/>
          </a:p>
          <a:p>
            <a:pPr lvl="0"/>
            <a:r>
              <a:rPr lang="en-AU" dirty="0"/>
              <a:t>support models of practice that incorporate peer workers as specialised members of multidisciplinary teams providing person-centred, recovery-oriented and trauma-informed stepped care in mental health and suicide prevention services</a:t>
            </a:r>
            <a:endParaRPr lang="en-AU" b="1" dirty="0"/>
          </a:p>
          <a:p>
            <a:r>
              <a:rPr lang="en-AU" i="1" dirty="0"/>
              <a:t>Outcome and Achievement</a:t>
            </a:r>
            <a:endParaRPr lang="en-AU" b="1" dirty="0"/>
          </a:p>
          <a:p>
            <a:r>
              <a:rPr lang="en-AU" i="1" dirty="0"/>
              <a:t>PHN Members have presented at a number of conferences on the topic of support models through case studies (</a:t>
            </a:r>
            <a:r>
              <a:rPr lang="en-AU" i="1" dirty="0" err="1"/>
              <a:t>eg</a:t>
            </a:r>
            <a:r>
              <a:rPr lang="en-AU" i="1" dirty="0"/>
              <a:t>., LETS Peer Support Telephone – S.A.; Peachtree Perinatal Peer Program – QLD)</a:t>
            </a:r>
            <a:endParaRPr lang="en-AU" b="1" dirty="0"/>
          </a:p>
          <a:p>
            <a:r>
              <a:rPr lang="en-AU" dirty="0"/>
              <a:t> </a:t>
            </a:r>
            <a:endParaRPr lang="en-AU" b="1" dirty="0"/>
          </a:p>
          <a:p>
            <a:pPr lvl="0"/>
            <a:r>
              <a:rPr lang="en-AU" dirty="0"/>
              <a:t>promote training, peer supervision and career development for peer workers in partnership with relevant community mental health organisations, state/territory government agencies, and local consumer and carer networks</a:t>
            </a:r>
            <a:endParaRPr lang="en-AU" b="1" dirty="0"/>
          </a:p>
          <a:p>
            <a:r>
              <a:rPr lang="en-AU" i="1" dirty="0"/>
              <a:t>Outcomes and Achievements</a:t>
            </a:r>
            <a:endParaRPr lang="en-AU" b="1" dirty="0"/>
          </a:p>
          <a:p>
            <a:r>
              <a:rPr lang="en-AU" i="1" dirty="0"/>
              <a:t>Monthly updates are provided to MHLEEN members with a range of resources and capacity building opportunities.  Some organisational readiness training has also been available and attended (</a:t>
            </a:r>
            <a:r>
              <a:rPr lang="en-AU" i="1" dirty="0" err="1"/>
              <a:t>eg</a:t>
            </a:r>
            <a:r>
              <a:rPr lang="en-AU" i="1" dirty="0"/>
              <a:t>., SHARC – Vic; SHARE – International Conference on Peer Supervision - USA where webinars are available online).  The Peer Hub (NSW) has proved to be a valuable site for all things peer work.</a:t>
            </a:r>
            <a:endParaRPr lang="en-AU" b="1" dirty="0"/>
          </a:p>
          <a:p>
            <a:r>
              <a:rPr lang="en-AU" i="1" dirty="0"/>
              <a:t> </a:t>
            </a:r>
            <a:endParaRPr lang="en-AU" b="1" dirty="0"/>
          </a:p>
          <a:p>
            <a:pPr lvl="0"/>
            <a:r>
              <a:rPr lang="en-AU" dirty="0"/>
              <a:t>promote the development of standards of practice and a code of ethics for peer work in partnership with relevant community mental health organisations, state/territory government agencies and local consumer and carer networks</a:t>
            </a:r>
            <a:endParaRPr lang="en-AU" b="1" dirty="0"/>
          </a:p>
          <a:p>
            <a:r>
              <a:rPr lang="en-AU" i="1" dirty="0"/>
              <a:t>Outcomes and Achievements</a:t>
            </a:r>
            <a:endParaRPr lang="en-AU" b="1" dirty="0"/>
          </a:p>
          <a:p>
            <a:r>
              <a:rPr lang="en-AU" i="1" dirty="0"/>
              <a:t>most recently the Australian government has developed digital health standards.  Also during the year there was opportunity to work with </a:t>
            </a:r>
            <a:r>
              <a:rPr lang="en-AU" i="1" dirty="0" err="1"/>
              <a:t>Darthmouth</a:t>
            </a:r>
            <a:r>
              <a:rPr lang="en-AU" i="1" dirty="0"/>
              <a:t> University on piloting of their ‘Digital Peer Support’ accredited training – USA.  Standards development is also being undertaken involving a number of countries, MHLEEN represented on this group.</a:t>
            </a:r>
            <a:endParaRPr lang="en-AU" b="1" dirty="0"/>
          </a:p>
          <a:p>
            <a:r>
              <a:rPr lang="en-AU" dirty="0"/>
              <a:t> </a:t>
            </a:r>
            <a:endParaRPr lang="en-AU" b="1" dirty="0"/>
          </a:p>
          <a:p>
            <a:pPr lvl="0"/>
            <a:r>
              <a:rPr lang="en-AU" dirty="0"/>
              <a:t>support the development and implementation of models of professional peer supervision by experienced peer workers to promote best practice in peer work in partnership with community mental health organisations and state/territory government agencies</a:t>
            </a:r>
            <a:r>
              <a:rPr lang="en-AU" i="1" dirty="0"/>
              <a:t> </a:t>
            </a:r>
            <a:endParaRPr lang="en-AU" b="1" dirty="0"/>
          </a:p>
          <a:p>
            <a:r>
              <a:rPr lang="en-AU" i="1" dirty="0"/>
              <a:t>Outcome and Achievements</a:t>
            </a:r>
            <a:endParaRPr lang="en-AU" b="1" dirty="0"/>
          </a:p>
          <a:p>
            <a:r>
              <a:rPr lang="en-AU" i="1" dirty="0"/>
              <a:t>While a number of ‘models’ of professional peer supervision have been developed in Australia and overseas, most commissioned services (including PHNs) do not have a dedicated budget for this.  However a number of PHNs have facilitated the development of Communities of Practice where peer workers can meet, provide support and co-reflection and have access to mentoring opportunities.  An additional issue is agreement of what requirements a peer supervisor needs.  Anecdotally we hear that there is a lot of informal unpaid support and supervision and access to general supervision by their manager (who does not identify as having a lived experience of recovery and supervisory skills).</a:t>
            </a:r>
            <a:endParaRPr lang="en-AU" dirty="0"/>
          </a:p>
          <a:p>
            <a:r>
              <a:rPr lang="en-AU" b="1" dirty="0"/>
              <a:t> </a:t>
            </a:r>
            <a:endParaRPr lang="en-AU" dirty="0"/>
          </a:p>
          <a:p>
            <a:pPr lvl="0"/>
            <a:r>
              <a:rPr lang="en-AU" dirty="0"/>
              <a:t>support the development, promotion and equitable distribution of appropriate supports for peer workers with lived experience of disability and co-occurring mental health issues, or who come from vulnerable community groups, in partnership with culturally appropriate services for peoples who identify as culturally and linguistically diverse (CALD), Aboriginal and Torres Strait Islander, and Lesbian, Gay, Bisexual, Transgender, Intersex or Queer (LGBTIQ).</a:t>
            </a:r>
            <a:endParaRPr lang="en-AU" b="1" dirty="0"/>
          </a:p>
          <a:p>
            <a:r>
              <a:rPr lang="en-AU" i="1" dirty="0"/>
              <a:t>There is a need to scope out the existing workforce who have specialist skills to work with these vulnerable community groups</a:t>
            </a:r>
            <a:r>
              <a:rPr lang="en-AU" dirty="0"/>
              <a:t>.</a:t>
            </a:r>
            <a:endParaRPr lang="en-AU" b="1" dirty="0"/>
          </a:p>
          <a:p>
            <a:r>
              <a:rPr lang="en-AU" dirty="0"/>
              <a:t> </a:t>
            </a:r>
            <a:endParaRPr lang="en-AU" b="1" dirty="0"/>
          </a:p>
          <a:p>
            <a:r>
              <a:rPr lang="en-AU" dirty="0"/>
              <a:t>In summary, MHLEEN and PHNs have demonstrated a growing awareness, commitment and prioritising of lived experience engagement and peer workforce development.  The recent Stocktake Report provides evidence of this and in particular having a central coordinated network which enables a strong collective voice, sharing of resources and support.</a:t>
            </a:r>
            <a:endParaRPr lang="en-AU" b="1" dirty="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BBCF70-1141-4922-A36C-2BBFF89FABA2}"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472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7D92DF-3FE9-40BC-9F09-E46123461302}" type="slidenum">
              <a:rPr lang="en-US" smtClean="0"/>
              <a:t>24</a:t>
            </a:fld>
            <a:endParaRPr lang="en-US" dirty="0"/>
          </a:p>
        </p:txBody>
      </p:sp>
    </p:spTree>
    <p:extLst>
      <p:ext uri="{BB962C8B-B14F-4D97-AF65-F5344CB8AC3E}">
        <p14:creationId xmlns:p14="http://schemas.microsoft.com/office/powerpoint/2010/main" val="347963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967BF-DE4B-417D-B2B1-49407A2C7E2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315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967BF-DE4B-417D-B2B1-49407A2C7E2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8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Lots</a:t>
            </a:r>
            <a:r>
              <a:rPr lang="en-AU" baseline="0" dirty="0"/>
              <a:t> of plans at the national and state level</a:t>
            </a:r>
          </a:p>
          <a:p>
            <a:r>
              <a:rPr lang="en-AU" baseline="0" dirty="0"/>
              <a:t>Role of PHN is to bring this together at the regional level</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967BF-DE4B-417D-B2B1-49407A2C7E2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58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7D92DF-3FE9-40BC-9F09-E46123461302}" type="slidenum">
              <a:rPr lang="en-US" smtClean="0"/>
              <a:t>6</a:t>
            </a:fld>
            <a:endParaRPr lang="en-US" dirty="0"/>
          </a:p>
        </p:txBody>
      </p:sp>
    </p:spTree>
    <p:extLst>
      <p:ext uri="{BB962C8B-B14F-4D97-AF65-F5344CB8AC3E}">
        <p14:creationId xmlns:p14="http://schemas.microsoft.com/office/powerpoint/2010/main" val="218027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AFC6E-D358-0F49-AE76-6232A1B805B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28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7D92DF-3FE9-40BC-9F09-E46123461302}" type="slidenum">
              <a:rPr lang="en-US" smtClean="0"/>
              <a:t>8</a:t>
            </a:fld>
            <a:endParaRPr lang="en-US" dirty="0"/>
          </a:p>
        </p:txBody>
      </p:sp>
    </p:spTree>
    <p:extLst>
      <p:ext uri="{BB962C8B-B14F-4D97-AF65-F5344CB8AC3E}">
        <p14:creationId xmlns:p14="http://schemas.microsoft.com/office/powerpoint/2010/main" val="243437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7D92DF-3FE9-40BC-9F09-E46123461302}" type="slidenum">
              <a:rPr lang="en-US" smtClean="0"/>
              <a:t>9</a:t>
            </a:fld>
            <a:endParaRPr lang="en-US" dirty="0"/>
          </a:p>
        </p:txBody>
      </p:sp>
    </p:spTree>
    <p:extLst>
      <p:ext uri="{BB962C8B-B14F-4D97-AF65-F5344CB8AC3E}">
        <p14:creationId xmlns:p14="http://schemas.microsoft.com/office/powerpoint/2010/main" val="234985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967BF-DE4B-417D-B2B1-49407A2C7E2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531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957A7-C04E-4AF4-8B41-CCBE19F4E99B}" type="slidenum">
              <a:rPr lang="en-US" smtClean="0"/>
              <a:t>‹#›</a:t>
            </a:fld>
            <a:endParaRPr lang="en-US" dirty="0"/>
          </a:p>
        </p:txBody>
      </p:sp>
    </p:spTree>
    <p:extLst>
      <p:ext uri="{BB962C8B-B14F-4D97-AF65-F5344CB8AC3E}">
        <p14:creationId xmlns:p14="http://schemas.microsoft.com/office/powerpoint/2010/main" val="184234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957A7-C04E-4AF4-8B41-CCBE19F4E99B}" type="slidenum">
              <a:rPr lang="en-US" smtClean="0"/>
              <a:t>‹#›</a:t>
            </a:fld>
            <a:endParaRPr lang="en-US" dirty="0"/>
          </a:p>
        </p:txBody>
      </p:sp>
    </p:spTree>
    <p:extLst>
      <p:ext uri="{BB962C8B-B14F-4D97-AF65-F5344CB8AC3E}">
        <p14:creationId xmlns:p14="http://schemas.microsoft.com/office/powerpoint/2010/main" val="188035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957A7-C04E-4AF4-8B41-CCBE19F4E99B}" type="slidenum">
              <a:rPr lang="en-US" smtClean="0"/>
              <a:t>‹#›</a:t>
            </a:fld>
            <a:endParaRPr lang="en-US" dirty="0"/>
          </a:p>
        </p:txBody>
      </p:sp>
    </p:spTree>
    <p:extLst>
      <p:ext uri="{BB962C8B-B14F-4D97-AF65-F5344CB8AC3E}">
        <p14:creationId xmlns:p14="http://schemas.microsoft.com/office/powerpoint/2010/main" val="78271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6"/>
          <p:cNvSpPr txBox="1">
            <a:spLocks noGrp="1"/>
          </p:cNvSpPr>
          <p:nvPr>
            <p:ph type="body" idx="1"/>
          </p:nvPr>
        </p:nvSpPr>
        <p:spPr>
          <a:xfrm>
            <a:off x="838199" y="1713491"/>
            <a:ext cx="4994000" cy="3454400"/>
          </a:xfrm>
          <a:prstGeom prst="rect">
            <a:avLst/>
          </a:prstGeom>
          <a:noFill/>
          <a:ln>
            <a:noFill/>
          </a:ln>
        </p:spPr>
        <p:txBody>
          <a:bodyPr spcFirstLastPara="1" wrap="square" lIns="91425" tIns="45700" rIns="91425" bIns="45700" anchor="t" anchorCtr="0">
            <a:noAutofit/>
          </a:bodyPr>
          <a:lstStyle>
            <a:lvl1pPr marL="609585" lvl="0" indent="-457189" algn="l" rtl="0">
              <a:lnSpc>
                <a:spcPct val="90000"/>
              </a:lnSpc>
              <a:spcBef>
                <a:spcPts val="1333"/>
              </a:spcBef>
              <a:spcAft>
                <a:spcPts val="0"/>
              </a:spcAft>
              <a:buClr>
                <a:schemeClr val="dk1"/>
              </a:buClr>
              <a:buSzPts val="1800"/>
              <a:buChar char="●"/>
              <a:defRPr/>
            </a:lvl1pPr>
            <a:lvl2pPr marL="1219170" lvl="1" indent="-457189" algn="l" rtl="0">
              <a:lnSpc>
                <a:spcPct val="90000"/>
              </a:lnSpc>
              <a:spcBef>
                <a:spcPts val="2133"/>
              </a:spcBef>
              <a:spcAft>
                <a:spcPts val="0"/>
              </a:spcAft>
              <a:buClr>
                <a:schemeClr val="dk1"/>
              </a:buClr>
              <a:buSzPts val="1800"/>
              <a:buChar char="○"/>
              <a:defRPr/>
            </a:lvl2pPr>
            <a:lvl3pPr marL="1828754" lvl="2" indent="-457189" algn="l" rtl="0">
              <a:lnSpc>
                <a:spcPct val="90000"/>
              </a:lnSpc>
              <a:spcBef>
                <a:spcPts val="2133"/>
              </a:spcBef>
              <a:spcAft>
                <a:spcPts val="0"/>
              </a:spcAft>
              <a:buClr>
                <a:schemeClr val="dk1"/>
              </a:buClr>
              <a:buSzPts val="1800"/>
              <a:buChar char="■"/>
              <a:defRPr/>
            </a:lvl3pPr>
            <a:lvl4pPr marL="2438339" lvl="3" indent="-457189" algn="l" rtl="0">
              <a:lnSpc>
                <a:spcPct val="90000"/>
              </a:lnSpc>
              <a:spcBef>
                <a:spcPts val="2133"/>
              </a:spcBef>
              <a:spcAft>
                <a:spcPts val="0"/>
              </a:spcAft>
              <a:buClr>
                <a:schemeClr val="dk1"/>
              </a:buClr>
              <a:buSzPts val="1800"/>
              <a:buChar char="●"/>
              <a:defRPr/>
            </a:lvl4pPr>
            <a:lvl5pPr marL="3047924" lvl="4" indent="-457189" algn="l" rtl="0">
              <a:lnSpc>
                <a:spcPct val="90000"/>
              </a:lnSpc>
              <a:spcBef>
                <a:spcPts val="2133"/>
              </a:spcBef>
              <a:spcAft>
                <a:spcPts val="0"/>
              </a:spcAft>
              <a:buClr>
                <a:schemeClr val="dk1"/>
              </a:buClr>
              <a:buSzPts val="1800"/>
              <a:buChar char="○"/>
              <a:defRPr/>
            </a:lvl5pPr>
            <a:lvl6pPr marL="3657509" lvl="5" indent="-457189" algn="l" rtl="0">
              <a:lnSpc>
                <a:spcPct val="90000"/>
              </a:lnSpc>
              <a:spcBef>
                <a:spcPts val="2133"/>
              </a:spcBef>
              <a:spcAft>
                <a:spcPts val="0"/>
              </a:spcAft>
              <a:buClr>
                <a:schemeClr val="dk1"/>
              </a:buClr>
              <a:buSzPts val="1800"/>
              <a:buChar char="■"/>
              <a:defRPr/>
            </a:lvl6pPr>
            <a:lvl7pPr marL="4267093" lvl="6" indent="-457189" algn="l" rtl="0">
              <a:lnSpc>
                <a:spcPct val="90000"/>
              </a:lnSpc>
              <a:spcBef>
                <a:spcPts val="2133"/>
              </a:spcBef>
              <a:spcAft>
                <a:spcPts val="0"/>
              </a:spcAft>
              <a:buClr>
                <a:schemeClr val="dk1"/>
              </a:buClr>
              <a:buSzPts val="1800"/>
              <a:buChar char="●"/>
              <a:defRPr/>
            </a:lvl7pPr>
            <a:lvl8pPr marL="4876678" lvl="7" indent="-457189" algn="l" rtl="0">
              <a:lnSpc>
                <a:spcPct val="90000"/>
              </a:lnSpc>
              <a:spcBef>
                <a:spcPts val="2133"/>
              </a:spcBef>
              <a:spcAft>
                <a:spcPts val="0"/>
              </a:spcAft>
              <a:buClr>
                <a:schemeClr val="dk1"/>
              </a:buClr>
              <a:buSzPts val="1800"/>
              <a:buChar char="○"/>
              <a:defRPr/>
            </a:lvl8pPr>
            <a:lvl9pPr marL="5486263" lvl="8" indent="-457189" algn="l" rtl="0">
              <a:lnSpc>
                <a:spcPct val="90000"/>
              </a:lnSpc>
              <a:spcBef>
                <a:spcPts val="2133"/>
              </a:spcBef>
              <a:spcAft>
                <a:spcPts val="2133"/>
              </a:spcAft>
              <a:buClr>
                <a:schemeClr val="dk1"/>
              </a:buClr>
              <a:buSzPts val="1800"/>
              <a:buChar char="■"/>
              <a:defRPr/>
            </a:lvl9pPr>
          </a:lstStyle>
          <a:p>
            <a:endParaRPr/>
          </a:p>
        </p:txBody>
      </p:sp>
      <p:sp>
        <p:nvSpPr>
          <p:cNvPr id="70" name="Google Shape;70;p16"/>
          <p:cNvSpPr>
            <a:spLocks noGrp="1"/>
          </p:cNvSpPr>
          <p:nvPr>
            <p:ph type="pic" idx="2"/>
          </p:nvPr>
        </p:nvSpPr>
        <p:spPr>
          <a:xfrm>
            <a:off x="6995684" y="1713491"/>
            <a:ext cx="4760800" cy="3454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1pPr>
            <a:lvl2pPr marR="0" lvl="1" algn="l" rtl="0">
              <a:lnSpc>
                <a:spcPct val="90000"/>
              </a:lnSpc>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R="0" lvl="2" algn="l" rtl="0">
              <a:lnSpc>
                <a:spcPct val="90000"/>
              </a:lnSpc>
              <a:spcBef>
                <a:spcPts val="667"/>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3pPr>
            <a:lvl4pPr marR="0" lvl="3"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R="0" lvl="4"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R="0" lvl="5"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R="0" lvl="6"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R="0" lvl="7"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R="0" lvl="8"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endParaRPr dirty="0"/>
          </a:p>
        </p:txBody>
      </p:sp>
      <p:sp>
        <p:nvSpPr>
          <p:cNvPr id="71" name="Google Shape;71;p16"/>
          <p:cNvSpPr>
            <a:spLocks noGrp="1"/>
          </p:cNvSpPr>
          <p:nvPr>
            <p:ph type="pic" idx="3"/>
          </p:nvPr>
        </p:nvSpPr>
        <p:spPr>
          <a:xfrm>
            <a:off x="838199" y="5936776"/>
            <a:ext cx="4981600" cy="744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1pPr>
            <a:lvl2pPr marR="0" lvl="1" algn="l" rtl="0">
              <a:lnSpc>
                <a:spcPct val="90000"/>
              </a:lnSpc>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R="0" lvl="2" algn="l" rtl="0">
              <a:lnSpc>
                <a:spcPct val="90000"/>
              </a:lnSpc>
              <a:spcBef>
                <a:spcPts val="667"/>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3pPr>
            <a:lvl4pPr marR="0" lvl="3"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R="0" lvl="4"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R="0" lvl="5"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R="0" lvl="6"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R="0" lvl="7"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R="0" lvl="8"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93507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Shape 45"/>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46" name="Shape 46"/>
          <p:cNvSpPr txBox="1">
            <a:spLocks noGrp="1"/>
          </p:cNvSpPr>
          <p:nvPr>
            <p:ph type="title"/>
          </p:nvPr>
        </p:nvSpPr>
        <p:spPr>
          <a:xfrm>
            <a:off x="377471" y="949521"/>
            <a:ext cx="8325600" cy="5114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47" name="Shape 4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41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838199" y="1713490"/>
            <a:ext cx="4993944"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5"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838199" y="5936777"/>
            <a:ext cx="4981651" cy="743805"/>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407389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99C0-47DA-994A-966E-6F80DE006A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2BF3B6-4E86-3440-BBA3-D7628671D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00EF0-740F-A74C-9F72-5EF185A10C14}"/>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5" name="Footer Placeholder 4">
            <a:extLst>
              <a:ext uri="{FF2B5EF4-FFF2-40B4-BE49-F238E27FC236}">
                <a16:creationId xmlns:a16="http://schemas.microsoft.com/office/drawing/2014/main" id="{5DE5CCED-69A7-F741-B2F3-776C20741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786F2-20EC-FE40-9A06-0E90D9942333}"/>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413466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E9C6-AE84-9849-A765-35ED05AD5C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8B4166-7BCF-2A44-B620-0FC5814EAC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68FA2-C6C7-D143-8D95-2FDC6276DF01}"/>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5" name="Footer Placeholder 4">
            <a:extLst>
              <a:ext uri="{FF2B5EF4-FFF2-40B4-BE49-F238E27FC236}">
                <a16:creationId xmlns:a16="http://schemas.microsoft.com/office/drawing/2014/main" id="{94A07F5A-7A44-FA4D-9DF0-6241A3663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23836-AE06-4D43-B42F-BD67F0B8DB41}"/>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207515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794B-1B5B-6040-9F36-74D9C2C60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67A02D-003F-2C4C-BCB9-BB1333183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126AD8-6D75-994F-9967-BF356B0E15EB}"/>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5" name="Footer Placeholder 4">
            <a:extLst>
              <a:ext uri="{FF2B5EF4-FFF2-40B4-BE49-F238E27FC236}">
                <a16:creationId xmlns:a16="http://schemas.microsoft.com/office/drawing/2014/main" id="{CD32A853-BDA9-0743-BCD1-7D3AAAC50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BC9ED-9C56-DD42-A2AA-8CEAAA87C356}"/>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1848116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75FE-AD26-D94D-B914-1C30DABAA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AC8D7-D3CF-7341-A545-18B76CAA12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244E0-E956-1B47-9388-9FB7931BB4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52FD7-8DFC-6F4B-B755-52A36F284596}"/>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6" name="Footer Placeholder 5">
            <a:extLst>
              <a:ext uri="{FF2B5EF4-FFF2-40B4-BE49-F238E27FC236}">
                <a16:creationId xmlns:a16="http://schemas.microsoft.com/office/drawing/2014/main" id="{D2559C64-F510-D742-8338-5187DE079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07178-C1B1-484A-BC28-11E0A389A791}"/>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3099247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516C-DAFA-C741-976E-BAD6B0C6D6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589920-45A7-0B4C-9840-FAB3084B9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589513-116E-2846-83B0-5711FD3EDB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94FA3D-D6CA-B645-A1D1-A88CEBB91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BF9A6-D097-8B4E-A734-00E0568889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0B2E3B-72F8-3B4F-977F-9667B9308385}"/>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8" name="Footer Placeholder 7">
            <a:extLst>
              <a:ext uri="{FF2B5EF4-FFF2-40B4-BE49-F238E27FC236}">
                <a16:creationId xmlns:a16="http://schemas.microsoft.com/office/drawing/2014/main" id="{397B4C48-A78E-1E40-A1CA-7E5C20AFC1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E24F64-1C10-0140-987B-516B8850BF5B}"/>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346200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63527"/>
            <a:ext cx="10058400"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845734"/>
            <a:ext cx="1005840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957A7-C04E-4AF4-8B41-CCBE19F4E99B}" type="slidenum">
              <a:rPr lang="en-US" smtClean="0"/>
              <a:t>‹#›</a:t>
            </a:fld>
            <a:endParaRPr lang="en-US" dirty="0"/>
          </a:p>
        </p:txBody>
      </p:sp>
    </p:spTree>
    <p:extLst>
      <p:ext uri="{BB962C8B-B14F-4D97-AF65-F5344CB8AC3E}">
        <p14:creationId xmlns:p14="http://schemas.microsoft.com/office/powerpoint/2010/main" val="380353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F1C9-6F1D-334D-AB41-C7ACDB31B3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AEBD7A-1119-DB4F-860C-D00FCDFB2132}"/>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4" name="Footer Placeholder 3">
            <a:extLst>
              <a:ext uri="{FF2B5EF4-FFF2-40B4-BE49-F238E27FC236}">
                <a16:creationId xmlns:a16="http://schemas.microsoft.com/office/drawing/2014/main" id="{98A51AE9-DFC9-4246-9373-15797A8DE1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E0FF9A-3E37-3E41-BF40-9ED8BEDA0E0A}"/>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2227838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8F1F7-6882-B04B-80DE-4F01B0A413F4}"/>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3" name="Footer Placeholder 2">
            <a:extLst>
              <a:ext uri="{FF2B5EF4-FFF2-40B4-BE49-F238E27FC236}">
                <a16:creationId xmlns:a16="http://schemas.microsoft.com/office/drawing/2014/main" id="{9BE62DF0-F7F2-8E47-9927-FBCF9C866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94E10-5445-134A-BCD1-3DC58952DDC7}"/>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582984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534F-4170-F54A-A478-48EC7D49B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2DCCF-9B60-744F-A1F9-38B24F772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9621B4-9C37-0144-A91C-25E7EF040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FAE991-21A0-0B4B-8926-868FC7537D81}"/>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6" name="Footer Placeholder 5">
            <a:extLst>
              <a:ext uri="{FF2B5EF4-FFF2-40B4-BE49-F238E27FC236}">
                <a16:creationId xmlns:a16="http://schemas.microsoft.com/office/drawing/2014/main" id="{64F1D5A6-33FD-3045-B80E-05A08CFC3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A8D46-849C-ED45-AD9F-062775A75B56}"/>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193781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4A48-397C-B947-A743-6743B7176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3EF06-4985-7A46-A9B6-0B34BAA21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8B9CA3-ED1F-2D4F-A57E-5BED9538C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F9491B-F74D-5E4E-ACA7-3A97D830C41A}"/>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6" name="Footer Placeholder 5">
            <a:extLst>
              <a:ext uri="{FF2B5EF4-FFF2-40B4-BE49-F238E27FC236}">
                <a16:creationId xmlns:a16="http://schemas.microsoft.com/office/drawing/2014/main" id="{3ED22598-0BC5-9243-978C-1EB0E06B5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C6B90-FC14-4648-BF59-29B0453108CB}"/>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3152226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5610-4E6D-5148-978E-2BC38D607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87A19-08B2-7444-B800-F5F45807DC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F6690-FDAD-4846-90F8-6F6B50EF10CE}"/>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5" name="Footer Placeholder 4">
            <a:extLst>
              <a:ext uri="{FF2B5EF4-FFF2-40B4-BE49-F238E27FC236}">
                <a16:creationId xmlns:a16="http://schemas.microsoft.com/office/drawing/2014/main" id="{50E23409-1845-7C48-B483-E4E2CDF04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0B558-911A-0E4B-8FCE-44C6300D46C2}"/>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166186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3DC6B-D076-E54F-A5C0-DC6040D9B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3B38F9-3CCD-654D-9D9C-740055941E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F3ED7-2B29-6A4F-A583-7E765E225396}"/>
              </a:ext>
            </a:extLst>
          </p:cNvPr>
          <p:cNvSpPr>
            <a:spLocks noGrp="1"/>
          </p:cNvSpPr>
          <p:nvPr>
            <p:ph type="dt" sz="half" idx="10"/>
          </p:nvPr>
        </p:nvSpPr>
        <p:spPr/>
        <p:txBody>
          <a:bodyPr/>
          <a:lstStyle/>
          <a:p>
            <a:fld id="{6396B67C-D572-544F-B0B3-A1AE1AEAAD58}" type="datetimeFigureOut">
              <a:rPr lang="en-US" smtClean="0"/>
              <a:t>4/8/2022</a:t>
            </a:fld>
            <a:endParaRPr lang="en-US"/>
          </a:p>
        </p:txBody>
      </p:sp>
      <p:sp>
        <p:nvSpPr>
          <p:cNvPr id="5" name="Footer Placeholder 4">
            <a:extLst>
              <a:ext uri="{FF2B5EF4-FFF2-40B4-BE49-F238E27FC236}">
                <a16:creationId xmlns:a16="http://schemas.microsoft.com/office/drawing/2014/main" id="{08A0470D-CB7B-3B4F-94A6-82862646A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F842D-1312-054B-AE3F-08117D7BC028}"/>
              </a:ext>
            </a:extLst>
          </p:cNvPr>
          <p:cNvSpPr>
            <a:spLocks noGrp="1"/>
          </p:cNvSpPr>
          <p:nvPr>
            <p:ph type="sldNum" sz="quarter" idx="12"/>
          </p:nvPr>
        </p:nvSpPr>
        <p:spPr/>
        <p:txBody>
          <a:bodyPr/>
          <a:lstStyle/>
          <a:p>
            <a:fld id="{7326CAE4-89B7-AC48-A3BE-7225E927DA88}" type="slidenum">
              <a:rPr lang="en-US" smtClean="0"/>
              <a:t>‹#›</a:t>
            </a:fld>
            <a:endParaRPr lang="en-US"/>
          </a:p>
        </p:txBody>
      </p:sp>
    </p:spTree>
    <p:extLst>
      <p:ext uri="{BB962C8B-B14F-4D97-AF65-F5344CB8AC3E}">
        <p14:creationId xmlns:p14="http://schemas.microsoft.com/office/powerpoint/2010/main" val="821265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6155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3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ctrTitle" hasCustomPrompt="1"/>
          </p:nvPr>
        </p:nvSpPr>
        <p:spPr>
          <a:xfrm>
            <a:off x="2447595" y="2564904"/>
            <a:ext cx="7220868" cy="1080120"/>
          </a:xfrm>
        </p:spPr>
        <p:txBody>
          <a:bodyPr>
            <a:normAutofit/>
          </a:bodyPr>
          <a:lstStyle>
            <a:lvl1pPr>
              <a:defRPr sz="3200" baseline="0">
                <a:solidFill>
                  <a:schemeClr val="bg2"/>
                </a:solidFill>
              </a:defRPr>
            </a:lvl1pPr>
          </a:lstStyle>
          <a:p>
            <a:r>
              <a:rPr lang="en-US" dirty="0"/>
              <a:t>Presentation title </a:t>
            </a:r>
            <a:endParaRPr lang="en-AU" dirty="0"/>
          </a:p>
        </p:txBody>
      </p:sp>
      <p:sp>
        <p:nvSpPr>
          <p:cNvPr id="3" name="Subtitle 2"/>
          <p:cNvSpPr>
            <a:spLocks noGrp="1"/>
          </p:cNvSpPr>
          <p:nvPr>
            <p:ph type="subTitle" idx="1" hasCustomPrompt="1"/>
          </p:nvPr>
        </p:nvSpPr>
        <p:spPr>
          <a:xfrm>
            <a:off x="2446645" y="3645023"/>
            <a:ext cx="7221820" cy="432048"/>
          </a:xfrm>
        </p:spPr>
        <p:txBody>
          <a:bodyPr>
            <a:normAutofit/>
          </a:bodyPr>
          <a:lstStyle>
            <a:lvl1pPr marL="0" indent="0" algn="l">
              <a:buNone/>
              <a:defRPr sz="18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00 Month 00</a:t>
            </a:r>
            <a:endParaRPr lang="en-AU" dirty="0"/>
          </a:p>
        </p:txBody>
      </p:sp>
    </p:spTree>
    <p:extLst>
      <p:ext uri="{BB962C8B-B14F-4D97-AF65-F5344CB8AC3E}">
        <p14:creationId xmlns:p14="http://schemas.microsoft.com/office/powerpoint/2010/main" val="1986206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1478" y="1340768"/>
            <a:ext cx="10273141" cy="648072"/>
          </a:xfrm>
        </p:spPr>
        <p:txBody>
          <a:bodyPr/>
          <a:lstStyle>
            <a:lvl1pPr>
              <a:defRPr>
                <a:solidFill>
                  <a:srgbClr val="777777"/>
                </a:solidFill>
              </a:defRPr>
            </a:lvl1pPr>
          </a:lstStyle>
          <a:p>
            <a:r>
              <a:rPr lang="en-US" dirty="0"/>
              <a:t>Title here </a:t>
            </a:r>
            <a:endParaRPr lang="en-AU" dirty="0"/>
          </a:p>
        </p:txBody>
      </p:sp>
      <p:sp>
        <p:nvSpPr>
          <p:cNvPr id="7" name="Text Placeholder 2"/>
          <p:cNvSpPr>
            <a:spLocks noGrp="1"/>
          </p:cNvSpPr>
          <p:nvPr>
            <p:ph idx="1"/>
          </p:nvPr>
        </p:nvSpPr>
        <p:spPr>
          <a:xfrm>
            <a:off x="1391478" y="2132857"/>
            <a:ext cx="10273141" cy="399330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92928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299174"/>
            <a:ext cx="10363200" cy="1362075"/>
          </a:xfrm>
        </p:spPr>
        <p:txBody>
          <a:bodyPr anchor="t">
            <a:normAutofit/>
          </a:bodyPr>
          <a:lstStyle>
            <a:lvl1pPr algn="l">
              <a:defRPr sz="3200" b="1" cap="none" baseline="0"/>
            </a:lvl1pPr>
          </a:lstStyle>
          <a:p>
            <a:r>
              <a:rPr lang="en-US" dirty="0"/>
              <a:t>Title here </a:t>
            </a:r>
            <a:endParaRPr lang="en-AU" dirty="0"/>
          </a:p>
        </p:txBody>
      </p:sp>
    </p:spTree>
    <p:extLst>
      <p:ext uri="{BB962C8B-B14F-4D97-AF65-F5344CB8AC3E}">
        <p14:creationId xmlns:p14="http://schemas.microsoft.com/office/powerpoint/2010/main" val="302281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957A7-C04E-4AF4-8B41-CCBE19F4E99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152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here </a:t>
            </a:r>
            <a:endParaRPr lang="en-AU" dirty="0"/>
          </a:p>
        </p:txBody>
      </p:sp>
      <p:sp>
        <p:nvSpPr>
          <p:cNvPr id="4" name="Content Placeholder 3"/>
          <p:cNvSpPr>
            <a:spLocks noGrp="1"/>
          </p:cNvSpPr>
          <p:nvPr>
            <p:ph sz="half" idx="2" hasCustomPrompt="1"/>
          </p:nvPr>
        </p:nvSpPr>
        <p:spPr>
          <a:xfrm>
            <a:off x="1391477" y="2132857"/>
            <a:ext cx="4896544" cy="3993307"/>
          </a:xfrm>
        </p:spPr>
        <p:txBody>
          <a:bodyPr>
            <a:noAutofit/>
          </a:bodyPr>
          <a:lstStyle>
            <a:lvl1pPr>
              <a:defRPr sz="20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Subtitle here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5"/>
          <p:cNvSpPr>
            <a:spLocks noGrp="1"/>
          </p:cNvSpPr>
          <p:nvPr>
            <p:ph sz="quarter" idx="4" hasCustomPrompt="1"/>
          </p:nvPr>
        </p:nvSpPr>
        <p:spPr>
          <a:xfrm>
            <a:off x="6576054" y="2132857"/>
            <a:ext cx="5088565" cy="3993307"/>
          </a:xfrm>
        </p:spPr>
        <p:txBody>
          <a:bodyPr>
            <a:no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Subtitle here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64417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here</a:t>
            </a:r>
            <a:endParaRPr lang="en-AU" dirty="0"/>
          </a:p>
        </p:txBody>
      </p:sp>
    </p:spTree>
    <p:extLst>
      <p:ext uri="{BB962C8B-B14F-4D97-AF65-F5344CB8AC3E}">
        <p14:creationId xmlns:p14="http://schemas.microsoft.com/office/powerpoint/2010/main" val="2141562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96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24" y="1340768"/>
            <a:ext cx="10369152" cy="648072"/>
          </a:xfrm>
        </p:spPr>
        <p:txBody>
          <a:bodyPr/>
          <a:lstStyle>
            <a:lvl1pPr>
              <a:defRPr/>
            </a:lvl1pPr>
          </a:lstStyle>
          <a:p>
            <a:r>
              <a:rPr lang="en-US" dirty="0"/>
              <a:t>Title here</a:t>
            </a:r>
            <a:endParaRPr lang="en-AU" dirty="0"/>
          </a:p>
        </p:txBody>
      </p:sp>
      <p:sp>
        <p:nvSpPr>
          <p:cNvPr id="3" name="Text Placeholder 4"/>
          <p:cNvSpPr>
            <a:spLocks noGrp="1"/>
          </p:cNvSpPr>
          <p:nvPr>
            <p:ph type="body" sz="quarter" idx="10" hasCustomPrompt="1"/>
          </p:nvPr>
        </p:nvSpPr>
        <p:spPr>
          <a:xfrm>
            <a:off x="911424" y="2133502"/>
            <a:ext cx="10369152" cy="2951683"/>
          </a:xfrm>
        </p:spPr>
        <p:txBody>
          <a:bodyPr/>
          <a:lstStyle>
            <a:lvl1pPr>
              <a:defRPr/>
            </a:lvl1pPr>
            <a:lvl3pPr marL="1143000" indent="-228600">
              <a:buClrTx/>
              <a:buFont typeface="Arial" panose="020B0604020202020204" pitchFamily="34" charset="0"/>
              <a:buChar char="•"/>
              <a:defRPr/>
            </a:lvl3pPr>
            <a:lvl4pPr marL="1600200" indent="-228600">
              <a:buClrTx/>
              <a:buFont typeface="Courier New" panose="02070309020205020404" pitchFamily="49" charset="0"/>
              <a:buChar char="o"/>
              <a:defRPr/>
            </a:lvl4pPr>
            <a:lvl5pPr marL="2057400" indent="-228600">
              <a:buClrTx/>
              <a:buFont typeface="Wingdings" panose="05000000000000000000" pitchFamily="2" charset="2"/>
              <a:buChar char="§"/>
              <a:defRPr/>
            </a:lvl5pPr>
          </a:lstStyle>
          <a:p>
            <a:pPr lvl="0"/>
            <a:r>
              <a:rPr lang="en-US" dirty="0"/>
              <a:t>Text level 1</a:t>
            </a:r>
          </a:p>
          <a:p>
            <a:pPr lvl="1"/>
            <a:r>
              <a:rPr lang="en-US" dirty="0"/>
              <a:t>Text level 2</a:t>
            </a:r>
          </a:p>
          <a:p>
            <a:pPr lvl="2"/>
            <a:r>
              <a:rPr lang="en-US" dirty="0"/>
              <a:t>Third level</a:t>
            </a:r>
          </a:p>
          <a:p>
            <a:pPr lvl="3"/>
            <a:r>
              <a:rPr lang="en-US" dirty="0"/>
              <a:t>Fourth level</a:t>
            </a:r>
          </a:p>
          <a:p>
            <a:pPr lvl="4"/>
            <a:r>
              <a:rPr lang="en-US" dirty="0"/>
              <a:t>Fifth level</a:t>
            </a:r>
            <a:endParaRPr lang="en-AU"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552" y="5437408"/>
            <a:ext cx="10056779" cy="1420593"/>
          </a:xfrm>
          <a:prstGeom prst="rect">
            <a:avLst/>
          </a:prstGeom>
        </p:spPr>
      </p:pic>
    </p:spTree>
    <p:extLst>
      <p:ext uri="{BB962C8B-B14F-4D97-AF65-F5344CB8AC3E}">
        <p14:creationId xmlns:p14="http://schemas.microsoft.com/office/powerpoint/2010/main" val="1708159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24" y="1340768"/>
            <a:ext cx="10369152" cy="648072"/>
          </a:xfrm>
        </p:spPr>
        <p:txBody>
          <a:bodyPr/>
          <a:lstStyle>
            <a:lvl1pPr>
              <a:defRPr/>
            </a:lvl1pPr>
          </a:lstStyle>
          <a:p>
            <a:r>
              <a:rPr lang="en-US" dirty="0"/>
              <a:t>Title here</a:t>
            </a:r>
            <a:endParaRPr lang="en-AU" dirty="0"/>
          </a:p>
        </p:txBody>
      </p:sp>
      <p:sp>
        <p:nvSpPr>
          <p:cNvPr id="3" name="Text Placeholder 4"/>
          <p:cNvSpPr>
            <a:spLocks noGrp="1"/>
          </p:cNvSpPr>
          <p:nvPr>
            <p:ph type="body" sz="quarter" idx="10" hasCustomPrompt="1"/>
          </p:nvPr>
        </p:nvSpPr>
        <p:spPr>
          <a:xfrm>
            <a:off x="911424" y="2133502"/>
            <a:ext cx="10369152" cy="3887787"/>
          </a:xfrm>
        </p:spPr>
        <p:txBody>
          <a:bodyPr/>
          <a:lstStyle>
            <a:lvl1pPr>
              <a:defRPr/>
            </a:lvl1pPr>
            <a:lvl3pPr marL="1143000" indent="-228600">
              <a:buClrTx/>
              <a:buFont typeface="Arial" panose="020B0604020202020204" pitchFamily="34" charset="0"/>
              <a:buChar char="•"/>
              <a:defRPr/>
            </a:lvl3pPr>
            <a:lvl4pPr marL="1600200" indent="-228600">
              <a:buClrTx/>
              <a:buFont typeface="Courier New" panose="02070309020205020404" pitchFamily="49" charset="0"/>
              <a:buChar char="o"/>
              <a:defRPr/>
            </a:lvl4pPr>
            <a:lvl5pPr marL="2057400" indent="-228600">
              <a:buClrTx/>
              <a:buFont typeface="Wingdings" panose="05000000000000000000" pitchFamily="2" charset="2"/>
              <a:buChar char="§"/>
              <a:defRPr/>
            </a:lvl5pPr>
          </a:lstStyle>
          <a:p>
            <a:pPr lvl="0"/>
            <a:r>
              <a:rPr lang="en-US" dirty="0"/>
              <a:t>Text level 1</a:t>
            </a:r>
          </a:p>
          <a:p>
            <a:pPr lvl="1"/>
            <a:r>
              <a:rPr lang="en-US" dirty="0"/>
              <a:t>Text level 2</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20316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9290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702" t="1035" r="10891" b="642"/>
          <a:stretch/>
        </p:blipFill>
        <p:spPr>
          <a:xfrm>
            <a:off x="-97366" y="0"/>
            <a:ext cx="12369532" cy="6885384"/>
          </a:xfrm>
          <a:prstGeom prst="rect">
            <a:avLst/>
          </a:prstGeom>
        </p:spPr>
      </p:pic>
      <p:sp>
        <p:nvSpPr>
          <p:cNvPr id="2" name="Title 1"/>
          <p:cNvSpPr>
            <a:spLocks noGrp="1"/>
          </p:cNvSpPr>
          <p:nvPr>
            <p:ph type="title" hasCustomPrompt="1"/>
          </p:nvPr>
        </p:nvSpPr>
        <p:spPr>
          <a:xfrm>
            <a:off x="5039883" y="1484784"/>
            <a:ext cx="6240693" cy="648072"/>
          </a:xfrm>
        </p:spPr>
        <p:txBody>
          <a:bodyPr>
            <a:normAutofit/>
          </a:bodyPr>
          <a:lstStyle>
            <a:lvl1pPr>
              <a:defRPr sz="3600">
                <a:solidFill>
                  <a:schemeClr val="bg2"/>
                </a:solidFill>
              </a:defRPr>
            </a:lvl1pPr>
          </a:lstStyle>
          <a:p>
            <a:r>
              <a:rPr lang="en-US" dirty="0"/>
              <a:t>Title here </a:t>
            </a:r>
            <a:endParaRPr lang="en-AU" dirty="0"/>
          </a:p>
        </p:txBody>
      </p:sp>
      <p:sp>
        <p:nvSpPr>
          <p:cNvPr id="7" name="Text Placeholder 2"/>
          <p:cNvSpPr>
            <a:spLocks noGrp="1"/>
          </p:cNvSpPr>
          <p:nvPr>
            <p:ph idx="1"/>
          </p:nvPr>
        </p:nvSpPr>
        <p:spPr>
          <a:xfrm>
            <a:off x="5039883" y="2276873"/>
            <a:ext cx="6240693" cy="3993307"/>
          </a:xfrm>
          <a:prstGeom prst="rect">
            <a:avLst/>
          </a:prstGeom>
        </p:spPr>
        <p:txBody>
          <a:bodyPr vert="horz" lIns="91440" tIns="45720" rIns="91440" bIns="45720" rtlCol="0">
            <a:noAutofit/>
          </a:bodyPr>
          <a:lstStyle>
            <a:lvl1pPr>
              <a:defRPr>
                <a:solidFill>
                  <a:schemeClr val="bg2"/>
                </a:solidFill>
              </a:defRPr>
            </a:lvl1pPr>
            <a:lvl2pPr>
              <a:defRPr>
                <a:solidFill>
                  <a:schemeClr val="bg2"/>
                </a:solidFill>
              </a:defRPr>
            </a:lvl2pPr>
            <a:lvl3pPr marL="1143000" indent="-228600">
              <a:buClr>
                <a:schemeClr val="bg2"/>
              </a:buClr>
              <a:buFont typeface="Arial" panose="020B0604020202020204" pitchFamily="34" charset="0"/>
              <a:buChar char="•"/>
              <a:defRPr>
                <a:solidFill>
                  <a:schemeClr val="bg2"/>
                </a:solidFill>
              </a:defRPr>
            </a:lvl3pPr>
            <a:lvl4pPr marL="1657350" indent="-285750">
              <a:buClr>
                <a:schemeClr val="bg2"/>
              </a:buClr>
              <a:buFont typeface="Courier New" panose="02070309020205020404" pitchFamily="49" charset="0"/>
              <a:buChar char="o"/>
              <a:defRPr>
                <a:solidFill>
                  <a:schemeClr val="bg2"/>
                </a:solidFill>
              </a:defRPr>
            </a:lvl4pPr>
            <a:lvl5pPr marL="2057400" indent="-228600">
              <a:buClr>
                <a:schemeClr val="bg2"/>
              </a:buClr>
              <a:buFont typeface="Wingdings" panose="05000000000000000000" pitchFamily="2" charset="2"/>
              <a:buChar cha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94811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A13F-9F99-413F-B499-693EC99500B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8C11DF4-27AC-4980-8508-120632D0F2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4160007-42E6-43D4-908D-361ED9E305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DC6B5CD-FBD5-4E50-B2F5-1E56A14903C7}"/>
              </a:ext>
            </a:extLst>
          </p:cNvPr>
          <p:cNvSpPr>
            <a:spLocks noGrp="1"/>
          </p:cNvSpPr>
          <p:nvPr>
            <p:ph type="dt" sz="half" idx="10"/>
          </p:nvPr>
        </p:nvSpPr>
        <p:spPr/>
        <p:txBody>
          <a:bodyPr/>
          <a:lstStyle/>
          <a:p>
            <a:fld id="{21A05892-E1BB-4D6D-9770-2184A263E697}" type="datetimeFigureOut">
              <a:rPr lang="en-AU" smtClean="0"/>
              <a:t>8/04/2022</a:t>
            </a:fld>
            <a:endParaRPr lang="en-AU"/>
          </a:p>
        </p:txBody>
      </p:sp>
      <p:sp>
        <p:nvSpPr>
          <p:cNvPr id="6" name="Footer Placeholder 5">
            <a:extLst>
              <a:ext uri="{FF2B5EF4-FFF2-40B4-BE49-F238E27FC236}">
                <a16:creationId xmlns:a16="http://schemas.microsoft.com/office/drawing/2014/main" id="{25CC0D30-F363-4AB5-8B2D-4B0F5B2CA2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1AF797-C287-4727-8D7E-128C499BD390}"/>
              </a:ext>
            </a:extLst>
          </p:cNvPr>
          <p:cNvSpPr>
            <a:spLocks noGrp="1"/>
          </p:cNvSpPr>
          <p:nvPr>
            <p:ph type="sldNum" sz="quarter" idx="12"/>
          </p:nvPr>
        </p:nvSpPr>
        <p:spPr/>
        <p:txBody>
          <a:bodyPr/>
          <a:lstStyle/>
          <a:p>
            <a:fld id="{7650B87A-EE56-4F1D-A058-465FB19EA92B}" type="slidenum">
              <a:rPr lang="en-AU" smtClean="0"/>
              <a:t>‹#›</a:t>
            </a:fld>
            <a:endParaRPr lang="en-AU"/>
          </a:p>
        </p:txBody>
      </p:sp>
    </p:spTree>
    <p:extLst>
      <p:ext uri="{BB962C8B-B14F-4D97-AF65-F5344CB8AC3E}">
        <p14:creationId xmlns:p14="http://schemas.microsoft.com/office/powerpoint/2010/main" val="145071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957A7-C04E-4AF4-8B41-CCBE19F4E99B}" type="slidenum">
              <a:rPr lang="en-US" smtClean="0"/>
              <a:t>‹#›</a:t>
            </a:fld>
            <a:endParaRPr lang="en-US" dirty="0"/>
          </a:p>
        </p:txBody>
      </p:sp>
    </p:spTree>
    <p:extLst>
      <p:ext uri="{BB962C8B-B14F-4D97-AF65-F5344CB8AC3E}">
        <p14:creationId xmlns:p14="http://schemas.microsoft.com/office/powerpoint/2010/main" val="337559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4957A7-C04E-4AF4-8B41-CCBE19F4E99B}" type="slidenum">
              <a:rPr lang="en-US" smtClean="0"/>
              <a:t>‹#›</a:t>
            </a:fld>
            <a:endParaRPr lang="en-US" dirty="0"/>
          </a:p>
        </p:txBody>
      </p:sp>
    </p:spTree>
    <p:extLst>
      <p:ext uri="{BB962C8B-B14F-4D97-AF65-F5344CB8AC3E}">
        <p14:creationId xmlns:p14="http://schemas.microsoft.com/office/powerpoint/2010/main" val="132676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4957A7-C04E-4AF4-8B41-CCBE19F4E99B}" type="slidenum">
              <a:rPr lang="en-US" smtClean="0"/>
              <a:t>‹#›</a:t>
            </a:fld>
            <a:endParaRPr lang="en-US" dirty="0"/>
          </a:p>
        </p:txBody>
      </p:sp>
    </p:spTree>
    <p:extLst>
      <p:ext uri="{BB962C8B-B14F-4D97-AF65-F5344CB8AC3E}">
        <p14:creationId xmlns:p14="http://schemas.microsoft.com/office/powerpoint/2010/main" val="231886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64957A7-C04E-4AF4-8B41-CCBE19F4E99B}" type="slidenum">
              <a:rPr lang="en-US" smtClean="0"/>
              <a:t>‹#›</a:t>
            </a:fld>
            <a:endParaRPr lang="en-US" dirty="0"/>
          </a:p>
        </p:txBody>
      </p:sp>
    </p:spTree>
    <p:extLst>
      <p:ext uri="{BB962C8B-B14F-4D97-AF65-F5344CB8AC3E}">
        <p14:creationId xmlns:p14="http://schemas.microsoft.com/office/powerpoint/2010/main" val="309331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08A288-8DC7-4899-B3BB-59CC2B8F62CB}" type="datetimeFigureOut">
              <a:rPr lang="en-US" smtClean="0"/>
              <a:t>4/8/2022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4957A7-C04E-4AF4-8B41-CCBE19F4E99B}" type="slidenum">
              <a:rPr lang="en-US" smtClean="0"/>
              <a:t>‹#›</a:t>
            </a:fld>
            <a:endParaRPr lang="en-US" dirty="0"/>
          </a:p>
        </p:txBody>
      </p:sp>
    </p:spTree>
    <p:extLst>
      <p:ext uri="{BB962C8B-B14F-4D97-AF65-F5344CB8AC3E}">
        <p14:creationId xmlns:p14="http://schemas.microsoft.com/office/powerpoint/2010/main" val="379859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08A288-8DC7-4899-B3BB-59CC2B8F62CB}" type="datetimeFigureOut">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957A7-C04E-4AF4-8B41-CCBE19F4E99B}" type="slidenum">
              <a:rPr lang="en-US" smtClean="0"/>
              <a:t>‹#›</a:t>
            </a:fld>
            <a:endParaRPr lang="en-US" dirty="0"/>
          </a:p>
        </p:txBody>
      </p:sp>
    </p:spTree>
    <p:extLst>
      <p:ext uri="{BB962C8B-B14F-4D97-AF65-F5344CB8AC3E}">
        <p14:creationId xmlns:p14="http://schemas.microsoft.com/office/powerpoint/2010/main" val="100917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0000000-1234-1234-1234-123412341234}"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29446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7" r:id="rId12"/>
    <p:sldLayoutId id="2147483708" r:id="rId13"/>
    <p:sldLayoutId id="2147483714"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8B5E3-FA6B-4648-AC2A-A31A4BF65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08CAEE-2949-4F47-8357-E427E1D3A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D5499-D45B-5043-8E8C-6527B9ED4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6B67C-D572-544F-B0B3-A1AE1AEAAD58}" type="datetimeFigureOut">
              <a:rPr lang="en-US" smtClean="0"/>
              <a:t>4/8/2022</a:t>
            </a:fld>
            <a:endParaRPr lang="en-US"/>
          </a:p>
        </p:txBody>
      </p:sp>
      <p:sp>
        <p:nvSpPr>
          <p:cNvPr id="5" name="Footer Placeholder 4">
            <a:extLst>
              <a:ext uri="{FF2B5EF4-FFF2-40B4-BE49-F238E27FC236}">
                <a16:creationId xmlns:a16="http://schemas.microsoft.com/office/drawing/2014/main" id="{B93810E6-2364-634D-AE81-8BD600F7E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969C24-EB35-4A42-B316-556D01F4D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6CAE4-89B7-AC48-A3BE-7225E927DA88}" type="slidenum">
              <a:rPr lang="en-US" smtClean="0"/>
              <a:t>‹#›</a:t>
            </a:fld>
            <a:endParaRPr lang="en-US"/>
          </a:p>
        </p:txBody>
      </p:sp>
    </p:spTree>
    <p:extLst>
      <p:ext uri="{BB962C8B-B14F-4D97-AF65-F5344CB8AC3E}">
        <p14:creationId xmlns:p14="http://schemas.microsoft.com/office/powerpoint/2010/main" val="112804718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1478" y="1340768"/>
            <a:ext cx="10273141" cy="648072"/>
          </a:xfrm>
          <a:prstGeom prst="rect">
            <a:avLst/>
          </a:prstGeom>
        </p:spPr>
        <p:txBody>
          <a:bodyPr vert="horz" lIns="91440" tIns="45720" rIns="91440" bIns="45720" rtlCol="0" anchor="ctr">
            <a:normAutofit/>
          </a:bodyPr>
          <a:lstStyle/>
          <a:p>
            <a:r>
              <a:rPr lang="en-US" dirty="0"/>
              <a:t>Title here</a:t>
            </a:r>
            <a:endParaRPr lang="en-AU" dirty="0"/>
          </a:p>
        </p:txBody>
      </p:sp>
      <p:sp>
        <p:nvSpPr>
          <p:cNvPr id="3" name="Text Placeholder 2"/>
          <p:cNvSpPr>
            <a:spLocks noGrp="1"/>
          </p:cNvSpPr>
          <p:nvPr>
            <p:ph type="body" idx="1"/>
          </p:nvPr>
        </p:nvSpPr>
        <p:spPr>
          <a:xfrm>
            <a:off x="1391478" y="2132857"/>
            <a:ext cx="10273141" cy="3993307"/>
          </a:xfrm>
          <a:prstGeom prst="rect">
            <a:avLst/>
          </a:prstGeom>
        </p:spPr>
        <p:txBody>
          <a:bodyPr vert="horz" lIns="91440" tIns="45720" rIns="91440" bIns="45720" rtlCol="0">
            <a:normAutofit/>
          </a:bodyPr>
          <a:lstStyle/>
          <a:p>
            <a:pPr lvl="0"/>
            <a:r>
              <a:rPr lang="en-US" dirty="0"/>
              <a:t>Text level 1</a:t>
            </a:r>
          </a:p>
          <a:p>
            <a:pPr lvl="1"/>
            <a:r>
              <a:rPr lang="en-US" dirty="0"/>
              <a:t>Text level 2</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6061582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2800" b="1" kern="1200">
          <a:solidFill>
            <a:srgbClr val="77777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E15F1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E15F1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E15F1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18" Type="http://schemas.openxmlformats.org/officeDocument/2006/relationships/image" Target="../media/image37.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emf"/><Relationship Id="rId17" Type="http://schemas.openxmlformats.org/officeDocument/2006/relationships/image" Target="../media/image36.emf"/><Relationship Id="rId2" Type="http://schemas.openxmlformats.org/officeDocument/2006/relationships/notesSlide" Target="../notesSlides/notesSlide4.xml"/><Relationship Id="rId16" Type="http://schemas.openxmlformats.org/officeDocument/2006/relationships/image" Target="../media/image35.emf"/><Relationship Id="rId1" Type="http://schemas.openxmlformats.org/officeDocument/2006/relationships/slideLayout" Target="../slideLayouts/slideLayout28.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5" Type="http://schemas.openxmlformats.org/officeDocument/2006/relationships/image" Target="../media/image3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hyperlink" Target="https://healthsciences.unimelb.edu.au/__data/assets/pdf_file/0007/3392215/Coproduction_putting-principles-into-practice.pdf" TargetMode="External"/><Relationship Id="rId2" Type="http://schemas.openxmlformats.org/officeDocument/2006/relationships/image" Target="../media/image38.JP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hyperlink" Target="https://www.mentalhealthcommission.gov.au/getmedia/a33cce2a-e7fa-4f90-964d-85dbf1514b6b/NMHC_Lived-Experience-Workforce-Development-Guidelin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qmhc.qld.gov.au/documents/qmhclivedexperienceworkforceframeworkwebpdf" TargetMode="External"/><Relationship Id="rId3" Type="http://schemas.openxmlformats.org/officeDocument/2006/relationships/hyperlink" Target="https://healthsciences.unimelb.edu.au/__data/assets/pdf_file/0007/3392215/Coproduction_putting-principles-into-practice.pdf" TargetMode="External"/><Relationship Id="rId7" Type="http://schemas.openxmlformats.org/officeDocument/2006/relationships/hyperlink" Target="https://www.mentalhealthcommission.gov.au/lived-experience/lived-experience-workforces/peer-experience-workforce-guidelines"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hyperlink" Target="https://www.mentalhealthcommission.gov.au/lived-experience/consumer-and-carers/safety-and-quality-engagement-guidelines" TargetMode="External"/><Relationship Id="rId5" Type="http://schemas.openxmlformats.org/officeDocument/2006/relationships/hyperlink" Target="https://www.mentalhealthcommission.gov.au/getmedia/afef7eba-866f-4775-a386-57645bfb3453/NMHC-Consumer-and-Carer-engagement-a-practical-guide" TargetMode="External"/><Relationship Id="rId4" Type="http://schemas.openxmlformats.org/officeDocument/2006/relationships/hyperlink" Target="http://www.indigodaya.com/wpcf7_captcha/2020/10/Participation-ladder_consumer_survivor-lens-2.pdf" TargetMode="External"/><Relationship Id="rId9" Type="http://schemas.openxmlformats.org/officeDocument/2006/relationships/hyperlink" Target="https://www.coordinare.org.au/assets/South-Eastern-NSW-Lived-Experience-Peer-Work-Framework-2021.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entalhealthcommission.gov.au/getmedia/afef7eba-866f-4775-a386-57645bfb3453/NMHC-Consumer-and-Carer-engagement-a-practical-guide"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8133" b="13483"/>
          <a:stretch/>
        </p:blipFill>
        <p:spPr>
          <a:xfrm>
            <a:off x="2619553" y="111597"/>
            <a:ext cx="6723286" cy="1451609"/>
          </a:xfrm>
          <a:prstGeom prst="rect">
            <a:avLst/>
          </a:prstGeom>
        </p:spPr>
      </p:pic>
      <p:sp>
        <p:nvSpPr>
          <p:cNvPr id="13" name="Rectangle 12">
            <a:extLst>
              <a:ext uri="{FF2B5EF4-FFF2-40B4-BE49-F238E27FC236}">
                <a16:creationId xmlns:a16="http://schemas.microsoft.com/office/drawing/2014/main" id="{48536671-9A2F-48AB-9B8D-14BDEA6C57FD}"/>
              </a:ext>
            </a:extLst>
          </p:cNvPr>
          <p:cNvSpPr/>
          <p:nvPr/>
        </p:nvSpPr>
        <p:spPr>
          <a:xfrm>
            <a:off x="0" y="6256421"/>
            <a:ext cx="6098400" cy="602244"/>
          </a:xfrm>
          <a:prstGeom prst="rect">
            <a:avLst/>
          </a:prstGeom>
          <a:gradFill flip="none" rotWithShape="1">
            <a:gsLst>
              <a:gs pos="0">
                <a:schemeClr val="accent1">
                  <a:lumMod val="0"/>
                  <a:lumOff val="100000"/>
                </a:schemeClr>
              </a:gs>
              <a:gs pos="50000">
                <a:srgbClr val="1253A7">
                  <a:lumMod val="25000"/>
                  <a:lumOff val="75000"/>
                </a:srgbClr>
              </a:gs>
              <a:gs pos="75000">
                <a:srgbClr val="1253A7">
                  <a:lumMod val="50000"/>
                  <a:lumOff val="50000"/>
                </a:srgbClr>
              </a:gs>
              <a:gs pos="25000">
                <a:schemeClr val="accent1">
                  <a:lumMod val="0"/>
                  <a:lumOff val="100000"/>
                </a:schemeClr>
              </a:gs>
              <a:gs pos="100000">
                <a:srgbClr val="1253A7">
                  <a:lumMod val="75000"/>
                  <a:lumOff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782712D6-1832-4607-A833-4D643367F163}"/>
              </a:ext>
            </a:extLst>
          </p:cNvPr>
          <p:cNvSpPr/>
          <p:nvPr/>
        </p:nvSpPr>
        <p:spPr>
          <a:xfrm>
            <a:off x="6098400" y="6254355"/>
            <a:ext cx="6093600" cy="602245"/>
          </a:xfrm>
          <a:prstGeom prst="rect">
            <a:avLst/>
          </a:prstGeom>
          <a:gradFill>
            <a:gsLst>
              <a:gs pos="0">
                <a:srgbClr val="43921B"/>
              </a:gs>
              <a:gs pos="50000">
                <a:srgbClr val="43921B">
                  <a:lumMod val="25000"/>
                  <a:lumOff val="75000"/>
                </a:srgbClr>
              </a:gs>
              <a:gs pos="75000">
                <a:srgbClr val="43921B">
                  <a:lumMod val="0"/>
                  <a:lumOff val="100000"/>
                </a:srgbClr>
              </a:gs>
              <a:gs pos="25000">
                <a:srgbClr val="43921B">
                  <a:lumMod val="92000"/>
                  <a:lumOff val="8000"/>
                </a:srgbClr>
              </a:gs>
              <a:gs pos="100000">
                <a:srgbClr val="43921B">
                  <a:lumMod val="0"/>
                  <a:lumOff val="10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a:extLst>
              <a:ext uri="{FF2B5EF4-FFF2-40B4-BE49-F238E27FC236}">
                <a16:creationId xmlns:a16="http://schemas.microsoft.com/office/drawing/2014/main" id="{112B2F38-EDD5-4D27-BDF2-C46991749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1" y="6300339"/>
            <a:ext cx="1308674" cy="510275"/>
          </a:xfrm>
          <a:prstGeom prst="rect">
            <a:avLst/>
          </a:prstGeom>
        </p:spPr>
      </p:pic>
      <p:pic>
        <p:nvPicPr>
          <p:cNvPr id="16" name="Picture 15">
            <a:extLst>
              <a:ext uri="{FF2B5EF4-FFF2-40B4-BE49-F238E27FC236}">
                <a16:creationId xmlns:a16="http://schemas.microsoft.com/office/drawing/2014/main" id="{FB29C34C-A12E-41FA-B717-024FCCEDC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8553" y="6254355"/>
            <a:ext cx="601278" cy="605800"/>
          </a:xfrm>
          <a:prstGeom prst="rect">
            <a:avLst/>
          </a:prstGeom>
        </p:spPr>
      </p:pic>
      <p:pic>
        <p:nvPicPr>
          <p:cNvPr id="18" name="Picture 17">
            <a:extLst>
              <a:ext uri="{FF2B5EF4-FFF2-40B4-BE49-F238E27FC236}">
                <a16:creationId xmlns:a16="http://schemas.microsoft.com/office/drawing/2014/main" id="{610C693B-C233-4566-A8AD-0AE09600E454}"/>
              </a:ext>
            </a:extLst>
          </p:cNvPr>
          <p:cNvPicPr>
            <a:picLocks noChangeAspect="1"/>
          </p:cNvPicPr>
          <p:nvPr/>
        </p:nvPicPr>
        <p:blipFill>
          <a:blip r:embed="rId6"/>
          <a:stretch>
            <a:fillRect/>
          </a:stretch>
        </p:blipFill>
        <p:spPr>
          <a:xfrm>
            <a:off x="10732770" y="6403389"/>
            <a:ext cx="1378229" cy="340551"/>
          </a:xfrm>
          <a:prstGeom prst="rect">
            <a:avLst/>
          </a:prstGeom>
        </p:spPr>
      </p:pic>
      <p:sp>
        <p:nvSpPr>
          <p:cNvPr id="4" name="TextBox 3">
            <a:extLst>
              <a:ext uri="{FF2B5EF4-FFF2-40B4-BE49-F238E27FC236}">
                <a16:creationId xmlns:a16="http://schemas.microsoft.com/office/drawing/2014/main" id="{D72D1E88-7B8F-40D5-98B2-513646E253BC}"/>
              </a:ext>
            </a:extLst>
          </p:cNvPr>
          <p:cNvSpPr txBox="1"/>
          <p:nvPr/>
        </p:nvSpPr>
        <p:spPr>
          <a:xfrm>
            <a:off x="720035" y="2092431"/>
            <a:ext cx="5219700" cy="584775"/>
          </a:xfrm>
          <a:prstGeom prst="rect">
            <a:avLst/>
          </a:prstGeom>
          <a:noFill/>
        </p:spPr>
        <p:txBody>
          <a:bodyPr wrap="square" rtlCol="0">
            <a:spAutoFit/>
          </a:bodyPr>
          <a:lstStyle/>
          <a:p>
            <a:r>
              <a:rPr lang="en-AU" sz="3200" b="1" dirty="0">
                <a:solidFill>
                  <a:schemeClr val="accent5">
                    <a:lumMod val="75000"/>
                  </a:schemeClr>
                </a:solidFill>
              </a:rPr>
              <a:t>Thank you to our Sponsors</a:t>
            </a:r>
          </a:p>
        </p:txBody>
      </p:sp>
      <p:pic>
        <p:nvPicPr>
          <p:cNvPr id="9" name="Picture 8" descr="A picture containing logo&#10;&#10;Description automatically generated">
            <a:extLst>
              <a:ext uri="{FF2B5EF4-FFF2-40B4-BE49-F238E27FC236}">
                <a16:creationId xmlns:a16="http://schemas.microsoft.com/office/drawing/2014/main" id="{14FE8F82-BC56-4297-844D-3973E84593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5817" y="2822972"/>
            <a:ext cx="1388496" cy="846644"/>
          </a:xfrm>
          <a:prstGeom prst="rect">
            <a:avLst/>
          </a:prstGeom>
        </p:spPr>
      </p:pic>
      <p:pic>
        <p:nvPicPr>
          <p:cNvPr id="20" name="Picture 19" descr="A black and white logo&#10;&#10;Description automatically generated with low confidence">
            <a:extLst>
              <a:ext uri="{FF2B5EF4-FFF2-40B4-BE49-F238E27FC236}">
                <a16:creationId xmlns:a16="http://schemas.microsoft.com/office/drawing/2014/main" id="{6DAE9A7A-6002-442B-8EB1-80C9A3B358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2720" y="2663322"/>
            <a:ext cx="1077247" cy="1077247"/>
          </a:xfrm>
          <a:prstGeom prst="rect">
            <a:avLst/>
          </a:prstGeom>
        </p:spPr>
      </p:pic>
      <p:pic>
        <p:nvPicPr>
          <p:cNvPr id="22" name="Picture 21" descr="Pie chart&#10;&#10;Description automatically generated with medium confidence">
            <a:extLst>
              <a:ext uri="{FF2B5EF4-FFF2-40B4-BE49-F238E27FC236}">
                <a16:creationId xmlns:a16="http://schemas.microsoft.com/office/drawing/2014/main" id="{7FF84D3B-10BD-499D-922D-5C9C13EC5A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8374" y="2869365"/>
            <a:ext cx="1560967" cy="624387"/>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id="{B0B53593-6339-423F-BA72-ABA8218B35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0641" y="4320575"/>
            <a:ext cx="1718161" cy="602244"/>
          </a:xfrm>
          <a:prstGeom prst="rect">
            <a:avLst/>
          </a:prstGeom>
        </p:spPr>
      </p:pic>
      <p:pic>
        <p:nvPicPr>
          <p:cNvPr id="26" name="Picture 25" descr="Logo, company name&#10;&#10;Description automatically generated">
            <a:extLst>
              <a:ext uri="{FF2B5EF4-FFF2-40B4-BE49-F238E27FC236}">
                <a16:creationId xmlns:a16="http://schemas.microsoft.com/office/drawing/2014/main" id="{1B6BBBDD-E3C4-4D0C-9F12-6D8BF192A1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0514" y="4273983"/>
            <a:ext cx="987572" cy="577730"/>
          </a:xfrm>
          <a:prstGeom prst="rect">
            <a:avLst/>
          </a:prstGeom>
        </p:spPr>
      </p:pic>
      <p:pic>
        <p:nvPicPr>
          <p:cNvPr id="28" name="Picture 27" descr="Diagram&#10;&#10;Description automatically generated with low confidence">
            <a:extLst>
              <a:ext uri="{FF2B5EF4-FFF2-40B4-BE49-F238E27FC236}">
                <a16:creationId xmlns:a16="http://schemas.microsoft.com/office/drawing/2014/main" id="{52A895F5-7F7E-4EE2-BCAA-15351874EF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5795" y="4217819"/>
            <a:ext cx="2154616" cy="757905"/>
          </a:xfrm>
          <a:prstGeom prst="rect">
            <a:avLst/>
          </a:prstGeom>
        </p:spPr>
      </p:pic>
      <p:sp>
        <p:nvSpPr>
          <p:cNvPr id="29" name="TextBox 28">
            <a:extLst>
              <a:ext uri="{FF2B5EF4-FFF2-40B4-BE49-F238E27FC236}">
                <a16:creationId xmlns:a16="http://schemas.microsoft.com/office/drawing/2014/main" id="{94E375A3-AAFF-48E5-BDC9-653CEB9094D9}"/>
              </a:ext>
            </a:extLst>
          </p:cNvPr>
          <p:cNvSpPr txBox="1"/>
          <p:nvPr/>
        </p:nvSpPr>
        <p:spPr>
          <a:xfrm>
            <a:off x="4192531" y="5555258"/>
            <a:ext cx="4270137" cy="584775"/>
          </a:xfrm>
          <a:prstGeom prst="rect">
            <a:avLst/>
          </a:prstGeom>
          <a:noFill/>
        </p:spPr>
        <p:txBody>
          <a:bodyPr wrap="square" rtlCol="0">
            <a:spAutoFit/>
          </a:bodyPr>
          <a:lstStyle/>
          <a:p>
            <a:r>
              <a:rPr lang="en-AU" dirty="0"/>
              <a:t> </a:t>
            </a:r>
            <a:r>
              <a:rPr lang="en-AU" sz="3200" b="1" i="1" dirty="0">
                <a:solidFill>
                  <a:srgbClr val="002060"/>
                </a:solidFill>
                <a:latin typeface="Arial" panose="020B0604020202020204" pitchFamily="34" charset="0"/>
              </a:rPr>
              <a:t>#EquallyWellAu22</a:t>
            </a:r>
          </a:p>
        </p:txBody>
      </p:sp>
      <p:pic>
        <p:nvPicPr>
          <p:cNvPr id="5" name="Picture 4" descr="A picture containing diagram&#10;&#10;Description automatically generated">
            <a:extLst>
              <a:ext uri="{FF2B5EF4-FFF2-40B4-BE49-F238E27FC236}">
                <a16:creationId xmlns:a16="http://schemas.microsoft.com/office/drawing/2014/main" id="{A66E7D13-E537-4634-93CD-FD67AA0D50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45512" y="2661277"/>
            <a:ext cx="1748082" cy="1119344"/>
          </a:xfrm>
          <a:prstGeom prst="rect">
            <a:avLst/>
          </a:prstGeom>
        </p:spPr>
      </p:pic>
      <p:pic>
        <p:nvPicPr>
          <p:cNvPr id="7" name="Picture 6" descr="Text&#10;&#10;Description automatically generated">
            <a:extLst>
              <a:ext uri="{FF2B5EF4-FFF2-40B4-BE49-F238E27FC236}">
                <a16:creationId xmlns:a16="http://schemas.microsoft.com/office/drawing/2014/main" id="{1EBBC800-1D28-42D0-911C-3840BB5708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30900" y="4373028"/>
            <a:ext cx="1857913" cy="426883"/>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7B1C1C6B-7432-48F6-BE06-46447B7BDE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58223" y="4279392"/>
            <a:ext cx="1188000" cy="572321"/>
          </a:xfrm>
          <a:prstGeom prst="rect">
            <a:avLst/>
          </a:prstGeom>
        </p:spPr>
      </p:pic>
    </p:spTree>
    <p:extLst>
      <p:ext uri="{BB962C8B-B14F-4D97-AF65-F5344CB8AC3E}">
        <p14:creationId xmlns:p14="http://schemas.microsoft.com/office/powerpoint/2010/main" val="35510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63552" y="2132856"/>
            <a:ext cx="7848872" cy="1512168"/>
          </a:xfrm>
        </p:spPr>
        <p:txBody>
          <a:bodyPr>
            <a:normAutofit/>
          </a:bodyPr>
          <a:lstStyle/>
          <a:p>
            <a:pPr algn="ctr"/>
            <a:r>
              <a:rPr lang="en-AU" dirty="0"/>
              <a:t>Case Study:  Regional</a:t>
            </a:r>
          </a:p>
        </p:txBody>
      </p:sp>
      <p:sp>
        <p:nvSpPr>
          <p:cNvPr id="5" name="Subtitle 4"/>
          <p:cNvSpPr>
            <a:spLocks noGrp="1"/>
          </p:cNvSpPr>
          <p:nvPr>
            <p:ph type="subTitle" idx="1"/>
          </p:nvPr>
        </p:nvSpPr>
        <p:spPr>
          <a:xfrm>
            <a:off x="2495601" y="4221088"/>
            <a:ext cx="7416823" cy="576064"/>
          </a:xfrm>
        </p:spPr>
        <p:txBody>
          <a:bodyPr>
            <a:normAutofit/>
          </a:bodyPr>
          <a:lstStyle/>
          <a:p>
            <a:pPr algn="ctr"/>
            <a:r>
              <a:rPr lang="en-AU" dirty="0"/>
              <a:t>Peer Participation in Mental Health Services </a:t>
            </a:r>
          </a:p>
        </p:txBody>
      </p:sp>
    </p:spTree>
    <p:extLst>
      <p:ext uri="{BB962C8B-B14F-4D97-AF65-F5344CB8AC3E}">
        <p14:creationId xmlns:p14="http://schemas.microsoft.com/office/powerpoint/2010/main" val="343556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E509-6ECB-4810-86C3-92A3C7E108DE}"/>
              </a:ext>
            </a:extLst>
          </p:cNvPr>
          <p:cNvSpPr>
            <a:spLocks noGrp="1"/>
          </p:cNvSpPr>
          <p:nvPr>
            <p:ph type="title"/>
          </p:nvPr>
        </p:nvSpPr>
        <p:spPr>
          <a:xfrm>
            <a:off x="559139" y="321604"/>
            <a:ext cx="10273141" cy="648072"/>
          </a:xfrm>
        </p:spPr>
        <p:txBody>
          <a:bodyPr/>
          <a:lstStyle/>
          <a:p>
            <a:r>
              <a:rPr lang="en-AU" dirty="0">
                <a:solidFill>
                  <a:srgbClr val="0070C0"/>
                </a:solidFill>
              </a:rPr>
              <a:t>Peer Participation In Mental Health Service (PPIMS)</a:t>
            </a:r>
          </a:p>
        </p:txBody>
      </p:sp>
      <p:sp>
        <p:nvSpPr>
          <p:cNvPr id="3" name="Content Placeholder 2">
            <a:extLst>
              <a:ext uri="{FF2B5EF4-FFF2-40B4-BE49-F238E27FC236}">
                <a16:creationId xmlns:a16="http://schemas.microsoft.com/office/drawing/2014/main" id="{0E886C95-12E8-4CD8-9BCE-D21A678D74E9}"/>
              </a:ext>
            </a:extLst>
          </p:cNvPr>
          <p:cNvSpPr>
            <a:spLocks noGrp="1"/>
          </p:cNvSpPr>
          <p:nvPr>
            <p:ph idx="1"/>
          </p:nvPr>
        </p:nvSpPr>
        <p:spPr>
          <a:xfrm>
            <a:off x="559139" y="1168224"/>
            <a:ext cx="10273141" cy="4905502"/>
          </a:xfrm>
        </p:spPr>
        <p:txBody>
          <a:bodyPr/>
          <a:lstStyle/>
          <a:p>
            <a:r>
              <a:rPr lang="en-US" sz="1600" b="1" dirty="0"/>
              <a:t>Aim and Purpose</a:t>
            </a:r>
          </a:p>
          <a:p>
            <a:pPr algn="ctr"/>
            <a:r>
              <a:rPr lang="en-US" sz="1600" dirty="0"/>
              <a:t>‘</a:t>
            </a:r>
            <a:r>
              <a:rPr lang="en-US" sz="1600" b="1" i="1" dirty="0"/>
              <a:t>work collaboratively to actively participate in mental health systems and reforms in Brisbane North’.</a:t>
            </a:r>
          </a:p>
          <a:p>
            <a:pPr>
              <a:spcBef>
                <a:spcPts val="1200"/>
              </a:spcBef>
              <a:spcAft>
                <a:spcPts val="600"/>
              </a:spcAft>
            </a:pPr>
            <a:r>
              <a:rPr lang="en-US" sz="1600" dirty="0"/>
              <a:t>Specifically, the functions of the Network include:</a:t>
            </a:r>
          </a:p>
          <a:p>
            <a:pPr>
              <a:spcBef>
                <a:spcPts val="1200"/>
              </a:spcBef>
              <a:spcAft>
                <a:spcPts val="600"/>
              </a:spcAft>
            </a:pPr>
            <a:r>
              <a:rPr lang="en-US" sz="1600" dirty="0"/>
              <a:t>a) Collaborative development of a regional network of peers to provide ‘a voice’ for people with a lived experience as either a consumer or </a:t>
            </a:r>
            <a:r>
              <a:rPr lang="en-US" sz="1600" dirty="0" err="1"/>
              <a:t>carer</a:t>
            </a:r>
            <a:r>
              <a:rPr lang="en-US" sz="1600" dirty="0"/>
              <a:t> to the mental health sector in Brisbane North.</a:t>
            </a:r>
          </a:p>
          <a:p>
            <a:pPr>
              <a:spcBef>
                <a:spcPts val="1200"/>
              </a:spcBef>
              <a:spcAft>
                <a:spcPts val="600"/>
              </a:spcAft>
            </a:pPr>
            <a:r>
              <a:rPr lang="en-US" sz="1600" dirty="0"/>
              <a:t>b) </a:t>
            </a:r>
            <a:r>
              <a:rPr lang="en-US" sz="1600" b="1" i="1" dirty="0"/>
              <a:t>Support to other people </a:t>
            </a:r>
            <a:r>
              <a:rPr lang="en-US" sz="1600" dirty="0"/>
              <a:t>with a lived experience who want to actively participate in the mental health system reform process and/or are accessing mental health services.</a:t>
            </a:r>
          </a:p>
          <a:p>
            <a:pPr>
              <a:spcBef>
                <a:spcPts val="1200"/>
              </a:spcBef>
              <a:spcAft>
                <a:spcPts val="600"/>
              </a:spcAft>
            </a:pPr>
            <a:r>
              <a:rPr lang="en-US" sz="1600" dirty="0"/>
              <a:t>c) An opportunity to have </a:t>
            </a:r>
            <a:r>
              <a:rPr lang="en-US" sz="1600" b="1" i="1" dirty="0"/>
              <a:t>regular updates and input </a:t>
            </a:r>
            <a:r>
              <a:rPr lang="en-US" sz="1600" dirty="0"/>
              <a:t>around services, policy, program and system developments.</a:t>
            </a:r>
          </a:p>
          <a:p>
            <a:pPr>
              <a:spcBef>
                <a:spcPts val="1200"/>
              </a:spcBef>
              <a:spcAft>
                <a:spcPts val="600"/>
              </a:spcAft>
            </a:pPr>
            <a:r>
              <a:rPr lang="en-US" sz="1600" dirty="0"/>
              <a:t>d) An opportunity to have regular updates and </a:t>
            </a:r>
            <a:r>
              <a:rPr lang="en-US" sz="1600" b="1" i="1" dirty="0"/>
              <a:t>identify strategies to improve </a:t>
            </a:r>
            <a:r>
              <a:rPr lang="en-US" sz="1600" dirty="0"/>
              <a:t>engagement, participation, training and employment opportunities.</a:t>
            </a:r>
          </a:p>
          <a:p>
            <a:pPr>
              <a:spcBef>
                <a:spcPts val="1200"/>
              </a:spcBef>
              <a:spcAft>
                <a:spcPts val="600"/>
              </a:spcAft>
            </a:pPr>
            <a:r>
              <a:rPr lang="en-US" sz="1600" dirty="0"/>
              <a:t>e) </a:t>
            </a:r>
            <a:r>
              <a:rPr lang="en-US" sz="1600" b="1" i="1" dirty="0"/>
              <a:t>Advice regarding emerging issues </a:t>
            </a:r>
            <a:r>
              <a:rPr lang="en-US" sz="1600" dirty="0"/>
              <a:t>faced by consumers and </a:t>
            </a:r>
            <a:r>
              <a:rPr lang="en-US" sz="1600" dirty="0" err="1"/>
              <a:t>carers</a:t>
            </a:r>
            <a:r>
              <a:rPr lang="en-US" sz="1600" dirty="0"/>
              <a:t> in the mental health sector.</a:t>
            </a:r>
          </a:p>
          <a:p>
            <a:pPr>
              <a:spcBef>
                <a:spcPts val="1200"/>
              </a:spcBef>
              <a:spcAft>
                <a:spcPts val="600"/>
              </a:spcAft>
            </a:pPr>
            <a:r>
              <a:rPr lang="en-US" sz="1600" dirty="0"/>
              <a:t>f) Participate in the </a:t>
            </a:r>
            <a:r>
              <a:rPr lang="en-US" sz="1600" b="1" i="1" dirty="0"/>
              <a:t>co-design opportunities </a:t>
            </a:r>
            <a:r>
              <a:rPr lang="en-US" sz="1600" dirty="0"/>
              <a:t>that evolve either through the PHN or other government and non-government services.</a:t>
            </a:r>
            <a:endParaRPr lang="en-AU" sz="1600" dirty="0"/>
          </a:p>
        </p:txBody>
      </p:sp>
      <p:sp>
        <p:nvSpPr>
          <p:cNvPr id="4" name="Footer Placeholder 5">
            <a:extLst>
              <a:ext uri="{FF2B5EF4-FFF2-40B4-BE49-F238E27FC236}">
                <a16:creationId xmlns:a16="http://schemas.microsoft.com/office/drawing/2014/main" id="{ED92815E-66BE-410B-8244-838DC48B8535}"/>
              </a:ext>
            </a:extLst>
          </p:cNvPr>
          <p:cNvSpPr txBox="1">
            <a:spLocks/>
          </p:cNvSpPr>
          <p:nvPr/>
        </p:nvSpPr>
        <p:spPr>
          <a:xfrm>
            <a:off x="4345663" y="6272274"/>
            <a:ext cx="328640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 </a:t>
            </a:r>
            <a:r>
              <a:rPr lang="en-AU" sz="1600" b="1" i="1">
                <a:solidFill>
                  <a:srgbClr val="002060"/>
                </a:solidFill>
                <a:latin typeface="Arial" panose="020B0604020202020204" pitchFamily="34" charset="0"/>
              </a:rPr>
              <a:t>#EquallyWellAu22</a:t>
            </a:r>
            <a:endParaRPr lang="en-AU" sz="1600" b="1" i="1" dirty="0">
              <a:solidFill>
                <a:srgbClr val="002060"/>
              </a:solidFill>
              <a:latin typeface="Arial" panose="020B0604020202020204" pitchFamily="34" charset="0"/>
            </a:endParaRPr>
          </a:p>
        </p:txBody>
      </p:sp>
    </p:spTree>
    <p:extLst>
      <p:ext uri="{BB962C8B-B14F-4D97-AF65-F5344CB8AC3E}">
        <p14:creationId xmlns:p14="http://schemas.microsoft.com/office/powerpoint/2010/main" val="240894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9364-F8B1-44EE-AD29-31644F0447A1}"/>
              </a:ext>
            </a:extLst>
          </p:cNvPr>
          <p:cNvSpPr>
            <a:spLocks noGrp="1"/>
          </p:cNvSpPr>
          <p:nvPr>
            <p:ph type="title"/>
          </p:nvPr>
        </p:nvSpPr>
        <p:spPr/>
        <p:txBody>
          <a:bodyPr/>
          <a:lstStyle/>
          <a:p>
            <a:endParaRPr lang="en-AU"/>
          </a:p>
        </p:txBody>
      </p:sp>
      <p:pic>
        <p:nvPicPr>
          <p:cNvPr id="5" name="Content Placeholder 4" descr="Graphical user interface, text, website&#10;&#10;Description automatically generated">
            <a:extLst>
              <a:ext uri="{FF2B5EF4-FFF2-40B4-BE49-F238E27FC236}">
                <a16:creationId xmlns:a16="http://schemas.microsoft.com/office/drawing/2014/main" id="{971960CC-01A4-42D8-A4D2-055482D997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354" y="298217"/>
            <a:ext cx="11395291" cy="4589270"/>
          </a:xfrm>
        </p:spPr>
      </p:pic>
      <p:pic>
        <p:nvPicPr>
          <p:cNvPr id="9" name="Picture 8" descr="Text&#10;&#10;Description automatically generated">
            <a:extLst>
              <a:ext uri="{FF2B5EF4-FFF2-40B4-BE49-F238E27FC236}">
                <a16:creationId xmlns:a16="http://schemas.microsoft.com/office/drawing/2014/main" id="{8730FFCB-3517-4871-AF54-9059F30AF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163" y="2461846"/>
            <a:ext cx="6276509" cy="4097937"/>
          </a:xfrm>
          <a:prstGeom prst="rect">
            <a:avLst/>
          </a:prstGeom>
        </p:spPr>
      </p:pic>
      <p:sp>
        <p:nvSpPr>
          <p:cNvPr id="6" name="Footer Placeholder 5">
            <a:extLst>
              <a:ext uri="{FF2B5EF4-FFF2-40B4-BE49-F238E27FC236}">
                <a16:creationId xmlns:a16="http://schemas.microsoft.com/office/drawing/2014/main" id="{5703C2E4-66DE-472E-B1E5-55A1E5F080E0}"/>
              </a:ext>
            </a:extLst>
          </p:cNvPr>
          <p:cNvSpPr txBox="1">
            <a:spLocks/>
          </p:cNvSpPr>
          <p:nvPr/>
        </p:nvSpPr>
        <p:spPr>
          <a:xfrm>
            <a:off x="4345663" y="6272274"/>
            <a:ext cx="328640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408791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63552" y="2132856"/>
            <a:ext cx="7848872" cy="1512168"/>
          </a:xfrm>
        </p:spPr>
        <p:txBody>
          <a:bodyPr>
            <a:normAutofit/>
          </a:bodyPr>
          <a:lstStyle/>
          <a:p>
            <a:pPr algn="ctr"/>
            <a:r>
              <a:rPr lang="en-AU" dirty="0"/>
              <a:t>Case Study:  National</a:t>
            </a:r>
          </a:p>
        </p:txBody>
      </p:sp>
      <p:sp>
        <p:nvSpPr>
          <p:cNvPr id="5" name="Subtitle 4"/>
          <p:cNvSpPr>
            <a:spLocks noGrp="1"/>
          </p:cNvSpPr>
          <p:nvPr>
            <p:ph type="subTitle" idx="1"/>
          </p:nvPr>
        </p:nvSpPr>
        <p:spPr>
          <a:xfrm>
            <a:off x="2495601" y="4221088"/>
            <a:ext cx="7416823" cy="576064"/>
          </a:xfrm>
        </p:spPr>
        <p:txBody>
          <a:bodyPr>
            <a:normAutofit fontScale="92500" lnSpcReduction="20000"/>
          </a:bodyPr>
          <a:lstStyle/>
          <a:p>
            <a:r>
              <a:rPr lang="en-AU" dirty="0"/>
              <a:t>National PHN Mental Health Lived Experience Engagement Network</a:t>
            </a:r>
          </a:p>
          <a:p>
            <a:pPr algn="ctr"/>
            <a:r>
              <a:rPr lang="en-AU" dirty="0"/>
              <a:t>(MHLEEN)</a:t>
            </a:r>
          </a:p>
        </p:txBody>
      </p:sp>
    </p:spTree>
    <p:extLst>
      <p:ext uri="{BB962C8B-B14F-4D97-AF65-F5344CB8AC3E}">
        <p14:creationId xmlns:p14="http://schemas.microsoft.com/office/powerpoint/2010/main" val="22712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3" y="1676400"/>
            <a:ext cx="10363827" cy="4114802"/>
          </a:xfrm>
        </p:spPr>
        <p:txBody>
          <a:bodyPr>
            <a:normAutofit fontScale="85000" lnSpcReduction="20000"/>
          </a:bodyPr>
          <a:lstStyle/>
          <a:p>
            <a:r>
              <a:rPr lang="en-AU" sz="2800" b="1" i="1" dirty="0">
                <a:solidFill>
                  <a:schemeClr val="bg1"/>
                </a:solidFill>
              </a:rPr>
              <a:t>PHNs engage people with a lived experience (</a:t>
            </a:r>
            <a:r>
              <a:rPr lang="en-AU" sz="2800" b="1" i="1" dirty="0" err="1">
                <a:solidFill>
                  <a:schemeClr val="bg1"/>
                </a:solidFill>
              </a:rPr>
              <a:t>i.e</a:t>
            </a:r>
            <a:r>
              <a:rPr lang="en-AU" sz="2800" b="1" i="1" dirty="0">
                <a:solidFill>
                  <a:schemeClr val="bg1"/>
                </a:solidFill>
              </a:rPr>
              <a:t> consumers and carers) in the co-design of systems and processes in line with the maxim ‘nothing about us – without us’</a:t>
            </a:r>
            <a:endParaRPr lang="en-AU" sz="2800" b="1" dirty="0">
              <a:solidFill>
                <a:schemeClr val="bg1"/>
              </a:solidFill>
            </a:endParaRPr>
          </a:p>
          <a:p>
            <a:endParaRPr lang="en-AU" b="1" dirty="0"/>
          </a:p>
          <a:p>
            <a:pPr marL="342900" lvl="0" indent="-342900">
              <a:buFont typeface="Arial" panose="020B0604020202020204" pitchFamily="34" charset="0"/>
              <a:buChar char="•"/>
            </a:pPr>
            <a:r>
              <a:rPr lang="en-AU" dirty="0"/>
              <a:t>PHNs to embed consumer and carer engagement in the co-design throughout the commissioning cycle</a:t>
            </a:r>
          </a:p>
          <a:p>
            <a:r>
              <a:rPr lang="en-AU" dirty="0"/>
              <a:t> </a:t>
            </a:r>
          </a:p>
          <a:p>
            <a:pPr marL="342900" lvl="0" indent="-342900">
              <a:buFont typeface="Arial" panose="020B0604020202020204" pitchFamily="34" charset="0"/>
              <a:buChar char="•"/>
            </a:pPr>
            <a:r>
              <a:rPr lang="en-AU" dirty="0"/>
              <a:t>PHNs to support better outcomes in mental health by promoting and supporting the employment of peer workers as part of multi-disciplinary teams providing person centred support and recovery-oriented and trauma informed care and</a:t>
            </a:r>
          </a:p>
          <a:p>
            <a:r>
              <a:rPr lang="en-AU" dirty="0"/>
              <a:t> </a:t>
            </a:r>
          </a:p>
          <a:p>
            <a:pPr marL="342900" lvl="0" indent="-342900">
              <a:buFont typeface="Arial" panose="020B0604020202020204" pitchFamily="34" charset="0"/>
              <a:buChar char="•"/>
            </a:pPr>
            <a:r>
              <a:rPr lang="en-AU" dirty="0"/>
              <a:t>Maintain a National Network of PHN’s and other key stakeholders to support, coordinate and collaborate on continuous improvement of person centred, recovery focused planning, implementation and review of primary mental health care.</a:t>
            </a:r>
          </a:p>
        </p:txBody>
      </p:sp>
      <p:sp>
        <p:nvSpPr>
          <p:cNvPr id="2" name="Title 1"/>
          <p:cNvSpPr>
            <a:spLocks noGrp="1"/>
          </p:cNvSpPr>
          <p:nvPr>
            <p:ph type="title"/>
          </p:nvPr>
        </p:nvSpPr>
        <p:spPr>
          <a:xfrm>
            <a:off x="913773" y="742762"/>
            <a:ext cx="8352928" cy="648072"/>
          </a:xfrm>
        </p:spPr>
        <p:txBody>
          <a:bodyPr/>
          <a:lstStyle/>
          <a:p>
            <a:pPr algn="l"/>
            <a:r>
              <a:rPr lang="en-AU" dirty="0">
                <a:solidFill>
                  <a:srgbClr val="0070C0"/>
                </a:solidFill>
              </a:rPr>
              <a:t>MHLEEN Aims and objectives</a:t>
            </a:r>
          </a:p>
        </p:txBody>
      </p:sp>
      <p:sp>
        <p:nvSpPr>
          <p:cNvPr id="4" name="Footer Placeholder 5">
            <a:extLst>
              <a:ext uri="{FF2B5EF4-FFF2-40B4-BE49-F238E27FC236}">
                <a16:creationId xmlns:a16="http://schemas.microsoft.com/office/drawing/2014/main" id="{AB800DFA-CDFA-41EF-9FCD-938F33EC2698}"/>
              </a:ext>
            </a:extLst>
          </p:cNvPr>
          <p:cNvSpPr txBox="1">
            <a:spLocks noGrp="1"/>
          </p:cNvSpPr>
          <p:nvPr>
            <p:ph type="ftr" sz="quarter" idx="11"/>
          </p:nvPr>
        </p:nvSpPr>
        <p:spPr>
          <a:xfrm>
            <a:off x="4345663" y="6272274"/>
            <a:ext cx="3286408" cy="246221"/>
          </a:xfrm>
          <a:prstGeom prst="rect">
            <a:avLst/>
          </a:prstGeom>
          <a:noFill/>
        </p:spPr>
        <p:txBody>
          <a:bodyPr wrap="square" rtlCol="0">
            <a:spAutoFit/>
          </a:body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274881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701670"/>
            <a:ext cx="7776864" cy="648072"/>
          </a:xfrm>
        </p:spPr>
        <p:txBody>
          <a:bodyPr/>
          <a:lstStyle/>
          <a:p>
            <a:r>
              <a:rPr lang="en-AU" dirty="0">
                <a:solidFill>
                  <a:schemeClr val="accent1"/>
                </a:solidFill>
              </a:rPr>
              <a:t>MHLEEN activities</a:t>
            </a:r>
          </a:p>
        </p:txBody>
      </p:sp>
      <p:sp>
        <p:nvSpPr>
          <p:cNvPr id="3" name="Text Placeholder 2"/>
          <p:cNvSpPr>
            <a:spLocks noGrp="1"/>
          </p:cNvSpPr>
          <p:nvPr>
            <p:ph type="body" sz="quarter" idx="10"/>
          </p:nvPr>
        </p:nvSpPr>
        <p:spPr/>
        <p:txBody>
          <a:bodyPr/>
          <a:lstStyle/>
          <a:p>
            <a:pPr marL="342900" indent="-342900">
              <a:buFont typeface="Wingdings" panose="05000000000000000000" pitchFamily="2" charset="2"/>
              <a:buChar char="ü"/>
            </a:pPr>
            <a:r>
              <a:rPr lang="en-AU" dirty="0"/>
              <a:t>Membership</a:t>
            </a:r>
          </a:p>
          <a:p>
            <a:pPr marL="342900" indent="-342900">
              <a:buFont typeface="Wingdings" panose="05000000000000000000" pitchFamily="2" charset="2"/>
              <a:buChar char="ü"/>
            </a:pPr>
            <a:r>
              <a:rPr lang="en-AU" dirty="0"/>
              <a:t>Network Meetings</a:t>
            </a:r>
          </a:p>
          <a:p>
            <a:pPr marL="342900" indent="-342900">
              <a:buFont typeface="Wingdings" panose="05000000000000000000" pitchFamily="2" charset="2"/>
              <a:buChar char="ü"/>
            </a:pPr>
            <a:r>
              <a:rPr lang="en-AU" dirty="0"/>
              <a:t>Stepped Care Workshops</a:t>
            </a:r>
          </a:p>
          <a:p>
            <a:pPr marL="342900" indent="-342900">
              <a:buFont typeface="Wingdings" panose="05000000000000000000" pitchFamily="2" charset="2"/>
              <a:buChar char="ü"/>
            </a:pPr>
            <a:r>
              <a:rPr lang="en-AU" dirty="0"/>
              <a:t>Stakeholder forums</a:t>
            </a:r>
          </a:p>
          <a:p>
            <a:pPr marL="342900" indent="-342900">
              <a:buFont typeface="Wingdings" panose="05000000000000000000" pitchFamily="2" charset="2"/>
              <a:buChar char="ü"/>
            </a:pPr>
            <a:r>
              <a:rPr lang="en-AU" dirty="0"/>
              <a:t>Lived Experience Engagement</a:t>
            </a:r>
          </a:p>
          <a:p>
            <a:pPr marL="342900" indent="-342900">
              <a:buFont typeface="Wingdings" panose="05000000000000000000" pitchFamily="2" charset="2"/>
              <a:buChar char="ü"/>
            </a:pPr>
            <a:r>
              <a:rPr lang="en-AU" dirty="0"/>
              <a:t>Training/Capacity Building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836711"/>
            <a:ext cx="5193323" cy="5193323"/>
          </a:xfrm>
          <a:prstGeom prst="rect">
            <a:avLst/>
          </a:prstGeom>
        </p:spPr>
      </p:pic>
      <p:sp>
        <p:nvSpPr>
          <p:cNvPr id="5" name="Footer Placeholder 5">
            <a:extLst>
              <a:ext uri="{FF2B5EF4-FFF2-40B4-BE49-F238E27FC236}">
                <a16:creationId xmlns:a16="http://schemas.microsoft.com/office/drawing/2014/main" id="{21CBFD03-1E14-405F-BC6C-30842BEFCE82}"/>
              </a:ext>
            </a:extLst>
          </p:cNvPr>
          <p:cNvSpPr txBox="1">
            <a:spLocks/>
          </p:cNvSpPr>
          <p:nvPr/>
        </p:nvSpPr>
        <p:spPr>
          <a:xfrm>
            <a:off x="4345663" y="6272274"/>
            <a:ext cx="328640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 </a:t>
            </a:r>
            <a:r>
              <a:rPr lang="en-AU" sz="1600" b="1" i="1">
                <a:solidFill>
                  <a:srgbClr val="002060"/>
                </a:solidFill>
                <a:latin typeface="Arial" panose="020B0604020202020204" pitchFamily="34" charset="0"/>
              </a:rPr>
              <a:t>#EquallyWellAu22</a:t>
            </a:r>
            <a:endParaRPr lang="en-AU" sz="1600" b="1" i="1" dirty="0">
              <a:solidFill>
                <a:srgbClr val="002060"/>
              </a:solidFill>
              <a:latin typeface="Arial" panose="020B0604020202020204" pitchFamily="34" charset="0"/>
            </a:endParaRPr>
          </a:p>
        </p:txBody>
      </p:sp>
    </p:spTree>
    <p:extLst>
      <p:ext uri="{BB962C8B-B14F-4D97-AF65-F5344CB8AC3E}">
        <p14:creationId xmlns:p14="http://schemas.microsoft.com/office/powerpoint/2010/main" val="343570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B9AF-F73F-4431-84B4-11F735E06320}"/>
              </a:ext>
            </a:extLst>
          </p:cNvPr>
          <p:cNvSpPr>
            <a:spLocks noGrp="1"/>
          </p:cNvSpPr>
          <p:nvPr>
            <p:ph type="title"/>
          </p:nvPr>
        </p:nvSpPr>
        <p:spPr>
          <a:xfrm>
            <a:off x="511419" y="255603"/>
            <a:ext cx="8119814" cy="1440160"/>
          </a:xfrm>
        </p:spPr>
        <p:txBody>
          <a:bodyPr>
            <a:normAutofit/>
          </a:bodyPr>
          <a:lstStyle/>
          <a:p>
            <a:r>
              <a:rPr lang="en-AU" dirty="0">
                <a:solidFill>
                  <a:schemeClr val="accent1"/>
                </a:solidFill>
              </a:rPr>
              <a:t>Lived Experience </a:t>
            </a:r>
            <a:br>
              <a:rPr lang="en-AU" dirty="0">
                <a:solidFill>
                  <a:schemeClr val="accent1"/>
                </a:solidFill>
              </a:rPr>
            </a:br>
            <a:r>
              <a:rPr lang="en-AU" dirty="0">
                <a:solidFill>
                  <a:schemeClr val="accent1"/>
                </a:solidFill>
              </a:rPr>
              <a:t>Advocacy Delegates (LEAD)</a:t>
            </a:r>
          </a:p>
        </p:txBody>
      </p:sp>
      <p:sp>
        <p:nvSpPr>
          <p:cNvPr id="3" name="Content Placeholder 2">
            <a:extLst>
              <a:ext uri="{FF2B5EF4-FFF2-40B4-BE49-F238E27FC236}">
                <a16:creationId xmlns:a16="http://schemas.microsoft.com/office/drawing/2014/main" id="{F8364874-15CC-4179-A406-556AB6E06DC6}"/>
              </a:ext>
            </a:extLst>
          </p:cNvPr>
          <p:cNvSpPr>
            <a:spLocks noGrp="1"/>
          </p:cNvSpPr>
          <p:nvPr>
            <p:ph sz="half" idx="1"/>
          </p:nvPr>
        </p:nvSpPr>
        <p:spPr>
          <a:xfrm>
            <a:off x="511419" y="1984603"/>
            <a:ext cx="7151077" cy="4617794"/>
          </a:xfrm>
        </p:spPr>
        <p:txBody>
          <a:bodyPr>
            <a:normAutofit/>
          </a:bodyPr>
          <a:lstStyle/>
          <a:p>
            <a:pPr>
              <a:lnSpc>
                <a:spcPct val="107000"/>
              </a:lnSpc>
              <a:spcAft>
                <a:spcPts val="600"/>
              </a:spcAft>
            </a:pPr>
            <a:r>
              <a:rPr lang="en-AU" sz="1600" dirty="0">
                <a:ea typeface="Arial" panose="020B0604020202020204" pitchFamily="34" charset="0"/>
                <a:cs typeface="Times New Roman" panose="02020603050405020304" pitchFamily="18" charset="0"/>
              </a:rPr>
              <a:t>LEAD has met bi-monthly since April 2021 and has worked on co-designing Terms of Reference for the group. Included in the Terms of Reference are LEAD’s key functions to:</a:t>
            </a:r>
          </a:p>
          <a:p>
            <a:pPr marL="257175" indent="-257175">
              <a:lnSpc>
                <a:spcPct val="115000"/>
              </a:lnSpc>
              <a:spcAft>
                <a:spcPts val="450"/>
              </a:spcAft>
              <a:buFont typeface="+mj-lt"/>
              <a:buAutoNum type="arabicPeriod"/>
            </a:pPr>
            <a:r>
              <a:rPr lang="en-AU" sz="1600" i="1" dirty="0">
                <a:ea typeface="Arial" panose="020B0604020202020204" pitchFamily="34" charset="0"/>
              </a:rPr>
              <a:t>Build a collective and independent voice and advisory group to support the work of MHLEEN.</a:t>
            </a:r>
            <a:endParaRPr lang="en-AU" sz="1600" dirty="0">
              <a:ea typeface="Arial" panose="020B0604020202020204" pitchFamily="34" charset="0"/>
              <a:cs typeface="Times New Roman" panose="02020603050405020304" pitchFamily="18" charset="0"/>
            </a:endParaRPr>
          </a:p>
          <a:p>
            <a:pPr marL="257175" indent="-257175">
              <a:lnSpc>
                <a:spcPct val="115000"/>
              </a:lnSpc>
              <a:spcAft>
                <a:spcPts val="450"/>
              </a:spcAft>
              <a:buFont typeface="+mj-lt"/>
              <a:buAutoNum type="arabicPeriod"/>
            </a:pPr>
            <a:r>
              <a:rPr lang="en-AU" sz="1600" i="1" dirty="0">
                <a:ea typeface="Arial" panose="020B0604020202020204" pitchFamily="34" charset="0"/>
              </a:rPr>
              <a:t>Provide support to people with a lived experience to actively participate in mental health reforms.</a:t>
            </a:r>
            <a:endParaRPr lang="en-AU" sz="1600" dirty="0">
              <a:ea typeface="Arial" panose="020B0604020202020204" pitchFamily="34" charset="0"/>
              <a:cs typeface="Times New Roman" panose="02020603050405020304" pitchFamily="18" charset="0"/>
            </a:endParaRPr>
          </a:p>
          <a:p>
            <a:pPr marL="257175" indent="-257175">
              <a:lnSpc>
                <a:spcPct val="115000"/>
              </a:lnSpc>
              <a:spcAft>
                <a:spcPts val="450"/>
              </a:spcAft>
              <a:buFont typeface="+mj-lt"/>
              <a:buAutoNum type="arabicPeriod"/>
            </a:pPr>
            <a:r>
              <a:rPr lang="en-AU" sz="1600" i="1" dirty="0">
                <a:ea typeface="Arial" panose="020B0604020202020204" pitchFamily="34" charset="0"/>
              </a:rPr>
              <a:t>Provide an opportunity to have regular updates on state/territory and national work underway.</a:t>
            </a:r>
            <a:endParaRPr lang="en-AU" sz="1600" dirty="0">
              <a:ea typeface="Arial" panose="020B0604020202020204" pitchFamily="34" charset="0"/>
              <a:cs typeface="Times New Roman" panose="02020603050405020304" pitchFamily="18" charset="0"/>
            </a:endParaRPr>
          </a:p>
          <a:p>
            <a:pPr marL="257175" indent="-257175">
              <a:lnSpc>
                <a:spcPct val="115000"/>
              </a:lnSpc>
              <a:spcAft>
                <a:spcPts val="450"/>
              </a:spcAft>
              <a:buFont typeface="+mj-lt"/>
              <a:buAutoNum type="arabicPeriod"/>
            </a:pPr>
            <a:r>
              <a:rPr lang="en-AU" sz="1600" i="1" dirty="0">
                <a:ea typeface="Arial" panose="020B0604020202020204" pitchFamily="34" charset="0"/>
              </a:rPr>
              <a:t>Provide advice on emerging issues faced by people with a lived experience (consumers and/or carers).</a:t>
            </a:r>
            <a:endParaRPr lang="en-AU" sz="1600" dirty="0">
              <a:ea typeface="Arial" panose="020B0604020202020204" pitchFamily="34" charset="0"/>
              <a:cs typeface="Times New Roman" panose="02020603050405020304" pitchFamily="18" charset="0"/>
            </a:endParaRPr>
          </a:p>
          <a:p>
            <a:pPr marL="257175" indent="-257175">
              <a:lnSpc>
                <a:spcPct val="115000"/>
              </a:lnSpc>
              <a:spcAft>
                <a:spcPts val="450"/>
              </a:spcAft>
              <a:buFont typeface="+mj-lt"/>
              <a:buAutoNum type="arabicPeriod"/>
            </a:pPr>
            <a:r>
              <a:rPr lang="en-AU" sz="1600" i="1" dirty="0">
                <a:ea typeface="Arial" panose="020B0604020202020204" pitchFamily="34" charset="0"/>
              </a:rPr>
              <a:t>Have opportunities to advocate on primary mental health issues.</a:t>
            </a:r>
            <a:endParaRPr lang="en-AU" sz="1600" dirty="0">
              <a:ea typeface="Arial" panose="020B0604020202020204" pitchFamily="34" charset="0"/>
              <a:cs typeface="Times New Roman" panose="02020603050405020304" pitchFamily="18" charset="0"/>
            </a:endParaRPr>
          </a:p>
          <a:p>
            <a:pPr marL="257175" indent="-257175">
              <a:lnSpc>
                <a:spcPct val="115000"/>
              </a:lnSpc>
              <a:spcAft>
                <a:spcPts val="450"/>
              </a:spcAft>
              <a:buFont typeface="+mj-lt"/>
              <a:buAutoNum type="arabicPeriod"/>
            </a:pPr>
            <a:r>
              <a:rPr lang="en-AU" sz="1600" i="1" dirty="0">
                <a:ea typeface="Arial" panose="020B0604020202020204" pitchFamily="34" charset="0"/>
              </a:rPr>
              <a:t>Disseminate information and updates to local networks and groups.</a:t>
            </a:r>
            <a:endParaRPr lang="en-AU" sz="1600" dirty="0">
              <a:ea typeface="Arial" panose="020B0604020202020204" pitchFamily="34" charset="0"/>
              <a:cs typeface="Times New Roman" panose="02020603050405020304" pitchFamily="18" charset="0"/>
            </a:endParaRPr>
          </a:p>
          <a:p>
            <a:endParaRPr lang="en-AU" dirty="0"/>
          </a:p>
        </p:txBody>
      </p:sp>
      <p:graphicFrame>
        <p:nvGraphicFramePr>
          <p:cNvPr id="5" name="Content Placeholder 4">
            <a:extLst>
              <a:ext uri="{FF2B5EF4-FFF2-40B4-BE49-F238E27FC236}">
                <a16:creationId xmlns:a16="http://schemas.microsoft.com/office/drawing/2014/main" id="{6582651A-5446-493A-B074-D401DFFCD5D9}"/>
              </a:ext>
            </a:extLst>
          </p:cNvPr>
          <p:cNvGraphicFramePr>
            <a:graphicFrameLocks noGrp="1"/>
          </p:cNvGraphicFramePr>
          <p:nvPr>
            <p:ph sz="half" idx="2"/>
            <p:extLst>
              <p:ext uri="{D42A27DB-BD31-4B8C-83A1-F6EECF244321}">
                <p14:modId xmlns:p14="http://schemas.microsoft.com/office/powerpoint/2010/main" val="3560247993"/>
              </p:ext>
            </p:extLst>
          </p:nvPr>
        </p:nvGraphicFramePr>
        <p:xfrm>
          <a:off x="7571641" y="1695763"/>
          <a:ext cx="4397619" cy="432241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a:extLst>
              <a:ext uri="{FF2B5EF4-FFF2-40B4-BE49-F238E27FC236}">
                <a16:creationId xmlns:a16="http://schemas.microsoft.com/office/drawing/2014/main" id="{0222CE20-6D07-4EF0-9FD4-B5D878FD45C3}"/>
              </a:ext>
            </a:extLst>
          </p:cNvPr>
          <p:cNvSpPr txBox="1">
            <a:spLocks noGrp="1"/>
          </p:cNvSpPr>
          <p:nvPr>
            <p:ph type="ftr" sz="quarter" idx="11"/>
          </p:nvPr>
        </p:nvSpPr>
        <p:spPr>
          <a:xfrm>
            <a:off x="4345663" y="6272274"/>
            <a:ext cx="3286408" cy="246221"/>
          </a:xfrm>
          <a:prstGeom prst="rect">
            <a:avLst/>
          </a:prstGeom>
          <a:noFill/>
        </p:spPr>
        <p:txBody>
          <a:bodyPr wrap="square" rtlCol="0">
            <a:spAutoFit/>
          </a:body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352538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FA347695-2395-4ED5-AF36-49FC418E4123}"/>
              </a:ext>
            </a:extLst>
          </p:cNvPr>
          <p:cNvSpPr/>
          <p:nvPr/>
        </p:nvSpPr>
        <p:spPr>
          <a:xfrm>
            <a:off x="1125414" y="316523"/>
            <a:ext cx="9624647" cy="5380892"/>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AU" sz="2000" i="1" dirty="0">
                <a:solidFill>
                  <a:srgbClr val="000000"/>
                </a:solidFill>
                <a:latin typeface="Calibri"/>
                <a:ea typeface="Arial" panose="020B0604020202020204" pitchFamily="34" charset="0"/>
                <a:cs typeface="Arial" panose="020B0604020202020204" pitchFamily="34" charset="0"/>
              </a:rPr>
              <a:t>“The main value of being a member of LEAD is that it has  brought home to me (on reflection) a new awareness of the role my PHN has in embedding lived experience in the commissioning process with various projects ( I’ve only been on the PHN for a year, so relatively new to this) co-design process, and driving the peer workforce albeit MHLEEN objectives)   I think I’ve become aware of gaps in how my PHN operates in this regard. I try to bring this more into focus when our group meets, because of my privileged position of being informed, by being a member of LEAD.” </a:t>
            </a:r>
            <a:r>
              <a:rPr lang="en-AU" sz="1500" i="1" dirty="0">
                <a:solidFill>
                  <a:srgbClr val="000000"/>
                </a:solidFill>
                <a:latin typeface="Calibri"/>
                <a:ea typeface="Arial" panose="020B0604020202020204" pitchFamily="34" charset="0"/>
                <a:cs typeface="Arial" panose="020B0604020202020204" pitchFamily="34" charset="0"/>
              </a:rPr>
              <a:t>Jennie Sommerville – Lived Experience Representative, Nepean Blue Mountains PHN</a:t>
            </a:r>
            <a:endParaRPr lang="en-AU" sz="1500" dirty="0">
              <a:solidFill>
                <a:srgbClr val="000000"/>
              </a:solidFill>
              <a:latin typeface="Calibri"/>
              <a:ea typeface="Arial" panose="020B0604020202020204" pitchFamily="34" charset="0"/>
              <a:cs typeface="Times New Roman" panose="02020603050405020304" pitchFamily="18" charset="0"/>
            </a:endParaRPr>
          </a:p>
        </p:txBody>
      </p:sp>
      <p:sp>
        <p:nvSpPr>
          <p:cNvPr id="3" name="Footer Placeholder 5">
            <a:extLst>
              <a:ext uri="{FF2B5EF4-FFF2-40B4-BE49-F238E27FC236}">
                <a16:creationId xmlns:a16="http://schemas.microsoft.com/office/drawing/2014/main" id="{778F15C1-3A70-416D-95D9-CA333DB81BF6}"/>
              </a:ext>
            </a:extLst>
          </p:cNvPr>
          <p:cNvSpPr txBox="1">
            <a:spLocks noGrp="1"/>
          </p:cNvSpPr>
          <p:nvPr>
            <p:ph type="ftr" sz="quarter" idx="11"/>
          </p:nvPr>
        </p:nvSpPr>
        <p:spPr>
          <a:xfrm>
            <a:off x="4345663" y="6272274"/>
            <a:ext cx="3286408" cy="246221"/>
          </a:xfrm>
          <a:prstGeom prst="rect">
            <a:avLst/>
          </a:prstGeom>
          <a:noFill/>
        </p:spPr>
        <p:txBody>
          <a:bodyPr wrap="square" rtlCol="0">
            <a:spAutoFit/>
          </a:body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365037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02214"/>
            <a:ext cx="10273141" cy="648072"/>
          </a:xfrm>
        </p:spPr>
        <p:txBody>
          <a:bodyPr/>
          <a:lstStyle/>
          <a:p>
            <a:pPr algn="l"/>
            <a:r>
              <a:rPr lang="en-AU" dirty="0">
                <a:solidFill>
                  <a:srgbClr val="0070C0"/>
                </a:solidFill>
              </a:rPr>
              <a:t>	Annual Stocktake </a:t>
            </a:r>
          </a:p>
        </p:txBody>
      </p:sp>
      <p:sp>
        <p:nvSpPr>
          <p:cNvPr id="3" name="Content Placeholder 2"/>
          <p:cNvSpPr>
            <a:spLocks noGrp="1"/>
          </p:cNvSpPr>
          <p:nvPr>
            <p:ph sz="quarter" idx="13"/>
          </p:nvPr>
        </p:nvSpPr>
        <p:spPr>
          <a:xfrm>
            <a:off x="913773" y="1582616"/>
            <a:ext cx="10363827" cy="4208586"/>
          </a:xfrm>
        </p:spPr>
        <p:txBody>
          <a:bodyPr>
            <a:noAutofit/>
          </a:bodyPr>
          <a:lstStyle/>
          <a:p>
            <a:pPr marL="285750" indent="-285750">
              <a:buFont typeface="Arial" panose="020B0604020202020204" pitchFamily="34" charset="0"/>
              <a:buChar char="•"/>
            </a:pPr>
            <a:r>
              <a:rPr lang="en-AU" sz="2000" dirty="0"/>
              <a:t>Involvement of People with a Lived Experience (PLE) with their PHN including employed by or a representative or consultancy and the type of roles</a:t>
            </a:r>
          </a:p>
          <a:p>
            <a:pPr marL="285750" indent="-285750">
              <a:lnSpc>
                <a:spcPct val="150000"/>
              </a:lnSpc>
              <a:buFont typeface="Arial" panose="020B0604020202020204" pitchFamily="34" charset="0"/>
              <a:buChar char="•"/>
            </a:pPr>
            <a:r>
              <a:rPr lang="en-AU" sz="2000" dirty="0"/>
              <a:t>PHNs internal policies, procedures and supports for engaging with PLE </a:t>
            </a:r>
          </a:p>
          <a:p>
            <a:pPr marL="285750" indent="-285750">
              <a:lnSpc>
                <a:spcPct val="150000"/>
              </a:lnSpc>
              <a:buFont typeface="Arial" panose="020B0604020202020204" pitchFamily="34" charset="0"/>
              <a:buChar char="•"/>
            </a:pPr>
            <a:r>
              <a:rPr lang="en-AU" sz="2000" dirty="0"/>
              <a:t>Using the IAP2 Spectrum, what engagement</a:t>
            </a:r>
          </a:p>
          <a:p>
            <a:pPr marL="285750" indent="-285750">
              <a:lnSpc>
                <a:spcPct val="150000"/>
              </a:lnSpc>
              <a:buFont typeface="Arial" panose="020B0604020202020204" pitchFamily="34" charset="0"/>
              <a:buChar char="•"/>
            </a:pPr>
            <a:r>
              <a:rPr lang="en-AU" sz="2000" dirty="0"/>
              <a:t>Questions around PHN commissioning and co-design including tendering and reporting </a:t>
            </a:r>
          </a:p>
          <a:p>
            <a:pPr marL="285750" indent="-285750">
              <a:lnSpc>
                <a:spcPct val="150000"/>
              </a:lnSpc>
              <a:buFont typeface="Arial" panose="020B0604020202020204" pitchFamily="34" charset="0"/>
              <a:buChar char="•"/>
            </a:pPr>
            <a:r>
              <a:rPr lang="en-AU" sz="2000" dirty="0"/>
              <a:t>Engagement activities with other stakeholders </a:t>
            </a:r>
          </a:p>
          <a:p>
            <a:pPr marL="285750" indent="-285750">
              <a:lnSpc>
                <a:spcPct val="150000"/>
              </a:lnSpc>
              <a:buFont typeface="Arial" panose="020B0604020202020204" pitchFamily="34" charset="0"/>
              <a:buChar char="•"/>
            </a:pPr>
            <a:r>
              <a:rPr lang="en-AU" sz="2000" dirty="0"/>
              <a:t>Case Studies and</a:t>
            </a:r>
          </a:p>
          <a:p>
            <a:pPr marL="285750" indent="-285750">
              <a:lnSpc>
                <a:spcPct val="150000"/>
              </a:lnSpc>
              <a:buFont typeface="Arial" panose="020B0604020202020204" pitchFamily="34" charset="0"/>
              <a:buChar char="•"/>
            </a:pPr>
            <a:r>
              <a:rPr lang="en-AU" sz="2000" dirty="0"/>
              <a:t>Areas of focus and priorities for PHN’s moving forward.</a:t>
            </a:r>
          </a:p>
        </p:txBody>
      </p:sp>
      <p:sp>
        <p:nvSpPr>
          <p:cNvPr id="4" name="Footer Placeholder 5">
            <a:extLst>
              <a:ext uri="{FF2B5EF4-FFF2-40B4-BE49-F238E27FC236}">
                <a16:creationId xmlns:a16="http://schemas.microsoft.com/office/drawing/2014/main" id="{9636F278-1A9B-462D-9D2A-A4FAAFDA9DAC}"/>
              </a:ext>
            </a:extLst>
          </p:cNvPr>
          <p:cNvSpPr txBox="1">
            <a:spLocks noGrp="1"/>
          </p:cNvSpPr>
          <p:nvPr>
            <p:ph type="ftr" sz="quarter" idx="11"/>
          </p:nvPr>
        </p:nvSpPr>
        <p:spPr>
          <a:xfrm>
            <a:off x="4345663" y="6272274"/>
            <a:ext cx="3286408" cy="246221"/>
          </a:xfrm>
          <a:prstGeom prst="rect">
            <a:avLst/>
          </a:prstGeom>
          <a:noFill/>
        </p:spPr>
        <p:txBody>
          <a:bodyPr wrap="square" rtlCol="0">
            <a:spAutoFit/>
          </a:body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2259576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820E-9D2B-49B8-9727-7883A1B83811}"/>
              </a:ext>
            </a:extLst>
          </p:cNvPr>
          <p:cNvSpPr>
            <a:spLocks noGrp="1"/>
          </p:cNvSpPr>
          <p:nvPr>
            <p:ph type="title"/>
          </p:nvPr>
        </p:nvSpPr>
        <p:spPr>
          <a:xfrm>
            <a:off x="996715" y="296814"/>
            <a:ext cx="7704856" cy="936104"/>
          </a:xfrm>
        </p:spPr>
        <p:txBody>
          <a:bodyPr>
            <a:normAutofit fontScale="90000"/>
          </a:bodyPr>
          <a:lstStyle/>
          <a:p>
            <a:r>
              <a:rPr lang="en-AU" dirty="0">
                <a:solidFill>
                  <a:schemeClr val="accent1"/>
                </a:solidFill>
              </a:rPr>
              <a:t>Lived Experience Involvement in Governance</a:t>
            </a:r>
          </a:p>
        </p:txBody>
      </p:sp>
      <p:graphicFrame>
        <p:nvGraphicFramePr>
          <p:cNvPr id="9" name="Content Placeholder 5">
            <a:extLst>
              <a:ext uri="{FF2B5EF4-FFF2-40B4-BE49-F238E27FC236}">
                <a16:creationId xmlns:a16="http://schemas.microsoft.com/office/drawing/2014/main" id="{F36075E9-6406-4498-8B40-68A0ED99C9CD}"/>
              </a:ext>
            </a:extLst>
          </p:cNvPr>
          <p:cNvGraphicFramePr>
            <a:graphicFrameLocks noGrp="1"/>
          </p:cNvGraphicFramePr>
          <p:nvPr>
            <p:ph sz="half" idx="1"/>
            <p:extLst>
              <p:ext uri="{D42A27DB-BD31-4B8C-83A1-F6EECF244321}">
                <p14:modId xmlns:p14="http://schemas.microsoft.com/office/powerpoint/2010/main" val="4009341385"/>
              </p:ext>
            </p:extLst>
          </p:nvPr>
        </p:nvGraphicFramePr>
        <p:xfrm>
          <a:off x="386863" y="1113693"/>
          <a:ext cx="5709138" cy="5063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4">
            <a:extLst>
              <a:ext uri="{FF2B5EF4-FFF2-40B4-BE49-F238E27FC236}">
                <a16:creationId xmlns:a16="http://schemas.microsoft.com/office/drawing/2014/main" id="{748B51DB-A16E-4525-885A-D1F6EEFFB4A4}"/>
              </a:ext>
            </a:extLst>
          </p:cNvPr>
          <p:cNvGraphicFramePr>
            <a:graphicFrameLocks noGrp="1"/>
          </p:cNvGraphicFramePr>
          <p:nvPr>
            <p:ph sz="half" idx="2"/>
            <p:extLst>
              <p:ext uri="{D42A27DB-BD31-4B8C-83A1-F6EECF244321}">
                <p14:modId xmlns:p14="http://schemas.microsoft.com/office/powerpoint/2010/main" val="2482112970"/>
              </p:ext>
            </p:extLst>
          </p:nvPr>
        </p:nvGraphicFramePr>
        <p:xfrm>
          <a:off x="6153150" y="1371600"/>
          <a:ext cx="5558204" cy="4805363"/>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5">
            <a:extLst>
              <a:ext uri="{FF2B5EF4-FFF2-40B4-BE49-F238E27FC236}">
                <a16:creationId xmlns:a16="http://schemas.microsoft.com/office/drawing/2014/main" id="{BF30A379-8A7D-40DB-A294-A33523B1E5F0}"/>
              </a:ext>
            </a:extLst>
          </p:cNvPr>
          <p:cNvSpPr txBox="1">
            <a:spLocks noGrp="1"/>
          </p:cNvSpPr>
          <p:nvPr>
            <p:ph type="ftr" sz="quarter" idx="11"/>
          </p:nvPr>
        </p:nvSpPr>
        <p:spPr>
          <a:xfrm>
            <a:off x="4345663" y="6272274"/>
            <a:ext cx="3286408" cy="246221"/>
          </a:xfrm>
          <a:prstGeom prst="rect">
            <a:avLst/>
          </a:prstGeom>
          <a:noFill/>
        </p:spPr>
        <p:txBody>
          <a:bodyPr wrap="square" rtlCol="0">
            <a:spAutoFit/>
          </a:body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330501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63551" y="1822652"/>
            <a:ext cx="7848872" cy="1512168"/>
          </a:xfrm>
        </p:spPr>
        <p:txBody>
          <a:bodyPr>
            <a:normAutofit/>
          </a:bodyPr>
          <a:lstStyle/>
          <a:p>
            <a:pPr algn="ctr"/>
            <a:r>
              <a:rPr lang="en-US" dirty="0"/>
              <a:t>Embedding ‘lived experience’ engagement within PHNs</a:t>
            </a:r>
            <a:endParaRPr lang="en-AU" dirty="0"/>
          </a:p>
        </p:txBody>
      </p:sp>
      <p:sp>
        <p:nvSpPr>
          <p:cNvPr id="5" name="Subtitle 4"/>
          <p:cNvSpPr>
            <a:spLocks noGrp="1"/>
          </p:cNvSpPr>
          <p:nvPr>
            <p:ph type="subTitle" idx="1"/>
          </p:nvPr>
        </p:nvSpPr>
        <p:spPr>
          <a:xfrm>
            <a:off x="2495600" y="3729797"/>
            <a:ext cx="7416823" cy="576064"/>
          </a:xfrm>
        </p:spPr>
        <p:txBody>
          <a:bodyPr>
            <a:normAutofit fontScale="70000" lnSpcReduction="20000"/>
          </a:bodyPr>
          <a:lstStyle/>
          <a:p>
            <a:r>
              <a:rPr lang="en-AU" dirty="0"/>
              <a:t>Paula Arro – Lived Experience Engagement Coordinator, Brisbane North PHN</a:t>
            </a:r>
          </a:p>
          <a:p>
            <a:r>
              <a:rPr lang="en-AU" dirty="0"/>
              <a:t>Tim Heffernan – Mental Health Peer Coordinator, COORDINARE - South Eastern NSW PHN</a:t>
            </a:r>
          </a:p>
        </p:txBody>
      </p:sp>
      <p:pic>
        <p:nvPicPr>
          <p:cNvPr id="6" name="Picture 5">
            <a:extLst>
              <a:ext uri="{FF2B5EF4-FFF2-40B4-BE49-F238E27FC236}">
                <a16:creationId xmlns:a16="http://schemas.microsoft.com/office/drawing/2014/main" id="{59E13B1F-192C-4EAE-A4E1-83A9AC2FB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834" y="356298"/>
            <a:ext cx="2212573" cy="1055397"/>
          </a:xfrm>
          <a:prstGeom prst="rect">
            <a:avLst/>
          </a:prstGeom>
        </p:spPr>
      </p:pic>
      <p:pic>
        <p:nvPicPr>
          <p:cNvPr id="7" name="Picture 6">
            <a:extLst>
              <a:ext uri="{FF2B5EF4-FFF2-40B4-BE49-F238E27FC236}">
                <a16:creationId xmlns:a16="http://schemas.microsoft.com/office/drawing/2014/main" id="{4ED4BAB6-9B1F-4AD9-8505-57CFAAED66B9}"/>
              </a:ext>
            </a:extLst>
          </p:cNvPr>
          <p:cNvPicPr>
            <a:picLocks noChangeAspect="1"/>
          </p:cNvPicPr>
          <p:nvPr/>
        </p:nvPicPr>
        <p:blipFill>
          <a:blip r:embed="rId4"/>
          <a:stretch>
            <a:fillRect/>
          </a:stretch>
        </p:blipFill>
        <p:spPr>
          <a:xfrm>
            <a:off x="9321811" y="356298"/>
            <a:ext cx="2353355" cy="783345"/>
          </a:xfrm>
          <a:prstGeom prst="rect">
            <a:avLst/>
          </a:prstGeom>
        </p:spPr>
      </p:pic>
      <p:pic>
        <p:nvPicPr>
          <p:cNvPr id="8" name="Picture 7">
            <a:extLst>
              <a:ext uri="{FF2B5EF4-FFF2-40B4-BE49-F238E27FC236}">
                <a16:creationId xmlns:a16="http://schemas.microsoft.com/office/drawing/2014/main" id="{CF2CF16C-AB5A-4CE5-AC7E-E297A151B05D}"/>
              </a:ext>
            </a:extLst>
          </p:cNvPr>
          <p:cNvPicPr/>
          <p:nvPr/>
        </p:nvPicPr>
        <p:blipFill rotWithShape="1">
          <a:blip r:embed="rId5">
            <a:extLst>
              <a:ext uri="{28A0092B-C50C-407E-A947-70E740481C1C}">
                <a14:useLocalDpi xmlns:a14="http://schemas.microsoft.com/office/drawing/2010/main" val="0"/>
              </a:ext>
            </a:extLst>
          </a:blip>
          <a:srcRect b="37893"/>
          <a:stretch/>
        </p:blipFill>
        <p:spPr bwMode="auto">
          <a:xfrm>
            <a:off x="4970585" y="5111263"/>
            <a:ext cx="1629509" cy="8899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4028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0EB3-CAEB-4339-91D8-F94E15A1E7B5}"/>
              </a:ext>
            </a:extLst>
          </p:cNvPr>
          <p:cNvSpPr>
            <a:spLocks noGrp="1"/>
          </p:cNvSpPr>
          <p:nvPr>
            <p:ph type="title"/>
          </p:nvPr>
        </p:nvSpPr>
        <p:spPr>
          <a:xfrm>
            <a:off x="570863" y="373644"/>
            <a:ext cx="10273141" cy="648072"/>
          </a:xfrm>
        </p:spPr>
        <p:txBody>
          <a:bodyPr/>
          <a:lstStyle/>
          <a:p>
            <a:r>
              <a:rPr lang="en-AU" dirty="0">
                <a:solidFill>
                  <a:schemeClr val="accent1"/>
                </a:solidFill>
              </a:rPr>
              <a:t>Peer Work in Commissioned Services</a:t>
            </a:r>
          </a:p>
        </p:txBody>
      </p:sp>
      <p:sp>
        <p:nvSpPr>
          <p:cNvPr id="4" name="Content Placeholder 3">
            <a:extLst>
              <a:ext uri="{FF2B5EF4-FFF2-40B4-BE49-F238E27FC236}">
                <a16:creationId xmlns:a16="http://schemas.microsoft.com/office/drawing/2014/main" id="{0574574A-E6D4-4A73-BF73-C4EA49C5CFCA}"/>
              </a:ext>
            </a:extLst>
          </p:cNvPr>
          <p:cNvSpPr>
            <a:spLocks noGrp="1"/>
          </p:cNvSpPr>
          <p:nvPr>
            <p:ph sz="half" idx="2"/>
          </p:nvPr>
        </p:nvSpPr>
        <p:spPr>
          <a:xfrm>
            <a:off x="6770077" y="1825625"/>
            <a:ext cx="5181600" cy="4351338"/>
          </a:xfrm>
        </p:spPr>
        <p:txBody>
          <a:bodyPr/>
          <a:lstStyle/>
          <a:p>
            <a:endParaRPr lang="en-AU" sz="1350" b="1" dirty="0">
              <a:ea typeface="Arial" panose="020B0604020202020204" pitchFamily="34" charset="0"/>
            </a:endParaRPr>
          </a:p>
          <a:p>
            <a:endParaRPr lang="en-AU" sz="1600" b="1" dirty="0">
              <a:ea typeface="Arial" panose="020B0604020202020204" pitchFamily="34" charset="0"/>
            </a:endParaRPr>
          </a:p>
          <a:p>
            <a:r>
              <a:rPr lang="en-AU" sz="1600" b="1" dirty="0">
                <a:ea typeface="Arial" panose="020B0604020202020204" pitchFamily="34" charset="0"/>
              </a:rPr>
              <a:t>PHNs were asked whether the services they commissioned had lived experience or peer workers. </a:t>
            </a:r>
          </a:p>
          <a:p>
            <a:endParaRPr lang="en-AU" sz="1600" b="1" dirty="0">
              <a:ea typeface="Arial" panose="020B0604020202020204" pitchFamily="34" charset="0"/>
            </a:endParaRPr>
          </a:p>
          <a:p>
            <a:r>
              <a:rPr lang="en-AU" sz="1600" b="1" dirty="0">
                <a:ea typeface="Arial" panose="020B0604020202020204" pitchFamily="34" charset="0"/>
              </a:rPr>
              <a:t>Compared to 2018 there was more awareness and action relating to creating peer work positions in commissioned services. </a:t>
            </a:r>
          </a:p>
          <a:p>
            <a:endParaRPr lang="en-AU" sz="1600" b="1" dirty="0">
              <a:ea typeface="Arial" panose="020B0604020202020204" pitchFamily="34" charset="0"/>
            </a:endParaRPr>
          </a:p>
          <a:p>
            <a:r>
              <a:rPr lang="en-AU" sz="1600" b="1" dirty="0">
                <a:ea typeface="Arial" panose="020B0604020202020204" pitchFamily="34" charset="0"/>
              </a:rPr>
              <a:t>In 2021, 100% of PHNs who responded to the survey said some Commissioned Service Providers employ lived experience or peer workers</a:t>
            </a:r>
            <a:endParaRPr lang="en-AU" sz="1600" dirty="0">
              <a:ea typeface="Arial" panose="020B0604020202020204" pitchFamily="34" charset="0"/>
            </a:endParaRPr>
          </a:p>
          <a:p>
            <a:endParaRPr lang="en-AU" dirty="0"/>
          </a:p>
        </p:txBody>
      </p:sp>
      <p:graphicFrame>
        <p:nvGraphicFramePr>
          <p:cNvPr id="5" name="Content Placeholder 4">
            <a:extLst>
              <a:ext uri="{FF2B5EF4-FFF2-40B4-BE49-F238E27FC236}">
                <a16:creationId xmlns:a16="http://schemas.microsoft.com/office/drawing/2014/main" id="{59C1EF33-4CCB-484E-820D-67FD88975392}"/>
              </a:ext>
            </a:extLst>
          </p:cNvPr>
          <p:cNvGraphicFramePr>
            <a:graphicFrameLocks noGrp="1"/>
          </p:cNvGraphicFramePr>
          <p:nvPr>
            <p:ph sz="half" idx="1"/>
            <p:extLst>
              <p:ext uri="{D42A27DB-BD31-4B8C-83A1-F6EECF244321}">
                <p14:modId xmlns:p14="http://schemas.microsoft.com/office/powerpoint/2010/main" val="4060914918"/>
              </p:ext>
            </p:extLst>
          </p:nvPr>
        </p:nvGraphicFramePr>
        <p:xfrm>
          <a:off x="838199" y="1138635"/>
          <a:ext cx="5574323" cy="5038328"/>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a:extLst>
              <a:ext uri="{FF2B5EF4-FFF2-40B4-BE49-F238E27FC236}">
                <a16:creationId xmlns:a16="http://schemas.microsoft.com/office/drawing/2014/main" id="{BB5AA056-8F66-44A7-A4A9-3F182493074A}"/>
              </a:ext>
            </a:extLst>
          </p:cNvPr>
          <p:cNvSpPr txBox="1">
            <a:spLocks noGrp="1"/>
          </p:cNvSpPr>
          <p:nvPr>
            <p:ph type="ftr" sz="quarter" idx="11"/>
          </p:nvPr>
        </p:nvSpPr>
        <p:spPr>
          <a:xfrm>
            <a:off x="4345663" y="6272274"/>
            <a:ext cx="3286408" cy="246221"/>
          </a:xfrm>
          <a:prstGeom prst="rect">
            <a:avLst/>
          </a:prstGeom>
          <a:noFill/>
        </p:spPr>
        <p:txBody>
          <a:bodyPr wrap="square" rtlCol="0">
            <a:spAutoFit/>
          </a:body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258692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2B07-F67B-477D-A2D7-301ADF0651DD}"/>
              </a:ext>
            </a:extLst>
          </p:cNvPr>
          <p:cNvSpPr>
            <a:spLocks noGrp="1"/>
          </p:cNvSpPr>
          <p:nvPr>
            <p:ph type="title"/>
          </p:nvPr>
        </p:nvSpPr>
        <p:spPr>
          <a:xfrm>
            <a:off x="570863" y="681037"/>
            <a:ext cx="10273141" cy="648072"/>
          </a:xfrm>
        </p:spPr>
        <p:txBody>
          <a:bodyPr/>
          <a:lstStyle/>
          <a:p>
            <a:r>
              <a:rPr lang="en-AU" dirty="0">
                <a:solidFill>
                  <a:schemeClr val="accent1"/>
                </a:solidFill>
              </a:rPr>
              <a:t>Barriers to Establishing LE Roles within PHN</a:t>
            </a:r>
          </a:p>
        </p:txBody>
      </p:sp>
      <p:sp>
        <p:nvSpPr>
          <p:cNvPr id="3" name="Content Placeholder 2">
            <a:extLst>
              <a:ext uri="{FF2B5EF4-FFF2-40B4-BE49-F238E27FC236}">
                <a16:creationId xmlns:a16="http://schemas.microsoft.com/office/drawing/2014/main" id="{C916FF8C-C943-42C2-86C5-1CB6A63BD635}"/>
              </a:ext>
            </a:extLst>
          </p:cNvPr>
          <p:cNvSpPr>
            <a:spLocks noGrp="1"/>
          </p:cNvSpPr>
          <p:nvPr>
            <p:ph sz="half" idx="1"/>
          </p:nvPr>
        </p:nvSpPr>
        <p:spPr/>
        <p:txBody>
          <a:bodyPr/>
          <a:lstStyle/>
          <a:p>
            <a:pPr marL="0" indent="0">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PHNs were asked what would be required to establish a lived experience identified role within their PHN. </a:t>
            </a:r>
          </a:p>
          <a:p>
            <a:pPr marL="0" indent="0">
              <a:buNone/>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68% of PHNs who responded to the survey indicated that they would require specific Lived Experience funding for the role. </a:t>
            </a:r>
          </a:p>
          <a:p>
            <a:pPr marL="0" indent="0">
              <a:buNone/>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63% of PHNs who responded said they would need to identify a suitable role, develop a position description and receive commitment at the Executive level (see Table 15). </a:t>
            </a: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AU" dirty="0"/>
          </a:p>
        </p:txBody>
      </p:sp>
      <p:graphicFrame>
        <p:nvGraphicFramePr>
          <p:cNvPr id="5" name="Content Placeholder 4">
            <a:extLst>
              <a:ext uri="{FF2B5EF4-FFF2-40B4-BE49-F238E27FC236}">
                <a16:creationId xmlns:a16="http://schemas.microsoft.com/office/drawing/2014/main" id="{E813E31A-2969-4545-BBD2-282C8529DE6F}"/>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a:extLst>
              <a:ext uri="{FF2B5EF4-FFF2-40B4-BE49-F238E27FC236}">
                <a16:creationId xmlns:a16="http://schemas.microsoft.com/office/drawing/2014/main" id="{C6C29934-B062-4454-B7BC-A472A153586D}"/>
              </a:ext>
            </a:extLst>
          </p:cNvPr>
          <p:cNvSpPr txBox="1">
            <a:spLocks noGrp="1"/>
          </p:cNvSpPr>
          <p:nvPr>
            <p:ph type="ftr" sz="quarter" idx="11"/>
          </p:nvPr>
        </p:nvSpPr>
        <p:spPr>
          <a:xfrm>
            <a:off x="4345663" y="6272274"/>
            <a:ext cx="3286408" cy="246221"/>
          </a:xfrm>
          <a:prstGeom prst="rect">
            <a:avLst/>
          </a:prstGeom>
          <a:noFill/>
        </p:spPr>
        <p:txBody>
          <a:bodyPr wrap="square" rtlCol="0">
            <a:spAutoFit/>
          </a:body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366566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28F4-C897-4E20-AA9A-56496DCCF1CB}"/>
              </a:ext>
            </a:extLst>
          </p:cNvPr>
          <p:cNvSpPr>
            <a:spLocks noGrp="1"/>
          </p:cNvSpPr>
          <p:nvPr>
            <p:ph type="title"/>
          </p:nvPr>
        </p:nvSpPr>
        <p:spPr>
          <a:xfrm>
            <a:off x="746708" y="602214"/>
            <a:ext cx="10273141" cy="648072"/>
          </a:xfrm>
        </p:spPr>
        <p:txBody>
          <a:bodyPr/>
          <a:lstStyle/>
          <a:p>
            <a:r>
              <a:rPr lang="en-AU" dirty="0">
                <a:solidFill>
                  <a:schemeClr val="accent1"/>
                </a:solidFill>
              </a:rPr>
              <a:t>Recommendations from the Stocktake</a:t>
            </a:r>
          </a:p>
        </p:txBody>
      </p:sp>
      <p:sp>
        <p:nvSpPr>
          <p:cNvPr id="3" name="Content Placeholder 2">
            <a:extLst>
              <a:ext uri="{FF2B5EF4-FFF2-40B4-BE49-F238E27FC236}">
                <a16:creationId xmlns:a16="http://schemas.microsoft.com/office/drawing/2014/main" id="{79E6A2DA-E3F5-4E2A-979F-486A0E320241}"/>
              </a:ext>
            </a:extLst>
          </p:cNvPr>
          <p:cNvSpPr>
            <a:spLocks noGrp="1"/>
          </p:cNvSpPr>
          <p:nvPr>
            <p:ph idx="1"/>
          </p:nvPr>
        </p:nvSpPr>
        <p:spPr>
          <a:xfrm>
            <a:off x="746708" y="1688123"/>
            <a:ext cx="10917911" cy="4438041"/>
          </a:xfrm>
        </p:spPr>
        <p:txBody>
          <a:bodyPr>
            <a:normAutofit/>
          </a:bodyPr>
          <a:lstStyle/>
          <a:p>
            <a:pPr marL="0" indent="0">
              <a:buNone/>
            </a:pPr>
            <a:r>
              <a:rPr lang="en-AU" sz="1600" b="1" dirty="0">
                <a:effectLst/>
                <a:latin typeface="Arial" panose="020B0604020202020204" pitchFamily="34" charset="0"/>
                <a:ea typeface="Arial" panose="020B0604020202020204" pitchFamily="34" charset="0"/>
                <a:cs typeface="Times New Roman" panose="02020603050405020304" pitchFamily="18" charset="0"/>
              </a:rPr>
              <a:t>Requirements to establish lived experience identified roles within PHNs</a:t>
            </a:r>
            <a:endParaRPr lang="en-AU" sz="1600" dirty="0">
              <a:effectLst/>
              <a:latin typeface="Arial" panose="020B0604020202020204" pitchFamily="34" charset="0"/>
              <a:ea typeface="Arial" panose="020B0604020202020204" pitchFamily="34" charset="0"/>
              <a:cs typeface="Times New Roman" panose="02020603050405020304" pitchFamily="18" charset="0"/>
            </a:endParaRPr>
          </a:p>
          <a:p>
            <a:pPr marL="228600">
              <a:lnSpc>
                <a:spcPct val="107000"/>
              </a:lnSpc>
              <a:spcAft>
                <a:spcPts val="800"/>
              </a:spcAft>
            </a:pPr>
            <a:r>
              <a:rPr lang="en-AU" sz="1600" b="1" i="1" dirty="0">
                <a:solidFill>
                  <a:srgbClr val="1F497D"/>
                </a:solidFill>
                <a:effectLst/>
                <a:latin typeface="Arial" panose="020B0604020202020204" pitchFamily="34" charset="0"/>
                <a:ea typeface="Arial" panose="020B0604020202020204" pitchFamily="34" charset="0"/>
                <a:cs typeface="Times New Roman" panose="02020603050405020304" pitchFamily="18" charset="0"/>
              </a:rPr>
              <a:t>The Department and PHNs commit to resourcing and creating LE positions.  This would require quarantined budge allocations in the Departments funding requirements of PHN’s and the PHNs MHAOD budget.</a:t>
            </a:r>
            <a:endParaRPr lang="en-AU" sz="1600" dirty="0">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7000"/>
              </a:lnSpc>
              <a:spcAft>
                <a:spcPts val="800"/>
              </a:spcAft>
              <a:buNone/>
            </a:pPr>
            <a:r>
              <a:rPr lang="en-AU" sz="1600" b="1" dirty="0">
                <a:effectLst/>
                <a:latin typeface="Arial" panose="020B0604020202020204" pitchFamily="34" charset="0"/>
                <a:ea typeface="Arial" panose="020B0604020202020204" pitchFamily="34" charset="0"/>
                <a:cs typeface="Times New Roman" panose="02020603050405020304" pitchFamily="18" charset="0"/>
              </a:rPr>
              <a:t>Tendering and reporting of lived experience engagement and lived experience workforce </a:t>
            </a:r>
          </a:p>
          <a:p>
            <a:pPr>
              <a:lnSpc>
                <a:spcPct val="107000"/>
              </a:lnSpc>
              <a:spcAft>
                <a:spcPts val="800"/>
              </a:spcAft>
            </a:pPr>
            <a:r>
              <a:rPr lang="en-AU" sz="1600" b="1" i="1" dirty="0">
                <a:solidFill>
                  <a:srgbClr val="1F497D"/>
                </a:solidFill>
                <a:effectLst/>
                <a:latin typeface="Arial" panose="020B0604020202020204" pitchFamily="34" charset="0"/>
                <a:ea typeface="Arial" panose="020B0604020202020204" pitchFamily="34" charset="0"/>
                <a:cs typeface="Times New Roman" panose="02020603050405020304" pitchFamily="18" charset="0"/>
              </a:rPr>
              <a:t>The Department and PHNs to include KPIs around lived experience engagement and lived experience workforce.</a:t>
            </a:r>
            <a:endParaRPr lang="en-AU" sz="1600" dirty="0">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7000"/>
              </a:lnSpc>
              <a:spcAft>
                <a:spcPts val="800"/>
              </a:spcAft>
              <a:buNone/>
            </a:pPr>
            <a:r>
              <a:rPr lang="en-AU" sz="1600" b="1" dirty="0">
                <a:effectLst/>
                <a:latin typeface="Arial" panose="020B0604020202020204" pitchFamily="34" charset="0"/>
                <a:ea typeface="Arial" panose="020B0604020202020204" pitchFamily="34" charset="0"/>
                <a:cs typeface="Times New Roman" panose="02020603050405020304" pitchFamily="18" charset="0"/>
              </a:rPr>
              <a:t>Peer work in commissioned services</a:t>
            </a:r>
          </a:p>
          <a:p>
            <a:pPr>
              <a:lnSpc>
                <a:spcPct val="107000"/>
              </a:lnSpc>
              <a:spcAft>
                <a:spcPts val="800"/>
              </a:spcAft>
            </a:pPr>
            <a:r>
              <a:rPr lang="en-AU" sz="1600" b="1" i="1" dirty="0">
                <a:solidFill>
                  <a:srgbClr val="1F497D"/>
                </a:solidFill>
                <a:effectLst/>
                <a:latin typeface="Arial" panose="020B0604020202020204" pitchFamily="34" charset="0"/>
                <a:ea typeface="Arial" panose="020B0604020202020204" pitchFamily="34" charset="0"/>
                <a:cs typeface="Times New Roman" panose="02020603050405020304" pitchFamily="18" charset="0"/>
              </a:rPr>
              <a:t>MHLEEN to undertake a survey of commissioned services to gather more detailed data on how commissioned services are embedding lived experience engagement and lived experience workforce.</a:t>
            </a:r>
            <a:endParaRPr lang="en-AU" sz="16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AU" sz="1600" b="1" dirty="0">
                <a:effectLst/>
                <a:latin typeface="Arial" panose="020B0604020202020204" pitchFamily="34" charset="0"/>
                <a:ea typeface="Arial" panose="020B0604020202020204" pitchFamily="34" charset="0"/>
                <a:cs typeface="Times New Roman" panose="02020603050405020304" pitchFamily="18" charset="0"/>
              </a:rPr>
              <a:t>Collaborative engagement with other stakeholders</a:t>
            </a:r>
          </a:p>
          <a:p>
            <a:r>
              <a:rPr lang="en-AU" sz="1600" b="1" i="1" dirty="0">
                <a:solidFill>
                  <a:srgbClr val="1F497D"/>
                </a:solidFill>
                <a:effectLst/>
                <a:latin typeface="Arial" panose="020B0604020202020204" pitchFamily="34" charset="0"/>
                <a:ea typeface="Arial" panose="020B0604020202020204" pitchFamily="34" charset="0"/>
                <a:cs typeface="Times New Roman" panose="02020603050405020304" pitchFamily="18" charset="0"/>
              </a:rPr>
              <a:t>PHNs and MHLEEN to formalise partnership agreements with state/territory and national lived experience peak bodies</a:t>
            </a:r>
            <a:endParaRPr lang="en-AU" sz="1600" dirty="0">
              <a:effectLst/>
              <a:latin typeface="Arial" panose="020B0604020202020204" pitchFamily="34" charset="0"/>
              <a:ea typeface="Arial" panose="020B0604020202020204" pitchFamily="34" charset="0"/>
              <a:cs typeface="Times New Roman" panose="02020603050405020304" pitchFamily="18" charset="0"/>
            </a:endParaRPr>
          </a:p>
          <a:p>
            <a:endParaRPr lang="en-AU" sz="1500" b="1"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AU" dirty="0"/>
          </a:p>
        </p:txBody>
      </p:sp>
      <p:sp>
        <p:nvSpPr>
          <p:cNvPr id="4" name="Footer Placeholder 5">
            <a:extLst>
              <a:ext uri="{FF2B5EF4-FFF2-40B4-BE49-F238E27FC236}">
                <a16:creationId xmlns:a16="http://schemas.microsoft.com/office/drawing/2014/main" id="{D6531108-25F8-43FA-82A4-79730E991561}"/>
              </a:ext>
            </a:extLst>
          </p:cNvPr>
          <p:cNvSpPr txBox="1">
            <a:spLocks/>
          </p:cNvSpPr>
          <p:nvPr/>
        </p:nvSpPr>
        <p:spPr>
          <a:xfrm>
            <a:off x="4345663" y="6272274"/>
            <a:ext cx="328640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 </a:t>
            </a:r>
            <a:r>
              <a:rPr lang="en-AU" sz="1600" b="1" i="1">
                <a:solidFill>
                  <a:srgbClr val="002060"/>
                </a:solidFill>
                <a:latin typeface="Arial" panose="020B0604020202020204" pitchFamily="34" charset="0"/>
              </a:rPr>
              <a:t>#EquallyWellAu22</a:t>
            </a:r>
            <a:endParaRPr lang="en-AU" sz="1600" b="1" i="1" dirty="0">
              <a:solidFill>
                <a:srgbClr val="002060"/>
              </a:solidFill>
              <a:latin typeface="Arial" panose="020B0604020202020204" pitchFamily="34" charset="0"/>
            </a:endParaRPr>
          </a:p>
        </p:txBody>
      </p:sp>
    </p:spTree>
    <p:extLst>
      <p:ext uri="{BB962C8B-B14F-4D97-AF65-F5344CB8AC3E}">
        <p14:creationId xmlns:p14="http://schemas.microsoft.com/office/powerpoint/2010/main" val="392308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703385" y="1242646"/>
            <a:ext cx="11122540" cy="4935416"/>
          </a:xfrm>
        </p:spPr>
        <p:txBody>
          <a:bodyPr>
            <a:normAutofit/>
          </a:bodyPr>
          <a:lstStyle/>
          <a:p>
            <a:pPr algn="ctr"/>
            <a:r>
              <a:rPr lang="en-AU" sz="2000" b="1" dirty="0">
                <a:solidFill>
                  <a:srgbClr val="0070C0"/>
                </a:solidFill>
              </a:rPr>
              <a:t>The National Mental Health Consumer &amp; Carer Forum (NMHCCF) and MHLEEN</a:t>
            </a:r>
            <a:r>
              <a:rPr lang="en-AU" sz="2000" dirty="0">
                <a:solidFill>
                  <a:srgbClr val="0070C0"/>
                </a:solidFill>
              </a:rPr>
              <a:t> </a:t>
            </a:r>
            <a:r>
              <a:rPr lang="en-AU" sz="2000" b="1" dirty="0">
                <a:solidFill>
                  <a:srgbClr val="0070C0"/>
                </a:solidFill>
              </a:rPr>
              <a:t>partnership</a:t>
            </a:r>
            <a:r>
              <a:rPr lang="en-AU" sz="2000" dirty="0">
                <a:solidFill>
                  <a:srgbClr val="0070C0"/>
                </a:solidFill>
              </a:rPr>
              <a:t> </a:t>
            </a:r>
          </a:p>
          <a:p>
            <a:pPr algn="ctr"/>
            <a:r>
              <a:rPr lang="en-AU" sz="1600" dirty="0"/>
              <a:t>to co-produce </a:t>
            </a:r>
          </a:p>
          <a:p>
            <a:pPr algn="ctr"/>
            <a:r>
              <a:rPr lang="en-AU" sz="2000" b="1" dirty="0">
                <a:solidFill>
                  <a:schemeClr val="accent1"/>
                </a:solidFill>
              </a:rPr>
              <a:t>Lived Experience Leadership in Australia</a:t>
            </a:r>
          </a:p>
          <a:p>
            <a:endParaRPr lang="en-AU" sz="1600" dirty="0"/>
          </a:p>
          <a:p>
            <a:r>
              <a:rPr lang="en-AU" sz="1600" dirty="0"/>
              <a:t>The three projects have NMHCCF and MHLEEN members on project steering groups. The projects are:</a:t>
            </a:r>
          </a:p>
          <a:p>
            <a:endParaRPr lang="en-AU" sz="1600" dirty="0"/>
          </a:p>
          <a:p>
            <a:pPr marL="685800" lvl="1" indent="-342900">
              <a:buFont typeface="+mj-lt"/>
              <a:buAutoNum type="arabicPeriod"/>
            </a:pPr>
            <a:r>
              <a:rPr lang="en-AU" sz="1600" b="0" dirty="0"/>
              <a:t>The establishment a </a:t>
            </a:r>
            <a:r>
              <a:rPr lang="en-AU" sz="2000" dirty="0">
                <a:solidFill>
                  <a:srgbClr val="0070C0"/>
                </a:solidFill>
              </a:rPr>
              <a:t>central national repository</a:t>
            </a:r>
            <a:r>
              <a:rPr lang="en-AU" sz="2000" b="0" dirty="0">
                <a:solidFill>
                  <a:srgbClr val="0070C0"/>
                </a:solidFill>
              </a:rPr>
              <a:t> </a:t>
            </a:r>
            <a:r>
              <a:rPr lang="en-AU" sz="1600" b="0" dirty="0"/>
              <a:t>of mental health consumer and carer leadership-related knowledge and initiatives to be included on the NMHCCF website</a:t>
            </a:r>
          </a:p>
          <a:p>
            <a:pPr marL="857250" lvl="1" indent="-514350">
              <a:buFont typeface="+mj-lt"/>
              <a:buAutoNum type="arabicPeriod"/>
            </a:pPr>
            <a:endParaRPr lang="en-AU" sz="1600" b="0" dirty="0"/>
          </a:p>
          <a:p>
            <a:pPr marL="685800" lvl="1" indent="-342900">
              <a:buFont typeface="+mj-lt"/>
              <a:buAutoNum type="arabicPeriod"/>
            </a:pPr>
            <a:r>
              <a:rPr lang="en-AU" sz="1600" b="0" dirty="0"/>
              <a:t>The co-design of a </a:t>
            </a:r>
            <a:r>
              <a:rPr lang="en-AU" sz="2000" dirty="0">
                <a:solidFill>
                  <a:srgbClr val="0070C0"/>
                </a:solidFill>
              </a:rPr>
              <a:t>mental health lived experience governance framework and toolkit </a:t>
            </a:r>
            <a:r>
              <a:rPr lang="en-AU" sz="1600" b="0" dirty="0"/>
              <a:t>to guide identified priority organisations and jurisdictions when engaging with people with lived experience, and</a:t>
            </a:r>
          </a:p>
          <a:p>
            <a:pPr marL="857250" lvl="1" indent="-514350">
              <a:buFont typeface="+mj-lt"/>
              <a:buAutoNum type="arabicPeriod"/>
            </a:pPr>
            <a:endParaRPr lang="en-AU" sz="1600" b="0" dirty="0"/>
          </a:p>
          <a:p>
            <a:pPr marL="685800" lvl="1" indent="-342900">
              <a:buFont typeface="+mj-lt"/>
              <a:buAutoNum type="arabicPeriod"/>
            </a:pPr>
            <a:r>
              <a:rPr lang="en-AU" sz="1600" b="0" dirty="0"/>
              <a:t>Review and scoping of </a:t>
            </a:r>
            <a:r>
              <a:rPr lang="en-AU" sz="2000" dirty="0">
                <a:solidFill>
                  <a:srgbClr val="0070C0"/>
                </a:solidFill>
              </a:rPr>
              <a:t>formal lived experience leadership education and training. </a:t>
            </a:r>
          </a:p>
          <a:p>
            <a:pPr marL="342900" lvl="1" algn="ctr"/>
            <a:r>
              <a:rPr lang="en-AU" sz="2800" dirty="0">
                <a:solidFill>
                  <a:schemeClr val="accent1"/>
                </a:solidFill>
              </a:rPr>
              <a:t>LET(s)Lead AUS 2022 – Yale University</a:t>
            </a:r>
            <a:endParaRPr lang="en-AU" sz="2800" b="0" dirty="0">
              <a:solidFill>
                <a:schemeClr val="accent1"/>
              </a:solidFill>
            </a:endParaRPr>
          </a:p>
        </p:txBody>
      </p:sp>
      <p:pic>
        <p:nvPicPr>
          <p:cNvPr id="6" name="Picture 5" descr="https://mhaustralia.org/sites/default/files/images/forum_and_mhleen_0.png"/>
          <p:cNvPicPr/>
          <p:nvPr/>
        </p:nvPicPr>
        <p:blipFill>
          <a:blip r:embed="rId3">
            <a:extLst>
              <a:ext uri="{28A0092B-C50C-407E-A947-70E740481C1C}">
                <a14:useLocalDpi xmlns:a14="http://schemas.microsoft.com/office/drawing/2010/main" val="0"/>
              </a:ext>
            </a:extLst>
          </a:blip>
          <a:srcRect/>
          <a:stretch>
            <a:fillRect/>
          </a:stretch>
        </p:blipFill>
        <p:spPr bwMode="auto">
          <a:xfrm>
            <a:off x="7637907" y="0"/>
            <a:ext cx="4188018" cy="1078523"/>
          </a:xfrm>
          <a:prstGeom prst="rect">
            <a:avLst/>
          </a:prstGeom>
          <a:noFill/>
          <a:ln>
            <a:noFill/>
          </a:ln>
        </p:spPr>
      </p:pic>
      <p:sp>
        <p:nvSpPr>
          <p:cNvPr id="4" name="Footer Placeholder 5">
            <a:extLst>
              <a:ext uri="{FF2B5EF4-FFF2-40B4-BE49-F238E27FC236}">
                <a16:creationId xmlns:a16="http://schemas.microsoft.com/office/drawing/2014/main" id="{61A36058-D947-481A-8DFA-0D5829762C57}"/>
              </a:ext>
            </a:extLst>
          </p:cNvPr>
          <p:cNvSpPr txBox="1">
            <a:spLocks noGrp="1"/>
          </p:cNvSpPr>
          <p:nvPr>
            <p:ph type="ftr" sz="quarter" idx="11"/>
          </p:nvPr>
        </p:nvSpPr>
        <p:spPr>
          <a:xfrm>
            <a:off x="4894303" y="6315305"/>
            <a:ext cx="3286408" cy="246221"/>
          </a:xfrm>
          <a:prstGeom prst="rect">
            <a:avLst/>
          </a:prstGeom>
          <a:noFill/>
        </p:spPr>
        <p:txBody>
          <a:bodyPr wrap="square" rtlCol="0">
            <a:spAutoFit/>
          </a:body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177724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945" y="863461"/>
            <a:ext cx="6240693" cy="648072"/>
          </a:xfrm>
        </p:spPr>
        <p:txBody>
          <a:bodyPr/>
          <a:lstStyle/>
          <a:p>
            <a:r>
              <a:rPr lang="en-AU" dirty="0"/>
              <a:t>Contact</a:t>
            </a:r>
          </a:p>
        </p:txBody>
      </p:sp>
      <p:sp>
        <p:nvSpPr>
          <p:cNvPr id="3" name="Content Placeholder 2"/>
          <p:cNvSpPr>
            <a:spLocks noGrp="1"/>
          </p:cNvSpPr>
          <p:nvPr>
            <p:ph idx="1"/>
          </p:nvPr>
        </p:nvSpPr>
        <p:spPr>
          <a:xfrm>
            <a:off x="5303912" y="2132856"/>
            <a:ext cx="4968552" cy="3993307"/>
          </a:xfrm>
        </p:spPr>
        <p:txBody>
          <a:bodyPr/>
          <a:lstStyle/>
          <a:p>
            <a:r>
              <a:rPr lang="en-AU" dirty="0"/>
              <a:t>National PHN - Mental Health Lived Experience Engagement Network (MHLEEN)</a:t>
            </a:r>
          </a:p>
          <a:p>
            <a:endParaRPr lang="en-AU" dirty="0"/>
          </a:p>
          <a:p>
            <a:r>
              <a:rPr lang="en-AU" dirty="0"/>
              <a:t>Paula Arro</a:t>
            </a:r>
          </a:p>
          <a:p>
            <a:r>
              <a:rPr lang="en-AU" dirty="0"/>
              <a:t>mhleen@brisbanenorthphn.org.au</a:t>
            </a:r>
          </a:p>
          <a:p>
            <a:r>
              <a:rPr lang="en-AU" dirty="0"/>
              <a:t>Tim Heffernan</a:t>
            </a:r>
          </a:p>
          <a:p>
            <a:r>
              <a:rPr lang="en-AU" dirty="0"/>
              <a:t>theffernan@coordinare.org.au</a:t>
            </a:r>
          </a:p>
        </p:txBody>
      </p:sp>
    </p:spTree>
    <p:extLst>
      <p:ext uri="{BB962C8B-B14F-4D97-AF65-F5344CB8AC3E}">
        <p14:creationId xmlns:p14="http://schemas.microsoft.com/office/powerpoint/2010/main" val="93699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29" y="805118"/>
            <a:ext cx="10273141" cy="648072"/>
          </a:xfrm>
        </p:spPr>
        <p:txBody>
          <a:bodyPr>
            <a:normAutofit fontScale="90000"/>
          </a:bodyPr>
          <a:lstStyle/>
          <a:p>
            <a:br>
              <a:rPr lang="en-AU" dirty="0"/>
            </a:br>
            <a:r>
              <a:rPr lang="en-AU" dirty="0">
                <a:solidFill>
                  <a:srgbClr val="0070C0"/>
                </a:solidFill>
              </a:rPr>
              <a:t>Understanding the context &amp; the system</a:t>
            </a:r>
            <a:br>
              <a:rPr lang="en-AU" dirty="0"/>
            </a:br>
            <a:endParaRPr lang="en-AU" dirty="0"/>
          </a:p>
        </p:txBody>
      </p:sp>
      <p:sp>
        <p:nvSpPr>
          <p:cNvPr id="3" name="Content Placeholder 2"/>
          <p:cNvSpPr>
            <a:spLocks noGrp="1"/>
          </p:cNvSpPr>
          <p:nvPr>
            <p:ph sz="half" idx="2"/>
          </p:nvPr>
        </p:nvSpPr>
        <p:spPr/>
        <p:txBody>
          <a:bodyPr/>
          <a:lstStyle/>
          <a:p>
            <a:r>
              <a:rPr lang="en-AU" sz="5400" dirty="0">
                <a:solidFill>
                  <a:schemeClr val="accent1"/>
                </a:solidFill>
              </a:rPr>
              <a:t>Regional</a:t>
            </a:r>
          </a:p>
          <a:p>
            <a:r>
              <a:rPr lang="en-AU" sz="5400" dirty="0">
                <a:solidFill>
                  <a:schemeClr val="accent1"/>
                </a:solidFill>
              </a:rPr>
              <a:t>State</a:t>
            </a:r>
          </a:p>
          <a:p>
            <a:r>
              <a:rPr lang="en-AU" sz="5400" dirty="0">
                <a:solidFill>
                  <a:schemeClr val="accent1"/>
                </a:solidFill>
              </a:rPr>
              <a:t>National</a:t>
            </a:r>
          </a:p>
        </p:txBody>
      </p:sp>
      <p:pic>
        <p:nvPicPr>
          <p:cNvPr id="7"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89871" y="2348880"/>
            <a:ext cx="4282843" cy="3212132"/>
          </a:xfrm>
        </p:spPr>
      </p:pic>
      <p:sp>
        <p:nvSpPr>
          <p:cNvPr id="5" name="Footer Placeholder 5">
            <a:extLst>
              <a:ext uri="{FF2B5EF4-FFF2-40B4-BE49-F238E27FC236}">
                <a16:creationId xmlns:a16="http://schemas.microsoft.com/office/drawing/2014/main" id="{20F50559-9A79-4345-9160-463CE2DA509F}"/>
              </a:ext>
            </a:extLst>
          </p:cNvPr>
          <p:cNvSpPr txBox="1">
            <a:spLocks/>
          </p:cNvSpPr>
          <p:nvPr/>
        </p:nvSpPr>
        <p:spPr>
          <a:xfrm>
            <a:off x="4345663" y="6272274"/>
            <a:ext cx="328640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 </a:t>
            </a:r>
            <a:r>
              <a:rPr lang="en-AU" sz="1600" b="1" i="1">
                <a:solidFill>
                  <a:srgbClr val="002060"/>
                </a:solidFill>
                <a:latin typeface="Arial" panose="020B0604020202020204" pitchFamily="34" charset="0"/>
              </a:rPr>
              <a:t>#EquallyWellAu22</a:t>
            </a:r>
            <a:endParaRPr lang="en-AU" sz="1600" b="1" i="1" dirty="0">
              <a:solidFill>
                <a:srgbClr val="002060"/>
              </a:solidFill>
              <a:latin typeface="Arial" panose="020B0604020202020204" pitchFamily="34" charset="0"/>
            </a:endParaRPr>
          </a:p>
        </p:txBody>
      </p:sp>
    </p:spTree>
    <p:extLst>
      <p:ext uri="{BB962C8B-B14F-4D97-AF65-F5344CB8AC3E}">
        <p14:creationId xmlns:p14="http://schemas.microsoft.com/office/powerpoint/2010/main" val="290625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5A9A78-7FAB-4CE5-B83A-4B139908ED60}"/>
              </a:ext>
            </a:extLst>
          </p:cNvPr>
          <p:cNvGrpSpPr/>
          <p:nvPr/>
        </p:nvGrpSpPr>
        <p:grpSpPr>
          <a:xfrm>
            <a:off x="1711569" y="234462"/>
            <a:ext cx="9085385" cy="6389076"/>
            <a:chOff x="2658970" y="857250"/>
            <a:chExt cx="6868113" cy="5137583"/>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858612"/>
              <a:ext cx="1228575" cy="1743154"/>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7749" y="858611"/>
              <a:ext cx="1228575" cy="1718909"/>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2623" y="857250"/>
              <a:ext cx="1225653" cy="1720270"/>
            </a:xfrm>
            <a:prstGeom prst="rect">
              <a:avLst/>
            </a:prstGeom>
            <a:noFill/>
            <a:ln>
              <a:noFill/>
            </a:ln>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1874" y="857251"/>
              <a:ext cx="1252277" cy="1720269"/>
            </a:xfrm>
            <a:prstGeom prst="rect">
              <a:avLst/>
            </a:prstGeom>
            <a:noFill/>
            <a:ln>
              <a:noFill/>
            </a:ln>
          </p:spPr>
        </p:pic>
        <p:pic>
          <p:nvPicPr>
            <p:cNvPr id="9" name="Picture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465" y="857251"/>
              <a:ext cx="1121732" cy="1720269"/>
            </a:xfrm>
            <a:prstGeom prst="rect">
              <a:avLst/>
            </a:prstGeom>
            <a:noFill/>
            <a:ln>
              <a:noFill/>
            </a:ln>
          </p:spPr>
        </p:pic>
        <p:pic>
          <p:nvPicPr>
            <p:cNvPr id="10" name="Picture 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1" y="2834936"/>
              <a:ext cx="1969165" cy="1362765"/>
            </a:xfrm>
            <a:prstGeom prst="rect">
              <a:avLst/>
            </a:prstGeom>
            <a:noFill/>
            <a:ln>
              <a:noFill/>
            </a:ln>
          </p:spPr>
        </p:pic>
        <p:pic>
          <p:nvPicPr>
            <p:cNvPr id="11" name="Picture 1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2103" y="2618910"/>
              <a:ext cx="1214810" cy="1620180"/>
            </a:xfrm>
            <a:prstGeom prst="rect">
              <a:avLst/>
            </a:prstGeom>
            <a:noFill/>
            <a:ln>
              <a:noFill/>
            </a:ln>
          </p:spPr>
        </p:pic>
        <p:pic>
          <p:nvPicPr>
            <p:cNvPr id="12" name="Picture 1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845" y="4229784"/>
              <a:ext cx="1066298" cy="1715313"/>
            </a:xfrm>
            <a:prstGeom prst="rect">
              <a:avLst/>
            </a:prstGeom>
            <a:noFill/>
            <a:ln>
              <a:noFill/>
            </a:ln>
          </p:spPr>
        </p:pic>
        <p:pic>
          <p:nvPicPr>
            <p:cNvPr id="13" name="Picture 1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23567" y="871854"/>
              <a:ext cx="1103516" cy="1639044"/>
            </a:xfrm>
            <a:prstGeom prst="rect">
              <a:avLst/>
            </a:prstGeom>
            <a:noFill/>
            <a:ln>
              <a:noFill/>
            </a:ln>
          </p:spPr>
        </p:pic>
        <p:pic>
          <p:nvPicPr>
            <p:cNvPr id="14" name="Picture 13"/>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63986" y="2601764"/>
              <a:ext cx="1164494" cy="1595936"/>
            </a:xfrm>
            <a:prstGeom prst="rect">
              <a:avLst/>
            </a:prstGeom>
            <a:noFill/>
            <a:ln>
              <a:noFill/>
            </a:ln>
          </p:spPr>
        </p:pic>
        <p:pic>
          <p:nvPicPr>
            <p:cNvPr id="15" name="Picture 14"/>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61406" y="2618910"/>
              <a:ext cx="1202580" cy="1603036"/>
            </a:xfrm>
            <a:prstGeom prst="rect">
              <a:avLst/>
            </a:prstGeom>
            <a:noFill/>
            <a:ln>
              <a:noFill/>
            </a:ln>
          </p:spPr>
        </p:pic>
        <p:pic>
          <p:nvPicPr>
            <p:cNvPr id="16" name="Picture 15"/>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85994" y="2618910"/>
              <a:ext cx="1174103" cy="1610874"/>
            </a:xfrm>
            <a:prstGeom prst="rect">
              <a:avLst/>
            </a:prstGeom>
            <a:noFill/>
            <a:ln>
              <a:noFill/>
            </a:ln>
          </p:spPr>
        </p:pic>
        <p:pic>
          <p:nvPicPr>
            <p:cNvPr id="17" name="Picture 16"/>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25209" y="4237624"/>
              <a:ext cx="1252277" cy="1715313"/>
            </a:xfrm>
            <a:prstGeom prst="rect">
              <a:avLst/>
            </a:prstGeom>
            <a:noFill/>
            <a:ln>
              <a:noFill/>
            </a:ln>
          </p:spPr>
        </p:pic>
        <p:pic>
          <p:nvPicPr>
            <p:cNvPr id="18" name="Picture 17"/>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8970" y="4239090"/>
              <a:ext cx="1276791" cy="1673922"/>
            </a:xfrm>
            <a:prstGeom prst="rect">
              <a:avLst/>
            </a:prstGeom>
            <a:noFill/>
            <a:ln>
              <a:noFill/>
            </a:ln>
          </p:spPr>
        </p:pic>
        <p:pic>
          <p:nvPicPr>
            <p:cNvPr id="19" name="Picture 18"/>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91656" y="4229784"/>
              <a:ext cx="1701570" cy="1242138"/>
            </a:xfrm>
            <a:prstGeom prst="rect">
              <a:avLst/>
            </a:prstGeom>
            <a:noFill/>
            <a:ln>
              <a:noFill/>
            </a:ln>
          </p:spPr>
        </p:pic>
        <p:pic>
          <p:nvPicPr>
            <p:cNvPr id="20" name="Picture 19"/>
            <p:cNvPicPr/>
            <p:nvPr/>
          </p:nvPicPr>
          <p:blipFill>
            <a:blip r:embed="rId18">
              <a:extLst>
                <a:ext uri="{28A0092B-C50C-407E-A947-70E740481C1C}">
                  <a14:useLocalDpi xmlns:a14="http://schemas.microsoft.com/office/drawing/2010/main" val="0"/>
                </a:ext>
              </a:extLst>
            </a:blip>
            <a:srcRect/>
            <a:stretch>
              <a:fillRect/>
            </a:stretch>
          </p:blipFill>
          <p:spPr bwMode="auto">
            <a:xfrm>
              <a:off x="3879920" y="4280481"/>
              <a:ext cx="1304240" cy="1714352"/>
            </a:xfrm>
            <a:prstGeom prst="rect">
              <a:avLst/>
            </a:prstGeom>
            <a:noFill/>
            <a:ln>
              <a:noFill/>
            </a:ln>
          </p:spPr>
        </p:pic>
      </p:grpSp>
    </p:spTree>
    <p:extLst>
      <p:ext uri="{BB962C8B-B14F-4D97-AF65-F5344CB8AC3E}">
        <p14:creationId xmlns:p14="http://schemas.microsoft.com/office/powerpoint/2010/main" val="223735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570" y="0"/>
            <a:ext cx="6758026" cy="6504997"/>
          </a:xfrm>
          <a:prstGeom prst="rect">
            <a:avLst/>
          </a:prstGeom>
        </p:spPr>
      </p:pic>
      <p:sp>
        <p:nvSpPr>
          <p:cNvPr id="3" name="Rectangle 2"/>
          <p:cNvSpPr/>
          <p:nvPr/>
        </p:nvSpPr>
        <p:spPr>
          <a:xfrm>
            <a:off x="7720719" y="5985497"/>
            <a:ext cx="4572000" cy="400110"/>
          </a:xfrm>
          <a:prstGeom prst="rect">
            <a:avLst/>
          </a:prstGeom>
        </p:spPr>
        <p:txBody>
          <a:bodyPr>
            <a:spAutoFit/>
          </a:bodyPr>
          <a:lstStyle/>
          <a:p>
            <a:r>
              <a:rPr lang="en-AU" sz="1000" dirty="0"/>
              <a:t> </a:t>
            </a:r>
            <a:r>
              <a:rPr lang="en-AU" sz="1000" dirty="0">
                <a:hlinkClick r:id="rId3"/>
              </a:rPr>
              <a:t>Co-production - Putting principles into practice in mental health contexts</a:t>
            </a:r>
            <a:r>
              <a:rPr lang="en-AU" sz="1000" dirty="0"/>
              <a:t>,   Cath Roper, Flick Grey &amp; Emma Cadogan. 2018</a:t>
            </a:r>
            <a:endParaRPr lang="en-AU" sz="1000" dirty="0">
              <a:solidFill>
                <a:prstClr val="black"/>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8915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9BB223-4D33-B74F-A1B5-389C74A5C4BC}"/>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EB15493-4DDC-D849-8CB8-F5CF6C3418A3}"/>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845EE54-83A6-49D9-AD58-2142E9271DE1}"/>
              </a:ext>
            </a:extLst>
          </p:cNvPr>
          <p:cNvPicPr>
            <a:picLocks noChangeAspect="1"/>
          </p:cNvPicPr>
          <p:nvPr/>
        </p:nvPicPr>
        <p:blipFill>
          <a:blip r:embed="rId3"/>
          <a:stretch>
            <a:fillRect/>
          </a:stretch>
        </p:blipFill>
        <p:spPr>
          <a:xfrm>
            <a:off x="1036320" y="1181041"/>
            <a:ext cx="10204866" cy="4047451"/>
          </a:xfrm>
          <a:prstGeom prst="rect">
            <a:avLst/>
          </a:prstGeom>
        </p:spPr>
      </p:pic>
      <p:sp>
        <p:nvSpPr>
          <p:cNvPr id="7" name="Footer Placeholder 5">
            <a:extLst>
              <a:ext uri="{FF2B5EF4-FFF2-40B4-BE49-F238E27FC236}">
                <a16:creationId xmlns:a16="http://schemas.microsoft.com/office/drawing/2014/main" id="{5D767300-6F7E-4DB3-A6C8-F9A4C6A349CE}"/>
              </a:ext>
            </a:extLst>
          </p:cNvPr>
          <p:cNvSpPr txBox="1">
            <a:spLocks noGrp="1"/>
          </p:cNvSpPr>
          <p:nvPr>
            <p:ph type="ftr" sz="quarter" idx="11"/>
          </p:nvPr>
        </p:nvSpPr>
        <p:spPr>
          <a:xfrm>
            <a:off x="4345663" y="6272274"/>
            <a:ext cx="3286408" cy="246221"/>
          </a:xfrm>
          <a:prstGeom prst="rect">
            <a:avLst/>
          </a:prstGeom>
          <a:noFill/>
        </p:spPr>
        <p:txBody>
          <a:bodyPr wrap="square" rtlCol="0">
            <a:spAutoFit/>
          </a:bodyPr>
          <a:lstStyle/>
          <a:p>
            <a:r>
              <a:rPr lang="en-AU" dirty="0"/>
              <a:t> </a:t>
            </a:r>
            <a:r>
              <a:rPr lang="en-AU" sz="1600" b="1" i="1" dirty="0">
                <a:solidFill>
                  <a:srgbClr val="002060"/>
                </a:solidFill>
                <a:latin typeface="Arial" panose="020B0604020202020204" pitchFamily="34" charset="0"/>
              </a:rPr>
              <a:t>#EquallyWellAu22</a:t>
            </a:r>
          </a:p>
        </p:txBody>
      </p:sp>
    </p:spTree>
    <p:extLst>
      <p:ext uri="{BB962C8B-B14F-4D97-AF65-F5344CB8AC3E}">
        <p14:creationId xmlns:p14="http://schemas.microsoft.com/office/powerpoint/2010/main" val="221350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6713"/>
          <a:stretch/>
        </p:blipFill>
        <p:spPr>
          <a:xfrm>
            <a:off x="609601" y="462703"/>
            <a:ext cx="10971362" cy="5818353"/>
          </a:xfrm>
        </p:spPr>
      </p:pic>
      <p:sp>
        <p:nvSpPr>
          <p:cNvPr id="6" name="TextBox 5">
            <a:extLst>
              <a:ext uri="{FF2B5EF4-FFF2-40B4-BE49-F238E27FC236}">
                <a16:creationId xmlns:a16="http://schemas.microsoft.com/office/drawing/2014/main" id="{F0BF546F-5F13-404F-8F1F-A7D21CC021B6}"/>
              </a:ext>
            </a:extLst>
          </p:cNvPr>
          <p:cNvSpPr txBox="1"/>
          <p:nvPr/>
        </p:nvSpPr>
        <p:spPr>
          <a:xfrm>
            <a:off x="533400" y="6083665"/>
            <a:ext cx="11658600" cy="523220"/>
          </a:xfrm>
          <a:prstGeom prst="rect">
            <a:avLst/>
          </a:prstGeom>
          <a:noFill/>
        </p:spPr>
        <p:txBody>
          <a:bodyPr wrap="square">
            <a:spAutoFit/>
          </a:bodyPr>
          <a:lstStyle/>
          <a:p>
            <a:r>
              <a:rPr lang="en-AU" sz="1400" dirty="0"/>
              <a:t>Byrne, L., Wang, L., Roennfeldt, H., Chapman, M., Darwin, L., Castles, C., Craze, L., Saunders, M. </a:t>
            </a:r>
            <a:r>
              <a:rPr lang="en-AU" sz="1400" dirty="0">
                <a:hlinkClick r:id="rId4"/>
              </a:rPr>
              <a:t>National Lived Experience Workforce Guidelines </a:t>
            </a:r>
            <a:r>
              <a:rPr lang="en-AU" sz="1400" dirty="0"/>
              <a:t> . 2021, National Mental Health Commission.</a:t>
            </a:r>
          </a:p>
        </p:txBody>
      </p:sp>
    </p:spTree>
    <p:extLst>
      <p:ext uri="{BB962C8B-B14F-4D97-AF65-F5344CB8AC3E}">
        <p14:creationId xmlns:p14="http://schemas.microsoft.com/office/powerpoint/2010/main" val="36743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73D8-83DD-48F7-A97C-2292BC10A52A}"/>
              </a:ext>
            </a:extLst>
          </p:cNvPr>
          <p:cNvSpPr>
            <a:spLocks noGrp="1"/>
          </p:cNvSpPr>
          <p:nvPr>
            <p:ph type="title"/>
          </p:nvPr>
        </p:nvSpPr>
        <p:spPr>
          <a:xfrm>
            <a:off x="575049" y="546110"/>
            <a:ext cx="10273141" cy="648072"/>
          </a:xfrm>
        </p:spPr>
        <p:txBody>
          <a:bodyPr>
            <a:normAutofit/>
          </a:bodyPr>
          <a:lstStyle/>
          <a:p>
            <a:r>
              <a:rPr lang="en-AU" dirty="0">
                <a:solidFill>
                  <a:srgbClr val="0070C0"/>
                </a:solidFill>
              </a:rPr>
              <a:t>Foundation Resources</a:t>
            </a:r>
          </a:p>
        </p:txBody>
      </p:sp>
      <p:sp>
        <p:nvSpPr>
          <p:cNvPr id="3" name="Content Placeholder 2">
            <a:extLst>
              <a:ext uri="{FF2B5EF4-FFF2-40B4-BE49-F238E27FC236}">
                <a16:creationId xmlns:a16="http://schemas.microsoft.com/office/drawing/2014/main" id="{B6487E87-CE1F-43A0-ACBE-63CA0B07B6E9}"/>
              </a:ext>
            </a:extLst>
          </p:cNvPr>
          <p:cNvSpPr>
            <a:spLocks noGrp="1"/>
          </p:cNvSpPr>
          <p:nvPr>
            <p:ph idx="1"/>
          </p:nvPr>
        </p:nvSpPr>
        <p:spPr>
          <a:xfrm>
            <a:off x="1054021" y="1229344"/>
            <a:ext cx="10273141" cy="3993307"/>
          </a:xfrm>
        </p:spPr>
        <p:txBody>
          <a:bodyPr/>
          <a:lstStyle/>
          <a:p>
            <a:r>
              <a:rPr lang="en-AU" b="1" dirty="0"/>
              <a:t>Engagement</a:t>
            </a:r>
          </a:p>
          <a:p>
            <a:pPr marL="342900" indent="-342900">
              <a:buFont typeface="Arial" panose="020B0604020202020204" pitchFamily="34" charset="0"/>
              <a:buChar char="•"/>
            </a:pPr>
            <a:r>
              <a:rPr lang="en-AU" sz="2400" dirty="0">
                <a:hlinkClick r:id="rId3"/>
              </a:rPr>
              <a:t>Co-production - Putting principles into practice in mental health contexts</a:t>
            </a:r>
            <a:r>
              <a:rPr lang="en-AU" sz="2400" dirty="0"/>
              <a:t>,   Cath Roper, Flick Grey &amp; Emma Cadogan. 2018</a:t>
            </a:r>
          </a:p>
          <a:p>
            <a:pPr marL="342900" indent="-342900">
              <a:buFont typeface="Arial" panose="020B0604020202020204" pitchFamily="34" charset="0"/>
              <a:buChar char="•"/>
            </a:pPr>
            <a:r>
              <a:rPr lang="fr-FR" dirty="0">
                <a:hlinkClick r:id="rId4"/>
              </a:rPr>
              <a:t>Participation ladder - consumer survivor </a:t>
            </a:r>
            <a:r>
              <a:rPr lang="fr-FR" dirty="0" err="1">
                <a:hlinkClick r:id="rId4"/>
              </a:rPr>
              <a:t>lens</a:t>
            </a:r>
            <a:r>
              <a:rPr lang="fr-FR" dirty="0"/>
              <a:t>, Indigo Daya. 2020</a:t>
            </a:r>
            <a:r>
              <a:rPr lang="en-AU" dirty="0"/>
              <a:t> </a:t>
            </a:r>
          </a:p>
          <a:p>
            <a:pPr marL="342900" indent="-342900">
              <a:buFont typeface="Arial" panose="020B0604020202020204" pitchFamily="34" charset="0"/>
              <a:buChar char="•"/>
            </a:pPr>
            <a:r>
              <a:rPr lang="en-US" dirty="0">
                <a:hlinkClick r:id="rId5"/>
              </a:rPr>
              <a:t>NMHC Consumer and Carer Engagement:  A practical guide</a:t>
            </a:r>
            <a:r>
              <a:rPr lang="en-AU" dirty="0"/>
              <a:t> </a:t>
            </a:r>
          </a:p>
          <a:p>
            <a:pPr marL="342900" indent="-342900">
              <a:buFont typeface="Arial" panose="020B0604020202020204" pitchFamily="34" charset="0"/>
              <a:buChar char="•"/>
            </a:pPr>
            <a:r>
              <a:rPr lang="en-US" dirty="0">
                <a:hlinkClick r:id="rId6"/>
              </a:rPr>
              <a:t>NMHC Mental Health Safety and Quality Engagement Guide</a:t>
            </a:r>
            <a:r>
              <a:rPr lang="en-AU" dirty="0"/>
              <a:t> </a:t>
            </a:r>
          </a:p>
          <a:p>
            <a:endParaRPr lang="en-AU" b="1" dirty="0"/>
          </a:p>
          <a:p>
            <a:r>
              <a:rPr lang="en-AU" b="1" dirty="0"/>
              <a:t>Lived Experience Workforce</a:t>
            </a:r>
          </a:p>
          <a:p>
            <a:pPr marL="342900" indent="-342900">
              <a:buFont typeface="Arial" panose="020B0604020202020204" pitchFamily="34" charset="0"/>
              <a:buChar char="•"/>
            </a:pPr>
            <a:r>
              <a:rPr lang="en-US" dirty="0">
                <a:hlinkClick r:id="rId7"/>
              </a:rPr>
              <a:t>National Lived Experience Workforce Guidelines</a:t>
            </a:r>
            <a:r>
              <a:rPr lang="en-AU" dirty="0"/>
              <a:t>, Byrne et.al 2021</a:t>
            </a:r>
          </a:p>
          <a:p>
            <a:pPr marL="342900" indent="-342900">
              <a:buFont typeface="Arial" panose="020B0604020202020204" pitchFamily="34" charset="0"/>
              <a:buChar char="•"/>
            </a:pPr>
            <a:r>
              <a:rPr lang="en-US" dirty="0">
                <a:hlinkClick r:id="rId8"/>
              </a:rPr>
              <a:t>QLD Framework for Lived Experience Workforce</a:t>
            </a:r>
            <a:r>
              <a:rPr lang="en-US" dirty="0"/>
              <a:t>, Byrne et.al 2019</a:t>
            </a:r>
          </a:p>
          <a:p>
            <a:pPr marL="342900" indent="-342900">
              <a:buFont typeface="Arial" panose="020B0604020202020204" pitchFamily="34" charset="0"/>
              <a:buChar char="•"/>
            </a:pPr>
            <a:r>
              <a:rPr lang="en-US" dirty="0">
                <a:hlinkClick r:id="rId9"/>
              </a:rPr>
              <a:t>Framework for Mental Health Lived Experience (Peer) Work in South Eastern NSW</a:t>
            </a:r>
            <a:r>
              <a:rPr lang="en-AU"/>
              <a:t>, Craze 202</a:t>
            </a:r>
            <a:r>
              <a:rPr lang="en-AU" dirty="0"/>
              <a:t>1</a:t>
            </a:r>
          </a:p>
          <a:p>
            <a:endParaRPr lang="en-AU" dirty="0"/>
          </a:p>
        </p:txBody>
      </p:sp>
    </p:spTree>
    <p:extLst>
      <p:ext uri="{BB962C8B-B14F-4D97-AF65-F5344CB8AC3E}">
        <p14:creationId xmlns:p14="http://schemas.microsoft.com/office/powerpoint/2010/main" val="100556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75A5-EA00-4296-8F46-556CE7F2CD09}"/>
              </a:ext>
            </a:extLst>
          </p:cNvPr>
          <p:cNvSpPr>
            <a:spLocks noGrp="1"/>
          </p:cNvSpPr>
          <p:nvPr>
            <p:ph type="title"/>
          </p:nvPr>
        </p:nvSpPr>
        <p:spPr>
          <a:xfrm>
            <a:off x="858078" y="687625"/>
            <a:ext cx="10273141" cy="648072"/>
          </a:xfrm>
        </p:spPr>
        <p:txBody>
          <a:bodyPr/>
          <a:lstStyle/>
          <a:p>
            <a:r>
              <a:rPr lang="en-AU" dirty="0">
                <a:solidFill>
                  <a:srgbClr val="0070C0"/>
                </a:solidFill>
              </a:rPr>
              <a:t>6 practice principles</a:t>
            </a:r>
          </a:p>
        </p:txBody>
      </p:sp>
      <p:sp>
        <p:nvSpPr>
          <p:cNvPr id="3" name="Content Placeholder 2">
            <a:extLst>
              <a:ext uri="{FF2B5EF4-FFF2-40B4-BE49-F238E27FC236}">
                <a16:creationId xmlns:a16="http://schemas.microsoft.com/office/drawing/2014/main" id="{3D52D676-33E3-4C0C-AC40-61B983017D3A}"/>
              </a:ext>
            </a:extLst>
          </p:cNvPr>
          <p:cNvSpPr>
            <a:spLocks noGrp="1"/>
          </p:cNvSpPr>
          <p:nvPr>
            <p:ph idx="1"/>
          </p:nvPr>
        </p:nvSpPr>
        <p:spPr>
          <a:xfrm>
            <a:off x="1391478" y="2132858"/>
            <a:ext cx="10273141" cy="2939886"/>
          </a:xfrm>
        </p:spPr>
        <p:txBody>
          <a:bodyPr/>
          <a:lstStyle/>
          <a:p>
            <a:pPr marL="457200" indent="-457200">
              <a:buFont typeface="+mj-lt"/>
              <a:buAutoNum type="arabicPeriod"/>
            </a:pPr>
            <a:r>
              <a:rPr lang="en-AU" dirty="0"/>
              <a:t>Conceptualising Participation and Engagement as routine practice</a:t>
            </a:r>
          </a:p>
          <a:p>
            <a:pPr marL="457200" indent="-457200">
              <a:buFont typeface="+mj-lt"/>
              <a:buAutoNum type="arabicPeriod"/>
            </a:pPr>
            <a:r>
              <a:rPr lang="en-AU" dirty="0"/>
              <a:t>Skills and knowledge are recognised and developed (capacity building) </a:t>
            </a:r>
          </a:p>
          <a:p>
            <a:pPr marL="457200" indent="-457200">
              <a:buFont typeface="+mj-lt"/>
              <a:buAutoNum type="arabicPeriod"/>
            </a:pPr>
            <a:r>
              <a:rPr lang="en-AU" dirty="0"/>
              <a:t>Leadership culture </a:t>
            </a:r>
          </a:p>
          <a:p>
            <a:pPr marL="457200" indent="-457200">
              <a:buFont typeface="+mj-lt"/>
              <a:buAutoNum type="arabicPeriod"/>
            </a:pPr>
            <a:r>
              <a:rPr lang="en-AU" dirty="0"/>
              <a:t>Dedicated resourcing </a:t>
            </a:r>
          </a:p>
          <a:p>
            <a:pPr marL="457200" indent="-457200">
              <a:buFont typeface="+mj-lt"/>
              <a:buAutoNum type="arabicPeriod"/>
            </a:pPr>
            <a:r>
              <a:rPr lang="en-AU" dirty="0"/>
              <a:t>Respect, safety and support </a:t>
            </a:r>
          </a:p>
          <a:p>
            <a:pPr marL="457200" indent="-457200">
              <a:buFont typeface="+mj-lt"/>
              <a:buAutoNum type="arabicPeriod"/>
            </a:pPr>
            <a:r>
              <a:rPr lang="en-AU" dirty="0"/>
              <a:t>Evaluation and quality improvement </a:t>
            </a:r>
          </a:p>
          <a:p>
            <a:endParaRPr lang="en-AU" dirty="0"/>
          </a:p>
        </p:txBody>
      </p:sp>
      <p:sp>
        <p:nvSpPr>
          <p:cNvPr id="8" name="TextBox 7">
            <a:extLst>
              <a:ext uri="{FF2B5EF4-FFF2-40B4-BE49-F238E27FC236}">
                <a16:creationId xmlns:a16="http://schemas.microsoft.com/office/drawing/2014/main" id="{5565E390-0FDB-474A-AF7E-7DA66608E199}"/>
              </a:ext>
            </a:extLst>
          </p:cNvPr>
          <p:cNvSpPr txBox="1"/>
          <p:nvPr/>
        </p:nvSpPr>
        <p:spPr>
          <a:xfrm>
            <a:off x="4702629" y="5188021"/>
            <a:ext cx="6096000" cy="369332"/>
          </a:xfrm>
          <a:prstGeom prst="rect">
            <a:avLst/>
          </a:prstGeom>
          <a:noFill/>
        </p:spPr>
        <p:txBody>
          <a:bodyPr wrap="square">
            <a:spAutoFit/>
          </a:bodyPr>
          <a:lstStyle/>
          <a:p>
            <a:r>
              <a:rPr lang="en-AU" dirty="0">
                <a:hlinkClick r:id="rId3"/>
              </a:rPr>
              <a:t>NMHC Consumer and Carer-engagement a practical guide</a:t>
            </a:r>
            <a:endParaRPr lang="en-AU" dirty="0"/>
          </a:p>
        </p:txBody>
      </p:sp>
      <p:sp>
        <p:nvSpPr>
          <p:cNvPr id="5" name="Footer Placeholder 5">
            <a:extLst>
              <a:ext uri="{FF2B5EF4-FFF2-40B4-BE49-F238E27FC236}">
                <a16:creationId xmlns:a16="http://schemas.microsoft.com/office/drawing/2014/main" id="{AEF535A6-CE5A-4E5E-BCDD-EC93BBE44B29}"/>
              </a:ext>
            </a:extLst>
          </p:cNvPr>
          <p:cNvSpPr txBox="1">
            <a:spLocks/>
          </p:cNvSpPr>
          <p:nvPr/>
        </p:nvSpPr>
        <p:spPr>
          <a:xfrm>
            <a:off x="4345663" y="6272274"/>
            <a:ext cx="328640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 </a:t>
            </a:r>
            <a:r>
              <a:rPr lang="en-AU" sz="1600" b="1" i="1">
                <a:solidFill>
                  <a:srgbClr val="002060"/>
                </a:solidFill>
                <a:latin typeface="Arial" panose="020B0604020202020204" pitchFamily="34" charset="0"/>
              </a:rPr>
              <a:t>#EquallyWellAu22</a:t>
            </a:r>
            <a:endParaRPr lang="en-AU" sz="1600" b="1" i="1" dirty="0">
              <a:solidFill>
                <a:srgbClr val="002060"/>
              </a:solidFill>
              <a:latin typeface="Arial" panose="020B0604020202020204" pitchFamily="34" charset="0"/>
            </a:endParaRPr>
          </a:p>
        </p:txBody>
      </p:sp>
    </p:spTree>
    <p:extLst>
      <p:ext uri="{BB962C8B-B14F-4D97-AF65-F5344CB8AC3E}">
        <p14:creationId xmlns:p14="http://schemas.microsoft.com/office/powerpoint/2010/main" val="751961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isbane North PHN PowerPoint Template 1">
  <a:themeElements>
    <a:clrScheme name="Custom 1">
      <a:dk1>
        <a:sysClr val="windowText" lastClr="000000"/>
      </a:dk1>
      <a:lt1>
        <a:srgbClr val="000000"/>
      </a:lt1>
      <a:dk2>
        <a:srgbClr val="777777"/>
      </a:dk2>
      <a:lt2>
        <a:srgbClr val="FFFFFF"/>
      </a:lt2>
      <a:accent1>
        <a:srgbClr val="E15F12"/>
      </a:accent1>
      <a:accent2>
        <a:srgbClr val="FFFFFF"/>
      </a:accent2>
      <a:accent3>
        <a:srgbClr val="FFFFFF"/>
      </a:accent3>
      <a:accent4>
        <a:srgbClr val="FFFFFF"/>
      </a:accent4>
      <a:accent5>
        <a:srgbClr val="FFFFFF"/>
      </a:accent5>
      <a:accent6>
        <a:srgbClr val="FFFFFF"/>
      </a:accent6>
      <a:hlink>
        <a:srgbClr val="003E6A"/>
      </a:hlink>
      <a:folHlink>
        <a:srgbClr val="003E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N DOH Power Point Template 1" id="{BE793B35-7FEB-460B-B59C-DDDD133675AA}" vid="{71D32FC4-E8C4-4108-988E-F665B92EE05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D2C4F39053FA409130562E17148825" ma:contentTypeVersion="14" ma:contentTypeDescription="Create a new document." ma:contentTypeScope="" ma:versionID="5cb92c513d828275848079758be9066d">
  <xsd:schema xmlns:xsd="http://www.w3.org/2001/XMLSchema" xmlns:xs="http://www.w3.org/2001/XMLSchema" xmlns:p="http://schemas.microsoft.com/office/2006/metadata/properties" xmlns:ns3="d2d9bcfd-9fe8-4eb4-b72f-1056008547cd" xmlns:ns4="498b6a81-d794-40de-b21d-11ba627754f3" targetNamespace="http://schemas.microsoft.com/office/2006/metadata/properties" ma:root="true" ma:fieldsID="d8f43aa55c082aa113a713724e94d2ea" ns3:_="" ns4:_="">
    <xsd:import namespace="d2d9bcfd-9fe8-4eb4-b72f-1056008547cd"/>
    <xsd:import namespace="498b6a81-d794-40de-b21d-11ba627754f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d9bcfd-9fe8-4eb4-b72f-105600854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8b6a81-d794-40de-b21d-11ba627754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E813B7-F36E-4064-B349-49EA95584B8B}">
  <ds:schemaRefs>
    <ds:schemaRef ds:uri="http://schemas.microsoft.com/sharepoint/v3/contenttype/forms"/>
  </ds:schemaRefs>
</ds:datastoreItem>
</file>

<file path=customXml/itemProps2.xml><?xml version="1.0" encoding="utf-8"?>
<ds:datastoreItem xmlns:ds="http://schemas.openxmlformats.org/officeDocument/2006/customXml" ds:itemID="{EF2306CE-F357-4CCA-B2F2-7A6B0BC72763}">
  <ds:schemaRefs>
    <ds:schemaRef ds:uri="498b6a81-d794-40de-b21d-11ba627754f3"/>
    <ds:schemaRef ds:uri="d2d9bcfd-9fe8-4eb4-b72f-105600854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25617D-35CB-401A-A999-8B3BC3046C2A}">
  <ds:schemaRef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498b6a81-d794-40de-b21d-11ba627754f3"/>
    <ds:schemaRef ds:uri="http://purl.org/dc/terms/"/>
    <ds:schemaRef ds:uri="http://purl.org/dc/elements/1.1/"/>
    <ds:schemaRef ds:uri="http://schemas.microsoft.com/office/2006/documentManagement/types"/>
    <ds:schemaRef ds:uri="d2d9bcfd-9fe8-4eb4-b72f-1056008547c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757</TotalTime>
  <Words>4240</Words>
  <Application>Microsoft Office PowerPoint</Application>
  <PresentationFormat>Widescreen</PresentationFormat>
  <Paragraphs>288</Paragraphs>
  <Slides>24</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Calibri Light</vt:lpstr>
      <vt:lpstr>Courier New</vt:lpstr>
      <vt:lpstr>Times New Roman</vt:lpstr>
      <vt:lpstr>Wingdings</vt:lpstr>
      <vt:lpstr>Retrospect</vt:lpstr>
      <vt:lpstr>1_Office Theme</vt:lpstr>
      <vt:lpstr>Brisbane North PHN PowerPoint Template 1</vt:lpstr>
      <vt:lpstr>PowerPoint Presentation</vt:lpstr>
      <vt:lpstr>Embedding ‘lived experience’ engagement within PHNs</vt:lpstr>
      <vt:lpstr> Understanding the context &amp; the system </vt:lpstr>
      <vt:lpstr>PowerPoint Presentation</vt:lpstr>
      <vt:lpstr>PowerPoint Presentation</vt:lpstr>
      <vt:lpstr>PowerPoint Presentation</vt:lpstr>
      <vt:lpstr>PowerPoint Presentation</vt:lpstr>
      <vt:lpstr>Foundation Resources</vt:lpstr>
      <vt:lpstr>6 practice principles</vt:lpstr>
      <vt:lpstr>Case Study:  Regional</vt:lpstr>
      <vt:lpstr>Peer Participation In Mental Health Service (PPIMS)</vt:lpstr>
      <vt:lpstr>PowerPoint Presentation</vt:lpstr>
      <vt:lpstr>Case Study:  National</vt:lpstr>
      <vt:lpstr>MHLEEN Aims and objectives</vt:lpstr>
      <vt:lpstr>MHLEEN activities</vt:lpstr>
      <vt:lpstr>Lived Experience  Advocacy Delegates (LEAD)</vt:lpstr>
      <vt:lpstr>PowerPoint Presentation</vt:lpstr>
      <vt:lpstr> Annual Stocktake </vt:lpstr>
      <vt:lpstr>Lived Experience Involvement in Governance</vt:lpstr>
      <vt:lpstr>Peer Work in Commissioned Services</vt:lpstr>
      <vt:lpstr>Barriers to Establishing LE Roles within PHN</vt:lpstr>
      <vt:lpstr>Recommendations from the Stocktake</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England Mental Health Technology Transfer Center of New England (NE-MHTTC) SAMHSA #1H79SM081775-01</dc:title>
  <dc:creator>Dana Asby</dc:creator>
  <cp:lastModifiedBy>Tim Heffernan</cp:lastModifiedBy>
  <cp:revision>44</cp:revision>
  <dcterms:created xsi:type="dcterms:W3CDTF">2020-10-01T17:01:06Z</dcterms:created>
  <dcterms:modified xsi:type="dcterms:W3CDTF">2022-04-07T23:41:15Z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0x01010066D2C4F39053FA409130562E17148825</vt:lpwstr>
  </property>
</Properties>
</file>