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Lst>
  <p:notesMasterIdLst>
    <p:notesMasterId r:id="rId20"/>
  </p:notesMasterIdLst>
  <p:sldIdLst>
    <p:sldId id="1017" r:id="rId3"/>
    <p:sldId id="276" r:id="rId4"/>
    <p:sldId id="908" r:id="rId5"/>
    <p:sldId id="1002" r:id="rId6"/>
    <p:sldId id="781" r:id="rId7"/>
    <p:sldId id="268" r:id="rId8"/>
    <p:sldId id="904" r:id="rId9"/>
    <p:sldId id="554" r:id="rId10"/>
    <p:sldId id="1006" r:id="rId11"/>
    <p:sldId id="905" r:id="rId12"/>
    <p:sldId id="902" r:id="rId13"/>
    <p:sldId id="1009" r:id="rId14"/>
    <p:sldId id="1013" r:id="rId15"/>
    <p:sldId id="1014" r:id="rId16"/>
    <p:sldId id="1015" r:id="rId17"/>
    <p:sldId id="1005" r:id="rId18"/>
    <p:sldId id="101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3165D2-2E32-A6C2-7278-522C55E9E53C}" v="2" dt="2022-04-07T07:20:30.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83"/>
    <p:restoredTop sz="96966"/>
  </p:normalViewPr>
  <p:slideViewPr>
    <p:cSldViewPr snapToGrid="0" snapToObjects="1">
      <p:cViewPr varScale="1">
        <p:scale>
          <a:sx n="116" d="100"/>
          <a:sy n="116" d="100"/>
        </p:scale>
        <p:origin x="224" y="10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ermore, Patrick" userId="S::plivermore@csu.edu.au::4ec49bf6-205c-4a23-b404-9884b6160acf" providerId="AD" clId="Web-{A93165D2-2E32-A6C2-7278-522C55E9E53C}"/>
    <pc:docChg chg="addSld sldOrd addMainMaster">
      <pc:chgData name="Livermore, Patrick" userId="S::plivermore@csu.edu.au::4ec49bf6-205c-4a23-b404-9884b6160acf" providerId="AD" clId="Web-{A93165D2-2E32-A6C2-7278-522C55E9E53C}" dt="2022-04-07T07:20:30.025" v="1"/>
      <pc:docMkLst>
        <pc:docMk/>
      </pc:docMkLst>
      <pc:sldChg chg="add ord">
        <pc:chgData name="Livermore, Patrick" userId="S::plivermore@csu.edu.au::4ec49bf6-205c-4a23-b404-9884b6160acf" providerId="AD" clId="Web-{A93165D2-2E32-A6C2-7278-522C55E9E53C}" dt="2022-04-07T07:20:30.025" v="1"/>
        <pc:sldMkLst>
          <pc:docMk/>
          <pc:sldMk cId="4004246007" sldId="1017"/>
        </pc:sldMkLst>
      </pc:sldChg>
      <pc:sldMasterChg chg="add addSldLayout">
        <pc:chgData name="Livermore, Patrick" userId="S::plivermore@csu.edu.au::4ec49bf6-205c-4a23-b404-9884b6160acf" providerId="AD" clId="Web-{A93165D2-2E32-A6C2-7278-522C55E9E53C}" dt="2022-04-07T07:20:26.416" v="0"/>
        <pc:sldMasterMkLst>
          <pc:docMk/>
          <pc:sldMasterMk cId="2952405424" sldId="2147483686"/>
        </pc:sldMasterMkLst>
        <pc:sldLayoutChg chg="add">
          <pc:chgData name="Livermore, Patrick" userId="S::plivermore@csu.edu.au::4ec49bf6-205c-4a23-b404-9884b6160acf" providerId="AD" clId="Web-{A93165D2-2E32-A6C2-7278-522C55E9E53C}" dt="2022-04-07T07:20:26.416" v="0"/>
          <pc:sldLayoutMkLst>
            <pc:docMk/>
            <pc:sldMasterMk cId="2952405424" sldId="2147483686"/>
            <pc:sldLayoutMk cId="160143291" sldId="2147483675"/>
          </pc:sldLayoutMkLst>
        </pc:sldLayoutChg>
        <pc:sldLayoutChg chg="add">
          <pc:chgData name="Livermore, Patrick" userId="S::plivermore@csu.edu.au::4ec49bf6-205c-4a23-b404-9884b6160acf" providerId="AD" clId="Web-{A93165D2-2E32-A6C2-7278-522C55E9E53C}" dt="2022-04-07T07:20:26.416" v="0"/>
          <pc:sldLayoutMkLst>
            <pc:docMk/>
            <pc:sldMasterMk cId="2952405424" sldId="2147483686"/>
            <pc:sldLayoutMk cId="2421944017" sldId="2147483676"/>
          </pc:sldLayoutMkLst>
        </pc:sldLayoutChg>
        <pc:sldLayoutChg chg="add">
          <pc:chgData name="Livermore, Patrick" userId="S::plivermore@csu.edu.au::4ec49bf6-205c-4a23-b404-9884b6160acf" providerId="AD" clId="Web-{A93165D2-2E32-A6C2-7278-522C55E9E53C}" dt="2022-04-07T07:20:26.416" v="0"/>
          <pc:sldLayoutMkLst>
            <pc:docMk/>
            <pc:sldMasterMk cId="2952405424" sldId="2147483686"/>
            <pc:sldLayoutMk cId="3916459475" sldId="2147483677"/>
          </pc:sldLayoutMkLst>
        </pc:sldLayoutChg>
        <pc:sldLayoutChg chg="add">
          <pc:chgData name="Livermore, Patrick" userId="S::plivermore@csu.edu.au::4ec49bf6-205c-4a23-b404-9884b6160acf" providerId="AD" clId="Web-{A93165D2-2E32-A6C2-7278-522C55E9E53C}" dt="2022-04-07T07:20:26.416" v="0"/>
          <pc:sldLayoutMkLst>
            <pc:docMk/>
            <pc:sldMasterMk cId="2952405424" sldId="2147483686"/>
            <pc:sldLayoutMk cId="98136563" sldId="2147483678"/>
          </pc:sldLayoutMkLst>
        </pc:sldLayoutChg>
        <pc:sldLayoutChg chg="add">
          <pc:chgData name="Livermore, Patrick" userId="S::plivermore@csu.edu.au::4ec49bf6-205c-4a23-b404-9884b6160acf" providerId="AD" clId="Web-{A93165D2-2E32-A6C2-7278-522C55E9E53C}" dt="2022-04-07T07:20:26.416" v="0"/>
          <pc:sldLayoutMkLst>
            <pc:docMk/>
            <pc:sldMasterMk cId="2952405424" sldId="2147483686"/>
            <pc:sldLayoutMk cId="1502088237" sldId="2147483679"/>
          </pc:sldLayoutMkLst>
        </pc:sldLayoutChg>
        <pc:sldLayoutChg chg="add">
          <pc:chgData name="Livermore, Patrick" userId="S::plivermore@csu.edu.au::4ec49bf6-205c-4a23-b404-9884b6160acf" providerId="AD" clId="Web-{A93165D2-2E32-A6C2-7278-522C55E9E53C}" dt="2022-04-07T07:20:26.416" v="0"/>
          <pc:sldLayoutMkLst>
            <pc:docMk/>
            <pc:sldMasterMk cId="2952405424" sldId="2147483686"/>
            <pc:sldLayoutMk cId="2062570877" sldId="2147483680"/>
          </pc:sldLayoutMkLst>
        </pc:sldLayoutChg>
        <pc:sldLayoutChg chg="add">
          <pc:chgData name="Livermore, Patrick" userId="S::plivermore@csu.edu.au::4ec49bf6-205c-4a23-b404-9884b6160acf" providerId="AD" clId="Web-{A93165D2-2E32-A6C2-7278-522C55E9E53C}" dt="2022-04-07T07:20:26.416" v="0"/>
          <pc:sldLayoutMkLst>
            <pc:docMk/>
            <pc:sldMasterMk cId="2952405424" sldId="2147483686"/>
            <pc:sldLayoutMk cId="1363831350" sldId="2147483681"/>
          </pc:sldLayoutMkLst>
        </pc:sldLayoutChg>
        <pc:sldLayoutChg chg="add">
          <pc:chgData name="Livermore, Patrick" userId="S::plivermore@csu.edu.au::4ec49bf6-205c-4a23-b404-9884b6160acf" providerId="AD" clId="Web-{A93165D2-2E32-A6C2-7278-522C55E9E53C}" dt="2022-04-07T07:20:26.416" v="0"/>
          <pc:sldLayoutMkLst>
            <pc:docMk/>
            <pc:sldMasterMk cId="2952405424" sldId="2147483686"/>
            <pc:sldLayoutMk cId="1499535926" sldId="2147483682"/>
          </pc:sldLayoutMkLst>
        </pc:sldLayoutChg>
        <pc:sldLayoutChg chg="add">
          <pc:chgData name="Livermore, Patrick" userId="S::plivermore@csu.edu.au::4ec49bf6-205c-4a23-b404-9884b6160acf" providerId="AD" clId="Web-{A93165D2-2E32-A6C2-7278-522C55E9E53C}" dt="2022-04-07T07:20:26.416" v="0"/>
          <pc:sldLayoutMkLst>
            <pc:docMk/>
            <pc:sldMasterMk cId="2952405424" sldId="2147483686"/>
            <pc:sldLayoutMk cId="3983648063" sldId="2147483683"/>
          </pc:sldLayoutMkLst>
        </pc:sldLayoutChg>
        <pc:sldLayoutChg chg="add">
          <pc:chgData name="Livermore, Patrick" userId="S::plivermore@csu.edu.au::4ec49bf6-205c-4a23-b404-9884b6160acf" providerId="AD" clId="Web-{A93165D2-2E32-A6C2-7278-522C55E9E53C}" dt="2022-04-07T07:20:26.416" v="0"/>
          <pc:sldLayoutMkLst>
            <pc:docMk/>
            <pc:sldMasterMk cId="2952405424" sldId="2147483686"/>
            <pc:sldLayoutMk cId="2241831861" sldId="2147483684"/>
          </pc:sldLayoutMkLst>
        </pc:sldLayoutChg>
        <pc:sldLayoutChg chg="add">
          <pc:chgData name="Livermore, Patrick" userId="S::plivermore@csu.edu.au::4ec49bf6-205c-4a23-b404-9884b6160acf" providerId="AD" clId="Web-{A93165D2-2E32-A6C2-7278-522C55E9E53C}" dt="2022-04-07T07:20:26.416" v="0"/>
          <pc:sldLayoutMkLst>
            <pc:docMk/>
            <pc:sldMasterMk cId="2952405424" sldId="2147483686"/>
            <pc:sldLayoutMk cId="4130343506" sldId="214748368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lumMod val="90000"/>
                  <a:lumOff val="10000"/>
                </a:schemeClr>
              </a:solidFill>
              <a:ln w="19050">
                <a:solidFill>
                  <a:schemeClr val="lt1"/>
                </a:solidFill>
              </a:ln>
              <a:effectLst/>
            </c:spPr>
            <c:extLst>
              <c:ext xmlns:c16="http://schemas.microsoft.com/office/drawing/2014/chart" uri="{C3380CC4-5D6E-409C-BE32-E72D297353CC}">
                <c16:uniqueId val="{00000001-0FBD-0742-A4B4-3F067D5B4457}"/>
              </c:ext>
            </c:extLst>
          </c:dPt>
          <c:dPt>
            <c:idx val="1"/>
            <c:bubble3D val="0"/>
            <c:spPr>
              <a:solidFill>
                <a:srgbClr val="FF9300"/>
              </a:solidFill>
              <a:ln w="19050">
                <a:solidFill>
                  <a:schemeClr val="lt1"/>
                </a:solidFill>
              </a:ln>
              <a:effectLst/>
            </c:spPr>
            <c:extLst>
              <c:ext xmlns:c16="http://schemas.microsoft.com/office/drawing/2014/chart" uri="{C3380CC4-5D6E-409C-BE32-E72D297353CC}">
                <c16:uniqueId val="{00000003-0FBD-0742-A4B4-3F067D5B4457}"/>
              </c:ext>
            </c:extLst>
          </c:dPt>
          <c:dPt>
            <c:idx val="2"/>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5-0FBD-0742-A4B4-3F067D5B4457}"/>
              </c:ext>
            </c:extLst>
          </c:dPt>
          <c:dPt>
            <c:idx val="3"/>
            <c:bubble3D val="0"/>
            <c:spPr>
              <a:solidFill>
                <a:srgbClr val="FFBE5D"/>
              </a:solidFill>
              <a:ln w="19050">
                <a:solidFill>
                  <a:schemeClr val="lt1"/>
                </a:solidFill>
              </a:ln>
              <a:effectLst/>
            </c:spPr>
            <c:extLst>
              <c:ext xmlns:c16="http://schemas.microsoft.com/office/drawing/2014/chart" uri="{C3380CC4-5D6E-409C-BE32-E72D297353CC}">
                <c16:uniqueId val="{00000007-0FBD-0742-A4B4-3F067D5B4457}"/>
              </c:ext>
            </c:extLst>
          </c:dPt>
          <c:cat>
            <c:strRef>
              <c:f>'[Chart in Microsoft PowerPoint]Sheet1'!$A$2:$A$5</c:f>
              <c:strCache>
                <c:ptCount val="4"/>
                <c:pt idx="0">
                  <c:v>Spouse</c:v>
                </c:pt>
                <c:pt idx="1">
                  <c:v>Friend</c:v>
                </c:pt>
                <c:pt idx="2">
                  <c:v>Family</c:v>
                </c:pt>
                <c:pt idx="3">
                  <c:v>Other</c:v>
                </c:pt>
              </c:strCache>
            </c:strRef>
          </c:cat>
          <c:val>
            <c:numRef>
              <c:f>'[Chart in Microsoft PowerPoint]Sheet1'!$B$2:$B$5</c:f>
              <c:numCache>
                <c:formatCode>General</c:formatCode>
                <c:ptCount val="4"/>
                <c:pt idx="0">
                  <c:v>60</c:v>
                </c:pt>
                <c:pt idx="1">
                  <c:v>26</c:v>
                </c:pt>
                <c:pt idx="2">
                  <c:v>9</c:v>
                </c:pt>
                <c:pt idx="3">
                  <c:v>5</c:v>
                </c:pt>
              </c:numCache>
            </c:numRef>
          </c:val>
          <c:extLst>
            <c:ext xmlns:c16="http://schemas.microsoft.com/office/drawing/2014/chart" uri="{C3380CC4-5D6E-409C-BE32-E72D297353CC}">
              <c16:uniqueId val="{00000008-0FBD-0742-A4B4-3F067D5B445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333F7-7DB6-5341-AC7C-90311431D577}"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1C186-3389-F548-BFB6-A4FBE9ED7199}" type="slidenum">
              <a:rPr lang="en-US" smtClean="0"/>
              <a:t>‹#›</a:t>
            </a:fld>
            <a:endParaRPr lang="en-US"/>
          </a:p>
        </p:txBody>
      </p:sp>
    </p:spTree>
    <p:extLst>
      <p:ext uri="{BB962C8B-B14F-4D97-AF65-F5344CB8AC3E}">
        <p14:creationId xmlns:p14="http://schemas.microsoft.com/office/powerpoint/2010/main" val="4229940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1E9A2-B3A0-A346-B2EE-FDFF26B32B26}" type="slidenum">
              <a:rPr lang="en-US" altLang="en-US" smtClean="0"/>
              <a:pPr/>
              <a:t>2</a:t>
            </a:fld>
            <a:endParaRPr lang="en-US" altLang="en-US"/>
          </a:p>
        </p:txBody>
      </p:sp>
    </p:spTree>
    <p:extLst>
      <p:ext uri="{BB962C8B-B14F-4D97-AF65-F5344CB8AC3E}">
        <p14:creationId xmlns:p14="http://schemas.microsoft.com/office/powerpoint/2010/main" val="288387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821E9A2-B3A0-A346-B2EE-FDFF26B32B26}" type="slidenum">
              <a:rPr lang="en-US" altLang="en-US" smtClean="0"/>
              <a:pPr/>
              <a:t>15</a:t>
            </a:fld>
            <a:endParaRPr lang="en-US" altLang="en-US"/>
          </a:p>
        </p:txBody>
      </p:sp>
    </p:spTree>
    <p:extLst>
      <p:ext uri="{BB962C8B-B14F-4D97-AF65-F5344CB8AC3E}">
        <p14:creationId xmlns:p14="http://schemas.microsoft.com/office/powerpoint/2010/main" val="2423886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1E9A2-B3A0-A346-B2EE-FDFF26B32B26}" type="slidenum">
              <a:rPr lang="en-US" altLang="en-US" smtClean="0"/>
              <a:pPr/>
              <a:t>4</a:t>
            </a:fld>
            <a:endParaRPr lang="en-US" altLang="en-US"/>
          </a:p>
        </p:txBody>
      </p:sp>
    </p:spTree>
    <p:extLst>
      <p:ext uri="{BB962C8B-B14F-4D97-AF65-F5344CB8AC3E}">
        <p14:creationId xmlns:p14="http://schemas.microsoft.com/office/powerpoint/2010/main" val="753677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1E9A2-B3A0-A346-B2EE-FDFF26B32B26}" type="slidenum">
              <a:rPr lang="en-US" altLang="en-US" smtClean="0"/>
              <a:pPr/>
              <a:t>5</a:t>
            </a:fld>
            <a:endParaRPr lang="en-US" altLang="en-US"/>
          </a:p>
        </p:txBody>
      </p:sp>
    </p:spTree>
    <p:extLst>
      <p:ext uri="{BB962C8B-B14F-4D97-AF65-F5344CB8AC3E}">
        <p14:creationId xmlns:p14="http://schemas.microsoft.com/office/powerpoint/2010/main" val="2462789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1E9A2-B3A0-A346-B2EE-FDFF26B32B26}" type="slidenum">
              <a:rPr lang="en-US" altLang="en-US" smtClean="0"/>
              <a:pPr/>
              <a:t>6</a:t>
            </a:fld>
            <a:endParaRPr lang="en-US" altLang="en-US"/>
          </a:p>
        </p:txBody>
      </p:sp>
    </p:spTree>
    <p:extLst>
      <p:ext uri="{BB962C8B-B14F-4D97-AF65-F5344CB8AC3E}">
        <p14:creationId xmlns:p14="http://schemas.microsoft.com/office/powerpoint/2010/main" val="374544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AU" dirty="0">
                <a:effectLst/>
                <a:latin typeface="Helvetica" pitchFamily="2" charset="0"/>
              </a:rPr>
              <a:t>expressions of interest to act as peer-facilitators for subsequent clusters of the program were sought from all participants. Emergency service workers and their family members in the program who expressed interest were ‘graduated’ into the role of peer-facilitator for the subsequent waves of the program and subsequently co-delivered the succeeding program with exercise physiologists . selected based on their engagement with the program, rather than needing to have met a certain baseline level of activity. </a:t>
            </a:r>
            <a:endParaRPr lang="en-US" dirty="0"/>
          </a:p>
        </p:txBody>
      </p:sp>
      <p:sp>
        <p:nvSpPr>
          <p:cNvPr id="4" name="Slide Number Placeholder 3"/>
          <p:cNvSpPr>
            <a:spLocks noGrp="1"/>
          </p:cNvSpPr>
          <p:nvPr>
            <p:ph type="sldNum" sz="quarter" idx="5"/>
          </p:nvPr>
        </p:nvSpPr>
        <p:spPr/>
        <p:txBody>
          <a:bodyPr/>
          <a:lstStyle/>
          <a:p>
            <a:fld id="{0941C186-3389-F548-BFB6-A4FBE9ED7199}" type="slidenum">
              <a:rPr lang="en-US" smtClean="0"/>
              <a:t>8</a:t>
            </a:fld>
            <a:endParaRPr lang="en-US"/>
          </a:p>
        </p:txBody>
      </p:sp>
    </p:spTree>
    <p:extLst>
      <p:ext uri="{BB962C8B-B14F-4D97-AF65-F5344CB8AC3E}">
        <p14:creationId xmlns:p14="http://schemas.microsoft.com/office/powerpoint/2010/main" val="155435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AU" dirty="0">
                <a:effectLst/>
                <a:latin typeface="Helvetica" pitchFamily="2" charset="0"/>
              </a:rPr>
              <a:t>Post on the Facebook group, participate in weekly group video calls with the facilitators and self-disclose their journey with participants in the group where they were comfortable doing so. It was also suggested that the peer-facilitators help to ‘break the ice’ by initiating posts and social interaction to encourage active participation in the program. </a:t>
            </a:r>
          </a:p>
          <a:p>
            <a:pPr marL="171450" indent="-171450">
              <a:buFontTx/>
              <a:buChar char="-"/>
            </a:pPr>
            <a:r>
              <a:rPr lang="en-AU" dirty="0">
                <a:effectLst/>
                <a:latin typeface="Helvetica" pitchFamily="2" charset="0"/>
              </a:rPr>
              <a:t>Support the participants in the group e.g., by liking or replying to Facebook posts and therefore validating the experiences of participants. </a:t>
            </a:r>
          </a:p>
          <a:p>
            <a:pPr marL="171450" indent="-171450">
              <a:buFontTx/>
              <a:buChar char="-"/>
            </a:pPr>
            <a:r>
              <a:rPr lang="en-AU" dirty="0">
                <a:effectLst/>
                <a:latin typeface="Helvetica" pitchFamily="2" charset="0"/>
              </a:rPr>
              <a:t>No formal training was provided, but regular meetings with the peer-facilitators to check in, discuss any concerns and review the progress of the program. </a:t>
            </a:r>
            <a:endParaRPr lang="en-US" dirty="0"/>
          </a:p>
        </p:txBody>
      </p:sp>
      <p:sp>
        <p:nvSpPr>
          <p:cNvPr id="4" name="Slide Number Placeholder 3"/>
          <p:cNvSpPr>
            <a:spLocks noGrp="1"/>
          </p:cNvSpPr>
          <p:nvPr>
            <p:ph type="sldNum" sz="quarter" idx="5"/>
          </p:nvPr>
        </p:nvSpPr>
        <p:spPr/>
        <p:txBody>
          <a:bodyPr/>
          <a:lstStyle/>
          <a:p>
            <a:fld id="{5821E9A2-B3A0-A346-B2EE-FDFF26B32B26}" type="slidenum">
              <a:rPr lang="en-US" altLang="en-US" smtClean="0"/>
              <a:pPr/>
              <a:t>10</a:t>
            </a:fld>
            <a:endParaRPr lang="en-US" altLang="en-US"/>
          </a:p>
        </p:txBody>
      </p:sp>
    </p:spTree>
    <p:extLst>
      <p:ext uri="{BB962C8B-B14F-4D97-AF65-F5344CB8AC3E}">
        <p14:creationId xmlns:p14="http://schemas.microsoft.com/office/powerpoint/2010/main" val="3504691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1C186-3389-F548-BFB6-A4FBE9ED7199}" type="slidenum">
              <a:rPr lang="en-US" smtClean="0"/>
              <a:t>11</a:t>
            </a:fld>
            <a:endParaRPr lang="en-US"/>
          </a:p>
        </p:txBody>
      </p:sp>
    </p:spTree>
    <p:extLst>
      <p:ext uri="{BB962C8B-B14F-4D97-AF65-F5344CB8AC3E}">
        <p14:creationId xmlns:p14="http://schemas.microsoft.com/office/powerpoint/2010/main" val="107905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82B24-BB1D-CC4C-A215-91423CB02B64}" type="slidenum">
              <a:rPr lang="en-US" smtClean="0"/>
              <a:t>12</a:t>
            </a:fld>
            <a:endParaRPr lang="en-US"/>
          </a:p>
        </p:txBody>
      </p:sp>
    </p:spTree>
    <p:extLst>
      <p:ext uri="{BB962C8B-B14F-4D97-AF65-F5344CB8AC3E}">
        <p14:creationId xmlns:p14="http://schemas.microsoft.com/office/powerpoint/2010/main" val="1048807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41C186-3389-F548-BFB6-A4FBE9ED7199}" type="slidenum">
              <a:rPr lang="en-US" smtClean="0"/>
              <a:t>14</a:t>
            </a:fld>
            <a:endParaRPr lang="en-US"/>
          </a:p>
        </p:txBody>
      </p:sp>
    </p:spTree>
    <p:extLst>
      <p:ext uri="{BB962C8B-B14F-4D97-AF65-F5344CB8AC3E}">
        <p14:creationId xmlns:p14="http://schemas.microsoft.com/office/powerpoint/2010/main" val="139948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E0E8-CF62-1546-B83D-4358E93CB7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3E74A5A-3BA0-DC4E-B857-03C9ED8B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063EE3D-5DEB-E642-AABC-807651DD6FC8}"/>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5" name="Footer Placeholder 4">
            <a:extLst>
              <a:ext uri="{FF2B5EF4-FFF2-40B4-BE49-F238E27FC236}">
                <a16:creationId xmlns:a16="http://schemas.microsoft.com/office/drawing/2014/main" id="{1CCBB4F7-8238-B846-B2F8-1832C9A5B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D6AC9-8E68-0E4C-A9D0-E3066C39FFB2}"/>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2809507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CB438-B4F3-6E48-93D0-B3E793FE7E8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645D9F-6799-9E46-8FCB-B0D1895B05F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60039C-DBF9-F249-BDCA-CDDD372ABBF6}"/>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5" name="Footer Placeholder 4">
            <a:extLst>
              <a:ext uri="{FF2B5EF4-FFF2-40B4-BE49-F238E27FC236}">
                <a16:creationId xmlns:a16="http://schemas.microsoft.com/office/drawing/2014/main" id="{30D43502-3DDA-1248-9CC1-058444288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7DAA6-9A7C-ED40-869A-07C5EE29080E}"/>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4096101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BE711C-9863-DD4E-A0ED-C6CBFD5EEDA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4D0B5CF-0535-6346-9E0C-3E476491C3B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D64C35-0564-A841-ABFB-C14743B5F5C1}"/>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5" name="Footer Placeholder 4">
            <a:extLst>
              <a:ext uri="{FF2B5EF4-FFF2-40B4-BE49-F238E27FC236}">
                <a16:creationId xmlns:a16="http://schemas.microsoft.com/office/drawing/2014/main" id="{F7F77C92-76B4-1448-8DB3-D0A5134EF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593C8-ACCA-7B40-B4C9-D8845CE1F682}"/>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3911043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Title and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CB776D67-141E-4E6B-B690-4A82C43D423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79634"/>
            <a:ext cx="12192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idx="10"/>
          </p:nvPr>
        </p:nvSpPr>
        <p:spPr>
          <a:xfrm>
            <a:off x="624417" y="1509185"/>
            <a:ext cx="10945283"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875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D1F73B-4427-944F-B2BE-413A8DF84E95}"/>
              </a:ext>
            </a:extLst>
          </p:cNvPr>
          <p:cNvSpPr/>
          <p:nvPr userDrawn="1"/>
        </p:nvSpPr>
        <p:spPr>
          <a:xfrm rot="5400000">
            <a:off x="8302866" y="2968870"/>
            <a:ext cx="6858002" cy="920263"/>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pic>
        <p:nvPicPr>
          <p:cNvPr id="9" name="Picture 8" descr="A picture containing food&#10;&#10;Description automatically generated">
            <a:extLst>
              <a:ext uri="{FF2B5EF4-FFF2-40B4-BE49-F238E27FC236}">
                <a16:creationId xmlns:a16="http://schemas.microsoft.com/office/drawing/2014/main" id="{D7058DBF-3D77-3449-9BB7-639E9EE07161}"/>
              </a:ext>
            </a:extLst>
          </p:cNvPr>
          <p:cNvPicPr>
            <a:picLocks noChangeAspect="1"/>
          </p:cNvPicPr>
          <p:nvPr userDrawn="1"/>
        </p:nvPicPr>
        <p:blipFill>
          <a:blip r:embed="rId2"/>
          <a:stretch>
            <a:fillRect/>
          </a:stretch>
        </p:blipFill>
        <p:spPr>
          <a:xfrm>
            <a:off x="11405628" y="6192603"/>
            <a:ext cx="687313" cy="604015"/>
          </a:xfrm>
          <a:prstGeom prst="rect">
            <a:avLst/>
          </a:prstGeom>
        </p:spPr>
      </p:pic>
      <p:sp>
        <p:nvSpPr>
          <p:cNvPr id="4" name="Title Placeholder 1">
            <a:extLst>
              <a:ext uri="{FF2B5EF4-FFF2-40B4-BE49-F238E27FC236}">
                <a16:creationId xmlns:a16="http://schemas.microsoft.com/office/drawing/2014/main" id="{65368A73-B936-7C4A-8E53-69E93AF8D955}"/>
              </a:ext>
            </a:extLst>
          </p:cNvPr>
          <p:cNvSpPr>
            <a:spLocks noGrp="1"/>
          </p:cNvSpPr>
          <p:nvPr>
            <p:ph type="title"/>
          </p:nvPr>
        </p:nvSpPr>
        <p:spPr>
          <a:xfrm>
            <a:off x="838118" y="365177"/>
            <a:ext cx="9976077" cy="1325886"/>
          </a:xfrm>
          <a:prstGeom prst="rect">
            <a:avLst/>
          </a:prstGeom>
        </p:spPr>
        <p:txBody>
          <a:bodyPr vert="horz" lIns="91440" tIns="45720" rIns="91440" bIns="45720" rtlCol="0" anchor="ctr">
            <a:norm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5" name="Text Placeholder 2">
            <a:extLst>
              <a:ext uri="{FF2B5EF4-FFF2-40B4-BE49-F238E27FC236}">
                <a16:creationId xmlns:a16="http://schemas.microsoft.com/office/drawing/2014/main" id="{9974B4E9-603E-0D4E-B0CA-24D4E9C4A8D8}"/>
              </a:ext>
            </a:extLst>
          </p:cNvPr>
          <p:cNvSpPr>
            <a:spLocks noGrp="1"/>
          </p:cNvSpPr>
          <p:nvPr>
            <p:ph idx="1"/>
          </p:nvPr>
        </p:nvSpPr>
        <p:spPr>
          <a:xfrm>
            <a:off x="838118" y="1825884"/>
            <a:ext cx="9976077" cy="4350870"/>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20997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207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9F833-BA4F-E348-9506-0D3D621C75CA}"/>
              </a:ext>
            </a:extLst>
          </p:cNvPr>
          <p:cNvSpPr/>
          <p:nvPr userDrawn="1"/>
        </p:nvSpPr>
        <p:spPr>
          <a:xfrm>
            <a:off x="6740525" y="1"/>
            <a:ext cx="5453294" cy="50157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5" name="Text Placeholder 2">
            <a:extLst>
              <a:ext uri="{FF2B5EF4-FFF2-40B4-BE49-F238E27FC236}">
                <a16:creationId xmlns:a16="http://schemas.microsoft.com/office/drawing/2014/main"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a:extLst>
              <a:ext uri="{FF2B5EF4-FFF2-40B4-BE49-F238E27FC236}">
                <a16:creationId xmlns:a16="http://schemas.microsoft.com/office/drawing/2014/main" id="{93161D9F-A3DE-495E-AC64-CC914469DD45}"/>
              </a:ext>
            </a:extLst>
          </p:cNvPr>
          <p:cNvSpPr>
            <a:spLocks noGrp="1"/>
          </p:cNvSpPr>
          <p:nvPr>
            <p:ph type="pic" sz="quarter" idx="10"/>
          </p:nvPr>
        </p:nvSpPr>
        <p:spPr>
          <a:xfrm>
            <a:off x="-1" y="4551"/>
            <a:ext cx="6740525" cy="5011200"/>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id="{FF675AE0-8F62-485C-BF3D-6598839BADFF}"/>
              </a:ext>
            </a:extLst>
          </p:cNvPr>
          <p:cNvPicPr>
            <a:picLocks noChangeAspect="1"/>
          </p:cNvPicPr>
          <p:nvPr userDrawn="1"/>
        </p:nvPicPr>
        <p:blipFill>
          <a:blip r:embed="rId2"/>
          <a:srcRect/>
          <a:stretch/>
        </p:blipFill>
        <p:spPr>
          <a:xfrm>
            <a:off x="10735975" y="5300921"/>
            <a:ext cx="1188000" cy="1240241"/>
          </a:xfrm>
          <a:prstGeom prst="rect">
            <a:avLst/>
          </a:prstGeom>
        </p:spPr>
      </p:pic>
    </p:spTree>
    <p:extLst>
      <p:ext uri="{BB962C8B-B14F-4D97-AF65-F5344CB8AC3E}">
        <p14:creationId xmlns:p14="http://schemas.microsoft.com/office/powerpoint/2010/main" val="370718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143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421944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16459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813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E916-6976-F043-AB3F-441F9422AB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6505A6-0735-F246-8A07-6D11D4B4D6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509B5E-A7F3-A449-95E3-4B015769B53B}"/>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5" name="Footer Placeholder 4">
            <a:extLst>
              <a:ext uri="{FF2B5EF4-FFF2-40B4-BE49-F238E27FC236}">
                <a16:creationId xmlns:a16="http://schemas.microsoft.com/office/drawing/2014/main" id="{EA830F0D-2166-B049-8656-CF767E646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4ECB9-B27B-EA45-AB2C-C4AB36B49482}"/>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1769412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02088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130343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062570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363831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499535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241831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8364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F976-8182-5240-9C91-084D8279DE0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58A7090-6B20-2A4F-B256-AE7A2BB5C2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9816A9B-A2C1-5943-A91B-B3DA6851F943}"/>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5" name="Footer Placeholder 4">
            <a:extLst>
              <a:ext uri="{FF2B5EF4-FFF2-40B4-BE49-F238E27FC236}">
                <a16:creationId xmlns:a16="http://schemas.microsoft.com/office/drawing/2014/main" id="{8D5C6795-5910-8E4E-82FC-FE639B309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4A0F0-6A34-E248-A762-BE0279CE33D3}"/>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2476932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FE8EB-4F63-2440-8420-ABCADE8B2D2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371943-6F30-2C41-8478-066D999BC56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1ECFF03-8CA3-7E45-ABD5-832F869941A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DB0C426-2D2E-7140-9587-1F9EE4BB9755}"/>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6" name="Footer Placeholder 5">
            <a:extLst>
              <a:ext uri="{FF2B5EF4-FFF2-40B4-BE49-F238E27FC236}">
                <a16:creationId xmlns:a16="http://schemas.microsoft.com/office/drawing/2014/main" id="{E098C8D8-E55A-FE4E-8303-69A813F319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92F75-FADC-B14A-8053-EC81DE17476D}"/>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343390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95BAC-D2E0-7543-B9CF-382DA6BB5C7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E219C3-20E8-E84B-85A8-F0B432627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0F4E0C3-1E3C-5F4C-A168-B5803F68069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A624A4F-7C51-EB48-AB00-A61A0991FD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3D39F8-190B-2241-A11B-0DA906C1FE8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69BD4BE-D100-ED49-9DDD-F88DEFB97D9E}"/>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8" name="Footer Placeholder 7">
            <a:extLst>
              <a:ext uri="{FF2B5EF4-FFF2-40B4-BE49-F238E27FC236}">
                <a16:creationId xmlns:a16="http://schemas.microsoft.com/office/drawing/2014/main" id="{D528620C-5349-A247-A913-F3716D8A37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98FD4E-59F5-9441-B4D2-C8B5C46B7844}"/>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342464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5F7C-468C-134C-A69F-999BD5E4114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BD49658-900B-C845-97C2-6A3621FCF2DF}"/>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4" name="Footer Placeholder 3">
            <a:extLst>
              <a:ext uri="{FF2B5EF4-FFF2-40B4-BE49-F238E27FC236}">
                <a16:creationId xmlns:a16="http://schemas.microsoft.com/office/drawing/2014/main" id="{972B98B9-BAB1-7944-A087-C70E994CB0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CD7FC3-EA20-C341-9DD0-4137B7F4F7CD}"/>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3126237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519A20-07F9-3242-83A7-067397B974A2}"/>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3" name="Footer Placeholder 2">
            <a:extLst>
              <a:ext uri="{FF2B5EF4-FFF2-40B4-BE49-F238E27FC236}">
                <a16:creationId xmlns:a16="http://schemas.microsoft.com/office/drawing/2014/main" id="{2C8524DA-5CA4-2A47-903F-21538DD77F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C32350-AE11-684B-857E-69F8DCECDFFD}"/>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3586212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0085-CCF8-A94C-B004-D6BA8DB71A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0A67AA9-C3C5-0746-A356-4207CB6FB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E077963-A2E6-CD44-A4F4-4B09C5830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C3DAC1-4E66-1041-A148-1780E96DA291}"/>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6" name="Footer Placeholder 5">
            <a:extLst>
              <a:ext uri="{FF2B5EF4-FFF2-40B4-BE49-F238E27FC236}">
                <a16:creationId xmlns:a16="http://schemas.microsoft.com/office/drawing/2014/main" id="{9D252611-EFCC-0F4B-B17C-4E947B8DF8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7F17C-3F43-BD44-ADF4-3B15FE69D015}"/>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2759477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7684-A689-264D-87D9-C96B17C78A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C063DDD-3135-BE47-9BB8-864483265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45856B-26F5-4541-8C21-1825CA2D8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4BA53A-1E67-3047-8A73-E8659AECE100}"/>
              </a:ext>
            </a:extLst>
          </p:cNvPr>
          <p:cNvSpPr>
            <a:spLocks noGrp="1"/>
          </p:cNvSpPr>
          <p:nvPr>
            <p:ph type="dt" sz="half" idx="10"/>
          </p:nvPr>
        </p:nvSpPr>
        <p:spPr/>
        <p:txBody>
          <a:bodyPr/>
          <a:lstStyle/>
          <a:p>
            <a:fld id="{AE9FFFDA-0298-5A44-B055-CF42907C2BB4}" type="datetimeFigureOut">
              <a:rPr lang="en-US" smtClean="0"/>
              <a:t>4/7/2022</a:t>
            </a:fld>
            <a:endParaRPr lang="en-US"/>
          </a:p>
        </p:txBody>
      </p:sp>
      <p:sp>
        <p:nvSpPr>
          <p:cNvPr id="6" name="Footer Placeholder 5">
            <a:extLst>
              <a:ext uri="{FF2B5EF4-FFF2-40B4-BE49-F238E27FC236}">
                <a16:creationId xmlns:a16="http://schemas.microsoft.com/office/drawing/2014/main" id="{57639BB3-4101-4049-8A76-461F23BE7F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54791-4812-CE43-98C5-8038B7C04AEB}"/>
              </a:ext>
            </a:extLst>
          </p:cNvPr>
          <p:cNvSpPr>
            <a:spLocks noGrp="1"/>
          </p:cNvSpPr>
          <p:nvPr>
            <p:ph type="sldNum" sz="quarter" idx="12"/>
          </p:nvPr>
        </p:nvSpPr>
        <p:spPr/>
        <p:txBody>
          <a:bodyPr/>
          <a:lstStyle/>
          <a:p>
            <a:fld id="{8EE2BC1B-4539-D44C-BA71-FE3DF4E76925}" type="slidenum">
              <a:rPr lang="en-US" smtClean="0"/>
              <a:t>‹#›</a:t>
            </a:fld>
            <a:endParaRPr lang="en-US"/>
          </a:p>
        </p:txBody>
      </p:sp>
    </p:spTree>
    <p:extLst>
      <p:ext uri="{BB962C8B-B14F-4D97-AF65-F5344CB8AC3E}">
        <p14:creationId xmlns:p14="http://schemas.microsoft.com/office/powerpoint/2010/main" val="3962444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28ABF-936C-BF4B-9BB2-ECC2C4602B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3ACD4C-9F82-414E-A995-5AED0106AA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8EDA35-6B35-6140-B3FB-A010425923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FFFDA-0298-5A44-B055-CF42907C2BB4}" type="datetimeFigureOut">
              <a:rPr lang="en-US" smtClean="0"/>
              <a:t>4/7/2022</a:t>
            </a:fld>
            <a:endParaRPr lang="en-US"/>
          </a:p>
        </p:txBody>
      </p:sp>
      <p:sp>
        <p:nvSpPr>
          <p:cNvPr id="5" name="Footer Placeholder 4">
            <a:extLst>
              <a:ext uri="{FF2B5EF4-FFF2-40B4-BE49-F238E27FC236}">
                <a16:creationId xmlns:a16="http://schemas.microsoft.com/office/drawing/2014/main" id="{5B6B0392-D48A-6243-9119-A92C63EEC4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1167A7-8D42-B948-9A64-EACEF79054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2BC1B-4539-D44C-BA71-FE3DF4E76925}" type="slidenum">
              <a:rPr lang="en-US" smtClean="0"/>
              <a:t>‹#›</a:t>
            </a:fld>
            <a:endParaRPr lang="en-US"/>
          </a:p>
        </p:txBody>
      </p:sp>
    </p:spTree>
    <p:extLst>
      <p:ext uri="{BB962C8B-B14F-4D97-AF65-F5344CB8AC3E}">
        <p14:creationId xmlns:p14="http://schemas.microsoft.com/office/powerpoint/2010/main" val="267322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4054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2.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jpg"/><Relationship Id="rId1" Type="http://schemas.openxmlformats.org/officeDocument/2006/relationships/slideLayout" Target="../slideLayouts/slideLayout14.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1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1E479-1957-431B-A674-EC1F9C549326}"/>
              </a:ext>
            </a:extLst>
          </p:cNvPr>
          <p:cNvPicPr>
            <a:picLocks noChangeAspect="1"/>
          </p:cNvPicPr>
          <p:nvPr/>
        </p:nvPicPr>
        <p:blipFill rotWithShape="1">
          <a:blip r:embed="rId2">
            <a:extLst>
              <a:ext uri="{28A0092B-C50C-407E-A947-70E740481C1C}">
                <a14:useLocalDpi xmlns:a14="http://schemas.microsoft.com/office/drawing/2010/main" val="0"/>
              </a:ext>
            </a:extLst>
          </a:blip>
          <a:srcRect t="48133" b="13483"/>
          <a:stretch/>
        </p:blipFill>
        <p:spPr>
          <a:xfrm>
            <a:off x="2619553" y="184021"/>
            <a:ext cx="6723286" cy="1451609"/>
          </a:xfrm>
          <a:prstGeom prst="rect">
            <a:avLst/>
          </a:prstGeom>
        </p:spPr>
      </p:pic>
      <p:sp>
        <p:nvSpPr>
          <p:cNvPr id="3" name="Rectangle 2">
            <a:extLst>
              <a:ext uri="{FF2B5EF4-FFF2-40B4-BE49-F238E27FC236}">
                <a16:creationId xmlns:a16="http://schemas.microsoft.com/office/drawing/2014/main" id="{D6ACD210-84A4-4746-B299-98F3C56E9C95}"/>
              </a:ext>
            </a:extLst>
          </p:cNvPr>
          <p:cNvSpPr/>
          <p:nvPr/>
        </p:nvSpPr>
        <p:spPr>
          <a:xfrm>
            <a:off x="334978" y="6256420"/>
            <a:ext cx="5604757" cy="449755"/>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a:extLst>
              <a:ext uri="{FF2B5EF4-FFF2-40B4-BE49-F238E27FC236}">
                <a16:creationId xmlns:a16="http://schemas.microsoft.com/office/drawing/2014/main" id="{52EE1CC6-4359-4323-925F-6AB0A1A08E94}"/>
              </a:ext>
            </a:extLst>
          </p:cNvPr>
          <p:cNvSpPr/>
          <p:nvPr/>
        </p:nvSpPr>
        <p:spPr>
          <a:xfrm>
            <a:off x="6121828" y="6254355"/>
            <a:ext cx="5729158" cy="451821"/>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001DBA50-7111-48E3-8191-0447A7F84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27" y="6224888"/>
            <a:ext cx="1163553" cy="453690"/>
          </a:xfrm>
          <a:prstGeom prst="rect">
            <a:avLst/>
          </a:prstGeom>
        </p:spPr>
      </p:pic>
      <p:pic>
        <p:nvPicPr>
          <p:cNvPr id="6" name="Picture 5">
            <a:extLst>
              <a:ext uri="{FF2B5EF4-FFF2-40B4-BE49-F238E27FC236}">
                <a16:creationId xmlns:a16="http://schemas.microsoft.com/office/drawing/2014/main" id="{BE657F6E-56EA-4D37-8802-964B48F15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312" y="6259775"/>
            <a:ext cx="450303" cy="453690"/>
          </a:xfrm>
          <a:prstGeom prst="rect">
            <a:avLst/>
          </a:prstGeom>
        </p:spPr>
      </p:pic>
      <p:pic>
        <p:nvPicPr>
          <p:cNvPr id="7" name="Picture 6">
            <a:extLst>
              <a:ext uri="{FF2B5EF4-FFF2-40B4-BE49-F238E27FC236}">
                <a16:creationId xmlns:a16="http://schemas.microsoft.com/office/drawing/2014/main" id="{679A4191-F867-4E9B-BA2A-9FDA433E630B}"/>
              </a:ext>
            </a:extLst>
          </p:cNvPr>
          <p:cNvPicPr>
            <a:picLocks noChangeAspect="1"/>
          </p:cNvPicPr>
          <p:nvPr/>
        </p:nvPicPr>
        <p:blipFill>
          <a:blip r:embed="rId5"/>
          <a:stretch>
            <a:fillRect/>
          </a:stretch>
        </p:blipFill>
        <p:spPr>
          <a:xfrm>
            <a:off x="10625591" y="6300340"/>
            <a:ext cx="1225395" cy="302787"/>
          </a:xfrm>
          <a:prstGeom prst="rect">
            <a:avLst/>
          </a:prstGeom>
        </p:spPr>
      </p:pic>
      <p:sp>
        <p:nvSpPr>
          <p:cNvPr id="8" name="TextBox 7">
            <a:extLst>
              <a:ext uri="{FF2B5EF4-FFF2-40B4-BE49-F238E27FC236}">
                <a16:creationId xmlns:a16="http://schemas.microsoft.com/office/drawing/2014/main" id="{84A2137B-CFF8-4CD5-95AA-6B3574A3A2B8}"/>
              </a:ext>
            </a:extLst>
          </p:cNvPr>
          <p:cNvSpPr txBox="1"/>
          <p:nvPr/>
        </p:nvSpPr>
        <p:spPr>
          <a:xfrm>
            <a:off x="720035" y="2092431"/>
            <a:ext cx="5219700" cy="584775"/>
          </a:xfrm>
          <a:prstGeom prst="rect">
            <a:avLst/>
          </a:prstGeom>
          <a:noFill/>
        </p:spPr>
        <p:txBody>
          <a:bodyPr wrap="square" rtlCol="0">
            <a:spAutoFit/>
          </a:bodyPr>
          <a:lstStyle/>
          <a:p>
            <a:r>
              <a:rPr lang="en-AU" sz="3200" b="1" dirty="0">
                <a:solidFill>
                  <a:schemeClr val="accent2">
                    <a:lumMod val="75000"/>
                  </a:schemeClr>
                </a:solidFill>
                <a:latin typeface="Calibri" panose="020F0502020204030204" pitchFamily="34" charset="0"/>
                <a:cs typeface="Calibri" panose="020F0502020204030204" pitchFamily="34" charset="0"/>
              </a:rPr>
              <a:t>Thank you to our Sponsors</a:t>
            </a:r>
          </a:p>
        </p:txBody>
      </p:sp>
      <p:pic>
        <p:nvPicPr>
          <p:cNvPr id="9" name="Picture 8" descr="A picture containing logo&#10;&#10;Description automatically generated">
            <a:extLst>
              <a:ext uri="{FF2B5EF4-FFF2-40B4-BE49-F238E27FC236}">
                <a16:creationId xmlns:a16="http://schemas.microsoft.com/office/drawing/2014/main" id="{5EA8E89A-B053-4A39-B6AC-BDE629628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5817" y="2822972"/>
            <a:ext cx="1388496" cy="846644"/>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1B3E268B-4EA2-482F-B389-588007E1B7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2720" y="2663322"/>
            <a:ext cx="1077247" cy="1077247"/>
          </a:xfrm>
          <a:prstGeom prst="rect">
            <a:avLst/>
          </a:prstGeom>
        </p:spPr>
      </p:pic>
      <p:pic>
        <p:nvPicPr>
          <p:cNvPr id="11" name="Picture 10" descr="Pie chart&#10;&#10;Description automatically generated with medium confidence">
            <a:extLst>
              <a:ext uri="{FF2B5EF4-FFF2-40B4-BE49-F238E27FC236}">
                <a16:creationId xmlns:a16="http://schemas.microsoft.com/office/drawing/2014/main" id="{B9AE3A8E-DF2B-4005-B589-E4D0A5AABC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8374" y="2869365"/>
            <a:ext cx="1560967" cy="624387"/>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759E5110-94EA-464D-85A5-8A8BC826F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10641" y="4320575"/>
            <a:ext cx="1718161" cy="602244"/>
          </a:xfrm>
          <a:prstGeom prst="rect">
            <a:avLst/>
          </a:prstGeom>
        </p:spPr>
      </p:pic>
      <p:pic>
        <p:nvPicPr>
          <p:cNvPr id="13" name="Picture 12" descr="Logo, company name&#10;&#10;Description automatically generated">
            <a:extLst>
              <a:ext uri="{FF2B5EF4-FFF2-40B4-BE49-F238E27FC236}">
                <a16:creationId xmlns:a16="http://schemas.microsoft.com/office/drawing/2014/main" id="{823D3668-E743-46B4-BE31-9D340FF340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0514" y="4273983"/>
            <a:ext cx="987572" cy="577730"/>
          </a:xfrm>
          <a:prstGeom prst="rect">
            <a:avLst/>
          </a:prstGeom>
        </p:spPr>
      </p:pic>
      <p:pic>
        <p:nvPicPr>
          <p:cNvPr id="14" name="Picture 13" descr="Diagram&#10;&#10;Description automatically generated with low confidence">
            <a:extLst>
              <a:ext uri="{FF2B5EF4-FFF2-40B4-BE49-F238E27FC236}">
                <a16:creationId xmlns:a16="http://schemas.microsoft.com/office/drawing/2014/main" id="{AA60B93E-A9CA-47F1-B8CF-6576874934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795" y="4217819"/>
            <a:ext cx="2154616" cy="757905"/>
          </a:xfrm>
          <a:prstGeom prst="rect">
            <a:avLst/>
          </a:prstGeom>
        </p:spPr>
      </p:pic>
      <p:sp>
        <p:nvSpPr>
          <p:cNvPr id="15" name="TextBox 14">
            <a:extLst>
              <a:ext uri="{FF2B5EF4-FFF2-40B4-BE49-F238E27FC236}">
                <a16:creationId xmlns:a16="http://schemas.microsoft.com/office/drawing/2014/main" id="{BAEB7982-DC02-47BF-849B-75DC8032D5FE}"/>
              </a:ext>
            </a:extLst>
          </p:cNvPr>
          <p:cNvSpPr txBox="1"/>
          <p:nvPr/>
        </p:nvSpPr>
        <p:spPr>
          <a:xfrm>
            <a:off x="4192531" y="5555258"/>
            <a:ext cx="4270137" cy="584775"/>
          </a:xfrm>
          <a:prstGeom prst="rect">
            <a:avLst/>
          </a:prstGeom>
          <a:noFill/>
        </p:spPr>
        <p:txBody>
          <a:bodyPr wrap="square" rtlCol="0">
            <a:spAutoFit/>
          </a:bodyPr>
          <a:lstStyle/>
          <a:p>
            <a:r>
              <a:rPr lang="en-AU" dirty="0"/>
              <a:t> </a:t>
            </a:r>
            <a:r>
              <a:rPr lang="en-AU" sz="3200" b="1" i="1" dirty="0">
                <a:solidFill>
                  <a:srgbClr val="002060"/>
                </a:solidFill>
                <a:latin typeface="Arial" panose="020B0604020202020204" pitchFamily="34" charset="0"/>
              </a:rPr>
              <a:t>#EquallyWellAu22</a:t>
            </a:r>
          </a:p>
        </p:txBody>
      </p:sp>
      <p:pic>
        <p:nvPicPr>
          <p:cNvPr id="16" name="Picture 15" descr="A picture containing diagram&#10;&#10;Description automatically generated">
            <a:extLst>
              <a:ext uri="{FF2B5EF4-FFF2-40B4-BE49-F238E27FC236}">
                <a16:creationId xmlns:a16="http://schemas.microsoft.com/office/drawing/2014/main" id="{4AC37942-9153-4F4C-8B94-1C4B3D0B6F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45512" y="2661277"/>
            <a:ext cx="1748082" cy="1119344"/>
          </a:xfrm>
          <a:prstGeom prst="rect">
            <a:avLst/>
          </a:prstGeom>
        </p:spPr>
      </p:pic>
      <p:pic>
        <p:nvPicPr>
          <p:cNvPr id="17" name="Picture 16" descr="Text&#10;&#10;Description automatically generated">
            <a:extLst>
              <a:ext uri="{FF2B5EF4-FFF2-40B4-BE49-F238E27FC236}">
                <a16:creationId xmlns:a16="http://schemas.microsoft.com/office/drawing/2014/main" id="{4B0A269D-079D-4987-9D82-7C1476A581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30900" y="4373028"/>
            <a:ext cx="1857913" cy="426883"/>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62B26758-CF83-4633-B303-B4C6D98F65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58223" y="4279392"/>
            <a:ext cx="1188000" cy="572321"/>
          </a:xfrm>
          <a:prstGeom prst="rect">
            <a:avLst/>
          </a:prstGeom>
        </p:spPr>
      </p:pic>
    </p:spTree>
    <p:extLst>
      <p:ext uri="{BB962C8B-B14F-4D97-AF65-F5344CB8AC3E}">
        <p14:creationId xmlns:p14="http://schemas.microsoft.com/office/powerpoint/2010/main" val="400424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2C61C7-2053-1A42-A673-9775AE22A64D}"/>
              </a:ext>
            </a:extLst>
          </p:cNvPr>
          <p:cNvSpPr txBox="1"/>
          <p:nvPr/>
        </p:nvSpPr>
        <p:spPr>
          <a:xfrm>
            <a:off x="2351584" y="764705"/>
            <a:ext cx="2304256" cy="769441"/>
          </a:xfrm>
          <a:prstGeom prst="rect">
            <a:avLst/>
          </a:prstGeom>
        </p:spPr>
        <p:txBody>
          <a:bodyPr wrap="square" rtlCol="0">
            <a:spAutoFit/>
          </a:bodyPr>
          <a:lstStyle/>
          <a:p>
            <a:pPr marL="342900" indent="-342900" fontAlgn="auto">
              <a:spcBef>
                <a:spcPct val="20000"/>
              </a:spcBef>
              <a:spcAft>
                <a:spcPts val="0"/>
              </a:spcAft>
            </a:pPr>
            <a:endParaRPr lang="en-US" sz="2000" b="1" dirty="0">
              <a:latin typeface="Sommet bold"/>
              <a:ea typeface="+mn-ea"/>
            </a:endParaRPr>
          </a:p>
          <a:p>
            <a:pPr marL="342900" indent="-342900" fontAlgn="auto">
              <a:spcBef>
                <a:spcPct val="20000"/>
              </a:spcBef>
              <a:spcAft>
                <a:spcPts val="0"/>
              </a:spcAft>
            </a:pPr>
            <a:endParaRPr lang="en-US" sz="2000" b="1" dirty="0">
              <a:latin typeface="Sommet bold"/>
              <a:ea typeface="+mn-ea"/>
            </a:endParaRPr>
          </a:p>
        </p:txBody>
      </p:sp>
      <p:sp>
        <p:nvSpPr>
          <p:cNvPr id="3" name="TextBox 2">
            <a:extLst>
              <a:ext uri="{FF2B5EF4-FFF2-40B4-BE49-F238E27FC236}">
                <a16:creationId xmlns:a16="http://schemas.microsoft.com/office/drawing/2014/main" id="{7DFE5815-9079-4C44-96B7-58E535CCAFC6}"/>
              </a:ext>
            </a:extLst>
          </p:cNvPr>
          <p:cNvSpPr txBox="1"/>
          <p:nvPr/>
        </p:nvSpPr>
        <p:spPr>
          <a:xfrm>
            <a:off x="1178494" y="685874"/>
            <a:ext cx="3426873" cy="1261884"/>
          </a:xfrm>
          <a:prstGeom prst="rect">
            <a:avLst/>
          </a:prstGeom>
        </p:spPr>
        <p:txBody>
          <a:bodyPr wrap="square" rtlCol="0">
            <a:spAutoFit/>
          </a:bodyPr>
          <a:lstStyle/>
          <a:p>
            <a:pPr marL="342900" indent="-342900" algn="ctr" fontAlgn="auto">
              <a:spcBef>
                <a:spcPct val="20000"/>
              </a:spcBef>
              <a:spcAft>
                <a:spcPts val="0"/>
              </a:spcAft>
            </a:pPr>
            <a:r>
              <a:rPr lang="en-US" sz="7600" b="1" dirty="0">
                <a:solidFill>
                  <a:schemeClr val="accent6">
                    <a:lumMod val="90000"/>
                    <a:lumOff val="10000"/>
                  </a:schemeClr>
                </a:solidFill>
                <a:latin typeface="Hiragino Kaku Gothic Std W8" panose="020B0800000000000000" pitchFamily="34" charset="-128"/>
                <a:ea typeface="Hiragino Kaku Gothic Std W8" panose="020B0800000000000000" pitchFamily="34" charset="-128"/>
                <a:cs typeface="Aharoni" panose="02010803020104030203" pitchFamily="2" charset="-79"/>
              </a:rPr>
              <a:t>90</a:t>
            </a:r>
            <a:r>
              <a:rPr lang="en-US" sz="3000" b="1" dirty="0">
                <a:latin typeface="Roboto" panose="02000000000000000000" pitchFamily="2" charset="0"/>
                <a:ea typeface="Roboto" panose="02000000000000000000" pitchFamily="2" charset="0"/>
              </a:rPr>
              <a:t>recruited</a:t>
            </a:r>
          </a:p>
        </p:txBody>
      </p:sp>
      <p:sp>
        <p:nvSpPr>
          <p:cNvPr id="4" name="TextBox 3">
            <a:extLst>
              <a:ext uri="{FF2B5EF4-FFF2-40B4-BE49-F238E27FC236}">
                <a16:creationId xmlns:a16="http://schemas.microsoft.com/office/drawing/2014/main" id="{1CE188F0-F87E-B845-8595-013C1AFF05CB}"/>
              </a:ext>
            </a:extLst>
          </p:cNvPr>
          <p:cNvSpPr txBox="1"/>
          <p:nvPr/>
        </p:nvSpPr>
        <p:spPr>
          <a:xfrm>
            <a:off x="2761027" y="1789330"/>
            <a:ext cx="2456122" cy="600164"/>
          </a:xfrm>
          <a:prstGeom prst="rect">
            <a:avLst/>
          </a:prstGeom>
        </p:spPr>
        <p:txBody>
          <a:bodyPr wrap="none" rtlCol="0">
            <a:spAutoFit/>
          </a:bodyPr>
          <a:lstStyle/>
          <a:p>
            <a:pPr marL="342900" indent="-342900" fontAlgn="auto">
              <a:spcBef>
                <a:spcPct val="20000"/>
              </a:spcBef>
              <a:spcAft>
                <a:spcPts val="0"/>
              </a:spcAft>
              <a:buFont typeface="Arial" panose="020B0604020202020204" pitchFamily="34" charset="0"/>
              <a:buChar char="•"/>
            </a:pPr>
            <a:r>
              <a:rPr lang="en-US" sz="1500" dirty="0">
                <a:latin typeface="Roboto" panose="02000000000000000000" pitchFamily="2" charset="0"/>
                <a:ea typeface="Roboto" panose="02000000000000000000" pitchFamily="2" charset="0"/>
              </a:rPr>
              <a:t>N=47 first-responders</a:t>
            </a:r>
          </a:p>
          <a:p>
            <a:pPr marL="342900" indent="-342900" fontAlgn="auto">
              <a:spcBef>
                <a:spcPct val="20000"/>
              </a:spcBef>
              <a:spcAft>
                <a:spcPts val="0"/>
              </a:spcAft>
              <a:buFont typeface="Arial" panose="020B0604020202020204" pitchFamily="34" charset="0"/>
              <a:buChar char="•"/>
            </a:pPr>
            <a:r>
              <a:rPr lang="en-US" sz="1500" dirty="0">
                <a:latin typeface="Roboto" panose="02000000000000000000" pitchFamily="2" charset="0"/>
                <a:ea typeface="Roboto" panose="02000000000000000000" pitchFamily="2" charset="0"/>
              </a:rPr>
              <a:t>N=43 support partners</a:t>
            </a:r>
          </a:p>
        </p:txBody>
      </p:sp>
      <p:sp>
        <p:nvSpPr>
          <p:cNvPr id="5" name="Rectangle 4">
            <a:extLst>
              <a:ext uri="{FF2B5EF4-FFF2-40B4-BE49-F238E27FC236}">
                <a16:creationId xmlns:a16="http://schemas.microsoft.com/office/drawing/2014/main" id="{1D17C304-70DB-B244-AFF8-43D9ACB87BE2}"/>
              </a:ext>
            </a:extLst>
          </p:cNvPr>
          <p:cNvSpPr/>
          <p:nvPr/>
        </p:nvSpPr>
        <p:spPr>
          <a:xfrm>
            <a:off x="1460661" y="3456978"/>
            <a:ext cx="3419526" cy="2108269"/>
          </a:xfrm>
          <a:prstGeom prst="rect">
            <a:avLst/>
          </a:prstGeom>
        </p:spPr>
        <p:txBody>
          <a:bodyPr wrap="none">
            <a:spAutoFit/>
          </a:bodyPr>
          <a:lstStyle/>
          <a:p>
            <a:pPr algn="ctr"/>
            <a:r>
              <a:rPr lang="en-US" sz="6500" b="1" dirty="0">
                <a:solidFill>
                  <a:srgbClr val="FF9300"/>
                </a:solidFill>
                <a:latin typeface="Hiragino Kaku Gothic Std W8" panose="020B0800000000000000" pitchFamily="34" charset="-128"/>
                <a:ea typeface="Hiragino Kaku Gothic Std W8" panose="020B0800000000000000" pitchFamily="34" charset="-128"/>
                <a:cs typeface="Aharoni" panose="02010803020104030203" pitchFamily="2" charset="-79"/>
              </a:rPr>
              <a:t>42</a:t>
            </a:r>
            <a:r>
              <a:rPr lang="en-US" sz="1500" b="1" dirty="0">
                <a:solidFill>
                  <a:srgbClr val="FF9300"/>
                </a:solidFill>
                <a:latin typeface="Hiragino Kaku Gothic Std W8" panose="020B0800000000000000" pitchFamily="34" charset="-128"/>
                <a:ea typeface="Hiragino Kaku Gothic Std W8" panose="020B0800000000000000" pitchFamily="34" charset="-128"/>
                <a:cs typeface="Aharoni" panose="02010803020104030203" pitchFamily="2" charset="-79"/>
              </a:rPr>
              <a:t>(SD=11.5) </a:t>
            </a:r>
            <a:r>
              <a:rPr lang="en-US" sz="1500" b="1" dirty="0">
                <a:latin typeface="Roboto" panose="02000000000000000000" pitchFamily="2" charset="0"/>
                <a:ea typeface="Roboto" panose="02000000000000000000" pitchFamily="2" charset="0"/>
                <a:cs typeface="Aharoni" panose="02010803020104030203" pitchFamily="2" charset="-79"/>
              </a:rPr>
              <a:t>years</a:t>
            </a:r>
          </a:p>
          <a:p>
            <a:pPr algn="ctr"/>
            <a:endParaRPr lang="en-US" b="1" dirty="0">
              <a:latin typeface="Roboto" panose="02000000000000000000" pitchFamily="2" charset="0"/>
              <a:ea typeface="Roboto" panose="02000000000000000000" pitchFamily="2" charset="0"/>
              <a:cs typeface="Aharoni" panose="02010803020104030203" pitchFamily="2" charset="-79"/>
            </a:endParaRPr>
          </a:p>
          <a:p>
            <a:pPr algn="ctr"/>
            <a:r>
              <a:rPr lang="en-US" b="1" dirty="0">
                <a:latin typeface="Roboto" panose="02000000000000000000" pitchFamily="2" charset="0"/>
                <a:ea typeface="Roboto" panose="02000000000000000000" pitchFamily="2" charset="0"/>
                <a:cs typeface="Aharoni" panose="02010803020104030203" pitchFamily="2" charset="-79"/>
              </a:rPr>
              <a:t>             </a:t>
            </a:r>
            <a:r>
              <a:rPr lang="en-US" sz="1800" b="1" dirty="0">
                <a:latin typeface="Roboto" panose="02000000000000000000" pitchFamily="2" charset="0"/>
                <a:ea typeface="Roboto" panose="02000000000000000000" pitchFamily="2" charset="0"/>
                <a:cs typeface="Aharoni" panose="02010803020104030203" pitchFamily="2" charset="-79"/>
              </a:rPr>
              <a:t>47% </a:t>
            </a:r>
            <a:r>
              <a:rPr lang="en-US" sz="1800" dirty="0">
                <a:latin typeface="Roboto" panose="02000000000000000000" pitchFamily="2" charset="0"/>
                <a:ea typeface="Roboto" panose="02000000000000000000" pitchFamily="2" charset="0"/>
                <a:cs typeface="Aharoni" panose="02010803020104030203" pitchFamily="2" charset="-79"/>
              </a:rPr>
              <a:t>first-responders</a:t>
            </a:r>
          </a:p>
          <a:p>
            <a:pPr algn="ctr"/>
            <a:r>
              <a:rPr lang="en-US" sz="1800" b="1" dirty="0">
                <a:latin typeface="Roboto" panose="02000000000000000000" pitchFamily="2" charset="0"/>
                <a:ea typeface="Roboto" panose="02000000000000000000" pitchFamily="2" charset="0"/>
                <a:cs typeface="Aharoni" panose="02010803020104030203" pitchFamily="2" charset="-79"/>
              </a:rPr>
              <a:t>                  60% </a:t>
            </a:r>
            <a:r>
              <a:rPr lang="en-US" sz="1800" dirty="0">
                <a:latin typeface="Roboto" panose="02000000000000000000" pitchFamily="2" charset="0"/>
                <a:ea typeface="Roboto" panose="02000000000000000000" pitchFamily="2" charset="0"/>
                <a:cs typeface="Aharoni" panose="02010803020104030203" pitchFamily="2" charset="-79"/>
              </a:rPr>
              <a:t>support partners</a:t>
            </a:r>
            <a:endParaRPr lang="en-US" sz="1800" dirty="0">
              <a:latin typeface="Roboto" panose="02000000000000000000" pitchFamily="2" charset="0"/>
              <a:ea typeface="Roboto" panose="02000000000000000000" pitchFamily="2" charset="0"/>
            </a:endParaRPr>
          </a:p>
        </p:txBody>
      </p:sp>
      <p:pic>
        <p:nvPicPr>
          <p:cNvPr id="6" name="Picture 5" descr="Text, timeline&#10;&#10;Description automatically generated">
            <a:extLst>
              <a:ext uri="{FF2B5EF4-FFF2-40B4-BE49-F238E27FC236}">
                <a16:creationId xmlns:a16="http://schemas.microsoft.com/office/drawing/2014/main" id="{1070BB23-5E41-FF4A-843E-642A86AA8288}"/>
              </a:ext>
            </a:extLst>
          </p:cNvPr>
          <p:cNvPicPr>
            <a:picLocks noChangeAspect="1"/>
          </p:cNvPicPr>
          <p:nvPr/>
        </p:nvPicPr>
        <p:blipFill rotWithShape="1">
          <a:blip r:embed="rId2">
            <a:extLst>
              <a:ext uri="{28A0092B-C50C-407E-A947-70E740481C1C}">
                <a14:useLocalDpi xmlns:a14="http://schemas.microsoft.com/office/drawing/2010/main" val="0"/>
              </a:ext>
            </a:extLst>
          </a:blip>
          <a:srcRect t="27844" r="54725" b="35467"/>
          <a:stretch/>
        </p:blipFill>
        <p:spPr>
          <a:xfrm>
            <a:off x="5912531" y="387348"/>
            <a:ext cx="3773926" cy="2293595"/>
          </a:xfrm>
          <a:prstGeom prst="rect">
            <a:avLst/>
          </a:prstGeom>
        </p:spPr>
      </p:pic>
      <p:graphicFrame>
        <p:nvGraphicFramePr>
          <p:cNvPr id="10" name="Chart 9">
            <a:extLst>
              <a:ext uri="{FF2B5EF4-FFF2-40B4-BE49-F238E27FC236}">
                <a16:creationId xmlns:a16="http://schemas.microsoft.com/office/drawing/2014/main" id="{8CBABCDC-6BB2-AE41-BE45-0485ED92D56A}"/>
              </a:ext>
            </a:extLst>
          </p:cNvPr>
          <p:cNvGraphicFramePr>
            <a:graphicFrameLocks/>
          </p:cNvGraphicFramePr>
          <p:nvPr/>
        </p:nvGraphicFramePr>
        <p:xfrm>
          <a:off x="6405965" y="3284726"/>
          <a:ext cx="4298547" cy="2520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660B0C6C-8E20-714A-B854-5DD3BFD44844}"/>
              </a:ext>
            </a:extLst>
          </p:cNvPr>
          <p:cNvGraphicFramePr>
            <a:graphicFrameLocks noGrp="1"/>
          </p:cNvGraphicFramePr>
          <p:nvPr>
            <p:extLst>
              <p:ext uri="{D42A27DB-BD31-4B8C-83A1-F6EECF244321}">
                <p14:modId xmlns:p14="http://schemas.microsoft.com/office/powerpoint/2010/main" val="3335732881"/>
              </p:ext>
            </p:extLst>
          </p:nvPr>
        </p:nvGraphicFramePr>
        <p:xfrm>
          <a:off x="9223922" y="1564777"/>
          <a:ext cx="2036548" cy="1188720"/>
        </p:xfrm>
        <a:graphic>
          <a:graphicData uri="http://schemas.openxmlformats.org/drawingml/2006/table">
            <a:tbl>
              <a:tblPr>
                <a:tableStyleId>{FABFCF23-3B69-468F-B69F-88F6DE6A72F2}</a:tableStyleId>
              </a:tblPr>
              <a:tblGrid>
                <a:gridCol w="1149968">
                  <a:extLst>
                    <a:ext uri="{9D8B030D-6E8A-4147-A177-3AD203B41FA5}">
                      <a16:colId xmlns:a16="http://schemas.microsoft.com/office/drawing/2014/main" val="243393712"/>
                    </a:ext>
                  </a:extLst>
                </a:gridCol>
                <a:gridCol w="886580">
                  <a:extLst>
                    <a:ext uri="{9D8B030D-6E8A-4147-A177-3AD203B41FA5}">
                      <a16:colId xmlns:a16="http://schemas.microsoft.com/office/drawing/2014/main" val="4169289485"/>
                    </a:ext>
                  </a:extLst>
                </a:gridCol>
              </a:tblGrid>
              <a:tr h="1042580">
                <a:tc>
                  <a:txBody>
                    <a:bodyPr/>
                    <a:lstStyle/>
                    <a:p>
                      <a:pPr algn="l" rtl="0" fontAlgn="base"/>
                      <a:r>
                        <a:rPr lang="en-AU" sz="1800" b="0" dirty="0">
                          <a:effectLst/>
                          <a:latin typeface="Roboto" panose="02000000000000000000" pitchFamily="2" charset="0"/>
                          <a:ea typeface="Roboto" panose="02000000000000000000" pitchFamily="2" charset="0"/>
                        </a:rPr>
                        <a:t>   Fire</a:t>
                      </a:r>
                    </a:p>
                    <a:p>
                      <a:pPr algn="l" rtl="0" fontAlgn="base"/>
                      <a:r>
                        <a:rPr lang="en-AU" sz="1800" b="0" dirty="0">
                          <a:effectLst/>
                          <a:latin typeface="Roboto" panose="02000000000000000000" pitchFamily="2" charset="0"/>
                          <a:ea typeface="Roboto" panose="02000000000000000000" pitchFamily="2" charset="0"/>
                        </a:rPr>
                        <a:t>   Ambo</a:t>
                      </a:r>
                    </a:p>
                    <a:p>
                      <a:pPr algn="l" rtl="0" fontAlgn="base"/>
                      <a:r>
                        <a:rPr lang="en-AU" sz="1800" b="0" dirty="0">
                          <a:effectLst/>
                          <a:latin typeface="Roboto" panose="02000000000000000000" pitchFamily="2" charset="0"/>
                          <a:ea typeface="Roboto" panose="02000000000000000000" pitchFamily="2" charset="0"/>
                        </a:rPr>
                        <a:t>   Police</a:t>
                      </a:r>
                    </a:p>
                    <a:p>
                      <a:pPr algn="l" rtl="0" fontAlgn="base"/>
                      <a:r>
                        <a:rPr lang="en-AU" sz="1800" b="0" dirty="0">
                          <a:effectLst/>
                          <a:latin typeface="Roboto" panose="02000000000000000000" pitchFamily="2" charset="0"/>
                          <a:ea typeface="Roboto" panose="02000000000000000000" pitchFamily="2" charset="0"/>
                        </a:rPr>
                        <a:t>   Other</a:t>
                      </a:r>
                    </a:p>
                  </a:txBody>
                  <a:tcPr/>
                </a:tc>
                <a:tc>
                  <a:txBody>
                    <a:bodyPr/>
                    <a:lstStyle/>
                    <a:p>
                      <a:pPr algn="l" rtl="0" fontAlgn="base"/>
                      <a:r>
                        <a:rPr lang="en-AU" sz="1800" b="0" dirty="0">
                          <a:effectLst/>
                          <a:latin typeface="Roboto" panose="02000000000000000000" pitchFamily="2" charset="0"/>
                          <a:ea typeface="Roboto" panose="02000000000000000000" pitchFamily="2" charset="0"/>
                        </a:rPr>
                        <a:t>42%</a:t>
                      </a:r>
                    </a:p>
                    <a:p>
                      <a:pPr algn="l" rtl="0" fontAlgn="base"/>
                      <a:r>
                        <a:rPr lang="en-AU" sz="1800" b="0" dirty="0">
                          <a:effectLst/>
                          <a:latin typeface="Roboto" panose="02000000000000000000" pitchFamily="2" charset="0"/>
                          <a:ea typeface="Roboto" panose="02000000000000000000" pitchFamily="2" charset="0"/>
                        </a:rPr>
                        <a:t>33%</a:t>
                      </a:r>
                    </a:p>
                    <a:p>
                      <a:pPr algn="l" rtl="0" fontAlgn="base"/>
                      <a:r>
                        <a:rPr lang="en-AU" sz="1800" b="0" dirty="0">
                          <a:effectLst/>
                          <a:latin typeface="Roboto" panose="02000000000000000000" pitchFamily="2" charset="0"/>
                          <a:ea typeface="Roboto" panose="02000000000000000000" pitchFamily="2" charset="0"/>
                        </a:rPr>
                        <a:t>15%</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1800" b="0" dirty="0">
                          <a:effectLst/>
                          <a:latin typeface="Roboto" panose="02000000000000000000" pitchFamily="2" charset="0"/>
                          <a:ea typeface="Roboto" panose="02000000000000000000" pitchFamily="2" charset="0"/>
                        </a:rPr>
                        <a:t>10%</a:t>
                      </a:r>
                      <a:endParaRPr lang="en-AU" sz="1800" b="0" i="0" dirty="0">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107165185"/>
                  </a:ext>
                </a:extLst>
              </a:tr>
            </a:tbl>
          </a:graphicData>
        </a:graphic>
      </p:graphicFrame>
      <p:cxnSp>
        <p:nvCxnSpPr>
          <p:cNvPr id="13" name="Straight Connector 12">
            <a:extLst>
              <a:ext uri="{FF2B5EF4-FFF2-40B4-BE49-F238E27FC236}">
                <a16:creationId xmlns:a16="http://schemas.microsoft.com/office/drawing/2014/main" id="{55B327D8-EB8E-1547-88B6-619D16E9847E}"/>
              </a:ext>
            </a:extLst>
          </p:cNvPr>
          <p:cNvCxnSpPr>
            <a:cxnSpLocks/>
          </p:cNvCxnSpPr>
          <p:nvPr/>
        </p:nvCxnSpPr>
        <p:spPr>
          <a:xfrm>
            <a:off x="911424" y="3068960"/>
            <a:ext cx="10369152" cy="0"/>
          </a:xfrm>
          <a:prstGeom prst="line">
            <a:avLst/>
          </a:prstGeom>
          <a:ln>
            <a:solidFill>
              <a:schemeClr val="accent3">
                <a:alpha val="41000"/>
              </a:schemeClr>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3C01417A-BBF1-D743-9875-DBE1A7DF1E71}"/>
              </a:ext>
            </a:extLst>
          </p:cNvPr>
          <p:cNvCxnSpPr>
            <a:cxnSpLocks/>
          </p:cNvCxnSpPr>
          <p:nvPr/>
        </p:nvCxnSpPr>
        <p:spPr>
          <a:xfrm flipV="1">
            <a:off x="6096000" y="404664"/>
            <a:ext cx="0" cy="5616624"/>
          </a:xfrm>
          <a:prstGeom prst="line">
            <a:avLst/>
          </a:prstGeom>
          <a:ln>
            <a:solidFill>
              <a:schemeClr val="accent3">
                <a:alpha val="41000"/>
              </a:schemeClr>
            </a:solidFill>
          </a:ln>
        </p:spPr>
        <p:style>
          <a:lnRef idx="3">
            <a:schemeClr val="accent3"/>
          </a:lnRef>
          <a:fillRef idx="0">
            <a:schemeClr val="accent3"/>
          </a:fillRef>
          <a:effectRef idx="2">
            <a:schemeClr val="accent3"/>
          </a:effectRef>
          <a:fontRef idx="minor">
            <a:schemeClr val="tx1"/>
          </a:fontRef>
        </p:style>
      </p:cxnSp>
      <p:pic>
        <p:nvPicPr>
          <p:cNvPr id="21" name="Graphic 20" descr="Woman outline">
            <a:extLst>
              <a:ext uri="{FF2B5EF4-FFF2-40B4-BE49-F238E27FC236}">
                <a16:creationId xmlns:a16="http://schemas.microsoft.com/office/drawing/2014/main" id="{79BB8E32-8509-FE4E-9BF9-57755BF3D4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0661" y="4653243"/>
            <a:ext cx="1189925" cy="1189925"/>
          </a:xfrm>
          <a:prstGeom prst="rect">
            <a:avLst/>
          </a:prstGeom>
        </p:spPr>
      </p:pic>
    </p:spTree>
    <p:extLst>
      <p:ext uri="{BB962C8B-B14F-4D97-AF65-F5344CB8AC3E}">
        <p14:creationId xmlns:p14="http://schemas.microsoft.com/office/powerpoint/2010/main" val="3402121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C4CA89-62D5-7F47-A8F3-2148A3D32680}"/>
              </a:ext>
            </a:extLst>
          </p:cNvPr>
          <p:cNvSpPr>
            <a:spLocks noGrp="1"/>
          </p:cNvSpPr>
          <p:nvPr>
            <p:ph type="sldNum" sz="quarter" idx="12"/>
          </p:nvPr>
        </p:nvSpPr>
        <p:spPr>
          <a:xfrm>
            <a:off x="1524149" y="0"/>
            <a:ext cx="0" cy="0"/>
          </a:xfrm>
        </p:spPr>
        <p:txBody>
          <a:bodyPr/>
          <a:lstStyle>
            <a:defPPr>
              <a:defRPr lang="en-US"/>
            </a:defPPr>
            <a:lvl1pPr algn="l" rtl="0" fontAlgn="base">
              <a:spcBef>
                <a:spcPct val="0"/>
              </a:spcBef>
              <a:spcAft>
                <a:spcPct val="0"/>
              </a:spcAft>
              <a:defRPr sz="1350" kern="1200">
                <a:solidFill>
                  <a:schemeClr val="tx1"/>
                </a:solidFill>
                <a:latin typeface="Arial" charset="0"/>
                <a:ea typeface="ＭＳ Ｐゴシック" charset="-128"/>
                <a:cs typeface="+mn-cs"/>
              </a:defRPr>
            </a:lvl1pPr>
            <a:lvl2pPr marL="257129" algn="l" rtl="0" fontAlgn="base">
              <a:spcBef>
                <a:spcPct val="0"/>
              </a:spcBef>
              <a:spcAft>
                <a:spcPct val="0"/>
              </a:spcAft>
              <a:defRPr sz="1350" kern="1200">
                <a:solidFill>
                  <a:schemeClr val="tx1"/>
                </a:solidFill>
                <a:latin typeface="Arial" charset="0"/>
                <a:ea typeface="ＭＳ Ｐゴシック" charset="-128"/>
                <a:cs typeface="+mn-cs"/>
              </a:defRPr>
            </a:lvl2pPr>
            <a:lvl3pPr marL="514259" algn="l" rtl="0" fontAlgn="base">
              <a:spcBef>
                <a:spcPct val="0"/>
              </a:spcBef>
              <a:spcAft>
                <a:spcPct val="0"/>
              </a:spcAft>
              <a:defRPr sz="1350" kern="1200">
                <a:solidFill>
                  <a:schemeClr val="tx1"/>
                </a:solidFill>
                <a:latin typeface="Arial" charset="0"/>
                <a:ea typeface="ＭＳ Ｐゴシック" charset="-128"/>
                <a:cs typeface="+mn-cs"/>
              </a:defRPr>
            </a:lvl3pPr>
            <a:lvl4pPr marL="771388" algn="l" rtl="0" fontAlgn="base">
              <a:spcBef>
                <a:spcPct val="0"/>
              </a:spcBef>
              <a:spcAft>
                <a:spcPct val="0"/>
              </a:spcAft>
              <a:defRPr sz="1350" kern="1200">
                <a:solidFill>
                  <a:schemeClr val="tx1"/>
                </a:solidFill>
                <a:latin typeface="Arial" charset="0"/>
                <a:ea typeface="ＭＳ Ｐゴシック" charset="-128"/>
                <a:cs typeface="+mn-cs"/>
              </a:defRPr>
            </a:lvl4pPr>
            <a:lvl5pPr marL="1028517" algn="l" rtl="0" fontAlgn="base">
              <a:spcBef>
                <a:spcPct val="0"/>
              </a:spcBef>
              <a:spcAft>
                <a:spcPct val="0"/>
              </a:spcAft>
              <a:defRPr sz="1350" kern="1200">
                <a:solidFill>
                  <a:schemeClr val="tx1"/>
                </a:solidFill>
                <a:latin typeface="Arial" charset="0"/>
                <a:ea typeface="ＭＳ Ｐゴシック" charset="-128"/>
                <a:cs typeface="+mn-cs"/>
              </a:defRPr>
            </a:lvl5pPr>
            <a:lvl6pPr marL="1285646" algn="l" defTabSz="514259" rtl="0" eaLnBrk="1" latinLnBrk="0" hangingPunct="1">
              <a:defRPr sz="1350" kern="1200">
                <a:solidFill>
                  <a:schemeClr val="tx1"/>
                </a:solidFill>
                <a:latin typeface="Arial" charset="0"/>
                <a:ea typeface="ＭＳ Ｐゴシック" charset="-128"/>
                <a:cs typeface="+mn-cs"/>
              </a:defRPr>
            </a:lvl6pPr>
            <a:lvl7pPr marL="1542776" algn="l" defTabSz="514259" rtl="0" eaLnBrk="1" latinLnBrk="0" hangingPunct="1">
              <a:defRPr sz="1350" kern="1200">
                <a:solidFill>
                  <a:schemeClr val="tx1"/>
                </a:solidFill>
                <a:latin typeface="Arial" charset="0"/>
                <a:ea typeface="ＭＳ Ｐゴシック" charset="-128"/>
                <a:cs typeface="+mn-cs"/>
              </a:defRPr>
            </a:lvl7pPr>
            <a:lvl8pPr marL="1799905" algn="l" defTabSz="514259" rtl="0" eaLnBrk="1" latinLnBrk="0" hangingPunct="1">
              <a:defRPr sz="1350" kern="1200">
                <a:solidFill>
                  <a:schemeClr val="tx1"/>
                </a:solidFill>
                <a:latin typeface="Arial" charset="0"/>
                <a:ea typeface="ＭＳ Ｐゴシック" charset="-128"/>
                <a:cs typeface="+mn-cs"/>
              </a:defRPr>
            </a:lvl8pPr>
            <a:lvl9pPr marL="2057034" algn="l" defTabSz="514259" rtl="0" eaLnBrk="1" latinLnBrk="0" hangingPunct="1">
              <a:defRPr sz="1350" kern="1200">
                <a:solidFill>
                  <a:schemeClr val="tx1"/>
                </a:solidFill>
                <a:latin typeface="Arial" charset="0"/>
                <a:ea typeface="ＭＳ Ｐゴシック" charset="-128"/>
                <a:cs typeface="+mn-cs"/>
              </a:defRPr>
            </a:lvl9pPr>
          </a:lstStyle>
          <a:p>
            <a:endParaRPr lang="en-US" dirty="0"/>
          </a:p>
        </p:txBody>
      </p:sp>
      <p:pic>
        <p:nvPicPr>
          <p:cNvPr id="9" name="Picture 8" descr="A person smiling for the camera&#10;&#10;Description automatically generated">
            <a:extLst>
              <a:ext uri="{FF2B5EF4-FFF2-40B4-BE49-F238E27FC236}">
                <a16:creationId xmlns:a16="http://schemas.microsoft.com/office/drawing/2014/main" id="{1AB39747-AB67-C746-89F0-6D069415D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4" y="281407"/>
            <a:ext cx="7995474" cy="5632279"/>
          </a:xfrm>
          <a:prstGeom prst="rect">
            <a:avLst/>
          </a:prstGeom>
        </p:spPr>
      </p:pic>
      <p:sp>
        <p:nvSpPr>
          <p:cNvPr id="15" name="TextBox 14">
            <a:extLst>
              <a:ext uri="{FF2B5EF4-FFF2-40B4-BE49-F238E27FC236}">
                <a16:creationId xmlns:a16="http://schemas.microsoft.com/office/drawing/2014/main" id="{2C19D9D8-84FA-854B-BB3F-2BA6C6B06133}"/>
              </a:ext>
            </a:extLst>
          </p:cNvPr>
          <p:cNvSpPr txBox="1"/>
          <p:nvPr/>
        </p:nvSpPr>
        <p:spPr>
          <a:xfrm>
            <a:off x="4456832" y="797067"/>
            <a:ext cx="619686" cy="229551"/>
          </a:xfrm>
          <a:prstGeom prst="rect">
            <a:avLst/>
          </a:prstGeom>
          <a:solidFill>
            <a:schemeClr val="tx1">
              <a:lumMod val="50000"/>
            </a:schemeClr>
          </a:solidFill>
        </p:spPr>
        <p:txBody>
          <a:bodyPr wrap="square" rtlCol="0">
            <a:spAutoFit/>
          </a:bodyPr>
          <a:lstStyle/>
          <a:p>
            <a:pPr marL="257161" indent="-257161">
              <a:spcBef>
                <a:spcPct val="20000"/>
              </a:spcBef>
            </a:pPr>
            <a:endParaRPr lang="en-US" sz="863" b="1" dirty="0">
              <a:latin typeface="Sommet bold"/>
            </a:endParaRPr>
          </a:p>
        </p:txBody>
      </p:sp>
      <p:sp>
        <p:nvSpPr>
          <p:cNvPr id="16" name="TextBox 15">
            <a:extLst>
              <a:ext uri="{FF2B5EF4-FFF2-40B4-BE49-F238E27FC236}">
                <a16:creationId xmlns:a16="http://schemas.microsoft.com/office/drawing/2014/main" id="{F7B29AF1-BD6E-C243-825E-3AF9B59C4F5D}"/>
              </a:ext>
            </a:extLst>
          </p:cNvPr>
          <p:cNvSpPr txBox="1"/>
          <p:nvPr/>
        </p:nvSpPr>
        <p:spPr>
          <a:xfrm>
            <a:off x="5694593" y="6035777"/>
            <a:ext cx="2016626" cy="219679"/>
          </a:xfrm>
          <a:prstGeom prst="rect">
            <a:avLst/>
          </a:prstGeom>
        </p:spPr>
        <p:txBody>
          <a:bodyPr wrap="square" rtlCol="0">
            <a:spAutoFit/>
          </a:bodyPr>
          <a:lstStyle/>
          <a:p>
            <a:pPr marL="342882" indent="-342882" defTabSz="914352">
              <a:spcBef>
                <a:spcPct val="20000"/>
              </a:spcBef>
            </a:pPr>
            <a:r>
              <a:rPr lang="en-US" sz="800" dirty="0">
                <a:latin typeface="Roboto" panose="02000000000000000000" pitchFamily="2" charset="0"/>
                <a:ea typeface="Roboto" panose="02000000000000000000" pitchFamily="2" charset="0"/>
              </a:rPr>
              <a:t>Shared with permission from Steph</a:t>
            </a:r>
          </a:p>
        </p:txBody>
      </p:sp>
      <p:pic>
        <p:nvPicPr>
          <p:cNvPr id="21" name="Picture 20">
            <a:extLst>
              <a:ext uri="{FF2B5EF4-FFF2-40B4-BE49-F238E27FC236}">
                <a16:creationId xmlns:a16="http://schemas.microsoft.com/office/drawing/2014/main" id="{8D4D1846-6C01-DA4D-A385-6269B53AB8AD}"/>
              </a:ext>
            </a:extLst>
          </p:cNvPr>
          <p:cNvPicPr>
            <a:picLocks noChangeAspect="1"/>
          </p:cNvPicPr>
          <p:nvPr/>
        </p:nvPicPr>
        <p:blipFill>
          <a:blip r:embed="rId4"/>
          <a:stretch>
            <a:fillRect/>
          </a:stretch>
        </p:blipFill>
        <p:spPr>
          <a:xfrm>
            <a:off x="9254210" y="5181073"/>
            <a:ext cx="602378" cy="602378"/>
          </a:xfrm>
          <a:prstGeom prst="rect">
            <a:avLst/>
          </a:prstGeom>
        </p:spPr>
      </p:pic>
      <p:pic>
        <p:nvPicPr>
          <p:cNvPr id="24" name="Picture 23">
            <a:extLst>
              <a:ext uri="{FF2B5EF4-FFF2-40B4-BE49-F238E27FC236}">
                <a16:creationId xmlns:a16="http://schemas.microsoft.com/office/drawing/2014/main" id="{DA225312-FDC3-1843-B933-862F8DFA1822}"/>
              </a:ext>
            </a:extLst>
          </p:cNvPr>
          <p:cNvPicPr>
            <a:picLocks noChangeAspect="1"/>
          </p:cNvPicPr>
          <p:nvPr/>
        </p:nvPicPr>
        <p:blipFill>
          <a:blip r:embed="rId5"/>
          <a:stretch>
            <a:fillRect/>
          </a:stretch>
        </p:blipFill>
        <p:spPr>
          <a:xfrm>
            <a:off x="6100528" y="346157"/>
            <a:ext cx="602378" cy="630394"/>
          </a:xfrm>
          <a:prstGeom prst="ellipse">
            <a:avLst/>
          </a:prstGeom>
        </p:spPr>
      </p:pic>
      <p:pic>
        <p:nvPicPr>
          <p:cNvPr id="35" name="Picture 34">
            <a:extLst>
              <a:ext uri="{FF2B5EF4-FFF2-40B4-BE49-F238E27FC236}">
                <a16:creationId xmlns:a16="http://schemas.microsoft.com/office/drawing/2014/main" id="{53CE01C1-B22A-A646-A292-797E4294A382}"/>
              </a:ext>
            </a:extLst>
          </p:cNvPr>
          <p:cNvPicPr>
            <a:picLocks noChangeAspect="1"/>
          </p:cNvPicPr>
          <p:nvPr/>
        </p:nvPicPr>
        <p:blipFill>
          <a:blip r:embed="rId5"/>
          <a:stretch>
            <a:fillRect/>
          </a:stretch>
        </p:blipFill>
        <p:spPr>
          <a:xfrm>
            <a:off x="7301210" y="358133"/>
            <a:ext cx="602379" cy="630397"/>
          </a:xfrm>
          <a:prstGeom prst="ellipse">
            <a:avLst/>
          </a:prstGeom>
        </p:spPr>
      </p:pic>
      <p:pic>
        <p:nvPicPr>
          <p:cNvPr id="36" name="Picture 35">
            <a:extLst>
              <a:ext uri="{FF2B5EF4-FFF2-40B4-BE49-F238E27FC236}">
                <a16:creationId xmlns:a16="http://schemas.microsoft.com/office/drawing/2014/main" id="{6A08AADD-F5C4-5846-89DD-0DF755D18786}"/>
              </a:ext>
            </a:extLst>
          </p:cNvPr>
          <p:cNvPicPr>
            <a:picLocks noChangeAspect="1"/>
          </p:cNvPicPr>
          <p:nvPr/>
        </p:nvPicPr>
        <p:blipFill>
          <a:blip r:embed="rId5"/>
          <a:stretch>
            <a:fillRect/>
          </a:stretch>
        </p:blipFill>
        <p:spPr>
          <a:xfrm>
            <a:off x="7903589" y="384043"/>
            <a:ext cx="602379" cy="630397"/>
          </a:xfrm>
          <a:prstGeom prst="ellipse">
            <a:avLst/>
          </a:prstGeom>
        </p:spPr>
      </p:pic>
      <p:pic>
        <p:nvPicPr>
          <p:cNvPr id="37" name="Picture 36">
            <a:extLst>
              <a:ext uri="{FF2B5EF4-FFF2-40B4-BE49-F238E27FC236}">
                <a16:creationId xmlns:a16="http://schemas.microsoft.com/office/drawing/2014/main" id="{00B3CCF2-FC36-F043-B89A-86960D872D80}"/>
              </a:ext>
            </a:extLst>
          </p:cNvPr>
          <p:cNvPicPr>
            <a:picLocks noChangeAspect="1"/>
          </p:cNvPicPr>
          <p:nvPr/>
        </p:nvPicPr>
        <p:blipFill>
          <a:blip r:embed="rId5"/>
          <a:stretch>
            <a:fillRect/>
          </a:stretch>
        </p:blipFill>
        <p:spPr>
          <a:xfrm>
            <a:off x="8783447" y="396222"/>
            <a:ext cx="602378" cy="630396"/>
          </a:xfrm>
          <a:prstGeom prst="ellipse">
            <a:avLst/>
          </a:prstGeom>
        </p:spPr>
      </p:pic>
      <p:pic>
        <p:nvPicPr>
          <p:cNvPr id="38" name="Picture 37">
            <a:extLst>
              <a:ext uri="{FF2B5EF4-FFF2-40B4-BE49-F238E27FC236}">
                <a16:creationId xmlns:a16="http://schemas.microsoft.com/office/drawing/2014/main" id="{4C4C6583-F1BD-EF44-822D-C1F637A5E598}"/>
              </a:ext>
            </a:extLst>
          </p:cNvPr>
          <p:cNvPicPr>
            <a:picLocks noChangeAspect="1"/>
          </p:cNvPicPr>
          <p:nvPr/>
        </p:nvPicPr>
        <p:blipFill>
          <a:blip r:embed="rId5"/>
          <a:stretch>
            <a:fillRect/>
          </a:stretch>
        </p:blipFill>
        <p:spPr>
          <a:xfrm>
            <a:off x="4843820" y="455721"/>
            <a:ext cx="465395" cy="487040"/>
          </a:xfrm>
          <a:prstGeom prst="ellipse">
            <a:avLst/>
          </a:prstGeom>
        </p:spPr>
      </p:pic>
    </p:spTree>
    <p:extLst>
      <p:ext uri="{BB962C8B-B14F-4D97-AF65-F5344CB8AC3E}">
        <p14:creationId xmlns:p14="http://schemas.microsoft.com/office/powerpoint/2010/main" val="93697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175B82-D5BF-F44B-B573-EA0973382268}"/>
              </a:ext>
            </a:extLst>
          </p:cNvPr>
          <p:cNvSpPr txBox="1"/>
          <p:nvPr/>
        </p:nvSpPr>
        <p:spPr>
          <a:xfrm>
            <a:off x="2351584" y="764705"/>
            <a:ext cx="2304256" cy="769441"/>
          </a:xfrm>
          <a:prstGeom prst="rect">
            <a:avLst/>
          </a:prstGeom>
        </p:spPr>
        <p:txBody>
          <a:bodyPr wrap="square" rtlCol="0">
            <a:spAutoFit/>
          </a:bodyPr>
          <a:lstStyle/>
          <a:p>
            <a:pPr marL="342900" indent="-342900" fontAlgn="auto">
              <a:spcBef>
                <a:spcPct val="20000"/>
              </a:spcBef>
              <a:spcAft>
                <a:spcPts val="0"/>
              </a:spcAft>
            </a:pPr>
            <a:endParaRPr lang="en-US" sz="2000" b="1" dirty="0">
              <a:latin typeface="Sommet bold"/>
              <a:ea typeface="+mn-ea"/>
            </a:endParaRPr>
          </a:p>
          <a:p>
            <a:pPr marL="342900" indent="-342900" fontAlgn="auto">
              <a:spcBef>
                <a:spcPct val="20000"/>
              </a:spcBef>
              <a:spcAft>
                <a:spcPts val="0"/>
              </a:spcAft>
            </a:pPr>
            <a:endParaRPr lang="en-US" sz="2000" b="1" dirty="0">
              <a:latin typeface="Sommet bold"/>
              <a:ea typeface="+mn-ea"/>
            </a:endParaRPr>
          </a:p>
        </p:txBody>
      </p:sp>
      <p:sp>
        <p:nvSpPr>
          <p:cNvPr id="5" name="TextBox 4">
            <a:extLst>
              <a:ext uri="{FF2B5EF4-FFF2-40B4-BE49-F238E27FC236}">
                <a16:creationId xmlns:a16="http://schemas.microsoft.com/office/drawing/2014/main" id="{7F698E07-CCFC-D44B-BC88-BC86ECBDE43E}"/>
              </a:ext>
            </a:extLst>
          </p:cNvPr>
          <p:cNvSpPr txBox="1"/>
          <p:nvPr/>
        </p:nvSpPr>
        <p:spPr>
          <a:xfrm>
            <a:off x="1257643" y="886436"/>
            <a:ext cx="3955209" cy="1261884"/>
          </a:xfrm>
          <a:prstGeom prst="rect">
            <a:avLst/>
          </a:prstGeom>
        </p:spPr>
        <p:txBody>
          <a:bodyPr wrap="square" rtlCol="0">
            <a:spAutoFit/>
          </a:bodyPr>
          <a:lstStyle/>
          <a:p>
            <a:pPr marL="342900" indent="-342900" algn="ctr" fontAlgn="auto">
              <a:spcBef>
                <a:spcPct val="20000"/>
              </a:spcBef>
              <a:spcAft>
                <a:spcPts val="0"/>
              </a:spcAft>
            </a:pPr>
            <a:r>
              <a:rPr lang="en-US" sz="7600" b="1" dirty="0">
                <a:solidFill>
                  <a:schemeClr val="accent6">
                    <a:lumMod val="90000"/>
                    <a:lumOff val="10000"/>
                  </a:schemeClr>
                </a:solidFill>
                <a:latin typeface="Hiragino Kaku Gothic Std W8" panose="020B0800000000000000" pitchFamily="34" charset="-128"/>
                <a:ea typeface="Hiragino Kaku Gothic Std W8" panose="020B0800000000000000" pitchFamily="34" charset="-128"/>
                <a:cs typeface="Aharoni" panose="02010803020104030203" pitchFamily="2" charset="-79"/>
              </a:rPr>
              <a:t>6</a:t>
            </a:r>
            <a:r>
              <a:rPr lang="en-US" sz="2800" b="1" dirty="0">
                <a:latin typeface="Roboto" panose="02000000000000000000" pitchFamily="2" charset="0"/>
                <a:ea typeface="Roboto" panose="02000000000000000000" pitchFamily="2" charset="0"/>
              </a:rPr>
              <a:t>peer-facilitator</a:t>
            </a:r>
            <a:r>
              <a:rPr lang="en-US" sz="3000" b="1" dirty="0">
                <a:latin typeface="Roboto" panose="02000000000000000000" pitchFamily="2" charset="0"/>
                <a:ea typeface="Roboto" panose="02000000000000000000" pitchFamily="2" charset="0"/>
              </a:rPr>
              <a:t>s</a:t>
            </a:r>
          </a:p>
        </p:txBody>
      </p:sp>
      <p:sp>
        <p:nvSpPr>
          <p:cNvPr id="7" name="Rectangle 6">
            <a:extLst>
              <a:ext uri="{FF2B5EF4-FFF2-40B4-BE49-F238E27FC236}">
                <a16:creationId xmlns:a16="http://schemas.microsoft.com/office/drawing/2014/main" id="{7A3AD4C1-1E1F-0848-AD56-3E06AD35C97B}"/>
              </a:ext>
            </a:extLst>
          </p:cNvPr>
          <p:cNvSpPr/>
          <p:nvPr/>
        </p:nvSpPr>
        <p:spPr>
          <a:xfrm>
            <a:off x="1644204" y="3456978"/>
            <a:ext cx="3052439" cy="1923604"/>
          </a:xfrm>
          <a:prstGeom prst="rect">
            <a:avLst/>
          </a:prstGeom>
        </p:spPr>
        <p:txBody>
          <a:bodyPr wrap="none">
            <a:spAutoFit/>
          </a:bodyPr>
          <a:lstStyle/>
          <a:p>
            <a:pPr algn="ctr"/>
            <a:r>
              <a:rPr lang="en-US" sz="6500" b="1" dirty="0">
                <a:solidFill>
                  <a:srgbClr val="FF9300"/>
                </a:solidFill>
                <a:latin typeface="Hiragino Kaku Gothic Std W8" panose="020B0800000000000000" pitchFamily="34" charset="-128"/>
                <a:ea typeface="Hiragino Kaku Gothic Std W8" panose="020B0800000000000000" pitchFamily="34" charset="-128"/>
                <a:cs typeface="Aharoni" panose="02010803020104030203" pitchFamily="2" charset="-79"/>
              </a:rPr>
              <a:t>51</a:t>
            </a:r>
            <a:r>
              <a:rPr lang="en-US" sz="1500" b="1" dirty="0">
                <a:solidFill>
                  <a:srgbClr val="FF9300"/>
                </a:solidFill>
                <a:latin typeface="Hiragino Kaku Gothic Std W8" panose="020B0800000000000000" pitchFamily="34" charset="-128"/>
                <a:ea typeface="Hiragino Kaku Gothic Std W8" panose="020B0800000000000000" pitchFamily="34" charset="-128"/>
                <a:cs typeface="Aharoni" panose="02010803020104030203" pitchFamily="2" charset="-79"/>
              </a:rPr>
              <a:t>(SD=9.2) </a:t>
            </a:r>
            <a:r>
              <a:rPr lang="en-US" sz="1500" b="1" dirty="0">
                <a:latin typeface="Roboto" panose="02000000000000000000" pitchFamily="2" charset="0"/>
                <a:ea typeface="Roboto" panose="02000000000000000000" pitchFamily="2" charset="0"/>
                <a:cs typeface="Aharoni" panose="02010803020104030203" pitchFamily="2" charset="-79"/>
              </a:rPr>
              <a:t>years</a:t>
            </a:r>
          </a:p>
          <a:p>
            <a:pPr algn="ctr"/>
            <a:endParaRPr lang="en-US" b="1" dirty="0">
              <a:latin typeface="Roboto" panose="02000000000000000000" pitchFamily="2" charset="0"/>
              <a:ea typeface="Roboto" panose="02000000000000000000" pitchFamily="2" charset="0"/>
              <a:cs typeface="Aharoni" panose="02010803020104030203" pitchFamily="2" charset="-79"/>
            </a:endParaRPr>
          </a:p>
          <a:p>
            <a:pPr algn="ctr"/>
            <a:r>
              <a:rPr lang="en-US" b="1" dirty="0">
                <a:latin typeface="Roboto" panose="02000000000000000000" pitchFamily="2" charset="0"/>
                <a:ea typeface="Roboto" panose="02000000000000000000" pitchFamily="2" charset="0"/>
                <a:cs typeface="Aharoni" panose="02010803020104030203" pitchFamily="2" charset="-79"/>
              </a:rPr>
              <a:t>             50</a:t>
            </a:r>
            <a:r>
              <a:rPr lang="en-US" sz="1800" b="1" dirty="0">
                <a:latin typeface="Roboto" panose="02000000000000000000" pitchFamily="2" charset="0"/>
                <a:ea typeface="Roboto" panose="02000000000000000000" pitchFamily="2" charset="0"/>
                <a:cs typeface="Aharoni" panose="02010803020104030203" pitchFamily="2" charset="-79"/>
              </a:rPr>
              <a:t>% </a:t>
            </a:r>
            <a:r>
              <a:rPr lang="en-US" sz="1800" dirty="0">
                <a:latin typeface="Roboto" panose="02000000000000000000" pitchFamily="2" charset="0"/>
                <a:ea typeface="Roboto" panose="02000000000000000000" pitchFamily="2" charset="0"/>
                <a:cs typeface="Aharoni" panose="02010803020104030203" pitchFamily="2" charset="-79"/>
              </a:rPr>
              <a:t>female</a:t>
            </a:r>
          </a:p>
          <a:p>
            <a:pPr algn="ctr"/>
            <a:r>
              <a:rPr lang="en-US" sz="1800" b="1" dirty="0">
                <a:latin typeface="Roboto" panose="02000000000000000000" pitchFamily="2" charset="0"/>
                <a:ea typeface="Roboto" panose="02000000000000000000" pitchFamily="2" charset="0"/>
                <a:cs typeface="Aharoni" panose="02010803020104030203" pitchFamily="2" charset="-79"/>
              </a:rPr>
              <a:t>                  </a:t>
            </a:r>
            <a:endParaRPr lang="en-US" sz="1800" dirty="0">
              <a:latin typeface="Roboto" panose="02000000000000000000" pitchFamily="2" charset="0"/>
              <a:ea typeface="Roboto" panose="02000000000000000000" pitchFamily="2" charset="0"/>
            </a:endParaRPr>
          </a:p>
        </p:txBody>
      </p:sp>
      <p:graphicFrame>
        <p:nvGraphicFramePr>
          <p:cNvPr id="10" name="Table 9">
            <a:extLst>
              <a:ext uri="{FF2B5EF4-FFF2-40B4-BE49-F238E27FC236}">
                <a16:creationId xmlns:a16="http://schemas.microsoft.com/office/drawing/2014/main" id="{B91B3DEA-5488-3E47-BBFD-7AD246507915}"/>
              </a:ext>
            </a:extLst>
          </p:cNvPr>
          <p:cNvGraphicFramePr>
            <a:graphicFrameLocks noGrp="1"/>
          </p:cNvGraphicFramePr>
          <p:nvPr>
            <p:extLst>
              <p:ext uri="{D42A27DB-BD31-4B8C-83A1-F6EECF244321}">
                <p14:modId xmlns:p14="http://schemas.microsoft.com/office/powerpoint/2010/main" val="401795702"/>
              </p:ext>
            </p:extLst>
          </p:nvPr>
        </p:nvGraphicFramePr>
        <p:xfrm>
          <a:off x="8745365" y="1691120"/>
          <a:ext cx="2611028" cy="914400"/>
        </p:xfrm>
        <a:graphic>
          <a:graphicData uri="http://schemas.openxmlformats.org/drawingml/2006/table">
            <a:tbl>
              <a:tblPr>
                <a:tableStyleId>{FABFCF23-3B69-468F-B69F-88F6DE6A72F2}</a:tableStyleId>
              </a:tblPr>
              <a:tblGrid>
                <a:gridCol w="1827256">
                  <a:extLst>
                    <a:ext uri="{9D8B030D-6E8A-4147-A177-3AD203B41FA5}">
                      <a16:colId xmlns:a16="http://schemas.microsoft.com/office/drawing/2014/main" val="243393712"/>
                    </a:ext>
                  </a:extLst>
                </a:gridCol>
                <a:gridCol w="783772">
                  <a:extLst>
                    <a:ext uri="{9D8B030D-6E8A-4147-A177-3AD203B41FA5}">
                      <a16:colId xmlns:a16="http://schemas.microsoft.com/office/drawing/2014/main" val="4169289485"/>
                    </a:ext>
                  </a:extLst>
                </a:gridCol>
              </a:tblGrid>
              <a:tr h="770726">
                <a:tc>
                  <a:txBody>
                    <a:bodyPr/>
                    <a:lstStyle/>
                    <a:p>
                      <a:pPr algn="l" rtl="0" fontAlgn="base"/>
                      <a:r>
                        <a:rPr lang="en-AU" sz="1800" b="0" dirty="0">
                          <a:effectLst/>
                          <a:latin typeface="Calibri" panose="020F0502020204030204" pitchFamily="34" charset="0"/>
                          <a:ea typeface="Roboto" panose="02000000000000000000" pitchFamily="2" charset="0"/>
                          <a:cs typeface="Calibri" panose="020F0502020204030204" pitchFamily="34" charset="0"/>
                        </a:rPr>
                        <a:t>ESW</a:t>
                      </a:r>
                    </a:p>
                    <a:p>
                      <a:pPr algn="l" rtl="0" fontAlgn="base"/>
                      <a:r>
                        <a:rPr lang="en-AU" sz="1800" b="0" dirty="0">
                          <a:effectLst/>
                          <a:latin typeface="Calibri" panose="020F0502020204030204" pitchFamily="34" charset="0"/>
                          <a:ea typeface="Roboto" panose="02000000000000000000" pitchFamily="2" charset="0"/>
                          <a:cs typeface="Calibri" panose="020F0502020204030204" pitchFamily="34" charset="0"/>
                        </a:rPr>
                        <a:t>Support partner</a:t>
                      </a:r>
                    </a:p>
                  </a:txBody>
                  <a:tcPr/>
                </a:tc>
                <a:tc>
                  <a:txBody>
                    <a:bodyPr/>
                    <a:lstStyle/>
                    <a:p>
                      <a:pPr algn="l" rtl="0" fontAlgn="base"/>
                      <a:r>
                        <a:rPr lang="en-AU" sz="1800" b="0" dirty="0">
                          <a:effectLst/>
                          <a:latin typeface="Calibri" panose="020F0502020204030204" pitchFamily="34" charset="0"/>
                          <a:ea typeface="Roboto" panose="02000000000000000000" pitchFamily="2" charset="0"/>
                          <a:cs typeface="Calibri" panose="020F0502020204030204" pitchFamily="34" charset="0"/>
                        </a:rPr>
                        <a:t>83%</a:t>
                      </a:r>
                    </a:p>
                    <a:p>
                      <a:pPr algn="l" rtl="0" fontAlgn="base"/>
                      <a:r>
                        <a:rPr lang="en-AU" sz="1800" b="0" dirty="0">
                          <a:effectLst/>
                          <a:latin typeface="Calibri" panose="020F0502020204030204" pitchFamily="34" charset="0"/>
                          <a:ea typeface="Roboto" panose="02000000000000000000" pitchFamily="2" charset="0"/>
                          <a:cs typeface="Calibri" panose="020F0502020204030204" pitchFamily="34" charset="0"/>
                        </a:rPr>
                        <a:t>17%</a:t>
                      </a:r>
                    </a:p>
                    <a:p>
                      <a:pPr algn="l" rtl="0" fontAlgn="base"/>
                      <a:endParaRPr lang="en-AU" sz="1800" b="0" dirty="0">
                        <a:effectLst/>
                        <a:latin typeface="Calibri" panose="020F0502020204030204" pitchFamily="34" charset="0"/>
                        <a:ea typeface="Roboto" panose="02000000000000000000" pitchFamily="2" charset="0"/>
                        <a:cs typeface="Calibri" panose="020F0502020204030204" pitchFamily="34" charset="0"/>
                      </a:endParaRPr>
                    </a:p>
                  </a:txBody>
                  <a:tcPr/>
                </a:tc>
                <a:extLst>
                  <a:ext uri="{0D108BD9-81ED-4DB2-BD59-A6C34878D82A}">
                    <a16:rowId xmlns:a16="http://schemas.microsoft.com/office/drawing/2014/main" val="2107165185"/>
                  </a:ext>
                </a:extLst>
              </a:tr>
            </a:tbl>
          </a:graphicData>
        </a:graphic>
      </p:graphicFrame>
      <p:cxnSp>
        <p:nvCxnSpPr>
          <p:cNvPr id="11" name="Straight Connector 10">
            <a:extLst>
              <a:ext uri="{FF2B5EF4-FFF2-40B4-BE49-F238E27FC236}">
                <a16:creationId xmlns:a16="http://schemas.microsoft.com/office/drawing/2014/main" id="{CAA0D406-3B50-FF4C-82CA-68EA0D215202}"/>
              </a:ext>
            </a:extLst>
          </p:cNvPr>
          <p:cNvCxnSpPr>
            <a:cxnSpLocks/>
          </p:cNvCxnSpPr>
          <p:nvPr/>
        </p:nvCxnSpPr>
        <p:spPr>
          <a:xfrm>
            <a:off x="911424" y="3068960"/>
            <a:ext cx="10369152" cy="0"/>
          </a:xfrm>
          <a:prstGeom prst="line">
            <a:avLst/>
          </a:prstGeom>
          <a:ln>
            <a:solidFill>
              <a:schemeClr val="accent3">
                <a:alpha val="41000"/>
              </a:schemeClr>
            </a:solidFill>
          </a:ln>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D69EE80B-C76C-5D43-A59B-0DBE3C68897C}"/>
              </a:ext>
            </a:extLst>
          </p:cNvPr>
          <p:cNvCxnSpPr>
            <a:cxnSpLocks/>
          </p:cNvCxnSpPr>
          <p:nvPr/>
        </p:nvCxnSpPr>
        <p:spPr>
          <a:xfrm flipV="1">
            <a:off x="6096000" y="404664"/>
            <a:ext cx="0" cy="5616624"/>
          </a:xfrm>
          <a:prstGeom prst="line">
            <a:avLst/>
          </a:prstGeom>
          <a:ln>
            <a:solidFill>
              <a:schemeClr val="accent3">
                <a:alpha val="41000"/>
              </a:schemeClr>
            </a:solidFill>
          </a:ln>
        </p:spPr>
        <p:style>
          <a:lnRef idx="3">
            <a:schemeClr val="accent3"/>
          </a:lnRef>
          <a:fillRef idx="0">
            <a:schemeClr val="accent3"/>
          </a:fillRef>
          <a:effectRef idx="2">
            <a:schemeClr val="accent3"/>
          </a:effectRef>
          <a:fontRef idx="minor">
            <a:schemeClr val="tx1"/>
          </a:fontRef>
        </p:style>
      </p:cxnSp>
      <p:pic>
        <p:nvPicPr>
          <p:cNvPr id="13" name="Graphic 12" descr="Woman outline">
            <a:extLst>
              <a:ext uri="{FF2B5EF4-FFF2-40B4-BE49-F238E27FC236}">
                <a16:creationId xmlns:a16="http://schemas.microsoft.com/office/drawing/2014/main" id="{099FEBBA-556A-444B-9876-6A54694189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0581" y="4637311"/>
            <a:ext cx="1189925" cy="1189925"/>
          </a:xfrm>
          <a:prstGeom prst="rect">
            <a:avLst/>
          </a:prstGeom>
        </p:spPr>
      </p:pic>
      <p:pic>
        <p:nvPicPr>
          <p:cNvPr id="15" name="Picture 14">
            <a:extLst>
              <a:ext uri="{FF2B5EF4-FFF2-40B4-BE49-F238E27FC236}">
                <a16:creationId xmlns:a16="http://schemas.microsoft.com/office/drawing/2014/main" id="{0C0E84E7-17E5-3C46-9D5C-2CF836314BC9}"/>
              </a:ext>
            </a:extLst>
          </p:cNvPr>
          <p:cNvPicPr>
            <a:picLocks noChangeAspect="1"/>
          </p:cNvPicPr>
          <p:nvPr/>
        </p:nvPicPr>
        <p:blipFill>
          <a:blip r:embed="rId5"/>
          <a:stretch>
            <a:fillRect/>
          </a:stretch>
        </p:blipFill>
        <p:spPr>
          <a:xfrm>
            <a:off x="6306793" y="553724"/>
            <a:ext cx="2227780" cy="2515236"/>
          </a:xfrm>
          <a:prstGeom prst="rect">
            <a:avLst/>
          </a:prstGeom>
        </p:spPr>
      </p:pic>
      <p:sp>
        <p:nvSpPr>
          <p:cNvPr id="17" name="TextBox 16">
            <a:extLst>
              <a:ext uri="{FF2B5EF4-FFF2-40B4-BE49-F238E27FC236}">
                <a16:creationId xmlns:a16="http://schemas.microsoft.com/office/drawing/2014/main" id="{4877FE57-A4A6-204C-B924-5280EDD8F6F3}"/>
              </a:ext>
            </a:extLst>
          </p:cNvPr>
          <p:cNvSpPr txBox="1"/>
          <p:nvPr/>
        </p:nvSpPr>
        <p:spPr>
          <a:xfrm>
            <a:off x="8656520" y="4418780"/>
            <a:ext cx="2682952" cy="646331"/>
          </a:xfrm>
          <a:prstGeom prst="rect">
            <a:avLst/>
          </a:prstGeom>
          <a:noFill/>
          <a:ln>
            <a:solidFill>
              <a:schemeClr val="accent1"/>
            </a:solidFill>
          </a:ln>
        </p:spPr>
        <p:txBody>
          <a:bodyPr wrap="square" rtlCol="0">
            <a:spAutoFit/>
          </a:bodyPr>
          <a:lstStyle/>
          <a:p>
            <a:r>
              <a:rPr lang="en-US" dirty="0"/>
              <a:t>50% active employment 50% retired</a:t>
            </a:r>
          </a:p>
        </p:txBody>
      </p:sp>
      <p:pic>
        <p:nvPicPr>
          <p:cNvPr id="18" name="Picture 17">
            <a:extLst>
              <a:ext uri="{FF2B5EF4-FFF2-40B4-BE49-F238E27FC236}">
                <a16:creationId xmlns:a16="http://schemas.microsoft.com/office/drawing/2014/main" id="{EA0A3A5D-66D4-C249-936A-16796C353254}"/>
              </a:ext>
            </a:extLst>
          </p:cNvPr>
          <p:cNvPicPr>
            <a:picLocks noChangeAspect="1"/>
          </p:cNvPicPr>
          <p:nvPr/>
        </p:nvPicPr>
        <p:blipFill>
          <a:blip r:embed="rId6"/>
          <a:stretch>
            <a:fillRect/>
          </a:stretch>
        </p:blipFill>
        <p:spPr>
          <a:xfrm>
            <a:off x="6680373" y="3879056"/>
            <a:ext cx="1854200" cy="1854200"/>
          </a:xfrm>
          <a:prstGeom prst="rect">
            <a:avLst/>
          </a:prstGeom>
        </p:spPr>
      </p:pic>
    </p:spTree>
    <p:extLst>
      <p:ext uri="{BB962C8B-B14F-4D97-AF65-F5344CB8AC3E}">
        <p14:creationId xmlns:p14="http://schemas.microsoft.com/office/powerpoint/2010/main" val="912203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88B5B7-B72B-7748-B01B-A582BA449B83}"/>
              </a:ext>
            </a:extLst>
          </p:cNvPr>
          <p:cNvSpPr txBox="1"/>
          <p:nvPr/>
        </p:nvSpPr>
        <p:spPr>
          <a:xfrm>
            <a:off x="2483741" y="2589403"/>
            <a:ext cx="3483683" cy="984885"/>
          </a:xfrm>
          <a:prstGeom prst="rect">
            <a:avLst/>
          </a:prstGeom>
          <a:solidFill>
            <a:srgbClr val="C00000"/>
          </a:solidFill>
        </p:spPr>
        <p:txBody>
          <a:bodyPr wrap="square" rtlCol="0">
            <a:spAutoFit/>
          </a:bodyPr>
          <a:lstStyle/>
          <a:p>
            <a:pPr algn="ctr"/>
            <a:endParaRPr lang="en-US" sz="1100" b="1" dirty="0">
              <a:solidFill>
                <a:schemeClr val="bg1"/>
              </a:solidFill>
            </a:endParaRPr>
          </a:p>
          <a:p>
            <a:pPr algn="ctr"/>
            <a:r>
              <a:rPr lang="en-US" b="1" dirty="0">
                <a:solidFill>
                  <a:schemeClr val="bg1"/>
                </a:solidFill>
              </a:rPr>
              <a:t>1. The value of lived experience in shaping the peer role</a:t>
            </a:r>
          </a:p>
          <a:p>
            <a:pPr algn="ctr"/>
            <a:endParaRPr lang="en-US" sz="1100" b="1" dirty="0">
              <a:solidFill>
                <a:schemeClr val="bg1"/>
              </a:solidFill>
            </a:endParaRPr>
          </a:p>
        </p:txBody>
      </p:sp>
      <p:sp>
        <p:nvSpPr>
          <p:cNvPr id="7" name="TextBox 6">
            <a:extLst>
              <a:ext uri="{FF2B5EF4-FFF2-40B4-BE49-F238E27FC236}">
                <a16:creationId xmlns:a16="http://schemas.microsoft.com/office/drawing/2014/main" id="{3531FA45-389F-5248-9783-4A2FCFB242E4}"/>
              </a:ext>
            </a:extLst>
          </p:cNvPr>
          <p:cNvSpPr txBox="1"/>
          <p:nvPr/>
        </p:nvSpPr>
        <p:spPr>
          <a:xfrm>
            <a:off x="6343942" y="2566576"/>
            <a:ext cx="3483684" cy="1000274"/>
          </a:xfrm>
          <a:prstGeom prst="rect">
            <a:avLst/>
          </a:prstGeom>
          <a:solidFill>
            <a:schemeClr val="accent2">
              <a:lumMod val="60000"/>
              <a:lumOff val="40000"/>
            </a:schemeClr>
          </a:solidFill>
        </p:spPr>
        <p:txBody>
          <a:bodyPr wrap="square" rtlCol="0">
            <a:spAutoFit/>
          </a:bodyPr>
          <a:lstStyle/>
          <a:p>
            <a:pPr algn="ctr"/>
            <a:endParaRPr lang="en-US" sz="1200" b="1" dirty="0">
              <a:solidFill>
                <a:schemeClr val="bg1"/>
              </a:solidFill>
            </a:endParaRPr>
          </a:p>
          <a:p>
            <a:pPr algn="ctr"/>
            <a:endParaRPr lang="en-US" sz="800" b="1" dirty="0">
              <a:solidFill>
                <a:schemeClr val="bg1"/>
              </a:solidFill>
            </a:endParaRPr>
          </a:p>
          <a:p>
            <a:pPr algn="ctr"/>
            <a:r>
              <a:rPr lang="en-US" b="1" dirty="0">
                <a:solidFill>
                  <a:schemeClr val="bg1"/>
                </a:solidFill>
              </a:rPr>
              <a:t>2. Impact on peer supporters</a:t>
            </a:r>
          </a:p>
          <a:p>
            <a:pPr algn="ctr"/>
            <a:endParaRPr lang="en-US" sz="700" b="1" dirty="0">
              <a:solidFill>
                <a:schemeClr val="bg1"/>
              </a:solidFill>
            </a:endParaRPr>
          </a:p>
          <a:p>
            <a:pPr algn="ctr"/>
            <a:endParaRPr lang="en-US" sz="1400" b="1" dirty="0">
              <a:solidFill>
                <a:schemeClr val="bg1"/>
              </a:solidFill>
            </a:endParaRPr>
          </a:p>
        </p:txBody>
      </p:sp>
      <p:sp>
        <p:nvSpPr>
          <p:cNvPr id="8" name="TextBox 7">
            <a:extLst>
              <a:ext uri="{FF2B5EF4-FFF2-40B4-BE49-F238E27FC236}">
                <a16:creationId xmlns:a16="http://schemas.microsoft.com/office/drawing/2014/main" id="{6418F660-BB4B-F743-BB49-12A665D91679}"/>
              </a:ext>
            </a:extLst>
          </p:cNvPr>
          <p:cNvSpPr txBox="1"/>
          <p:nvPr/>
        </p:nvSpPr>
        <p:spPr>
          <a:xfrm>
            <a:off x="2483741" y="4254910"/>
            <a:ext cx="3483683" cy="915635"/>
          </a:xfrm>
          <a:prstGeom prst="rect">
            <a:avLst/>
          </a:prstGeom>
          <a:solidFill>
            <a:srgbClr val="FD0005">
              <a:alpha val="45882"/>
            </a:srgbClr>
          </a:solidFill>
          <a:ln>
            <a:solidFill>
              <a:srgbClr val="C00000">
                <a:alpha val="43000"/>
              </a:srgbClr>
            </a:solidFill>
          </a:ln>
        </p:spPr>
        <p:txBody>
          <a:bodyPr wrap="square" rtlCol="0">
            <a:spAutoFit/>
          </a:bodyPr>
          <a:lstStyle/>
          <a:p>
            <a:pPr algn="ctr"/>
            <a:endParaRPr lang="en-US" sz="1050" b="1" dirty="0">
              <a:solidFill>
                <a:schemeClr val="bg1"/>
              </a:solidFill>
            </a:endParaRPr>
          </a:p>
          <a:p>
            <a:pPr algn="ctr"/>
            <a:r>
              <a:rPr lang="en-US" sz="1600" dirty="0">
                <a:solidFill>
                  <a:schemeClr val="bg1"/>
                </a:solidFill>
              </a:rPr>
              <a:t>(a) Credibility and relatedness by virtue of experience</a:t>
            </a:r>
          </a:p>
          <a:p>
            <a:pPr algn="ctr"/>
            <a:endParaRPr lang="en-US" sz="1100" b="1" dirty="0">
              <a:solidFill>
                <a:schemeClr val="bg1"/>
              </a:solidFill>
            </a:endParaRPr>
          </a:p>
        </p:txBody>
      </p:sp>
      <p:sp>
        <p:nvSpPr>
          <p:cNvPr id="9" name="TextBox 8">
            <a:extLst>
              <a:ext uri="{FF2B5EF4-FFF2-40B4-BE49-F238E27FC236}">
                <a16:creationId xmlns:a16="http://schemas.microsoft.com/office/drawing/2014/main" id="{DA30BF17-A5C0-0E4C-88E3-F09C4A20CDD5}"/>
              </a:ext>
            </a:extLst>
          </p:cNvPr>
          <p:cNvSpPr txBox="1"/>
          <p:nvPr/>
        </p:nvSpPr>
        <p:spPr>
          <a:xfrm>
            <a:off x="2483741" y="5262050"/>
            <a:ext cx="3483683" cy="915635"/>
          </a:xfrm>
          <a:prstGeom prst="rect">
            <a:avLst/>
          </a:prstGeom>
          <a:solidFill>
            <a:srgbClr val="FD0005">
              <a:alpha val="45882"/>
            </a:srgbClr>
          </a:solidFill>
        </p:spPr>
        <p:txBody>
          <a:bodyPr wrap="square" rtlCol="0">
            <a:spAutoFit/>
          </a:bodyPr>
          <a:lstStyle/>
          <a:p>
            <a:pPr algn="ctr"/>
            <a:endParaRPr lang="en-US" sz="1050" b="1" dirty="0">
              <a:solidFill>
                <a:schemeClr val="bg1"/>
              </a:solidFill>
            </a:endParaRPr>
          </a:p>
          <a:p>
            <a:pPr algn="ctr"/>
            <a:r>
              <a:rPr lang="en-US" sz="1600" dirty="0">
                <a:solidFill>
                  <a:schemeClr val="bg1"/>
                </a:solidFill>
              </a:rPr>
              <a:t>(b) Knowledge and confidence by virtue of experience</a:t>
            </a:r>
          </a:p>
          <a:p>
            <a:pPr algn="ctr"/>
            <a:endParaRPr lang="en-US" sz="1100" b="1" dirty="0">
              <a:solidFill>
                <a:schemeClr val="bg1"/>
              </a:solidFill>
            </a:endParaRPr>
          </a:p>
        </p:txBody>
      </p:sp>
      <p:sp>
        <p:nvSpPr>
          <p:cNvPr id="10" name="Down Arrow 9">
            <a:extLst>
              <a:ext uri="{FF2B5EF4-FFF2-40B4-BE49-F238E27FC236}">
                <a16:creationId xmlns:a16="http://schemas.microsoft.com/office/drawing/2014/main" id="{947C4B23-1B95-3A46-A1EB-B597D7BE20E8}"/>
              </a:ext>
            </a:extLst>
          </p:cNvPr>
          <p:cNvSpPr/>
          <p:nvPr/>
        </p:nvSpPr>
        <p:spPr>
          <a:xfrm>
            <a:off x="3924368" y="3574288"/>
            <a:ext cx="602428" cy="56060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E776714-CD14-B84C-BB02-6E4C5563B294}"/>
              </a:ext>
            </a:extLst>
          </p:cNvPr>
          <p:cNvSpPr txBox="1"/>
          <p:nvPr/>
        </p:nvSpPr>
        <p:spPr>
          <a:xfrm>
            <a:off x="304230" y="72294"/>
            <a:ext cx="11583540" cy="769441"/>
          </a:xfrm>
          <a:prstGeom prst="rect">
            <a:avLst/>
          </a:prstGeom>
          <a:noFill/>
          <a:ln w="38100">
            <a:noFill/>
          </a:ln>
        </p:spPr>
        <p:txBody>
          <a:bodyPr wrap="square" rtlCol="0">
            <a:spAutoFit/>
          </a:bodyPr>
          <a:lstStyle/>
          <a:p>
            <a:pPr algn="ctr"/>
            <a:endParaRPr lang="en-US" sz="2200" b="1" dirty="0">
              <a:solidFill>
                <a:schemeClr val="bg1"/>
              </a:solidFill>
            </a:endParaRPr>
          </a:p>
          <a:p>
            <a:pPr algn="ctr"/>
            <a:r>
              <a:rPr lang="en-US" sz="2200" b="1" dirty="0"/>
              <a:t>What are the experiences of peer-facilitators delivering an online physical activity intervention?</a:t>
            </a:r>
            <a:endParaRPr lang="en-US" sz="2200" b="1" dirty="0">
              <a:solidFill>
                <a:schemeClr val="bg1"/>
              </a:solidFill>
            </a:endParaRPr>
          </a:p>
        </p:txBody>
      </p:sp>
      <p:sp>
        <p:nvSpPr>
          <p:cNvPr id="5" name="TextBox 4">
            <a:extLst>
              <a:ext uri="{FF2B5EF4-FFF2-40B4-BE49-F238E27FC236}">
                <a16:creationId xmlns:a16="http://schemas.microsoft.com/office/drawing/2014/main" id="{4E075439-386B-404F-AE7F-B0D87894A9BD}"/>
              </a:ext>
            </a:extLst>
          </p:cNvPr>
          <p:cNvSpPr txBox="1"/>
          <p:nvPr/>
        </p:nvSpPr>
        <p:spPr>
          <a:xfrm>
            <a:off x="2483741" y="1025936"/>
            <a:ext cx="7343885" cy="1200329"/>
          </a:xfrm>
          <a:prstGeom prst="rect">
            <a:avLst/>
          </a:prstGeom>
          <a:noFill/>
          <a:ln>
            <a:solidFill>
              <a:schemeClr val="tx1"/>
            </a:solidFill>
          </a:ln>
        </p:spPr>
        <p:txBody>
          <a:bodyPr wrap="square" rtlCol="0">
            <a:spAutoFit/>
          </a:bodyPr>
          <a:lstStyle/>
          <a:p>
            <a:pPr marL="285750" indent="-285750">
              <a:buFont typeface="Courier New" panose="02070309020205020404" pitchFamily="49" charset="0"/>
              <a:buChar char="o"/>
            </a:pPr>
            <a:r>
              <a:rPr lang="en-US" dirty="0"/>
              <a:t>What was your experience being a peer-facilitator? </a:t>
            </a:r>
          </a:p>
          <a:p>
            <a:pPr marL="285750" indent="-285750">
              <a:buFont typeface="Courier New" panose="02070309020205020404" pitchFamily="49" charset="0"/>
              <a:buChar char="o"/>
            </a:pPr>
            <a:r>
              <a:rPr lang="en-US" dirty="0"/>
              <a:t>Why did you decided to volunteer to be a peer-facilitator?</a:t>
            </a:r>
          </a:p>
          <a:p>
            <a:pPr marL="285750" indent="-285750">
              <a:buFont typeface="Courier New" panose="02070309020205020404" pitchFamily="49" charset="0"/>
              <a:buChar char="o"/>
            </a:pPr>
            <a:r>
              <a:rPr lang="en-US" dirty="0"/>
              <a:t>What did you understand your role to be? </a:t>
            </a:r>
          </a:p>
          <a:p>
            <a:pPr marL="285750" indent="-285750">
              <a:buFont typeface="Courier New" panose="02070309020205020404" pitchFamily="49" charset="0"/>
              <a:buChar char="o"/>
            </a:pPr>
            <a:r>
              <a:rPr lang="en-US" dirty="0"/>
              <a:t>What would you like seen differently next time? E.g., training needs</a:t>
            </a:r>
          </a:p>
        </p:txBody>
      </p:sp>
    </p:spTree>
    <p:extLst>
      <p:ext uri="{BB962C8B-B14F-4D97-AF65-F5344CB8AC3E}">
        <p14:creationId xmlns:p14="http://schemas.microsoft.com/office/powerpoint/2010/main" val="12774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5074C0-90B7-EC49-B57E-0CC9068CADCA}"/>
              </a:ext>
            </a:extLst>
          </p:cNvPr>
          <p:cNvSpPr txBox="1"/>
          <p:nvPr/>
        </p:nvSpPr>
        <p:spPr>
          <a:xfrm>
            <a:off x="139125" y="715293"/>
            <a:ext cx="11877029" cy="638636"/>
          </a:xfrm>
          <a:prstGeom prst="rect">
            <a:avLst/>
          </a:prstGeom>
          <a:solidFill>
            <a:srgbClr val="FD0005">
              <a:alpha val="45882"/>
            </a:srgbClr>
          </a:solidFill>
          <a:ln>
            <a:solidFill>
              <a:srgbClr val="C00000">
                <a:alpha val="24793"/>
              </a:srgbClr>
            </a:solidFill>
          </a:ln>
        </p:spPr>
        <p:txBody>
          <a:bodyPr wrap="square" rtlCol="0">
            <a:spAutoFit/>
          </a:bodyPr>
          <a:lstStyle/>
          <a:p>
            <a:pPr algn="ctr"/>
            <a:endParaRPr lang="en-US" sz="900" b="1" dirty="0">
              <a:solidFill>
                <a:schemeClr val="bg1"/>
              </a:solidFill>
            </a:endParaRPr>
          </a:p>
          <a:p>
            <a:pPr algn="ctr"/>
            <a:r>
              <a:rPr lang="en-US" sz="1600" dirty="0">
                <a:solidFill>
                  <a:schemeClr val="bg1"/>
                </a:solidFill>
              </a:rPr>
              <a:t>(a) Credibility and relatedness by virtue of experience</a:t>
            </a:r>
          </a:p>
          <a:p>
            <a:pPr algn="ctr"/>
            <a:endParaRPr lang="en-US" sz="900" b="1" dirty="0">
              <a:solidFill>
                <a:schemeClr val="bg1"/>
              </a:solidFill>
            </a:endParaRPr>
          </a:p>
        </p:txBody>
      </p:sp>
      <p:sp>
        <p:nvSpPr>
          <p:cNvPr id="5" name="TextBox 4">
            <a:extLst>
              <a:ext uri="{FF2B5EF4-FFF2-40B4-BE49-F238E27FC236}">
                <a16:creationId xmlns:a16="http://schemas.microsoft.com/office/drawing/2014/main" id="{4BA63CC0-BB27-3744-9001-65F9F3E0AA8E}"/>
              </a:ext>
            </a:extLst>
          </p:cNvPr>
          <p:cNvSpPr txBox="1"/>
          <p:nvPr/>
        </p:nvSpPr>
        <p:spPr>
          <a:xfrm>
            <a:off x="1198936" y="1493528"/>
            <a:ext cx="9510288" cy="2308324"/>
          </a:xfrm>
          <a:prstGeom prst="rect">
            <a:avLst/>
          </a:prstGeom>
          <a:noFill/>
        </p:spPr>
        <p:txBody>
          <a:bodyPr wrap="square">
            <a:spAutoFit/>
          </a:bodyPr>
          <a:lstStyle/>
          <a:p>
            <a:r>
              <a:rPr lang="en-AU" i="1" dirty="0">
                <a:effectLst/>
                <a:latin typeface="Helvetica" pitchFamily="2" charset="0"/>
              </a:rPr>
              <a:t>It’s just leading by example and then when other people tell you to do stuff like your psychologist tells you, you have to do this homework, you’re resistant. You’re like, f**k I don’t want to do that.” </a:t>
            </a:r>
          </a:p>
          <a:p>
            <a:endParaRPr lang="en-US" i="1" dirty="0">
              <a:latin typeface="Helvetica" pitchFamily="2" charset="0"/>
            </a:endParaRPr>
          </a:p>
          <a:p>
            <a:pPr lvl="0">
              <a:defRPr/>
            </a:pPr>
            <a:r>
              <a:rPr lang="en-AU" i="1" dirty="0">
                <a:latin typeface="Helvetica" pitchFamily="2" charset="0"/>
              </a:rPr>
              <a:t>I’m not saying that you don’t motivate. You motivate in your own way by your expertise and by showing how to actually do some of the exercises... I think the peer support isn’t so much the technicalities of the exercise, its more about the emotional response.</a:t>
            </a:r>
          </a:p>
          <a:p>
            <a:endParaRPr lang="en-AU" i="1" dirty="0">
              <a:effectLst/>
              <a:latin typeface="Helvetica" pitchFamily="2" charset="0"/>
            </a:endParaRPr>
          </a:p>
        </p:txBody>
      </p:sp>
      <p:sp>
        <p:nvSpPr>
          <p:cNvPr id="6" name="TextBox 5">
            <a:extLst>
              <a:ext uri="{FF2B5EF4-FFF2-40B4-BE49-F238E27FC236}">
                <a16:creationId xmlns:a16="http://schemas.microsoft.com/office/drawing/2014/main" id="{058AEE75-4F2D-C343-B6AB-52D90AEF3F8E}"/>
              </a:ext>
            </a:extLst>
          </p:cNvPr>
          <p:cNvSpPr txBox="1"/>
          <p:nvPr/>
        </p:nvSpPr>
        <p:spPr>
          <a:xfrm>
            <a:off x="157485" y="3619898"/>
            <a:ext cx="11877029" cy="638636"/>
          </a:xfrm>
          <a:prstGeom prst="rect">
            <a:avLst/>
          </a:prstGeom>
          <a:solidFill>
            <a:srgbClr val="FD0005">
              <a:alpha val="45882"/>
            </a:srgbClr>
          </a:solidFill>
        </p:spPr>
        <p:txBody>
          <a:bodyPr wrap="square" rtlCol="0">
            <a:spAutoFit/>
          </a:bodyPr>
          <a:lstStyle/>
          <a:p>
            <a:pPr algn="ctr"/>
            <a:endParaRPr lang="en-US" sz="900" b="1" dirty="0">
              <a:solidFill>
                <a:schemeClr val="bg1"/>
              </a:solidFill>
            </a:endParaRPr>
          </a:p>
          <a:p>
            <a:pPr algn="ctr"/>
            <a:r>
              <a:rPr lang="en-US" sz="1600" dirty="0">
                <a:solidFill>
                  <a:schemeClr val="bg1"/>
                </a:solidFill>
              </a:rPr>
              <a:t>(b) Knowledge and confidence by virtue of experience</a:t>
            </a:r>
          </a:p>
          <a:p>
            <a:pPr algn="ctr"/>
            <a:endParaRPr lang="en-US" sz="900" b="1" dirty="0">
              <a:solidFill>
                <a:schemeClr val="bg1"/>
              </a:solidFill>
            </a:endParaRPr>
          </a:p>
        </p:txBody>
      </p:sp>
      <p:sp>
        <p:nvSpPr>
          <p:cNvPr id="7" name="TextBox 6">
            <a:extLst>
              <a:ext uri="{FF2B5EF4-FFF2-40B4-BE49-F238E27FC236}">
                <a16:creationId xmlns:a16="http://schemas.microsoft.com/office/drawing/2014/main" id="{560FF01B-EA6E-0C46-A2BF-F71BC3C1767E}"/>
              </a:ext>
            </a:extLst>
          </p:cNvPr>
          <p:cNvSpPr txBox="1"/>
          <p:nvPr/>
        </p:nvSpPr>
        <p:spPr>
          <a:xfrm>
            <a:off x="1482774" y="4610742"/>
            <a:ext cx="9226450" cy="2031325"/>
          </a:xfrm>
          <a:prstGeom prst="rect">
            <a:avLst/>
          </a:prstGeom>
          <a:noFill/>
        </p:spPr>
        <p:txBody>
          <a:bodyPr wrap="square">
            <a:spAutoFit/>
          </a:bodyPr>
          <a:lstStyle/>
          <a:p>
            <a:r>
              <a:rPr lang="en-AU" i="1" dirty="0">
                <a:effectLst/>
                <a:latin typeface="Helvetica" pitchFamily="2" charset="0"/>
              </a:rPr>
              <a:t>I still remember the day when I got off the couch, I went and picked up some five-pound weights and I started moving. That was the day when things started happening in a better way for me …. .. So coming back around and being on the other end of it and there is a little bit of uncertainty and some people don’t like to talk in front of their phone and share insight because it too personal, it’s too scary …And then they’re like, ‘oh wow he can do it so I guess I can too.’ And then they get to work through those little tiny hurdles and it builds their confidence and they pull strength from other people. </a:t>
            </a:r>
          </a:p>
        </p:txBody>
      </p:sp>
      <p:pic>
        <p:nvPicPr>
          <p:cNvPr id="3" name="Graphic 2" descr="Open quotation mark with solid fill">
            <a:extLst>
              <a:ext uri="{FF2B5EF4-FFF2-40B4-BE49-F238E27FC236}">
                <a16:creationId xmlns:a16="http://schemas.microsoft.com/office/drawing/2014/main" id="{90A2AB05-F0F6-B841-BDC4-BEC210825C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76677">
            <a:off x="429503" y="4223244"/>
            <a:ext cx="914400" cy="914400"/>
          </a:xfrm>
          <a:prstGeom prst="rect">
            <a:avLst/>
          </a:prstGeom>
        </p:spPr>
      </p:pic>
      <p:pic>
        <p:nvPicPr>
          <p:cNvPr id="8" name="Graphic 7" descr="Open quotation mark with solid fill">
            <a:extLst>
              <a:ext uri="{FF2B5EF4-FFF2-40B4-BE49-F238E27FC236}">
                <a16:creationId xmlns:a16="http://schemas.microsoft.com/office/drawing/2014/main" id="{A6829F7F-94F3-654E-AD3A-C62CD6D758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079011">
            <a:off x="10725477" y="5818076"/>
            <a:ext cx="914400" cy="914400"/>
          </a:xfrm>
          <a:prstGeom prst="rect">
            <a:avLst/>
          </a:prstGeom>
        </p:spPr>
      </p:pic>
      <p:pic>
        <p:nvPicPr>
          <p:cNvPr id="9" name="Graphic 8" descr="Open quotation mark with solid fill">
            <a:extLst>
              <a:ext uri="{FF2B5EF4-FFF2-40B4-BE49-F238E27FC236}">
                <a16:creationId xmlns:a16="http://schemas.microsoft.com/office/drawing/2014/main" id="{6FF3896E-922E-9C46-900D-3987BDAE17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76677">
            <a:off x="219409" y="1257253"/>
            <a:ext cx="914400" cy="914400"/>
          </a:xfrm>
          <a:prstGeom prst="rect">
            <a:avLst/>
          </a:prstGeom>
        </p:spPr>
      </p:pic>
      <p:pic>
        <p:nvPicPr>
          <p:cNvPr id="10" name="Graphic 9" descr="Open quotation mark with solid fill">
            <a:extLst>
              <a:ext uri="{FF2B5EF4-FFF2-40B4-BE49-F238E27FC236}">
                <a16:creationId xmlns:a16="http://schemas.microsoft.com/office/drawing/2014/main" id="{DA00BE9F-5676-184E-BDCA-5ECE555003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079011">
            <a:off x="10725871" y="2291871"/>
            <a:ext cx="914400" cy="914400"/>
          </a:xfrm>
          <a:prstGeom prst="rect">
            <a:avLst/>
          </a:prstGeom>
        </p:spPr>
      </p:pic>
      <p:sp>
        <p:nvSpPr>
          <p:cNvPr id="11" name="TextBox 10">
            <a:extLst>
              <a:ext uri="{FF2B5EF4-FFF2-40B4-BE49-F238E27FC236}">
                <a16:creationId xmlns:a16="http://schemas.microsoft.com/office/drawing/2014/main" id="{96DCB224-7368-7944-9787-212AC81DCA15}"/>
              </a:ext>
            </a:extLst>
          </p:cNvPr>
          <p:cNvSpPr txBox="1"/>
          <p:nvPr/>
        </p:nvSpPr>
        <p:spPr>
          <a:xfrm>
            <a:off x="139124" y="212137"/>
            <a:ext cx="11892391" cy="369332"/>
          </a:xfrm>
          <a:prstGeom prst="rect">
            <a:avLst/>
          </a:prstGeom>
          <a:solidFill>
            <a:srgbClr val="C00000"/>
          </a:solidFill>
        </p:spPr>
        <p:txBody>
          <a:bodyPr wrap="square" rtlCol="0">
            <a:spAutoFit/>
          </a:bodyPr>
          <a:lstStyle/>
          <a:p>
            <a:pPr algn="ctr"/>
            <a:r>
              <a:rPr lang="en-US" b="1" dirty="0">
                <a:solidFill>
                  <a:schemeClr val="bg1"/>
                </a:solidFill>
              </a:rPr>
              <a:t>1. The value of lived experience in shaping the peer role</a:t>
            </a:r>
          </a:p>
        </p:txBody>
      </p:sp>
    </p:spTree>
    <p:extLst>
      <p:ext uri="{BB962C8B-B14F-4D97-AF65-F5344CB8AC3E}">
        <p14:creationId xmlns:p14="http://schemas.microsoft.com/office/powerpoint/2010/main" val="123516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B50510-2694-CD4B-98CF-95047D8A3B12}"/>
              </a:ext>
            </a:extLst>
          </p:cNvPr>
          <p:cNvSpPr txBox="1"/>
          <p:nvPr/>
        </p:nvSpPr>
        <p:spPr>
          <a:xfrm>
            <a:off x="126930" y="743209"/>
            <a:ext cx="11907754" cy="1000274"/>
          </a:xfrm>
          <a:prstGeom prst="rect">
            <a:avLst/>
          </a:prstGeom>
          <a:solidFill>
            <a:schemeClr val="accent2">
              <a:lumMod val="60000"/>
              <a:lumOff val="40000"/>
            </a:schemeClr>
          </a:solidFill>
        </p:spPr>
        <p:txBody>
          <a:bodyPr wrap="square" rtlCol="0">
            <a:spAutoFit/>
          </a:bodyPr>
          <a:lstStyle/>
          <a:p>
            <a:pPr algn="ctr"/>
            <a:endParaRPr lang="en-US" sz="1200" b="1" dirty="0">
              <a:solidFill>
                <a:schemeClr val="bg1"/>
              </a:solidFill>
            </a:endParaRPr>
          </a:p>
          <a:p>
            <a:pPr algn="ctr"/>
            <a:endParaRPr lang="en-US" sz="800" b="1" dirty="0">
              <a:solidFill>
                <a:schemeClr val="bg1"/>
              </a:solidFill>
            </a:endParaRPr>
          </a:p>
          <a:p>
            <a:pPr algn="ctr"/>
            <a:r>
              <a:rPr lang="en-US" b="1" dirty="0">
                <a:solidFill>
                  <a:schemeClr val="bg1"/>
                </a:solidFill>
              </a:rPr>
              <a:t>2. Impact on peer supporters</a:t>
            </a:r>
          </a:p>
          <a:p>
            <a:pPr algn="ctr"/>
            <a:endParaRPr lang="en-US" sz="700" b="1" dirty="0">
              <a:solidFill>
                <a:schemeClr val="bg1"/>
              </a:solidFill>
            </a:endParaRPr>
          </a:p>
          <a:p>
            <a:pPr algn="ctr"/>
            <a:endParaRPr lang="en-US" sz="1400" b="1" dirty="0">
              <a:solidFill>
                <a:schemeClr val="bg1"/>
              </a:solidFill>
            </a:endParaRPr>
          </a:p>
        </p:txBody>
      </p:sp>
      <p:sp>
        <p:nvSpPr>
          <p:cNvPr id="3" name="TextBox 2">
            <a:extLst>
              <a:ext uri="{FF2B5EF4-FFF2-40B4-BE49-F238E27FC236}">
                <a16:creationId xmlns:a16="http://schemas.microsoft.com/office/drawing/2014/main" id="{9A0552F2-3A74-F24E-B339-227667C8DCF1}"/>
              </a:ext>
            </a:extLst>
          </p:cNvPr>
          <p:cNvSpPr txBox="1"/>
          <p:nvPr/>
        </p:nvSpPr>
        <p:spPr>
          <a:xfrm>
            <a:off x="1661160" y="2767280"/>
            <a:ext cx="8869680" cy="1323439"/>
          </a:xfrm>
          <a:prstGeom prst="rect">
            <a:avLst/>
          </a:prstGeom>
          <a:noFill/>
        </p:spPr>
        <p:txBody>
          <a:bodyPr wrap="square">
            <a:spAutoFit/>
          </a:bodyPr>
          <a:lstStyle/>
          <a:p>
            <a:r>
              <a:rPr lang="en-AU" sz="2000" i="1" dirty="0">
                <a:effectLst/>
                <a:latin typeface="Helvetica" pitchFamily="2" charset="0"/>
              </a:rPr>
              <a:t>I really think the volunteering piece plays a huge role because it’s filling a piece that we lose when we no longer have the identify of an active first responder. The grief over the loss of your job is really hard for some people to navigate and just knowing that it’s not your identity, it’s just your career.</a:t>
            </a:r>
          </a:p>
        </p:txBody>
      </p:sp>
      <p:pic>
        <p:nvPicPr>
          <p:cNvPr id="5" name="Graphic 4" descr="Open quotation mark with solid fill">
            <a:extLst>
              <a:ext uri="{FF2B5EF4-FFF2-40B4-BE49-F238E27FC236}">
                <a16:creationId xmlns:a16="http://schemas.microsoft.com/office/drawing/2014/main" id="{CEDE03D3-C950-1B44-B354-BDD1EC4F59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6928">
            <a:off x="624349" y="2086897"/>
            <a:ext cx="914400" cy="914400"/>
          </a:xfrm>
          <a:prstGeom prst="rect">
            <a:avLst/>
          </a:prstGeom>
        </p:spPr>
      </p:pic>
      <p:pic>
        <p:nvPicPr>
          <p:cNvPr id="6" name="Graphic 5" descr="Open quotation mark with solid fill">
            <a:extLst>
              <a:ext uri="{FF2B5EF4-FFF2-40B4-BE49-F238E27FC236}">
                <a16:creationId xmlns:a16="http://schemas.microsoft.com/office/drawing/2014/main" id="{74D62CE2-33AA-6449-AC76-7C5D4F1D4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307175">
            <a:off x="10316744" y="3898990"/>
            <a:ext cx="914400" cy="914400"/>
          </a:xfrm>
          <a:prstGeom prst="rect">
            <a:avLst/>
          </a:prstGeom>
        </p:spPr>
      </p:pic>
    </p:spTree>
    <p:extLst>
      <p:ext uri="{BB962C8B-B14F-4D97-AF65-F5344CB8AC3E}">
        <p14:creationId xmlns:p14="http://schemas.microsoft.com/office/powerpoint/2010/main" val="2071338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621A-EB50-BF45-A678-ABF1E3FF4A35}"/>
              </a:ext>
            </a:extLst>
          </p:cNvPr>
          <p:cNvSpPr>
            <a:spLocks noGrp="1"/>
          </p:cNvSpPr>
          <p:nvPr>
            <p:ph type="title"/>
          </p:nvPr>
        </p:nvSpPr>
        <p:spPr/>
        <p:txBody>
          <a:bodyPr/>
          <a:lstStyle/>
          <a:p>
            <a:endParaRPr lang="en-US" dirty="0"/>
          </a:p>
        </p:txBody>
      </p:sp>
      <p:pic>
        <p:nvPicPr>
          <p:cNvPr id="13" name="Content Placeholder 12" descr="Graphical user interface, text, application, email&#10;&#10;Description automatically generated">
            <a:extLst>
              <a:ext uri="{FF2B5EF4-FFF2-40B4-BE49-F238E27FC236}">
                <a16:creationId xmlns:a16="http://schemas.microsoft.com/office/drawing/2014/main" id="{2D96F474-1F34-2247-A964-81A21B8965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9188" y="2583656"/>
            <a:ext cx="4902200" cy="1892300"/>
          </a:xfrm>
        </p:spPr>
      </p:pic>
      <p:sp>
        <p:nvSpPr>
          <p:cNvPr id="4" name="Slide Number Placeholder 3">
            <a:extLst>
              <a:ext uri="{FF2B5EF4-FFF2-40B4-BE49-F238E27FC236}">
                <a16:creationId xmlns:a16="http://schemas.microsoft.com/office/drawing/2014/main" id="{39A61C71-8463-BA49-BF3A-9D9EF8F5EFDC}"/>
              </a:ext>
            </a:extLst>
          </p:cNvPr>
          <p:cNvSpPr>
            <a:spLocks noGrp="1"/>
          </p:cNvSpPr>
          <p:nvPr>
            <p:ph type="sldNum" sz="quarter" idx="12"/>
          </p:nvPr>
        </p:nvSpPr>
        <p:spPr/>
        <p:txBody>
          <a:bodyPr/>
          <a:lstStyle/>
          <a:p>
            <a:fld id="{5713FEB2-1AEF-EB4F-BA8F-0EAB9F9A202E}" type="slidenum">
              <a:rPr lang="en-US" smtClean="0"/>
              <a:t>16</a:t>
            </a:fld>
            <a:endParaRPr lang="en-US"/>
          </a:p>
        </p:txBody>
      </p:sp>
      <p:pic>
        <p:nvPicPr>
          <p:cNvPr id="5" name="Picture 4">
            <a:extLst>
              <a:ext uri="{FF2B5EF4-FFF2-40B4-BE49-F238E27FC236}">
                <a16:creationId xmlns:a16="http://schemas.microsoft.com/office/drawing/2014/main" id="{CCF948DB-68D8-2948-8D73-0D9BBF8EB55C}"/>
              </a:ext>
            </a:extLst>
          </p:cNvPr>
          <p:cNvPicPr>
            <a:picLocks noChangeAspect="1"/>
          </p:cNvPicPr>
          <p:nvPr/>
        </p:nvPicPr>
        <p:blipFill>
          <a:blip r:embed="rId4"/>
          <a:stretch>
            <a:fillRect/>
          </a:stretch>
        </p:blipFill>
        <p:spPr>
          <a:xfrm>
            <a:off x="0" y="609"/>
            <a:ext cx="12192000" cy="6856781"/>
          </a:xfrm>
          <a:prstGeom prst="rect">
            <a:avLst/>
          </a:prstGeom>
        </p:spPr>
      </p:pic>
      <p:sp>
        <p:nvSpPr>
          <p:cNvPr id="6" name="Rectangle 5">
            <a:extLst>
              <a:ext uri="{FF2B5EF4-FFF2-40B4-BE49-F238E27FC236}">
                <a16:creationId xmlns:a16="http://schemas.microsoft.com/office/drawing/2014/main" id="{1DA35CC3-201D-4F42-8A00-8CBEEF2BD4C1}"/>
              </a:ext>
            </a:extLst>
          </p:cNvPr>
          <p:cNvSpPr/>
          <p:nvPr/>
        </p:nvSpPr>
        <p:spPr>
          <a:xfrm>
            <a:off x="0" y="548680"/>
            <a:ext cx="5159896" cy="576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52A9A2-C23E-584E-9462-46612305D952}"/>
              </a:ext>
            </a:extLst>
          </p:cNvPr>
          <p:cNvSpPr/>
          <p:nvPr/>
        </p:nvSpPr>
        <p:spPr>
          <a:xfrm>
            <a:off x="7176120" y="548679"/>
            <a:ext cx="5159896" cy="576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740D4C-FCCE-4645-93FD-667B61F811FD}"/>
              </a:ext>
            </a:extLst>
          </p:cNvPr>
          <p:cNvSpPr/>
          <p:nvPr/>
        </p:nvSpPr>
        <p:spPr>
          <a:xfrm>
            <a:off x="5174713" y="664369"/>
            <a:ext cx="1872208" cy="5451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5B435-AB63-A646-B0F4-D336C8E89E94}"/>
              </a:ext>
            </a:extLst>
          </p:cNvPr>
          <p:cNvSpPr/>
          <p:nvPr/>
        </p:nvSpPr>
        <p:spPr>
          <a:xfrm>
            <a:off x="29634" y="6093296"/>
            <a:ext cx="12162366" cy="664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5" descr="Graphical user interface, text, application, email&#10;&#10;Description automatically generated">
            <a:extLst>
              <a:ext uri="{FF2B5EF4-FFF2-40B4-BE49-F238E27FC236}">
                <a16:creationId xmlns:a16="http://schemas.microsoft.com/office/drawing/2014/main" id="{DC22029B-0D8F-2142-B06D-E7AA58A0CE50}"/>
              </a:ext>
            </a:extLst>
          </p:cNvPr>
          <p:cNvPicPr>
            <a:picLocks noChangeAspect="1"/>
          </p:cNvPicPr>
          <p:nvPr/>
        </p:nvPicPr>
        <p:blipFill rotWithShape="1">
          <a:blip r:embed="rId3">
            <a:extLst>
              <a:ext uri="{28A0092B-C50C-407E-A947-70E740481C1C}">
                <a14:useLocalDpi xmlns:a14="http://schemas.microsoft.com/office/drawing/2010/main" val="0"/>
              </a:ext>
            </a:extLst>
          </a:blip>
          <a:srcRect t="11855" r="343"/>
          <a:stretch/>
        </p:blipFill>
        <p:spPr bwMode="auto">
          <a:xfrm>
            <a:off x="7061738" y="4628239"/>
            <a:ext cx="5296926" cy="189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53662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0C6817-6008-A748-B97B-A4A7FD539E23}"/>
              </a:ext>
            </a:extLst>
          </p:cNvPr>
          <p:cNvSpPr>
            <a:spLocks noGrp="1"/>
          </p:cNvSpPr>
          <p:nvPr>
            <p:ph type="title"/>
          </p:nvPr>
        </p:nvSpPr>
        <p:spPr>
          <a:xfrm>
            <a:off x="3935760" y="297093"/>
            <a:ext cx="10945283" cy="461962"/>
          </a:xfrm>
        </p:spPr>
        <p:txBody>
          <a:bodyPr>
            <a:normAutofit fontScale="90000"/>
          </a:bodyPr>
          <a:lstStyle/>
          <a:p>
            <a:r>
              <a:rPr lang="en-US" dirty="0">
                <a:latin typeface="Roboto" panose="02000000000000000000" pitchFamily="2" charset="0"/>
                <a:ea typeface="Roboto" panose="02000000000000000000" pitchFamily="2" charset="0"/>
              </a:rPr>
              <a:t>Acknowledgements</a:t>
            </a:r>
          </a:p>
        </p:txBody>
      </p:sp>
      <p:sp>
        <p:nvSpPr>
          <p:cNvPr id="7" name="Content Placeholder 2">
            <a:extLst>
              <a:ext uri="{FF2B5EF4-FFF2-40B4-BE49-F238E27FC236}">
                <a16:creationId xmlns:a16="http://schemas.microsoft.com/office/drawing/2014/main" id="{762AF08C-4076-C64F-BD6F-45032820499E}"/>
              </a:ext>
            </a:extLst>
          </p:cNvPr>
          <p:cNvSpPr txBox="1">
            <a:spLocks/>
          </p:cNvSpPr>
          <p:nvPr/>
        </p:nvSpPr>
        <p:spPr>
          <a:xfrm>
            <a:off x="998423" y="1369500"/>
            <a:ext cx="10229210" cy="46085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latin typeface="Roboto" panose="02000000000000000000" pitchFamily="2" charset="0"/>
                <a:ea typeface="Roboto" panose="02000000000000000000" pitchFamily="2" charset="0"/>
              </a:rPr>
              <a:t>A/Prof Simon Rosenbaum, Prof Zachary Steel &amp; Dr Ruth Wells</a:t>
            </a:r>
          </a:p>
          <a:p>
            <a:r>
              <a:rPr lang="en-US" sz="2200">
                <a:latin typeface="Roboto" panose="02000000000000000000" pitchFamily="2" charset="0"/>
                <a:ea typeface="Roboto" panose="02000000000000000000" pitchFamily="2" charset="0"/>
              </a:rPr>
              <a:t>Chiara Mastrogiovanni, Dr Justin Chapman, Dr Evan Matthews, Dr Robert Stanton</a:t>
            </a:r>
          </a:p>
          <a:p>
            <a:r>
              <a:rPr lang="en-US" sz="2200">
                <a:latin typeface="Roboto" panose="02000000000000000000" pitchFamily="2" charset="0"/>
                <a:ea typeface="Roboto" panose="02000000000000000000" pitchFamily="2" charset="0"/>
              </a:rPr>
              <a:t>Veronique Moseley and Ross Beckley, Behind The Seen</a:t>
            </a:r>
          </a:p>
          <a:p>
            <a:r>
              <a:rPr lang="en-US" sz="2200">
                <a:latin typeface="Roboto" panose="02000000000000000000" pitchFamily="2" charset="0"/>
                <a:ea typeface="Roboto" panose="02000000000000000000" pitchFamily="2" charset="0"/>
              </a:rPr>
              <a:t>The Elderslee foundation</a:t>
            </a:r>
          </a:p>
          <a:p>
            <a:r>
              <a:rPr lang="en-US" sz="2200">
                <a:latin typeface="Roboto" panose="02000000000000000000" pitchFamily="2" charset="0"/>
                <a:ea typeface="Roboto" panose="02000000000000000000" pitchFamily="2" charset="0"/>
              </a:rPr>
              <a:t>Suicide Prevention Australia </a:t>
            </a:r>
          </a:p>
          <a:p>
            <a:endParaRPr lang="en-US" sz="2000" dirty="0">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83830865-F1D5-1642-AF1C-B83F42B77E34}"/>
              </a:ext>
            </a:extLst>
          </p:cNvPr>
          <p:cNvPicPr>
            <a:picLocks noChangeAspect="1"/>
          </p:cNvPicPr>
          <p:nvPr/>
        </p:nvPicPr>
        <p:blipFill>
          <a:blip r:embed="rId2"/>
          <a:stretch>
            <a:fillRect/>
          </a:stretch>
        </p:blipFill>
        <p:spPr>
          <a:xfrm>
            <a:off x="5205605" y="4197224"/>
            <a:ext cx="1780789" cy="1780789"/>
          </a:xfrm>
          <a:prstGeom prst="rect">
            <a:avLst/>
          </a:prstGeom>
        </p:spPr>
      </p:pic>
    </p:spTree>
    <p:extLst>
      <p:ext uri="{BB962C8B-B14F-4D97-AF65-F5344CB8AC3E}">
        <p14:creationId xmlns:p14="http://schemas.microsoft.com/office/powerpoint/2010/main" val="2174704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A2C8BD5-5123-4AAE-9550-7183F7AF572F}"/>
              </a:ext>
            </a:extLst>
          </p:cNvPr>
          <p:cNvSpPr>
            <a:spLocks noGrp="1"/>
          </p:cNvSpPr>
          <p:nvPr>
            <p:ph type="pic" sz="quarter" idx="10"/>
          </p:nvPr>
        </p:nvSpPr>
        <p:spPr/>
      </p:sp>
      <p:pic>
        <p:nvPicPr>
          <p:cNvPr id="5" name="Picture Placeholder 22" descr="Two firefighters spraying high pressure water to  fire">
            <a:extLst>
              <a:ext uri="{FF2B5EF4-FFF2-40B4-BE49-F238E27FC236}">
                <a16:creationId xmlns:a16="http://schemas.microsoft.com/office/drawing/2014/main" id="{0E884D36-4409-BF4A-91AC-DECDFD56B098}"/>
              </a:ext>
            </a:extLst>
          </p:cNvPr>
          <p:cNvPicPr>
            <a:picLocks noChangeAspect="1"/>
          </p:cNvPicPr>
          <p:nvPr/>
        </p:nvPicPr>
        <p:blipFill>
          <a:blip r:embed="rId2">
            <a:alphaModFix amt="35000"/>
          </a:blip>
          <a:srcRect l="23745" r="23745"/>
          <a:stretch>
            <a:fillRect/>
          </a:stretch>
        </p:blipFill>
        <p:spPr>
          <a:xfrm>
            <a:off x="1" y="1"/>
            <a:ext cx="6740524" cy="5011200"/>
          </a:xfrm>
          <a:prstGeom prst="rect">
            <a:avLst/>
          </a:prstGeom>
        </p:spPr>
      </p:pic>
      <p:sp>
        <p:nvSpPr>
          <p:cNvPr id="6" name="Rectangle 5">
            <a:extLst>
              <a:ext uri="{FF2B5EF4-FFF2-40B4-BE49-F238E27FC236}">
                <a16:creationId xmlns:a16="http://schemas.microsoft.com/office/drawing/2014/main" id="{DAF75CAF-8755-1F41-9199-B5D98CC5B5CA}"/>
              </a:ext>
            </a:extLst>
          </p:cNvPr>
          <p:cNvSpPr/>
          <p:nvPr/>
        </p:nvSpPr>
        <p:spPr>
          <a:xfrm>
            <a:off x="293073" y="6019920"/>
            <a:ext cx="2038963" cy="338554"/>
          </a:xfrm>
          <a:prstGeom prst="rect">
            <a:avLst/>
          </a:prstGeom>
        </p:spPr>
        <p:txBody>
          <a:bodyPr wrap="square">
            <a:spAutoFit/>
          </a:bodyPr>
          <a:lstStyle/>
          <a:p>
            <a:r>
              <a:rPr lang="en-US" sz="1600" dirty="0">
                <a:latin typeface="Roboto" panose="02000000000000000000" pitchFamily="2" charset="0"/>
                <a:ea typeface="Roboto" panose="02000000000000000000" pitchFamily="2" charset="0"/>
                <a:cs typeface="Arial" panose="020B0604020202020204" pitchFamily="34" charset="0"/>
              </a:rPr>
              <a:t>@</a:t>
            </a:r>
            <a:r>
              <a:rPr lang="en-US" sz="1600" dirty="0" err="1">
                <a:latin typeface="Roboto" panose="02000000000000000000" pitchFamily="2" charset="0"/>
                <a:ea typeface="Roboto" panose="02000000000000000000" pitchFamily="2" charset="0"/>
                <a:cs typeface="Arial" panose="020B0604020202020204" pitchFamily="34" charset="0"/>
              </a:rPr>
              <a:t>mckeon_grace</a:t>
            </a:r>
            <a:endParaRPr lang="en-US" sz="1600"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44A15709-F407-E648-A171-A63A62CFE1D8}"/>
              </a:ext>
            </a:extLst>
          </p:cNvPr>
          <p:cNvSpPr txBox="1"/>
          <p:nvPr/>
        </p:nvSpPr>
        <p:spPr>
          <a:xfrm>
            <a:off x="7116321" y="434352"/>
            <a:ext cx="4469886" cy="3970318"/>
          </a:xfrm>
          <a:prstGeom prst="rect">
            <a:avLst/>
          </a:prstGeom>
          <a:noFill/>
        </p:spPr>
        <p:txBody>
          <a:bodyPr wrap="square" rtlCol="0">
            <a:spAutoFit/>
          </a:bodyPr>
          <a:lstStyle/>
          <a:p>
            <a:r>
              <a:rPr lang="en-US" sz="3600" b="1" dirty="0">
                <a:latin typeface="Roboto" panose="02000000000000000000" pitchFamily="2" charset="0"/>
                <a:ea typeface="Roboto" panose="02000000000000000000" pitchFamily="2" charset="0"/>
              </a:rPr>
              <a:t>The experiences of peer-facilitators delivering a physical activity intervention for emergency service workers and their families</a:t>
            </a:r>
          </a:p>
        </p:txBody>
      </p:sp>
      <p:sp>
        <p:nvSpPr>
          <p:cNvPr id="8" name="Text Placeholder 2">
            <a:extLst>
              <a:ext uri="{FF2B5EF4-FFF2-40B4-BE49-F238E27FC236}">
                <a16:creationId xmlns:a16="http://schemas.microsoft.com/office/drawing/2014/main" id="{6E670E32-EED7-704A-8B49-EB29756EE992}"/>
              </a:ext>
            </a:extLst>
          </p:cNvPr>
          <p:cNvSpPr txBox="1">
            <a:spLocks/>
          </p:cNvSpPr>
          <p:nvPr/>
        </p:nvSpPr>
        <p:spPr>
          <a:xfrm>
            <a:off x="293073" y="5344880"/>
            <a:ext cx="5802927" cy="1350079"/>
          </a:xfrm>
          <a:prstGeom prst="rect">
            <a:avLst/>
          </a:prstGeom>
        </p:spPr>
        <p:txBody>
          <a:bodyPr lIns="86296" tIns="43148" rIns="86296" bIns="43148"/>
          <a:lstStyle>
            <a:lvl1pPr marL="323612" indent="-323612" algn="l" rtl="0" eaLnBrk="1" fontAlgn="base" hangingPunct="1">
              <a:spcBef>
                <a:spcPct val="20000"/>
              </a:spcBef>
              <a:spcAft>
                <a:spcPct val="0"/>
              </a:spcAft>
              <a:buFont typeface="Arial" pitchFamily="34" charset="0"/>
              <a:buNone/>
              <a:defRPr sz="1900" kern="1200">
                <a:solidFill>
                  <a:schemeClr val="tx1"/>
                </a:solidFill>
                <a:latin typeface="+mj-lt"/>
                <a:ea typeface="+mn-ea"/>
                <a:cs typeface="+mn-cs"/>
              </a:defRPr>
            </a:lvl1pPr>
            <a:lvl2pPr marL="701158" indent="-269675" algn="l" rtl="0" eaLnBrk="1" fontAlgn="base" hangingPunct="1">
              <a:spcBef>
                <a:spcPct val="20000"/>
              </a:spcBef>
              <a:spcAft>
                <a:spcPct val="0"/>
              </a:spcAft>
              <a:buFont typeface="Arial" pitchFamily="34" charset="0"/>
              <a:buChar char="–"/>
              <a:defRPr sz="2600" kern="1200">
                <a:solidFill>
                  <a:schemeClr val="tx1"/>
                </a:solidFill>
                <a:latin typeface="+mn-lt"/>
                <a:ea typeface="+mn-ea"/>
                <a:cs typeface="+mn-cs"/>
              </a:defRPr>
            </a:lvl2pPr>
            <a:lvl3pPr marL="1078703" indent="-215742" algn="l" rtl="0" eaLnBrk="1" fontAlgn="base" hangingPunct="1">
              <a:spcBef>
                <a:spcPct val="20000"/>
              </a:spcBef>
              <a:spcAft>
                <a:spcPct val="0"/>
              </a:spcAft>
              <a:buFont typeface="Arial" pitchFamily="34" charset="0"/>
              <a:buChar char="•"/>
              <a:defRPr sz="2300" kern="1200">
                <a:solidFill>
                  <a:schemeClr val="tx1"/>
                </a:solidFill>
                <a:latin typeface="+mn-lt"/>
                <a:ea typeface="+mn-ea"/>
                <a:cs typeface="+mn-cs"/>
              </a:defRPr>
            </a:lvl3pPr>
            <a:lvl4pPr marL="1510186" indent="-215742" algn="l" rtl="0" eaLnBrk="1" fontAlgn="base" hangingPunct="1">
              <a:spcBef>
                <a:spcPct val="20000"/>
              </a:spcBef>
              <a:spcAft>
                <a:spcPct val="0"/>
              </a:spcAft>
              <a:buFont typeface="Arial" pitchFamily="34" charset="0"/>
              <a:buChar char="–"/>
              <a:defRPr sz="1900" kern="1200">
                <a:solidFill>
                  <a:schemeClr val="tx1"/>
                </a:solidFill>
                <a:latin typeface="+mn-lt"/>
                <a:ea typeface="+mn-ea"/>
                <a:cs typeface="+mn-cs"/>
              </a:defRPr>
            </a:lvl4pPr>
            <a:lvl5pPr marL="1941669" indent="-215742" algn="l" rtl="0" eaLnBrk="1" fontAlgn="base" hangingPunct="1">
              <a:spcBef>
                <a:spcPct val="20000"/>
              </a:spcBef>
              <a:spcAft>
                <a:spcPct val="0"/>
              </a:spcAft>
              <a:buFont typeface="Arial" pitchFamily="34" charset="0"/>
              <a:buChar char="»"/>
              <a:defRPr sz="1900" kern="1200">
                <a:solidFill>
                  <a:schemeClr val="tx1"/>
                </a:solidFill>
                <a:latin typeface="+mn-lt"/>
                <a:ea typeface="+mn-ea"/>
                <a:cs typeface="+mn-cs"/>
              </a:defRPr>
            </a:lvl5pPr>
            <a:lvl6pPr marL="2373148" indent="-215742" algn="l" defTabSz="862962"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804630" indent="-215742" algn="l" defTabSz="862962"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36111" indent="-215742" algn="l" defTabSz="862962"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67590" indent="-215742" algn="l" defTabSz="862962"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en-AU" sz="1800" b="1" dirty="0">
                <a:latin typeface="Roboto" panose="02000000000000000000" pitchFamily="2" charset="0"/>
                <a:ea typeface="Roboto" panose="02000000000000000000" pitchFamily="2" charset="0"/>
                <a:cs typeface="Arial" panose="020B0604020202020204" pitchFamily="34" charset="0"/>
              </a:rPr>
              <a:t>Dr Grace McKeon</a:t>
            </a:r>
          </a:p>
          <a:p>
            <a:r>
              <a:rPr lang="en-AU" sz="1600" dirty="0">
                <a:latin typeface="Roboto" panose="02000000000000000000" pitchFamily="2" charset="0"/>
                <a:ea typeface="Roboto" panose="02000000000000000000" pitchFamily="2" charset="0"/>
                <a:cs typeface="Arial" panose="020B0604020202020204" pitchFamily="34" charset="0"/>
              </a:rPr>
              <a:t>Post-Doctoral Research Fellow, School of Psychiatry, UNSW</a:t>
            </a:r>
          </a:p>
        </p:txBody>
      </p:sp>
      <p:sp>
        <p:nvSpPr>
          <p:cNvPr id="9" name="TextBox 8">
            <a:extLst>
              <a:ext uri="{FF2B5EF4-FFF2-40B4-BE49-F238E27FC236}">
                <a16:creationId xmlns:a16="http://schemas.microsoft.com/office/drawing/2014/main" id="{07368B4F-3D09-1048-BFDD-6C8F6663AA4F}"/>
              </a:ext>
            </a:extLst>
          </p:cNvPr>
          <p:cNvSpPr txBox="1"/>
          <p:nvPr/>
        </p:nvSpPr>
        <p:spPr>
          <a:xfrm>
            <a:off x="9351264" y="414528"/>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02D185B5-93D5-3241-8D8C-4779583914C4}"/>
              </a:ext>
            </a:extLst>
          </p:cNvPr>
          <p:cNvPicPr>
            <a:picLocks noChangeAspect="1"/>
          </p:cNvPicPr>
          <p:nvPr/>
        </p:nvPicPr>
        <p:blipFill>
          <a:blip r:embed="rId3"/>
          <a:stretch>
            <a:fillRect/>
          </a:stretch>
        </p:blipFill>
        <p:spPr>
          <a:xfrm>
            <a:off x="2003246" y="5944499"/>
            <a:ext cx="476090" cy="413975"/>
          </a:xfrm>
          <a:prstGeom prst="rect">
            <a:avLst/>
          </a:prstGeom>
        </p:spPr>
      </p:pic>
    </p:spTree>
    <p:extLst>
      <p:ext uri="{BB962C8B-B14F-4D97-AF65-F5344CB8AC3E}">
        <p14:creationId xmlns:p14="http://schemas.microsoft.com/office/powerpoint/2010/main" val="4007684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DF8267-ACC7-3E47-A58D-690C86E65E85}"/>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7FFA7636-172F-5540-AF4F-55DD8CBEE822}"/>
              </a:ext>
            </a:extLst>
          </p:cNvPr>
          <p:cNvPicPr>
            <a:picLocks noChangeAspect="1"/>
          </p:cNvPicPr>
          <p:nvPr/>
        </p:nvPicPr>
        <p:blipFill>
          <a:blip r:embed="rId3"/>
          <a:stretch>
            <a:fillRect/>
          </a:stretch>
        </p:blipFill>
        <p:spPr>
          <a:xfrm>
            <a:off x="1559496" y="109614"/>
            <a:ext cx="9700752" cy="6858000"/>
          </a:xfrm>
          <a:prstGeom prst="rect">
            <a:avLst/>
          </a:prstGeom>
        </p:spPr>
      </p:pic>
      <p:sp>
        <p:nvSpPr>
          <p:cNvPr id="6" name="Rectangle 5">
            <a:extLst>
              <a:ext uri="{FF2B5EF4-FFF2-40B4-BE49-F238E27FC236}">
                <a16:creationId xmlns:a16="http://schemas.microsoft.com/office/drawing/2014/main" id="{8626B2AB-5597-B341-AB96-9E99E782D2D9}"/>
              </a:ext>
            </a:extLst>
          </p:cNvPr>
          <p:cNvSpPr/>
          <p:nvPr/>
        </p:nvSpPr>
        <p:spPr>
          <a:xfrm>
            <a:off x="1559496" y="2368626"/>
            <a:ext cx="9988784"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BCA1548-327B-AB44-95D9-131057C360F4}"/>
              </a:ext>
            </a:extLst>
          </p:cNvPr>
          <p:cNvSpPr/>
          <p:nvPr/>
        </p:nvSpPr>
        <p:spPr>
          <a:xfrm>
            <a:off x="6191672" y="2371628"/>
            <a:ext cx="5959974"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F1AF19-D26A-3743-B104-C8E56E6B354D}"/>
              </a:ext>
            </a:extLst>
          </p:cNvPr>
          <p:cNvSpPr/>
          <p:nvPr/>
        </p:nvSpPr>
        <p:spPr>
          <a:xfrm>
            <a:off x="191344" y="5498378"/>
            <a:ext cx="12000656" cy="1377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9F467C-DBBC-C148-A051-C19BE7B6826B}"/>
              </a:ext>
            </a:extLst>
          </p:cNvPr>
          <p:cNvSpPr/>
          <p:nvPr/>
        </p:nvSpPr>
        <p:spPr>
          <a:xfrm>
            <a:off x="2737464" y="5330563"/>
            <a:ext cx="7344816" cy="7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52E1D7-B06A-8948-9DA9-C328FE4973A1}"/>
              </a:ext>
            </a:extLst>
          </p:cNvPr>
          <p:cNvSpPr/>
          <p:nvPr/>
        </p:nvSpPr>
        <p:spPr>
          <a:xfrm>
            <a:off x="7842612" y="1985448"/>
            <a:ext cx="2516334" cy="28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73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9F65EA23-7369-DF42-A173-12CB4880DB5A}"/>
              </a:ext>
            </a:extLst>
          </p:cNvPr>
          <p:cNvPicPr>
            <a:picLocks noChangeAspect="1"/>
          </p:cNvPicPr>
          <p:nvPr/>
        </p:nvPicPr>
        <p:blipFill>
          <a:blip r:embed="rId2"/>
          <a:stretch>
            <a:fillRect/>
          </a:stretch>
        </p:blipFill>
        <p:spPr>
          <a:xfrm>
            <a:off x="3855407" y="263046"/>
            <a:ext cx="4481186" cy="5974915"/>
          </a:xfrm>
          <a:prstGeom prst="rect">
            <a:avLst/>
          </a:prstGeom>
        </p:spPr>
      </p:pic>
      <p:pic>
        <p:nvPicPr>
          <p:cNvPr id="6" name="Picture 5">
            <a:extLst>
              <a:ext uri="{FF2B5EF4-FFF2-40B4-BE49-F238E27FC236}">
                <a16:creationId xmlns:a16="http://schemas.microsoft.com/office/drawing/2014/main" id="{CEF12FAC-B2AA-BF40-83EB-8D61CEBDFE56}"/>
              </a:ext>
            </a:extLst>
          </p:cNvPr>
          <p:cNvPicPr>
            <a:picLocks noChangeAspect="1"/>
          </p:cNvPicPr>
          <p:nvPr/>
        </p:nvPicPr>
        <p:blipFill>
          <a:blip r:embed="rId3"/>
          <a:stretch>
            <a:fillRect/>
          </a:stretch>
        </p:blipFill>
        <p:spPr>
          <a:xfrm>
            <a:off x="4990011" y="263046"/>
            <a:ext cx="3346582" cy="539771"/>
          </a:xfrm>
          <a:prstGeom prst="rect">
            <a:avLst/>
          </a:prstGeom>
        </p:spPr>
      </p:pic>
    </p:spTree>
    <p:extLst>
      <p:ext uri="{BB962C8B-B14F-4D97-AF65-F5344CB8AC3E}">
        <p14:creationId xmlns:p14="http://schemas.microsoft.com/office/powerpoint/2010/main" val="4263772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92137E-4ADB-BE4F-A7E0-5059E622454E}"/>
              </a:ext>
            </a:extLst>
          </p:cNvPr>
          <p:cNvSpPr>
            <a:spLocks noGrp="1"/>
          </p:cNvSpPr>
          <p:nvPr>
            <p:ph type="sldNum" sz="quarter" idx="12"/>
          </p:nvPr>
        </p:nvSpPr>
        <p:spPr/>
        <p:txBody>
          <a:bodyPr/>
          <a:lstStyle/>
          <a:p>
            <a:endParaRPr lang="en-US" dirty="0"/>
          </a:p>
        </p:txBody>
      </p:sp>
      <p:pic>
        <p:nvPicPr>
          <p:cNvPr id="6" name="Picture 5" descr="Text, timeline&#10;&#10;Description automatically generated">
            <a:extLst>
              <a:ext uri="{FF2B5EF4-FFF2-40B4-BE49-F238E27FC236}">
                <a16:creationId xmlns:a16="http://schemas.microsoft.com/office/drawing/2014/main" id="{DE518AA6-48AC-C548-AD2A-3FA6AE47E646}"/>
              </a:ext>
            </a:extLst>
          </p:cNvPr>
          <p:cNvPicPr>
            <a:picLocks noChangeAspect="1"/>
          </p:cNvPicPr>
          <p:nvPr/>
        </p:nvPicPr>
        <p:blipFill rotWithShape="1">
          <a:blip r:embed="rId3">
            <a:extLst>
              <a:ext uri="{28A0092B-C50C-407E-A947-70E740481C1C}">
                <a14:useLocalDpi xmlns:a14="http://schemas.microsoft.com/office/drawing/2010/main" val="0"/>
              </a:ext>
            </a:extLst>
          </a:blip>
          <a:srcRect l="3333" t="28220" r="55036" b="15677"/>
          <a:stretch/>
        </p:blipFill>
        <p:spPr>
          <a:xfrm>
            <a:off x="263352" y="551113"/>
            <a:ext cx="5610517" cy="5732329"/>
          </a:xfrm>
          <a:prstGeom prst="rect">
            <a:avLst/>
          </a:prstGeom>
        </p:spPr>
      </p:pic>
      <p:pic>
        <p:nvPicPr>
          <p:cNvPr id="9" name="Picture 8" descr="Text, timeline&#10;&#10;Description automatically generated">
            <a:extLst>
              <a:ext uri="{FF2B5EF4-FFF2-40B4-BE49-F238E27FC236}">
                <a16:creationId xmlns:a16="http://schemas.microsoft.com/office/drawing/2014/main" id="{F0DAD2E5-81D9-D240-A329-E14CA219B68C}"/>
              </a:ext>
            </a:extLst>
          </p:cNvPr>
          <p:cNvPicPr>
            <a:picLocks noChangeAspect="1"/>
          </p:cNvPicPr>
          <p:nvPr/>
        </p:nvPicPr>
        <p:blipFill rotWithShape="1">
          <a:blip r:embed="rId3">
            <a:extLst>
              <a:ext uri="{28A0092B-C50C-407E-A947-70E740481C1C}">
                <a14:useLocalDpi xmlns:a14="http://schemas.microsoft.com/office/drawing/2010/main" val="0"/>
              </a:ext>
            </a:extLst>
          </a:blip>
          <a:srcRect l="47957" t="12140" r="1290" b="15106"/>
          <a:stretch/>
        </p:blipFill>
        <p:spPr>
          <a:xfrm>
            <a:off x="6150451" y="155075"/>
            <a:ext cx="6102277" cy="5732329"/>
          </a:xfrm>
          <a:prstGeom prst="rect">
            <a:avLst/>
          </a:prstGeom>
        </p:spPr>
      </p:pic>
      <p:sp>
        <p:nvSpPr>
          <p:cNvPr id="10" name="Rectangle 9">
            <a:extLst>
              <a:ext uri="{FF2B5EF4-FFF2-40B4-BE49-F238E27FC236}">
                <a16:creationId xmlns:a16="http://schemas.microsoft.com/office/drawing/2014/main" id="{1C6B3EF7-7439-7441-9B34-8915ED3154A8}"/>
              </a:ext>
            </a:extLst>
          </p:cNvPr>
          <p:cNvSpPr/>
          <p:nvPr/>
        </p:nvSpPr>
        <p:spPr>
          <a:xfrm>
            <a:off x="263352" y="5821480"/>
            <a:ext cx="5472608" cy="46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879E13-6527-244E-BD77-EE04953981CB}"/>
              </a:ext>
            </a:extLst>
          </p:cNvPr>
          <p:cNvSpPr txBox="1"/>
          <p:nvPr/>
        </p:nvSpPr>
        <p:spPr>
          <a:xfrm>
            <a:off x="2999656" y="6578459"/>
            <a:ext cx="6686024" cy="611962"/>
          </a:xfrm>
          <a:prstGeom prst="rect">
            <a:avLst/>
          </a:prstGeom>
          <a:noFill/>
        </p:spPr>
        <p:txBody>
          <a:bodyPr wrap="square" rtlCol="0">
            <a:spAutoFit/>
          </a:bodyPr>
          <a:lstStyle/>
          <a:p>
            <a:pPr algn="ctr"/>
            <a:r>
              <a:rPr lang="en-US" sz="844" dirty="0"/>
              <a:t>Ashdown-Franks et al 2020, Sports Medicine; Firth et al 2019, Lancet Psychiatry; </a:t>
            </a:r>
            <a:r>
              <a:rPr lang="en-US" sz="844" dirty="0" err="1"/>
              <a:t>Schuch</a:t>
            </a:r>
            <a:r>
              <a:rPr lang="en-US" sz="844" dirty="0"/>
              <a:t> et al 2018, American Journal of Psychiatry</a:t>
            </a:r>
          </a:p>
          <a:p>
            <a:pPr algn="ctr"/>
            <a:endParaRPr lang="en-US" sz="844" dirty="0"/>
          </a:p>
          <a:p>
            <a:pPr algn="ctr"/>
            <a:endParaRPr lang="en-US" sz="844" dirty="0"/>
          </a:p>
          <a:p>
            <a:pPr algn="ctr"/>
            <a:endParaRPr lang="en-US" sz="844" dirty="0"/>
          </a:p>
        </p:txBody>
      </p:sp>
    </p:spTree>
    <p:extLst>
      <p:ext uri="{BB962C8B-B14F-4D97-AF65-F5344CB8AC3E}">
        <p14:creationId xmlns:p14="http://schemas.microsoft.com/office/powerpoint/2010/main" val="322268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D1ADE2-4C7F-4140-AE66-9086494620ED}"/>
              </a:ext>
            </a:extLst>
          </p:cNvPr>
          <p:cNvPicPr>
            <a:picLocks noChangeAspect="1"/>
          </p:cNvPicPr>
          <p:nvPr/>
        </p:nvPicPr>
        <p:blipFill rotWithShape="1">
          <a:blip r:embed="rId3">
            <a:extLst>
              <a:ext uri="{28A0092B-C50C-407E-A947-70E740481C1C}">
                <a14:useLocalDpi xmlns:a14="http://schemas.microsoft.com/office/drawing/2010/main" val="0"/>
              </a:ext>
            </a:extLst>
          </a:blip>
          <a:srcRect l="28072" r="3498" b="957"/>
          <a:stretch/>
        </p:blipFill>
        <p:spPr>
          <a:xfrm>
            <a:off x="1447454" y="440581"/>
            <a:ext cx="2869663" cy="5145873"/>
          </a:xfrm>
          <a:prstGeom prst="rect">
            <a:avLst/>
          </a:prstGeom>
        </p:spPr>
      </p:pic>
      <p:pic>
        <p:nvPicPr>
          <p:cNvPr id="5" name="Picture 4">
            <a:extLst>
              <a:ext uri="{FF2B5EF4-FFF2-40B4-BE49-F238E27FC236}">
                <a16:creationId xmlns:a16="http://schemas.microsoft.com/office/drawing/2014/main" id="{C54491AF-9EB1-7945-B0A1-4852F76A7AA7}"/>
              </a:ext>
            </a:extLst>
          </p:cNvPr>
          <p:cNvPicPr>
            <a:picLocks noChangeAspect="1"/>
          </p:cNvPicPr>
          <p:nvPr/>
        </p:nvPicPr>
        <p:blipFill rotWithShape="1">
          <a:blip r:embed="rId4">
            <a:extLst>
              <a:ext uri="{28A0092B-C50C-407E-A947-70E740481C1C}">
                <a14:useLocalDpi xmlns:a14="http://schemas.microsoft.com/office/drawing/2010/main" val="0"/>
              </a:ext>
            </a:extLst>
          </a:blip>
          <a:srcRect l="26758" t="64781" r="6387" b="1"/>
          <a:stretch/>
        </p:blipFill>
        <p:spPr>
          <a:xfrm>
            <a:off x="7104358" y="3351125"/>
            <a:ext cx="4176218" cy="2784543"/>
          </a:xfrm>
          <a:prstGeom prst="rect">
            <a:avLst/>
          </a:prstGeom>
        </p:spPr>
      </p:pic>
      <p:pic>
        <p:nvPicPr>
          <p:cNvPr id="6" name="Picture 5">
            <a:extLst>
              <a:ext uri="{FF2B5EF4-FFF2-40B4-BE49-F238E27FC236}">
                <a16:creationId xmlns:a16="http://schemas.microsoft.com/office/drawing/2014/main" id="{CBE2800F-5C2D-AD47-B08C-2AE8C1AACEAC}"/>
              </a:ext>
            </a:extLst>
          </p:cNvPr>
          <p:cNvPicPr>
            <a:picLocks noChangeAspect="1"/>
          </p:cNvPicPr>
          <p:nvPr/>
        </p:nvPicPr>
        <p:blipFill rotWithShape="1">
          <a:blip r:embed="rId5">
            <a:extLst>
              <a:ext uri="{28A0092B-C50C-407E-A947-70E740481C1C}">
                <a14:useLocalDpi xmlns:a14="http://schemas.microsoft.com/office/drawing/2010/main" val="0"/>
              </a:ext>
            </a:extLst>
          </a:blip>
          <a:srcRect l="782" t="-926" r="-2890" b="69265"/>
          <a:stretch/>
        </p:blipFill>
        <p:spPr>
          <a:xfrm>
            <a:off x="6506171" y="82548"/>
            <a:ext cx="3233662" cy="1668848"/>
          </a:xfrm>
          <a:prstGeom prst="rect">
            <a:avLst/>
          </a:prstGeom>
        </p:spPr>
      </p:pic>
      <p:sp>
        <p:nvSpPr>
          <p:cNvPr id="7" name="Rectangle 6">
            <a:extLst>
              <a:ext uri="{FF2B5EF4-FFF2-40B4-BE49-F238E27FC236}">
                <a16:creationId xmlns:a16="http://schemas.microsoft.com/office/drawing/2014/main" id="{B9E327BD-97E3-A542-A95C-473C38C09739}"/>
              </a:ext>
            </a:extLst>
          </p:cNvPr>
          <p:cNvSpPr/>
          <p:nvPr/>
        </p:nvSpPr>
        <p:spPr>
          <a:xfrm>
            <a:off x="6463822" y="2262846"/>
            <a:ext cx="436110" cy="8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B961B118-DBCD-2C4F-8CAF-00BDC3F7651F}"/>
              </a:ext>
            </a:extLst>
          </p:cNvPr>
          <p:cNvSpPr/>
          <p:nvPr/>
        </p:nvSpPr>
        <p:spPr>
          <a:xfrm>
            <a:off x="6149535" y="2789335"/>
            <a:ext cx="705361" cy="15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5A8BFE86-13C2-F94F-B8B0-393173DE3560}"/>
              </a:ext>
            </a:extLst>
          </p:cNvPr>
          <p:cNvSpPr/>
          <p:nvPr/>
        </p:nvSpPr>
        <p:spPr>
          <a:xfrm>
            <a:off x="7104358" y="3656982"/>
            <a:ext cx="1901740" cy="20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24EE19D4-1B65-844D-B847-4822177BF591}"/>
              </a:ext>
            </a:extLst>
          </p:cNvPr>
          <p:cNvSpPr/>
          <p:nvPr/>
        </p:nvSpPr>
        <p:spPr>
          <a:xfrm>
            <a:off x="2014038" y="5068233"/>
            <a:ext cx="436110" cy="8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AF8898E7-E70D-894C-870A-D13AFA9B415C}"/>
              </a:ext>
            </a:extLst>
          </p:cNvPr>
          <p:cNvSpPr/>
          <p:nvPr/>
        </p:nvSpPr>
        <p:spPr>
          <a:xfrm>
            <a:off x="6382823" y="1920004"/>
            <a:ext cx="1294398" cy="86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4A94F07E-1006-7E45-ADC0-5A8DEBFD6C01}"/>
              </a:ext>
            </a:extLst>
          </p:cNvPr>
          <p:cNvPicPr>
            <a:picLocks noChangeAspect="1"/>
          </p:cNvPicPr>
          <p:nvPr/>
        </p:nvPicPr>
        <p:blipFill rotWithShape="1">
          <a:blip r:embed="rId5">
            <a:extLst>
              <a:ext uri="{28A0092B-C50C-407E-A947-70E740481C1C}">
                <a14:useLocalDpi xmlns:a14="http://schemas.microsoft.com/office/drawing/2010/main" val="0"/>
              </a:ext>
            </a:extLst>
          </a:blip>
          <a:srcRect t="48568" r="531"/>
          <a:stretch/>
        </p:blipFill>
        <p:spPr>
          <a:xfrm rot="189607">
            <a:off x="4811804" y="1465701"/>
            <a:ext cx="3434419" cy="2955681"/>
          </a:xfrm>
          <a:prstGeom prst="rect">
            <a:avLst/>
          </a:prstGeom>
        </p:spPr>
      </p:pic>
      <p:sp>
        <p:nvSpPr>
          <p:cNvPr id="13" name="Oval 12">
            <a:extLst>
              <a:ext uri="{FF2B5EF4-FFF2-40B4-BE49-F238E27FC236}">
                <a16:creationId xmlns:a16="http://schemas.microsoft.com/office/drawing/2014/main" id="{ADF2D74B-E9D2-C142-A921-D7BF985930C4}"/>
              </a:ext>
            </a:extLst>
          </p:cNvPr>
          <p:cNvSpPr/>
          <p:nvPr/>
        </p:nvSpPr>
        <p:spPr>
          <a:xfrm>
            <a:off x="1556123" y="4846314"/>
            <a:ext cx="186905" cy="1943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D2D70333-EEAD-3548-ACCE-1D4C529C0AC7}"/>
              </a:ext>
            </a:extLst>
          </p:cNvPr>
          <p:cNvSpPr/>
          <p:nvPr/>
        </p:nvSpPr>
        <p:spPr>
          <a:xfrm>
            <a:off x="5843720" y="4954912"/>
            <a:ext cx="186905" cy="1943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2547A5E9-FC13-424A-A537-42822496BED3}"/>
              </a:ext>
            </a:extLst>
          </p:cNvPr>
          <p:cNvSpPr/>
          <p:nvPr/>
        </p:nvSpPr>
        <p:spPr>
          <a:xfrm>
            <a:off x="1743028" y="5028405"/>
            <a:ext cx="271011" cy="221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40E6AD2C-C415-DE4F-AFDA-AAA0EEABAB6F}"/>
              </a:ext>
            </a:extLst>
          </p:cNvPr>
          <p:cNvSpPr/>
          <p:nvPr/>
        </p:nvSpPr>
        <p:spPr>
          <a:xfrm>
            <a:off x="9762690" y="1048666"/>
            <a:ext cx="576579" cy="1943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3D3445CB-AE4B-0546-B166-23AD22244C35}"/>
              </a:ext>
            </a:extLst>
          </p:cNvPr>
          <p:cNvSpPr/>
          <p:nvPr/>
        </p:nvSpPr>
        <p:spPr>
          <a:xfrm>
            <a:off x="8445337" y="659311"/>
            <a:ext cx="560761" cy="104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54694B23-1184-BF48-AA4F-E3A02805897B}"/>
              </a:ext>
            </a:extLst>
          </p:cNvPr>
          <p:cNvSpPr/>
          <p:nvPr/>
        </p:nvSpPr>
        <p:spPr>
          <a:xfrm>
            <a:off x="7277248" y="4235214"/>
            <a:ext cx="186905" cy="1943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F0E62087-EE8A-8542-88F0-13149808881E}"/>
              </a:ext>
            </a:extLst>
          </p:cNvPr>
          <p:cNvSpPr txBox="1"/>
          <p:nvPr/>
        </p:nvSpPr>
        <p:spPr>
          <a:xfrm>
            <a:off x="1587411" y="4927423"/>
            <a:ext cx="853254" cy="109582"/>
          </a:xfrm>
          <a:prstGeom prst="rect">
            <a:avLst/>
          </a:prstGeom>
          <a:solidFill>
            <a:schemeClr val="bg1"/>
          </a:solidFill>
        </p:spPr>
        <p:txBody>
          <a:bodyPr wrap="square" rtlCol="0">
            <a:spAutoFit/>
          </a:bodyPr>
          <a:lstStyle/>
          <a:p>
            <a:pPr marL="192847" indent="-192847" defTabSz="514259" fontAlgn="auto">
              <a:spcBef>
                <a:spcPct val="20000"/>
              </a:spcBef>
              <a:spcAft>
                <a:spcPts val="0"/>
              </a:spcAft>
            </a:pPr>
            <a:endParaRPr lang="en-US" sz="112" b="1" dirty="0">
              <a:latin typeface="Sommet bold"/>
              <a:ea typeface="+mn-ea"/>
            </a:endParaRPr>
          </a:p>
        </p:txBody>
      </p:sp>
      <p:sp>
        <p:nvSpPr>
          <p:cNvPr id="21" name="TextBox 20">
            <a:extLst>
              <a:ext uri="{FF2B5EF4-FFF2-40B4-BE49-F238E27FC236}">
                <a16:creationId xmlns:a16="http://schemas.microsoft.com/office/drawing/2014/main" id="{2CDB22CE-6366-1B41-A6E1-AA85F8478BCA}"/>
              </a:ext>
            </a:extLst>
          </p:cNvPr>
          <p:cNvSpPr txBox="1"/>
          <p:nvPr/>
        </p:nvSpPr>
        <p:spPr>
          <a:xfrm>
            <a:off x="1805466" y="5290050"/>
            <a:ext cx="853254" cy="109582"/>
          </a:xfrm>
          <a:prstGeom prst="rect">
            <a:avLst/>
          </a:prstGeom>
          <a:solidFill>
            <a:schemeClr val="bg1"/>
          </a:solidFill>
        </p:spPr>
        <p:txBody>
          <a:bodyPr wrap="square" rtlCol="0">
            <a:spAutoFit/>
          </a:bodyPr>
          <a:lstStyle/>
          <a:p>
            <a:pPr marL="192847" indent="-192847" defTabSz="514259" fontAlgn="auto">
              <a:spcBef>
                <a:spcPct val="20000"/>
              </a:spcBef>
              <a:spcAft>
                <a:spcPts val="0"/>
              </a:spcAft>
            </a:pPr>
            <a:endParaRPr lang="en-US" sz="112" b="1" dirty="0">
              <a:latin typeface="Sommet bold"/>
              <a:ea typeface="+mn-ea"/>
            </a:endParaRPr>
          </a:p>
        </p:txBody>
      </p:sp>
    </p:spTree>
    <p:extLst>
      <p:ext uri="{BB962C8B-B14F-4D97-AF65-F5344CB8AC3E}">
        <p14:creationId xmlns:p14="http://schemas.microsoft.com/office/powerpoint/2010/main" val="38403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FD72-B315-CC48-A35E-B72B9345E4A4}"/>
              </a:ext>
            </a:extLst>
          </p:cNvPr>
          <p:cNvSpPr>
            <a:spLocks noGrp="1"/>
          </p:cNvSpPr>
          <p:nvPr>
            <p:ph type="ctrTitle"/>
          </p:nvPr>
        </p:nvSpPr>
        <p:spPr>
          <a:xfrm>
            <a:off x="914400" y="2586633"/>
            <a:ext cx="10363200" cy="923330"/>
          </a:xfrm>
        </p:spPr>
        <p:txBody>
          <a:bodyPr/>
          <a:lstStyle/>
          <a:p>
            <a:endParaRPr lang="en-US"/>
          </a:p>
        </p:txBody>
      </p:sp>
      <p:sp>
        <p:nvSpPr>
          <p:cNvPr id="4" name="Slide Number Placeholder 3">
            <a:extLst>
              <a:ext uri="{FF2B5EF4-FFF2-40B4-BE49-F238E27FC236}">
                <a16:creationId xmlns:a16="http://schemas.microsoft.com/office/drawing/2014/main" id="{7B5D5C26-001D-AE41-A793-5571D8253A33}"/>
              </a:ext>
            </a:extLst>
          </p:cNvPr>
          <p:cNvSpPr>
            <a:spLocks noGrp="1"/>
          </p:cNvSpPr>
          <p:nvPr>
            <p:ph type="sldNum" sz="quarter" idx="12"/>
          </p:nvPr>
        </p:nvSpPr>
        <p:spPr>
          <a:xfrm>
            <a:off x="0" y="0"/>
            <a:ext cx="0" cy="0"/>
          </a:xfr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fld id="{86B57BC6-D47D-9F41-A4A7-1166D5D6CB60}" type="slidenum">
              <a:rPr lang="en-US" smtClean="0"/>
              <a:pPr/>
              <a:t>7</a:t>
            </a:fld>
            <a:endParaRPr lang="en-US" dirty="0"/>
          </a:p>
        </p:txBody>
      </p:sp>
      <p:pic>
        <p:nvPicPr>
          <p:cNvPr id="8" name="Picture 7" descr="Diagram&#10;&#10;Description automatically generated with medium confidence">
            <a:extLst>
              <a:ext uri="{FF2B5EF4-FFF2-40B4-BE49-F238E27FC236}">
                <a16:creationId xmlns:a16="http://schemas.microsoft.com/office/drawing/2014/main" id="{B069949C-96CD-6840-BB0C-0AFF988F46C0}"/>
              </a:ext>
            </a:extLst>
          </p:cNvPr>
          <p:cNvPicPr>
            <a:picLocks noChangeAspect="1"/>
          </p:cNvPicPr>
          <p:nvPr/>
        </p:nvPicPr>
        <p:blipFill rotWithShape="1">
          <a:blip r:embed="rId3">
            <a:extLst>
              <a:ext uri="{28A0092B-C50C-407E-A947-70E740481C1C}">
                <a14:useLocalDpi xmlns:a14="http://schemas.microsoft.com/office/drawing/2010/main" val="0"/>
              </a:ext>
            </a:extLst>
          </a:blip>
          <a:srcRect l="51574" t="6739" r="389" b="14851"/>
          <a:stretch/>
        </p:blipFill>
        <p:spPr>
          <a:xfrm>
            <a:off x="0" y="-160614"/>
            <a:ext cx="5724126" cy="6417823"/>
          </a:xfrm>
          <a:prstGeom prst="rect">
            <a:avLst/>
          </a:prstGeom>
        </p:spPr>
      </p:pic>
      <p:sp>
        <p:nvSpPr>
          <p:cNvPr id="9" name="TextBox 8">
            <a:extLst>
              <a:ext uri="{FF2B5EF4-FFF2-40B4-BE49-F238E27FC236}">
                <a16:creationId xmlns:a16="http://schemas.microsoft.com/office/drawing/2014/main" id="{43A84F16-4881-7344-95DF-E8EAF1376A47}"/>
              </a:ext>
            </a:extLst>
          </p:cNvPr>
          <p:cNvSpPr txBox="1"/>
          <p:nvPr/>
        </p:nvSpPr>
        <p:spPr>
          <a:xfrm>
            <a:off x="4511824" y="6485828"/>
            <a:ext cx="3239990" cy="269304"/>
          </a:xfrm>
          <a:prstGeom prst="rect">
            <a:avLst/>
          </a:prstGeom>
        </p:spPr>
        <p:txBody>
          <a:bodyPr wrap="none" rtlCol="0">
            <a:spAutoFit/>
          </a:bodyPr>
          <a:lstStyle/>
          <a:p>
            <a:pPr marL="342900" indent="-342900" fontAlgn="auto">
              <a:spcBef>
                <a:spcPct val="20000"/>
              </a:spcBef>
              <a:spcAft>
                <a:spcPts val="0"/>
              </a:spcAft>
            </a:pPr>
            <a:r>
              <a:rPr lang="en-US" sz="1150" dirty="0">
                <a:latin typeface="Roboto" panose="02000000000000000000" pitchFamily="2" charset="0"/>
                <a:ea typeface="Roboto" panose="02000000000000000000" pitchFamily="2" charset="0"/>
              </a:rPr>
              <a:t>McKeon et al. (2021)  JMIR formative research</a:t>
            </a:r>
          </a:p>
        </p:txBody>
      </p:sp>
      <p:pic>
        <p:nvPicPr>
          <p:cNvPr id="10" name="Picture 9" descr="Diagram&#10;&#10;Description automatically generated with medium confidence">
            <a:extLst>
              <a:ext uri="{FF2B5EF4-FFF2-40B4-BE49-F238E27FC236}">
                <a16:creationId xmlns:a16="http://schemas.microsoft.com/office/drawing/2014/main" id="{2521B55D-E004-A948-9C41-66600617711F}"/>
              </a:ext>
            </a:extLst>
          </p:cNvPr>
          <p:cNvPicPr>
            <a:picLocks noChangeAspect="1"/>
          </p:cNvPicPr>
          <p:nvPr/>
        </p:nvPicPr>
        <p:blipFill rotWithShape="1">
          <a:blip r:embed="rId3">
            <a:extLst>
              <a:ext uri="{28A0092B-C50C-407E-A947-70E740481C1C}">
                <a14:useLocalDpi xmlns:a14="http://schemas.microsoft.com/office/drawing/2010/main" val="0"/>
              </a:ext>
            </a:extLst>
          </a:blip>
          <a:srcRect t="-350" r="48862" b="18260"/>
          <a:stretch/>
        </p:blipFill>
        <p:spPr>
          <a:xfrm>
            <a:off x="5741015" y="266781"/>
            <a:ext cx="5616624" cy="5990428"/>
          </a:xfrm>
          <a:prstGeom prst="rect">
            <a:avLst/>
          </a:prstGeom>
        </p:spPr>
      </p:pic>
    </p:spTree>
    <p:extLst>
      <p:ext uri="{BB962C8B-B14F-4D97-AF65-F5344CB8AC3E}">
        <p14:creationId xmlns:p14="http://schemas.microsoft.com/office/powerpoint/2010/main" val="12615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D54D66-7933-E44F-9F65-C8DF198BAD17}"/>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7B7D61EB-1BD9-C04C-8E1C-BE1C0AD87AD9}"/>
              </a:ext>
            </a:extLst>
          </p:cNvPr>
          <p:cNvPicPr>
            <a:picLocks noChangeAspect="1"/>
          </p:cNvPicPr>
          <p:nvPr/>
        </p:nvPicPr>
        <p:blipFill>
          <a:blip r:embed="rId2"/>
          <a:stretch>
            <a:fillRect/>
          </a:stretch>
        </p:blipFill>
        <p:spPr>
          <a:xfrm>
            <a:off x="839416" y="188640"/>
            <a:ext cx="10254945" cy="4176464"/>
          </a:xfrm>
          <a:prstGeom prst="rect">
            <a:avLst/>
          </a:prstGeom>
        </p:spPr>
      </p:pic>
    </p:spTree>
    <p:extLst>
      <p:ext uri="{BB962C8B-B14F-4D97-AF65-F5344CB8AC3E}">
        <p14:creationId xmlns:p14="http://schemas.microsoft.com/office/powerpoint/2010/main" val="392945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5FA25E-7929-D14B-9C9F-6C7566779B77}"/>
              </a:ext>
            </a:extLst>
          </p:cNvPr>
          <p:cNvSpPr txBox="1"/>
          <p:nvPr/>
        </p:nvSpPr>
        <p:spPr>
          <a:xfrm>
            <a:off x="1739361" y="1584042"/>
            <a:ext cx="2108013" cy="630942"/>
          </a:xfrm>
          <a:prstGeom prst="rect">
            <a:avLst/>
          </a:prstGeom>
          <a:noFill/>
        </p:spPr>
        <p:txBody>
          <a:bodyPr wrap="none" rtlCol="0">
            <a:spAutoFit/>
          </a:bodyPr>
          <a:lstStyle/>
          <a:p>
            <a:r>
              <a:rPr lang="en-US" sz="3500" dirty="0"/>
              <a:t>Pilot study</a:t>
            </a:r>
          </a:p>
        </p:txBody>
      </p:sp>
      <p:sp>
        <p:nvSpPr>
          <p:cNvPr id="9" name="TextBox 8">
            <a:extLst>
              <a:ext uri="{FF2B5EF4-FFF2-40B4-BE49-F238E27FC236}">
                <a16:creationId xmlns:a16="http://schemas.microsoft.com/office/drawing/2014/main" id="{C46058CA-63C5-1C4D-8334-6EFEC2D4C117}"/>
              </a:ext>
            </a:extLst>
          </p:cNvPr>
          <p:cNvSpPr txBox="1"/>
          <p:nvPr/>
        </p:nvSpPr>
        <p:spPr>
          <a:xfrm>
            <a:off x="6928090" y="1584042"/>
            <a:ext cx="3825406" cy="630942"/>
          </a:xfrm>
          <a:prstGeom prst="rect">
            <a:avLst/>
          </a:prstGeom>
          <a:noFill/>
        </p:spPr>
        <p:txBody>
          <a:bodyPr wrap="none" rtlCol="0">
            <a:spAutoFit/>
          </a:bodyPr>
          <a:lstStyle/>
          <a:p>
            <a:r>
              <a:rPr lang="en-US" sz="3500" dirty="0"/>
              <a:t>Stepped-wedge trial</a:t>
            </a:r>
          </a:p>
        </p:txBody>
      </p:sp>
      <p:pic>
        <p:nvPicPr>
          <p:cNvPr id="10" name="Picture 9">
            <a:extLst>
              <a:ext uri="{FF2B5EF4-FFF2-40B4-BE49-F238E27FC236}">
                <a16:creationId xmlns:a16="http://schemas.microsoft.com/office/drawing/2014/main" id="{80B5A073-5229-824C-BEC7-A6E255C705F9}"/>
              </a:ext>
            </a:extLst>
          </p:cNvPr>
          <p:cNvPicPr>
            <a:picLocks noChangeAspect="1"/>
          </p:cNvPicPr>
          <p:nvPr/>
        </p:nvPicPr>
        <p:blipFill>
          <a:blip r:embed="rId3">
            <a:duotone>
              <a:schemeClr val="accent2">
                <a:shade val="45000"/>
                <a:satMod val="135000"/>
              </a:schemeClr>
              <a:prstClr val="white"/>
            </a:duotone>
          </a:blip>
          <a:stretch>
            <a:fillRect/>
          </a:stretch>
        </p:blipFill>
        <p:spPr>
          <a:xfrm>
            <a:off x="1503202" y="2727874"/>
            <a:ext cx="1353820" cy="1353820"/>
          </a:xfrm>
          <a:prstGeom prst="rect">
            <a:avLst/>
          </a:prstGeom>
          <a:ln>
            <a:noFill/>
          </a:ln>
        </p:spPr>
      </p:pic>
      <p:pic>
        <p:nvPicPr>
          <p:cNvPr id="11" name="Picture 10">
            <a:extLst>
              <a:ext uri="{FF2B5EF4-FFF2-40B4-BE49-F238E27FC236}">
                <a16:creationId xmlns:a16="http://schemas.microsoft.com/office/drawing/2014/main" id="{16AB786B-27DD-C64C-B5F3-2787BF431A4C}"/>
              </a:ext>
            </a:extLst>
          </p:cNvPr>
          <p:cNvPicPr>
            <a:picLocks noChangeAspect="1"/>
          </p:cNvPicPr>
          <p:nvPr/>
        </p:nvPicPr>
        <p:blipFill>
          <a:blip r:embed="rId4">
            <a:duotone>
              <a:schemeClr val="accent6">
                <a:shade val="45000"/>
                <a:satMod val="135000"/>
              </a:schemeClr>
              <a:prstClr val="white"/>
            </a:duotone>
          </a:blip>
          <a:stretch>
            <a:fillRect/>
          </a:stretch>
        </p:blipFill>
        <p:spPr>
          <a:xfrm>
            <a:off x="2994543" y="2727874"/>
            <a:ext cx="1226815" cy="1226815"/>
          </a:xfrm>
          <a:prstGeom prst="rect">
            <a:avLst/>
          </a:prstGeom>
        </p:spPr>
      </p:pic>
      <p:pic>
        <p:nvPicPr>
          <p:cNvPr id="15" name="Picture 14">
            <a:extLst>
              <a:ext uri="{FF2B5EF4-FFF2-40B4-BE49-F238E27FC236}">
                <a16:creationId xmlns:a16="http://schemas.microsoft.com/office/drawing/2014/main" id="{308AD2B2-7295-2E47-B218-DD9012479453}"/>
              </a:ext>
            </a:extLst>
          </p:cNvPr>
          <p:cNvPicPr>
            <a:picLocks noChangeAspect="1"/>
          </p:cNvPicPr>
          <p:nvPr/>
        </p:nvPicPr>
        <p:blipFill>
          <a:blip r:embed="rId4">
            <a:duotone>
              <a:schemeClr val="accent4">
                <a:shade val="45000"/>
                <a:satMod val="135000"/>
              </a:schemeClr>
              <a:prstClr val="white"/>
            </a:duotone>
          </a:blip>
          <a:stretch>
            <a:fillRect/>
          </a:stretch>
        </p:blipFill>
        <p:spPr>
          <a:xfrm>
            <a:off x="9746859" y="2672056"/>
            <a:ext cx="1226815" cy="1226815"/>
          </a:xfrm>
          <a:prstGeom prst="rect">
            <a:avLst/>
          </a:prstGeom>
        </p:spPr>
      </p:pic>
      <p:pic>
        <p:nvPicPr>
          <p:cNvPr id="16" name="Picture 15">
            <a:extLst>
              <a:ext uri="{FF2B5EF4-FFF2-40B4-BE49-F238E27FC236}">
                <a16:creationId xmlns:a16="http://schemas.microsoft.com/office/drawing/2014/main" id="{0F616A54-8CD0-DF42-AC58-EF1E5B725D6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6634075" y="2643019"/>
            <a:ext cx="1226815" cy="1226815"/>
          </a:xfrm>
          <a:prstGeom prst="rect">
            <a:avLst/>
          </a:prstGeom>
        </p:spPr>
      </p:pic>
      <p:pic>
        <p:nvPicPr>
          <p:cNvPr id="13" name="Picture 12">
            <a:extLst>
              <a:ext uri="{FF2B5EF4-FFF2-40B4-BE49-F238E27FC236}">
                <a16:creationId xmlns:a16="http://schemas.microsoft.com/office/drawing/2014/main" id="{97B16E89-FB24-2749-A5D1-0ED322909DC4}"/>
              </a:ext>
            </a:extLst>
          </p:cNvPr>
          <p:cNvPicPr>
            <a:picLocks noChangeAspect="1"/>
          </p:cNvPicPr>
          <p:nvPr/>
        </p:nvPicPr>
        <p:blipFill>
          <a:blip r:embed="rId3">
            <a:duotone>
              <a:schemeClr val="accent2">
                <a:shade val="45000"/>
                <a:satMod val="135000"/>
              </a:schemeClr>
              <a:prstClr val="white"/>
            </a:duotone>
          </a:blip>
          <a:stretch>
            <a:fillRect/>
          </a:stretch>
        </p:blipFill>
        <p:spPr>
          <a:xfrm>
            <a:off x="8330576" y="2600869"/>
            <a:ext cx="1353820" cy="1353820"/>
          </a:xfrm>
          <a:prstGeom prst="rect">
            <a:avLst/>
          </a:prstGeom>
          <a:ln>
            <a:noFill/>
          </a:ln>
        </p:spPr>
      </p:pic>
      <p:cxnSp>
        <p:nvCxnSpPr>
          <p:cNvPr id="23" name="Straight Arrow Connector 22">
            <a:extLst>
              <a:ext uri="{FF2B5EF4-FFF2-40B4-BE49-F238E27FC236}">
                <a16:creationId xmlns:a16="http://schemas.microsoft.com/office/drawing/2014/main" id="{D8F2C1F6-F33F-9548-9DA3-9748DB00AE05}"/>
              </a:ext>
            </a:extLst>
          </p:cNvPr>
          <p:cNvCxnSpPr>
            <a:cxnSpLocks/>
          </p:cNvCxnSpPr>
          <p:nvPr/>
        </p:nvCxnSpPr>
        <p:spPr>
          <a:xfrm>
            <a:off x="4380271" y="3341281"/>
            <a:ext cx="2020529" cy="0"/>
          </a:xfrm>
          <a:prstGeom prst="straightConnector1">
            <a:avLst/>
          </a:prstGeom>
          <a:ln>
            <a:headEnd w="lg" len="med"/>
            <a:tailEnd type="triangle" w="lg" len="lg"/>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5A16549B-405A-E14C-A495-5686D650670E}"/>
              </a:ext>
            </a:extLst>
          </p:cNvPr>
          <p:cNvSpPr txBox="1"/>
          <p:nvPr/>
        </p:nvSpPr>
        <p:spPr>
          <a:xfrm>
            <a:off x="4439311" y="2672056"/>
            <a:ext cx="1858297" cy="646331"/>
          </a:xfrm>
          <a:prstGeom prst="rect">
            <a:avLst/>
          </a:prstGeom>
          <a:noFill/>
        </p:spPr>
        <p:txBody>
          <a:bodyPr wrap="square" rtlCol="0">
            <a:spAutoFit/>
          </a:bodyPr>
          <a:lstStyle/>
          <a:p>
            <a:pPr algn="ctr"/>
            <a:r>
              <a:rPr lang="en-US" dirty="0"/>
              <a:t>Participants to peer-facilitators</a:t>
            </a:r>
          </a:p>
        </p:txBody>
      </p:sp>
    </p:spTree>
    <p:extLst>
      <p:ext uri="{BB962C8B-B14F-4D97-AF65-F5344CB8AC3E}">
        <p14:creationId xmlns:p14="http://schemas.microsoft.com/office/powerpoint/2010/main" val="362649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ornVTI">
  <a:themeElements>
    <a:clrScheme name="AnalogousFromRegularSeedRightStep">
      <a:dk1>
        <a:srgbClr val="000000"/>
      </a:dk1>
      <a:lt1>
        <a:srgbClr val="FFFFFF"/>
      </a:lt1>
      <a:dk2>
        <a:srgbClr val="1D2733"/>
      </a:dk2>
      <a:lt2>
        <a:srgbClr val="E8E3E2"/>
      </a:lt2>
      <a:accent1>
        <a:srgbClr val="4AB0BE"/>
      </a:accent1>
      <a:accent2>
        <a:srgbClr val="3B71B1"/>
      </a:accent2>
      <a:accent3>
        <a:srgbClr val="4D52C3"/>
      </a:accent3>
      <a:accent4>
        <a:srgbClr val="673BB1"/>
      </a:accent4>
      <a:accent5>
        <a:srgbClr val="AA4DC3"/>
      </a:accent5>
      <a:accent6>
        <a:srgbClr val="B13B99"/>
      </a:accent6>
      <a:hlink>
        <a:srgbClr val="BF4F3F"/>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7290</TotalTime>
  <Words>809</Words>
  <Application>Microsoft Office PowerPoint</Application>
  <PresentationFormat>Widescreen</PresentationFormat>
  <Paragraphs>87</Paragraphs>
  <Slides>17</Slides>
  <Notes>10</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AdornVTI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McKeon</dc:creator>
  <cp:lastModifiedBy>Grace McKeon</cp:lastModifiedBy>
  <cp:revision>21</cp:revision>
  <dcterms:created xsi:type="dcterms:W3CDTF">2022-04-01T03:11:35Z</dcterms:created>
  <dcterms:modified xsi:type="dcterms:W3CDTF">2022-04-07T07:20:36Z</dcterms:modified>
</cp:coreProperties>
</file>