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1" r:id="rId3"/>
    <p:sldId id="282" r:id="rId4"/>
    <p:sldId id="269" r:id="rId5"/>
    <p:sldId id="283" r:id="rId6"/>
    <p:sldId id="273" r:id="rId7"/>
    <p:sldId id="284" r:id="rId8"/>
    <p:sldId id="270" r:id="rId9"/>
    <p:sldId id="271" r:id="rId10"/>
    <p:sldId id="274" r:id="rId11"/>
    <p:sldId id="280" r:id="rId12"/>
    <p:sldId id="286" r:id="rId13"/>
    <p:sldId id="287" r:id="rId14"/>
    <p:sldId id="288" r:id="rId15"/>
    <p:sldId id="277" r:id="rId16"/>
    <p:sldId id="278" r:id="rId17"/>
    <p:sldId id="279" r:id="rId18"/>
  </p:sldIdLst>
  <p:sldSz cx="12192000" cy="6858000"/>
  <p:notesSz cx="6645275" cy="992505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76416" autoAdjust="0"/>
  </p:normalViewPr>
  <p:slideViewPr>
    <p:cSldViewPr snapToGrid="0">
      <p:cViewPr varScale="1">
        <p:scale>
          <a:sx n="99" d="100"/>
          <a:sy n="99" d="100"/>
        </p:scale>
        <p:origin x="1032" y="102"/>
      </p:cViewPr>
      <p:guideLst/>
    </p:cSldViewPr>
  </p:slideViewPr>
  <p:outlineViewPr>
    <p:cViewPr>
      <p:scale>
        <a:sx n="33" d="100"/>
        <a:sy n="33" d="100"/>
      </p:scale>
      <p:origin x="0" y="-3912"/>
    </p:cViewPr>
  </p:outlineViewPr>
  <p:notesTextViewPr>
    <p:cViewPr>
      <p:scale>
        <a:sx n="100" d="100"/>
        <a:sy n="100" d="100"/>
      </p:scale>
      <p:origin x="0" y="0"/>
    </p:cViewPr>
  </p:notesTextViewPr>
  <p:notesViewPr>
    <p:cSldViewPr snapToGrid="0">
      <p:cViewPr varScale="1">
        <p:scale>
          <a:sx n="47" d="100"/>
          <a:sy n="47"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000" dirty="0"/>
              <a:t>Program</a:t>
            </a:r>
            <a:r>
              <a:rPr lang="en-AU" sz="2000" baseline="0" dirty="0"/>
              <a:t> Completion</a:t>
            </a:r>
            <a:endParaRPr lang="en-AU"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1F5-4116-9ACA-DF262B0E7115}"/>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3-21F5-4116-9ACA-DF262B0E7115}"/>
              </c:ext>
            </c:extLst>
          </c:dPt>
          <c:cat>
            <c:strRef>
              <c:f>Sheet1!$A$2:$A$3</c:f>
              <c:strCache>
                <c:ptCount val="2"/>
                <c:pt idx="0">
                  <c:v>MHC</c:v>
                </c:pt>
                <c:pt idx="1">
                  <c:v>No-MHC</c:v>
                </c:pt>
              </c:strCache>
            </c:strRef>
          </c:cat>
          <c:val>
            <c:numRef>
              <c:f>Sheet1!$B$2:$B$3</c:f>
              <c:numCache>
                <c:formatCode>General</c:formatCode>
                <c:ptCount val="2"/>
                <c:pt idx="0">
                  <c:v>32</c:v>
                </c:pt>
                <c:pt idx="1">
                  <c:v>36</c:v>
                </c:pt>
              </c:numCache>
            </c:numRef>
          </c:val>
          <c:extLst>
            <c:ext xmlns:c16="http://schemas.microsoft.com/office/drawing/2014/chart" uri="{C3380CC4-5D6E-409C-BE32-E72D297353CC}">
              <c16:uniqueId val="{00000004-21F5-4116-9ACA-DF262B0E7115}"/>
            </c:ext>
          </c:extLst>
        </c:ser>
        <c:dLbls>
          <c:showLegendKey val="0"/>
          <c:showVal val="0"/>
          <c:showCatName val="0"/>
          <c:showSerName val="0"/>
          <c:showPercent val="0"/>
          <c:showBubbleSize val="0"/>
        </c:dLbls>
        <c:gapWidth val="219"/>
        <c:overlap val="-27"/>
        <c:axId val="600318776"/>
        <c:axId val="600319760"/>
      </c:barChart>
      <c:catAx>
        <c:axId val="600318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2000" dirty="0"/>
                  <a:t>Participants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00319760"/>
        <c:crosses val="autoZero"/>
        <c:auto val="1"/>
        <c:lblAlgn val="ctr"/>
        <c:lblOffset val="100"/>
        <c:noMultiLvlLbl val="0"/>
      </c:catAx>
      <c:valAx>
        <c:axId val="60031976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2000" dirty="0"/>
                  <a:t>% of service users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31877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000" dirty="0"/>
              <a:t>Completion Type</a:t>
            </a:r>
            <a:r>
              <a:rPr lang="en-AU" sz="2000" baseline="0" dirty="0"/>
              <a:t> </a:t>
            </a:r>
            <a:endParaRPr lang="en-AU"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Sheet1!$A$5</c:f>
              <c:strCache>
                <c:ptCount val="1"/>
                <c:pt idx="0">
                  <c:v>MHC</c:v>
                </c:pt>
              </c:strCache>
            </c:strRef>
          </c:tx>
          <c:spPr>
            <a:solidFill>
              <a:srgbClr val="C00000"/>
            </a:solidFill>
            <a:ln>
              <a:noFill/>
            </a:ln>
            <a:effectLst/>
          </c:spPr>
          <c:invertIfNegative val="0"/>
          <c:cat>
            <c:strRef>
              <c:f>Sheet1!$B$4:$C$4</c:f>
              <c:strCache>
                <c:ptCount val="2"/>
                <c:pt idx="0">
                  <c:v>Completion</c:v>
                </c:pt>
                <c:pt idx="1">
                  <c:v>Early Completion</c:v>
                </c:pt>
              </c:strCache>
            </c:strRef>
          </c:cat>
          <c:val>
            <c:numRef>
              <c:f>Sheet1!$B$5:$C$5</c:f>
              <c:numCache>
                <c:formatCode>General</c:formatCode>
                <c:ptCount val="2"/>
                <c:pt idx="0">
                  <c:v>71.599999999999994</c:v>
                </c:pt>
                <c:pt idx="1">
                  <c:v>28.4</c:v>
                </c:pt>
              </c:numCache>
            </c:numRef>
          </c:val>
          <c:extLst>
            <c:ext xmlns:c16="http://schemas.microsoft.com/office/drawing/2014/chart" uri="{C3380CC4-5D6E-409C-BE32-E72D297353CC}">
              <c16:uniqueId val="{00000000-C43B-4B78-8717-0783FEF12524}"/>
            </c:ext>
          </c:extLst>
        </c:ser>
        <c:ser>
          <c:idx val="1"/>
          <c:order val="1"/>
          <c:tx>
            <c:strRef>
              <c:f>Sheet1!$A$6</c:f>
              <c:strCache>
                <c:ptCount val="1"/>
                <c:pt idx="0">
                  <c:v>No-MHC</c:v>
                </c:pt>
              </c:strCache>
            </c:strRef>
          </c:tx>
          <c:spPr>
            <a:solidFill>
              <a:schemeClr val="bg1">
                <a:lumMod val="50000"/>
              </a:schemeClr>
            </a:solidFill>
            <a:ln>
              <a:noFill/>
            </a:ln>
            <a:effectLst/>
          </c:spPr>
          <c:invertIfNegative val="0"/>
          <c:cat>
            <c:strRef>
              <c:f>Sheet1!$B$4:$C$4</c:f>
              <c:strCache>
                <c:ptCount val="2"/>
                <c:pt idx="0">
                  <c:v>Completion</c:v>
                </c:pt>
                <c:pt idx="1">
                  <c:v>Early Completion</c:v>
                </c:pt>
              </c:strCache>
            </c:strRef>
          </c:cat>
          <c:val>
            <c:numRef>
              <c:f>Sheet1!$B$6:$C$6</c:f>
              <c:numCache>
                <c:formatCode>General</c:formatCode>
                <c:ptCount val="2"/>
                <c:pt idx="0">
                  <c:v>56.2</c:v>
                </c:pt>
                <c:pt idx="1">
                  <c:v>43.8</c:v>
                </c:pt>
              </c:numCache>
            </c:numRef>
          </c:val>
          <c:extLst>
            <c:ext xmlns:c16="http://schemas.microsoft.com/office/drawing/2014/chart" uri="{C3380CC4-5D6E-409C-BE32-E72D297353CC}">
              <c16:uniqueId val="{00000001-C43B-4B78-8717-0783FEF12524}"/>
            </c:ext>
          </c:extLst>
        </c:ser>
        <c:dLbls>
          <c:showLegendKey val="0"/>
          <c:showVal val="0"/>
          <c:showCatName val="0"/>
          <c:showSerName val="0"/>
          <c:showPercent val="0"/>
          <c:showBubbleSize val="0"/>
        </c:dLbls>
        <c:gapWidth val="219"/>
        <c:overlap val="-27"/>
        <c:axId val="593096728"/>
        <c:axId val="593098040"/>
      </c:barChart>
      <c:catAx>
        <c:axId val="59309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93098040"/>
        <c:crosses val="autoZero"/>
        <c:auto val="1"/>
        <c:lblAlgn val="ctr"/>
        <c:lblOffset val="100"/>
        <c:noMultiLvlLbl val="0"/>
      </c:catAx>
      <c:valAx>
        <c:axId val="5930980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2000" dirty="0"/>
                  <a:t>% of participants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09672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79619" cy="497976"/>
          </a:xfrm>
          <a:prstGeom prst="rect">
            <a:avLst/>
          </a:prstGeom>
        </p:spPr>
        <p:txBody>
          <a:bodyPr vert="horz" lIns="90580" tIns="45290" rIns="90580" bIns="45290" rtlCol="0"/>
          <a:lstStyle>
            <a:lvl1pPr algn="l">
              <a:defRPr sz="1200"/>
            </a:lvl1pPr>
          </a:lstStyle>
          <a:p>
            <a:endParaRPr lang="en-AU"/>
          </a:p>
        </p:txBody>
      </p:sp>
      <p:sp>
        <p:nvSpPr>
          <p:cNvPr id="3" name="Date Placeholder 2"/>
          <p:cNvSpPr>
            <a:spLocks noGrp="1"/>
          </p:cNvSpPr>
          <p:nvPr>
            <p:ph type="dt" idx="1"/>
          </p:nvPr>
        </p:nvSpPr>
        <p:spPr>
          <a:xfrm>
            <a:off x="3764119" y="2"/>
            <a:ext cx="2879619" cy="497976"/>
          </a:xfrm>
          <a:prstGeom prst="rect">
            <a:avLst/>
          </a:prstGeom>
        </p:spPr>
        <p:txBody>
          <a:bodyPr vert="horz" lIns="90580" tIns="45290" rIns="90580" bIns="45290" rtlCol="0"/>
          <a:lstStyle>
            <a:lvl1pPr algn="r">
              <a:defRPr sz="1200"/>
            </a:lvl1pPr>
          </a:lstStyle>
          <a:p>
            <a:fld id="{F0D17D2D-A688-4124-B21A-D502ECD4B102}" type="datetimeFigureOut">
              <a:rPr lang="en-AU" smtClean="0"/>
              <a:t>9/04/2022</a:t>
            </a:fld>
            <a:endParaRPr lang="en-AU"/>
          </a:p>
        </p:txBody>
      </p:sp>
      <p:sp>
        <p:nvSpPr>
          <p:cNvPr id="4" name="Slide Image Placeholder 3"/>
          <p:cNvSpPr>
            <a:spLocks noGrp="1" noRot="1" noChangeAspect="1"/>
          </p:cNvSpPr>
          <p:nvPr>
            <p:ph type="sldImg" idx="2"/>
          </p:nvPr>
        </p:nvSpPr>
        <p:spPr>
          <a:xfrm>
            <a:off x="347663" y="1241425"/>
            <a:ext cx="5949950" cy="3348038"/>
          </a:xfrm>
          <a:prstGeom prst="rect">
            <a:avLst/>
          </a:prstGeom>
          <a:noFill/>
          <a:ln w="12700">
            <a:solidFill>
              <a:prstClr val="black"/>
            </a:solidFill>
          </a:ln>
        </p:spPr>
        <p:txBody>
          <a:bodyPr vert="horz" lIns="90580" tIns="45290" rIns="90580" bIns="45290" rtlCol="0" anchor="ctr"/>
          <a:lstStyle/>
          <a:p>
            <a:endParaRPr lang="en-AU"/>
          </a:p>
        </p:txBody>
      </p:sp>
      <p:sp>
        <p:nvSpPr>
          <p:cNvPr id="5" name="Notes Placeholder 4"/>
          <p:cNvSpPr>
            <a:spLocks noGrp="1"/>
          </p:cNvSpPr>
          <p:nvPr>
            <p:ph type="body" sz="quarter" idx="3"/>
          </p:nvPr>
        </p:nvSpPr>
        <p:spPr>
          <a:xfrm>
            <a:off x="664528" y="4776430"/>
            <a:ext cx="5316220" cy="3907990"/>
          </a:xfrm>
          <a:prstGeom prst="rect">
            <a:avLst/>
          </a:prstGeom>
        </p:spPr>
        <p:txBody>
          <a:bodyPr vert="horz" lIns="90580" tIns="45290" rIns="90580" bIns="4529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7076"/>
            <a:ext cx="2879619" cy="497975"/>
          </a:xfrm>
          <a:prstGeom prst="rect">
            <a:avLst/>
          </a:prstGeom>
        </p:spPr>
        <p:txBody>
          <a:bodyPr vert="horz" lIns="90580" tIns="45290" rIns="90580" bIns="45290" rtlCol="0" anchor="b"/>
          <a:lstStyle>
            <a:lvl1pPr algn="l">
              <a:defRPr sz="1200"/>
            </a:lvl1pPr>
          </a:lstStyle>
          <a:p>
            <a:endParaRPr lang="en-AU"/>
          </a:p>
        </p:txBody>
      </p:sp>
      <p:sp>
        <p:nvSpPr>
          <p:cNvPr id="7" name="Slide Number Placeholder 6"/>
          <p:cNvSpPr>
            <a:spLocks noGrp="1"/>
          </p:cNvSpPr>
          <p:nvPr>
            <p:ph type="sldNum" sz="quarter" idx="5"/>
          </p:nvPr>
        </p:nvSpPr>
        <p:spPr>
          <a:xfrm>
            <a:off x="3764119" y="9427076"/>
            <a:ext cx="2879619" cy="497975"/>
          </a:xfrm>
          <a:prstGeom prst="rect">
            <a:avLst/>
          </a:prstGeom>
        </p:spPr>
        <p:txBody>
          <a:bodyPr vert="horz" lIns="90580" tIns="45290" rIns="90580" bIns="45290" rtlCol="0" anchor="b"/>
          <a:lstStyle>
            <a:lvl1pPr algn="r">
              <a:defRPr sz="1200"/>
            </a:lvl1pPr>
          </a:lstStyle>
          <a:p>
            <a:fld id="{5F523C64-22C8-4A7E-A62C-7A27B88579A8}" type="slidenum">
              <a:rPr lang="en-AU" smtClean="0"/>
              <a:t>‹#›</a:t>
            </a:fld>
            <a:endParaRPr lang="en-AU"/>
          </a:p>
        </p:txBody>
      </p:sp>
    </p:spTree>
    <p:extLst>
      <p:ext uri="{BB962C8B-B14F-4D97-AF65-F5344CB8AC3E}">
        <p14:creationId xmlns:p14="http://schemas.microsoft.com/office/powerpoint/2010/main" val="256817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1</a:t>
            </a:fld>
            <a:endParaRPr lang="en-AU"/>
          </a:p>
        </p:txBody>
      </p:sp>
    </p:spTree>
    <p:extLst>
      <p:ext uri="{BB962C8B-B14F-4D97-AF65-F5344CB8AC3E}">
        <p14:creationId xmlns:p14="http://schemas.microsoft.com/office/powerpoint/2010/main" val="123954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To answer these questions, we conducted a secondary data analysis on de-identified information collected by the Get Healthy Service for the 5,629 participants who enrolled in a coaching program between January 2018 and October 2019. Participants were grouped as either having or not having a mental health condition based on their response to the question “Have you had a significant mental health condition that required treatment from a health professional?” when enrolling in a coaching program. We then compared these two groups – people with a mental health condition and people without a mental health condition – on their likelihood of completing a program and health changes achieved. For completion, participants were recorded as either withdrawing from the coaching program, completing a program – which involved utilising the full 10-13 calls available from the service, or early completion in which participants indicated that they had met their goals but done so in less than the 10-13 calls available to them through the service. </a:t>
            </a:r>
          </a:p>
          <a:p>
            <a:endParaRPr lang="en-AU" baseline="0" dirty="0"/>
          </a:p>
          <a:p>
            <a:r>
              <a:rPr lang="en-AU" baseline="0" dirty="0"/>
              <a:t>For health measures, we compared baseline and completion values for participants such as weight, weight circumference, BMI, fruit and vegetable consumption, and three measures of physical activity. </a:t>
            </a:r>
          </a:p>
        </p:txBody>
      </p:sp>
      <p:sp>
        <p:nvSpPr>
          <p:cNvPr id="4" name="Slide Number Placeholder 3"/>
          <p:cNvSpPr>
            <a:spLocks noGrp="1"/>
          </p:cNvSpPr>
          <p:nvPr>
            <p:ph type="sldNum" sz="quarter" idx="10"/>
          </p:nvPr>
        </p:nvSpPr>
        <p:spPr/>
        <p:txBody>
          <a:bodyPr/>
          <a:lstStyle/>
          <a:p>
            <a:fld id="{5F523C64-22C8-4A7E-A62C-7A27B88579A8}" type="slidenum">
              <a:rPr lang="en-AU" smtClean="0"/>
              <a:t>10</a:t>
            </a:fld>
            <a:endParaRPr lang="en-AU"/>
          </a:p>
        </p:txBody>
      </p:sp>
    </p:spTree>
    <p:extLst>
      <p:ext uri="{BB962C8B-B14F-4D97-AF65-F5344CB8AC3E}">
        <p14:creationId xmlns:p14="http://schemas.microsoft.com/office/powerpoint/2010/main" val="277352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Compared to earlier analyses (2015-2017), when only 25% of participants indicating having a mental health condition, from 2018-2019, 33% indicated having a mental health condition. Of this sample, 2/3 indicated that they were taking medication as a part of their mental health care. </a:t>
            </a:r>
            <a:endParaRPr lang="en-AU" baseline="0" dirty="0"/>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After removing participants who were still part way through a program and had not actively withdrawn or completed, we found that 32% of coaching participants with a mental health condition completed a program, compared to 36% of participants who indicated not having a mental health condition. Among participants who did not complete a program, there was no difference in the average number of calls completed prior to withdrawing from the program (4), or the reasons for withdrawing.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Looking at participants who did complete a program, the vast majority of participants with a mental heath condition utilised all 10-13 calls available as a part of the program. Comparatively, almost half of participants without a mental health condition indicated that they achieved their goals in fewer than the 10-13 calls provided, and were recorded as early completers . In both groups, the average # of calls utilised amongst early completers was 6. </a:t>
            </a:r>
          </a:p>
          <a:p>
            <a:endParaRPr lang="en-AU" baseline="0" dirty="0"/>
          </a:p>
        </p:txBody>
      </p:sp>
      <p:sp>
        <p:nvSpPr>
          <p:cNvPr id="4" name="Slide Number Placeholder 3"/>
          <p:cNvSpPr>
            <a:spLocks noGrp="1"/>
          </p:cNvSpPr>
          <p:nvPr>
            <p:ph type="sldNum" sz="quarter" idx="10"/>
          </p:nvPr>
        </p:nvSpPr>
        <p:spPr/>
        <p:txBody>
          <a:bodyPr/>
          <a:lstStyle/>
          <a:p>
            <a:fld id="{5F523C64-22C8-4A7E-A62C-7A27B88579A8}" type="slidenum">
              <a:rPr lang="en-AU" smtClean="0"/>
              <a:t>11</a:t>
            </a:fld>
            <a:endParaRPr lang="en-AU"/>
          </a:p>
        </p:txBody>
      </p:sp>
    </p:spTree>
    <p:extLst>
      <p:ext uri="{BB962C8B-B14F-4D97-AF65-F5344CB8AC3E}">
        <p14:creationId xmlns:p14="http://schemas.microsoft.com/office/powerpoint/2010/main" val="2665793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For participants who completed a coaching program, changes to health measures were similar, though consistently smaller for participants who indicated having a mental health condition. Participants with a mental health condition experienced an average of 1cm reduction in their waist circumference, 1 and a half kilo weight loss, and a reduction of .63 BMI units. We also found that across both groups, approximately a quarter of participants experienced a 5% weight loss, an amount deemed to be clinically significant for health. </a:t>
            </a:r>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12</a:t>
            </a:fld>
            <a:endParaRPr lang="en-AU"/>
          </a:p>
        </p:txBody>
      </p:sp>
    </p:spTree>
    <p:extLst>
      <p:ext uri="{BB962C8B-B14F-4D97-AF65-F5344CB8AC3E}">
        <p14:creationId xmlns:p14="http://schemas.microsoft.com/office/powerpoint/2010/main" val="115090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Participants were also asked at intake and program completion about lifestyle factors including fruit and vegetable consumption. Participants with a mental health condition made slightly greater increases to their fruit consumption, and slightly smaller increases to their vegetable consumption compared to participants without a mental health condition. </a:t>
            </a:r>
          </a:p>
        </p:txBody>
      </p:sp>
      <p:sp>
        <p:nvSpPr>
          <p:cNvPr id="4" name="Slide Number Placeholder 3"/>
          <p:cNvSpPr>
            <a:spLocks noGrp="1"/>
          </p:cNvSpPr>
          <p:nvPr>
            <p:ph type="sldNum" sz="quarter" idx="10"/>
          </p:nvPr>
        </p:nvSpPr>
        <p:spPr/>
        <p:txBody>
          <a:bodyPr/>
          <a:lstStyle/>
          <a:p>
            <a:fld id="{5F523C64-22C8-4A7E-A62C-7A27B88579A8}" type="slidenum">
              <a:rPr lang="en-AU" smtClean="0"/>
              <a:t>13</a:t>
            </a:fld>
            <a:endParaRPr lang="en-AU"/>
          </a:p>
        </p:txBody>
      </p:sp>
    </p:spTree>
    <p:extLst>
      <p:ext uri="{BB962C8B-B14F-4D97-AF65-F5344CB8AC3E}">
        <p14:creationId xmlns:p14="http://schemas.microsoft.com/office/powerpoint/2010/main" val="3086525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Physical activity is measured by this service in three different formats – the number of 30min sessions of walking, 30 minute sessions of moderate activity, and 20 minute sessions of vigorous activity. As we can see for both groups, the greatest change was seen in the number of walking sessions and moderate physical activity sessions per week, with little change in the number of vigorous activity session. No statistical difference was found between the two groups in the amount of change to physical activity. </a:t>
            </a:r>
          </a:p>
        </p:txBody>
      </p:sp>
      <p:sp>
        <p:nvSpPr>
          <p:cNvPr id="4" name="Slide Number Placeholder 3"/>
          <p:cNvSpPr>
            <a:spLocks noGrp="1"/>
          </p:cNvSpPr>
          <p:nvPr>
            <p:ph type="sldNum" sz="quarter" idx="10"/>
          </p:nvPr>
        </p:nvSpPr>
        <p:spPr/>
        <p:txBody>
          <a:bodyPr/>
          <a:lstStyle/>
          <a:p>
            <a:fld id="{5F523C64-22C8-4A7E-A62C-7A27B88579A8}" type="slidenum">
              <a:rPr lang="en-AU" smtClean="0"/>
              <a:t>14</a:t>
            </a:fld>
            <a:endParaRPr lang="en-AU"/>
          </a:p>
        </p:txBody>
      </p:sp>
    </p:spTree>
    <p:extLst>
      <p:ext uri="{BB962C8B-B14F-4D97-AF65-F5344CB8AC3E}">
        <p14:creationId xmlns:p14="http://schemas.microsoft.com/office/powerpoint/2010/main" val="323628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Approximately a third of participants engaging in a coaching program with the Get Healthy Service indicate having had a significant mental health condition. These participants are equally as likely to complete a coaching program with the service, and do so by utilising the full number of calls available rather than achieving their goals early. Health benefits experienced between the start and end of a coaching program are similar across the two groups. </a:t>
            </a:r>
          </a:p>
        </p:txBody>
      </p:sp>
      <p:sp>
        <p:nvSpPr>
          <p:cNvPr id="4" name="Slide Number Placeholder 3"/>
          <p:cNvSpPr>
            <a:spLocks noGrp="1"/>
          </p:cNvSpPr>
          <p:nvPr>
            <p:ph type="sldNum" sz="quarter" idx="10"/>
          </p:nvPr>
        </p:nvSpPr>
        <p:spPr/>
        <p:txBody>
          <a:bodyPr/>
          <a:lstStyle/>
          <a:p>
            <a:fld id="{5F523C64-22C8-4A7E-A62C-7A27B88579A8}" type="slidenum">
              <a:rPr lang="en-AU" smtClean="0"/>
              <a:t>15</a:t>
            </a:fld>
            <a:endParaRPr lang="en-AU"/>
          </a:p>
        </p:txBody>
      </p:sp>
    </p:spTree>
    <p:extLst>
      <p:ext uri="{BB962C8B-B14F-4D97-AF65-F5344CB8AC3E}">
        <p14:creationId xmlns:p14="http://schemas.microsoft.com/office/powerpoint/2010/main" val="228543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Following the findings of the current study, a number of logical next steps appeared. We conducted qualitative interviews with the health coaches of the Get Healthy Service to gain further understanding of how the experience of delivering the service to participants both with and without a mental health condition, and their insight and perceptions into how the coaching program might be experienced differently between the two groups. Findings from this study indicated that coaches had a desire for further training, education and resources on mental health and its interplay with physical health in order to provide better support for their coaching participants with a mental health condition. Coaches also perceived a number of other benefits reported by their coaching participants with a mental health condition, including greater confidence in their ability to make changes to their physical health, as well as reported improvements to mental health, factors which are not currently collected as a part of the service evaluation.</a:t>
            </a:r>
          </a:p>
          <a:p>
            <a:endParaRPr lang="en-AU" dirty="0"/>
          </a:p>
          <a:p>
            <a:r>
              <a:rPr lang="en-AU" dirty="0"/>
              <a:t>My research team is also currently in the process of conducting qualitative interviews with consumers of the get healthy service who have a mental health condition, in order to gain a better understanding of what may be influencing program completion or withdrawal, and what changes could potentially be incorporated into the service in order to better meet the needs of this large group of service users. </a:t>
            </a:r>
          </a:p>
        </p:txBody>
      </p:sp>
      <p:sp>
        <p:nvSpPr>
          <p:cNvPr id="4" name="Slide Number Placeholder 3"/>
          <p:cNvSpPr>
            <a:spLocks noGrp="1"/>
          </p:cNvSpPr>
          <p:nvPr>
            <p:ph type="sldNum" sz="quarter" idx="10"/>
          </p:nvPr>
        </p:nvSpPr>
        <p:spPr/>
        <p:txBody>
          <a:bodyPr/>
          <a:lstStyle/>
          <a:p>
            <a:fld id="{5F523C64-22C8-4A7E-A62C-7A27B88579A8}" type="slidenum">
              <a:rPr lang="en-AU" smtClean="0"/>
              <a:t>16</a:t>
            </a:fld>
            <a:endParaRPr lang="en-AU"/>
          </a:p>
        </p:txBody>
      </p:sp>
    </p:spTree>
    <p:extLst>
      <p:ext uri="{BB962C8B-B14F-4D97-AF65-F5344CB8AC3E}">
        <p14:creationId xmlns:p14="http://schemas.microsoft.com/office/powerpoint/2010/main" val="348575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17</a:t>
            </a:fld>
            <a:endParaRPr lang="en-AU"/>
          </a:p>
        </p:txBody>
      </p:sp>
    </p:spTree>
    <p:extLst>
      <p:ext uri="{BB962C8B-B14F-4D97-AF65-F5344CB8AC3E}">
        <p14:creationId xmlns:p14="http://schemas.microsoft.com/office/powerpoint/2010/main" val="350091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People with a mental health condition experience</a:t>
            </a:r>
            <a:r>
              <a:rPr lang="en-AU" baseline="0" dirty="0"/>
              <a:t> a significantly reduced life expectancy when compared to the general population. </a:t>
            </a:r>
          </a:p>
          <a:p>
            <a:endParaRPr lang="en-AU" baseline="0" dirty="0"/>
          </a:p>
          <a:p>
            <a:r>
              <a:rPr lang="en-AU" baseline="0" dirty="0"/>
              <a:t>Life expectancy reduction varies in relation to diagnosis, with some conditions experiencing up to 32 years of life lost, but on average across all mental health conditions this reduction is around 10 years globally, and 12 – 16 years in Australia. </a:t>
            </a:r>
            <a:endParaRPr lang="en-AU" dirty="0"/>
          </a:p>
          <a:p>
            <a:endParaRPr lang="en-AU" dirty="0"/>
          </a:p>
          <a:p>
            <a:r>
              <a:rPr lang="en-AU" dirty="0"/>
              <a:t>It is important to note that much of this reduced life expectancy is a result of a higher likelihood of experiencing physical health conditions </a:t>
            </a:r>
            <a:r>
              <a:rPr lang="en-AU" baseline="0" dirty="0"/>
              <a:t>such as cardiovascular disease and diabetes. </a:t>
            </a:r>
            <a:endParaRPr lang="en-AU" dirty="0"/>
          </a:p>
          <a:p>
            <a:endParaRPr lang="en-AU" baseline="0" dirty="0"/>
          </a:p>
        </p:txBody>
      </p:sp>
      <p:sp>
        <p:nvSpPr>
          <p:cNvPr id="4" name="Slide Number Placeholder 3"/>
          <p:cNvSpPr>
            <a:spLocks noGrp="1"/>
          </p:cNvSpPr>
          <p:nvPr>
            <p:ph type="sldNum" sz="quarter" idx="10"/>
          </p:nvPr>
        </p:nvSpPr>
        <p:spPr/>
        <p:txBody>
          <a:bodyPr/>
          <a:lstStyle/>
          <a:p>
            <a:fld id="{5F523C64-22C8-4A7E-A62C-7A27B88579A8}" type="slidenum">
              <a:rPr lang="en-AU" smtClean="0"/>
              <a:t>2</a:t>
            </a:fld>
            <a:endParaRPr lang="en-AU"/>
          </a:p>
        </p:txBody>
      </p:sp>
    </p:spTree>
    <p:extLst>
      <p:ext uri="{BB962C8B-B14F-4D97-AF65-F5344CB8AC3E}">
        <p14:creationId xmlns:p14="http://schemas.microsoft.com/office/powerpoint/2010/main" val="192179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increased prevalence of chronic disease has been attributed to several lifestyle behaviours, which are also experienced at a higher rate amongst people with a mental health condition. </a:t>
            </a:r>
          </a:p>
          <a:p>
            <a:endParaRPr lang="en-AU" dirty="0"/>
          </a:p>
          <a:p>
            <a:r>
              <a:rPr lang="en-AU" dirty="0"/>
              <a:t>One of the more heavily researched area is </a:t>
            </a:r>
            <a:r>
              <a:rPr lang="en-AU" baseline="0" dirty="0"/>
              <a:t>smoking. While there has been an overall decrease in the rates of smoking in the last 20 years, people with a mental health condition are twice as likely to be current smokers compared to the general population, and trials continue to explore the best way to support smoking reduction and cessation in this population. </a:t>
            </a:r>
          </a:p>
          <a:p>
            <a:endParaRPr lang="en-AU" baseline="0" dirty="0"/>
          </a:p>
          <a:p>
            <a:r>
              <a:rPr lang="en-AU" baseline="0" dirty="0"/>
              <a:t>Other behaviours which also contribute to higher prevalence of disease in this group are </a:t>
            </a:r>
            <a:r>
              <a:rPr lang="en-AU" dirty="0"/>
              <a:t>physical inactivity</a:t>
            </a:r>
            <a:r>
              <a:rPr lang="en-AU" baseline="0" dirty="0"/>
              <a:t> and</a:t>
            </a:r>
            <a:r>
              <a:rPr lang="en-AU" dirty="0"/>
              <a:t> poorer nutrition, including reduced fruit and vegetable consumption.</a:t>
            </a:r>
            <a:r>
              <a:rPr lang="en-AU" baseline="0" dirty="0"/>
              <a:t> These behaviours may also contribute to o</a:t>
            </a:r>
            <a:r>
              <a:rPr lang="en-AU" dirty="0"/>
              <a:t>verweight and obesity,</a:t>
            </a:r>
            <a:r>
              <a:rPr lang="en-AU" baseline="0" dirty="0"/>
              <a:t> which are also known health risks for cardiovascular disease and diabetes. </a:t>
            </a:r>
            <a:r>
              <a:rPr lang="en-AU" dirty="0"/>
              <a:t>Importantly, in many instances </a:t>
            </a:r>
            <a:r>
              <a:rPr lang="en-AU" baseline="0" dirty="0"/>
              <a:t>these factors can be modifiable, making them a target for prevention programs. </a:t>
            </a:r>
          </a:p>
          <a:p>
            <a:endParaRPr lang="en-AU" baseline="0" dirty="0"/>
          </a:p>
        </p:txBody>
      </p:sp>
      <p:sp>
        <p:nvSpPr>
          <p:cNvPr id="4" name="Slide Number Placeholder 3"/>
          <p:cNvSpPr>
            <a:spLocks noGrp="1"/>
          </p:cNvSpPr>
          <p:nvPr>
            <p:ph type="sldNum" sz="quarter" idx="10"/>
          </p:nvPr>
        </p:nvSpPr>
        <p:spPr/>
        <p:txBody>
          <a:bodyPr/>
          <a:lstStyle/>
          <a:p>
            <a:fld id="{5F523C64-22C8-4A7E-A62C-7A27B88579A8}" type="slidenum">
              <a:rPr lang="en-AU" smtClean="0"/>
              <a:t>3</a:t>
            </a:fld>
            <a:endParaRPr lang="en-AU"/>
          </a:p>
        </p:txBody>
      </p:sp>
    </p:spTree>
    <p:extLst>
      <p:ext uri="{BB962C8B-B14F-4D97-AF65-F5344CB8AC3E}">
        <p14:creationId xmlns:p14="http://schemas.microsoft.com/office/powerpoint/2010/main" val="117711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05">
              <a:defRPr/>
            </a:pPr>
            <a:r>
              <a:rPr lang="en-AU" baseline="0" dirty="0"/>
              <a:t>One approach to support change in lifestyle factors telephone base coaching services. </a:t>
            </a:r>
            <a:endParaRPr lang="en-AU" dirty="0"/>
          </a:p>
          <a:p>
            <a:endParaRPr lang="en-AU" dirty="0"/>
          </a:p>
          <a:p>
            <a:r>
              <a:rPr lang="en-AU" dirty="0"/>
              <a:t>The evidence base from systematic reviews has suggested that telephone-based interventions are effective in improving health risk behaviours in the short to medium term across different populations, in a range of settings.</a:t>
            </a:r>
            <a:r>
              <a:rPr lang="en-AU" baseline="0" dirty="0"/>
              <a:t> </a:t>
            </a:r>
          </a:p>
          <a:p>
            <a:endParaRPr lang="en-AU" baseline="0" dirty="0"/>
          </a:p>
          <a:p>
            <a:r>
              <a:rPr lang="en-AU" baseline="0" dirty="0"/>
              <a:t>Perhaps the most widely recognised telephone based interventions are Quitlines, which provide support for smoking cessation, and are available on an international scale. </a:t>
            </a:r>
          </a:p>
          <a:p>
            <a:endParaRPr lang="en-AU" baseline="0" dirty="0"/>
          </a:p>
          <a:p>
            <a:r>
              <a:rPr lang="en-AU" baseline="0" dirty="0"/>
              <a:t>Evidence suggests that smokers engaging with Quitlines are 1.5 times more likely to have successfully quit at 1 and 6 months compared to those using self-help material only. </a:t>
            </a:r>
          </a:p>
          <a:p>
            <a:endParaRPr lang="en-AU" baseline="0" dirty="0"/>
          </a:p>
          <a:p>
            <a:r>
              <a:rPr lang="en-AU" baseline="0" dirty="0"/>
              <a:t>Telephone support for other health behaviours is less widely available. However, in NSW Australia……  </a:t>
            </a:r>
          </a:p>
          <a:p>
            <a:endParaRPr lang="en-AU" baseline="0" dirty="0"/>
          </a:p>
        </p:txBody>
      </p:sp>
      <p:sp>
        <p:nvSpPr>
          <p:cNvPr id="4" name="Slide Number Placeholder 3"/>
          <p:cNvSpPr>
            <a:spLocks noGrp="1"/>
          </p:cNvSpPr>
          <p:nvPr>
            <p:ph type="sldNum" sz="quarter" idx="10"/>
          </p:nvPr>
        </p:nvSpPr>
        <p:spPr/>
        <p:txBody>
          <a:bodyPr/>
          <a:lstStyle/>
          <a:p>
            <a:fld id="{5F523C64-22C8-4A7E-A62C-7A27B88579A8}" type="slidenum">
              <a:rPr lang="en-AU" smtClean="0"/>
              <a:t>4</a:t>
            </a:fld>
            <a:endParaRPr lang="en-AU"/>
          </a:p>
        </p:txBody>
      </p:sp>
    </p:spTree>
    <p:extLst>
      <p:ext uri="{BB962C8B-B14F-4D97-AF65-F5344CB8AC3E}">
        <p14:creationId xmlns:p14="http://schemas.microsoft.com/office/powerpoint/2010/main" val="174134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Get Healthy Information &amp; Coaching Service is a free, confidential telephone-based service which helps people to make lifestyle changes regarding</a:t>
            </a:r>
            <a:r>
              <a:rPr lang="en-AU" baseline="0" dirty="0"/>
              <a:t> h</a:t>
            </a:r>
            <a:r>
              <a:rPr lang="en-AU" dirty="0"/>
              <a:t>ealthy eating, being</a:t>
            </a:r>
            <a:r>
              <a:rPr lang="en-AU" baseline="0" dirty="0"/>
              <a:t> physically active, and achieving and maintaining a health weight. </a:t>
            </a:r>
            <a:r>
              <a:rPr lang="en-AU" dirty="0"/>
              <a:t>The Service was launched in February 2009, and has provided information and support to approximately 25,000 Australians over the last decade. </a:t>
            </a:r>
          </a:p>
        </p:txBody>
      </p:sp>
      <p:sp>
        <p:nvSpPr>
          <p:cNvPr id="4" name="Slide Number Placeholder 3"/>
          <p:cNvSpPr>
            <a:spLocks noGrp="1"/>
          </p:cNvSpPr>
          <p:nvPr>
            <p:ph type="sldNum" sz="quarter" idx="10"/>
          </p:nvPr>
        </p:nvSpPr>
        <p:spPr/>
        <p:txBody>
          <a:bodyPr/>
          <a:lstStyle/>
          <a:p>
            <a:fld id="{5F523C64-22C8-4A7E-A62C-7A27B88579A8}" type="slidenum">
              <a:rPr lang="en-AU" smtClean="0"/>
              <a:t>5</a:t>
            </a:fld>
            <a:endParaRPr lang="en-AU"/>
          </a:p>
        </p:txBody>
      </p:sp>
    </p:spTree>
    <p:extLst>
      <p:ext uri="{BB962C8B-B14F-4D97-AF65-F5344CB8AC3E}">
        <p14:creationId xmlns:p14="http://schemas.microsoft.com/office/powerpoint/2010/main" val="1979947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Individuals</a:t>
            </a:r>
            <a:r>
              <a:rPr lang="en-AU" baseline="0" dirty="0"/>
              <a:t> may be referred to the Get Healthy Service via a health professional such as their GP, or may self-refer either by registering their details online or calling the service directly. During their first contact with the service, participants complete a health assessment, which asks about their health-related goals, as well as about their current lifestyle factors such as fruit and vegetable consumption, physical activity levels as well as weight and waist circumference. Participants have the option of completing a once-off information only call, during which they receive personalised advice as well as health literature and goal setting materials. Alternatively, participants may choose to enrol in a coaching program, which provides advice, support and goal tracking over the following 6 months. </a:t>
            </a:r>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6</a:t>
            </a:fld>
            <a:endParaRPr lang="en-AU"/>
          </a:p>
        </p:txBody>
      </p:sp>
    </p:spTree>
    <p:extLst>
      <p:ext uri="{BB962C8B-B14F-4D97-AF65-F5344CB8AC3E}">
        <p14:creationId xmlns:p14="http://schemas.microsoft.com/office/powerpoint/2010/main" val="135699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The contents of the coaching program may differ slightly depending on the needs of the participants. For example, the pregnancy module provides more detailed advice on maintaining a healthy weight during and post pregnancy, while the Aboriginal module includes culturally appropriate and relevant information. All coaches are university qualified with a nutrition or exercise background. </a:t>
            </a:r>
            <a:br>
              <a:rPr lang="en-AU" baseline="0" dirty="0"/>
            </a:br>
            <a:endParaRPr lang="en-AU" baseline="0" dirty="0"/>
          </a:p>
          <a:p>
            <a:r>
              <a:rPr lang="en-AU" baseline="0" dirty="0"/>
              <a:t>Throughout their coaching program, participants receive up to 13 calls from their assigned coach at the service to discuss their progress, any barriers to creating or sustaining health changes, and provide ongoing support through this process. </a:t>
            </a:r>
          </a:p>
          <a:p>
            <a:endParaRPr lang="en-AU" baseline="0" dirty="0"/>
          </a:p>
          <a:p>
            <a:r>
              <a:rPr lang="en-AU" baseline="0" dirty="0"/>
              <a:t>At completion, participants have the option to re-enrol in a coaching program and continue to receive support if they choose. </a:t>
            </a:r>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7</a:t>
            </a:fld>
            <a:endParaRPr lang="en-AU"/>
          </a:p>
        </p:txBody>
      </p:sp>
    </p:spTree>
    <p:extLst>
      <p:ext uri="{BB962C8B-B14F-4D97-AF65-F5344CB8AC3E}">
        <p14:creationId xmlns:p14="http://schemas.microsoft.com/office/powerpoint/2010/main" val="343181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Previous evaluations</a:t>
            </a:r>
            <a:r>
              <a:rPr lang="en-AU" baseline="0" dirty="0"/>
              <a:t> of the service have found positive results across various measures. Studies conducted in the first few years of service operation indicated that participants who complete a 6 month coaching program have lost on average 4kg, 5cm off their waist circumference, improved their vegetable intake by 1 serve per day, and participated in an extra 30mins of walking per week. </a:t>
            </a:r>
          </a:p>
          <a:p>
            <a:endParaRPr lang="en-AU" baseline="0" dirty="0"/>
          </a:p>
          <a:p>
            <a:r>
              <a:rPr lang="en-AU" baseline="0" dirty="0"/>
              <a:t>An assessment of those engaging with the service has also determined that the service is reaching those most in need, including socially and geographically disadvantaged populations, and the service is being utilised by those with a high chronic disease risk profile compared to the general population. Earlier research by our team also determined that a quarter of participants who enrolled in a program between 2015-2017 indicated that they had had a mental health condition. </a:t>
            </a:r>
          </a:p>
          <a:p>
            <a:endParaRPr lang="en-AU" baseline="0" dirty="0"/>
          </a:p>
          <a:p>
            <a:r>
              <a:rPr lang="en-AU" baseline="0" dirty="0"/>
              <a:t>As yet, there has been no assessment of whether coaching participants with a mental health condition are equally as likely to finish a coaching program, and if so, what benefits they might receive from the program. </a:t>
            </a:r>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8</a:t>
            </a:fld>
            <a:endParaRPr lang="en-AU"/>
          </a:p>
        </p:txBody>
      </p:sp>
    </p:spTree>
    <p:extLst>
      <p:ext uri="{BB962C8B-B14F-4D97-AF65-F5344CB8AC3E}">
        <p14:creationId xmlns:p14="http://schemas.microsoft.com/office/powerpoint/2010/main" val="123386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a:t>
            </a:r>
            <a:r>
              <a:rPr lang="en-AU" baseline="0" dirty="0"/>
              <a:t> therefore derived two main questions. Firstly, are participants who indicate having a mental health condition completing a coaching program with the Get Healthy Service? And secondly, are those who complete experiencing the same physical health benefits as those who indicate not having a mental health condition at enrolment?</a:t>
            </a:r>
            <a:endParaRPr lang="en-AU" dirty="0"/>
          </a:p>
        </p:txBody>
      </p:sp>
      <p:sp>
        <p:nvSpPr>
          <p:cNvPr id="4" name="Slide Number Placeholder 3"/>
          <p:cNvSpPr>
            <a:spLocks noGrp="1"/>
          </p:cNvSpPr>
          <p:nvPr>
            <p:ph type="sldNum" sz="quarter" idx="10"/>
          </p:nvPr>
        </p:nvSpPr>
        <p:spPr/>
        <p:txBody>
          <a:bodyPr/>
          <a:lstStyle/>
          <a:p>
            <a:fld id="{5F523C64-22C8-4A7E-A62C-7A27B88579A8}" type="slidenum">
              <a:rPr lang="en-AU" smtClean="0"/>
              <a:t>9</a:t>
            </a:fld>
            <a:endParaRPr lang="en-AU"/>
          </a:p>
        </p:txBody>
      </p:sp>
    </p:spTree>
    <p:extLst>
      <p:ext uri="{BB962C8B-B14F-4D97-AF65-F5344CB8AC3E}">
        <p14:creationId xmlns:p14="http://schemas.microsoft.com/office/powerpoint/2010/main" val="3281969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E1D0B0A-7819-4BE3-862C-273F077B1AFC}"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3714673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1D0B0A-7819-4BE3-862C-273F077B1AFC}"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246197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1D0B0A-7819-4BE3-862C-273F077B1AFC}"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399808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E1D0B0A-7819-4BE3-862C-273F077B1AFC}"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290184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1D0B0A-7819-4BE3-862C-273F077B1AFC}" type="datetimeFigureOut">
              <a:rPr lang="en-AU" smtClean="0"/>
              <a:t>9/04/2022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252248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E1D0B0A-7819-4BE3-862C-273F077B1AFC}" type="datetimeFigureOut">
              <a:rPr lang="en-AU" smtClean="0"/>
              <a:t>9/04/2022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7832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E1D0B0A-7819-4BE3-862C-273F077B1AFC}" type="datetimeFigureOut">
              <a:rPr lang="en-AU" smtClean="0"/>
              <a:t>9/04/2022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215619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E1D0B0A-7819-4BE3-862C-273F077B1AFC}" type="datetimeFigureOut">
              <a:rPr lang="en-AU" smtClean="0"/>
              <a:t>9/04/2022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34848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D0B0A-7819-4BE3-862C-273F077B1AFC}" type="datetimeFigureOut">
              <a:rPr lang="en-AU" smtClean="0"/>
              <a:t>9/04/2022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94536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1D0B0A-7819-4BE3-862C-273F077B1AFC}" type="datetimeFigureOut">
              <a:rPr lang="en-AU" smtClean="0"/>
              <a:t>9/04/2022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253642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1D0B0A-7819-4BE3-862C-273F077B1AFC}" type="datetimeFigureOut">
              <a:rPr lang="en-AU" smtClean="0"/>
              <a:t>9/04/2022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54B655-0E9E-4A84-8A0D-E9CF9E3D4268}" type="slidenum">
              <a:rPr lang="en-AU" smtClean="0"/>
              <a:t>‹#›</a:t>
            </a:fld>
            <a:endParaRPr lang="en-AU"/>
          </a:p>
        </p:txBody>
      </p:sp>
    </p:spTree>
    <p:extLst>
      <p:ext uri="{BB962C8B-B14F-4D97-AF65-F5344CB8AC3E}">
        <p14:creationId xmlns:p14="http://schemas.microsoft.com/office/powerpoint/2010/main" val="413370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D0B0A-7819-4BE3-862C-273F077B1AFC}" type="datetimeFigureOut">
              <a:rPr lang="en-AU" smtClean="0"/>
              <a:t>9/04/2022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4B655-0E9E-4A84-8A0D-E9CF9E3D4268}" type="slidenum">
              <a:rPr lang="en-AU" smtClean="0"/>
              <a:t>‹#›</a:t>
            </a:fld>
            <a:endParaRPr lang="en-AU"/>
          </a:p>
        </p:txBody>
      </p:sp>
    </p:spTree>
    <p:extLst>
      <p:ext uri="{BB962C8B-B14F-4D97-AF65-F5344CB8AC3E}">
        <p14:creationId xmlns:p14="http://schemas.microsoft.com/office/powerpoint/2010/main" val="305848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egan.Bradley@uon.edu.au"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3" name="Content Placeholder 2"/>
          <p:cNvSpPr>
            <a:spLocks noGrp="1"/>
          </p:cNvSpPr>
          <p:nvPr>
            <p:ph idx="1"/>
          </p:nvPr>
        </p:nvSpPr>
        <p:spPr>
          <a:xfrm>
            <a:off x="1" y="1685924"/>
            <a:ext cx="12070080" cy="5172075"/>
          </a:xfrm>
        </p:spPr>
        <p:txBody>
          <a:bodyPr>
            <a:normAutofit/>
          </a:bodyPr>
          <a:lstStyle/>
          <a:p>
            <a:pPr marL="0" indent="0" algn="ctr">
              <a:buNone/>
            </a:pPr>
            <a:r>
              <a:rPr lang="en-AU" sz="3800" dirty="0">
                <a:latin typeface="Times New Roman" panose="02020603050405020304" pitchFamily="18" charset="0"/>
                <a:cs typeface="Times New Roman" panose="02020603050405020304" pitchFamily="18" charset="0"/>
              </a:rPr>
              <a:t>Examining service participation and outcomes from a population-level telephone-coaching service supporting changes to healthy eating, physical activity and weight: A comparison of participants with and without a mental health condition</a:t>
            </a:r>
            <a:endParaRPr lang="en-AU" sz="1000" b="1" dirty="0">
              <a:latin typeface="Times New Roman" panose="02020603050405020304" pitchFamily="18" charset="0"/>
              <a:cs typeface="Times New Roman" panose="02020603050405020304" pitchFamily="18" charset="0"/>
            </a:endParaRPr>
          </a:p>
          <a:p>
            <a:pPr marL="0" indent="0" algn="ctr">
              <a:buNone/>
            </a:pPr>
            <a:r>
              <a:rPr lang="en-AU" sz="2000" b="1" dirty="0">
                <a:latin typeface="Times New Roman" panose="02020603050405020304" pitchFamily="18" charset="0"/>
                <a:cs typeface="Times New Roman" panose="02020603050405020304" pitchFamily="18" charset="0"/>
              </a:rPr>
              <a:t>Tegan Bradley</a:t>
            </a:r>
            <a:r>
              <a:rPr lang="en-AU" sz="2000" dirty="0">
                <a:latin typeface="Times New Roman" panose="02020603050405020304" pitchFamily="18" charset="0"/>
                <a:cs typeface="Times New Roman" panose="02020603050405020304" pitchFamily="18" charset="0"/>
              </a:rPr>
              <a:t>, Kate Bartlem, Kim Colyvas, Paula Wye, Elizabeth Campbell,</a:t>
            </a:r>
            <a:r>
              <a:rPr lang="en-AU" sz="2000" baseline="30000" dirty="0">
                <a:latin typeface="Times New Roman" panose="02020603050405020304" pitchFamily="18" charset="0"/>
                <a:cs typeface="Times New Roman" panose="02020603050405020304" pitchFamily="18" charset="0"/>
              </a:rPr>
              <a:t> </a:t>
            </a:r>
            <a:r>
              <a:rPr lang="en-AU" sz="2000" dirty="0">
                <a:latin typeface="Times New Roman" panose="02020603050405020304" pitchFamily="18" charset="0"/>
                <a:cs typeface="Times New Roman" panose="02020603050405020304" pitchFamily="18" charset="0"/>
              </a:rPr>
              <a:t>Kate Reid, Jenny Bowman</a:t>
            </a:r>
          </a:p>
          <a:p>
            <a:pPr marL="0" indent="0" algn="ctr">
              <a:buNone/>
            </a:pPr>
            <a:r>
              <a:rPr lang="en-AU" dirty="0">
                <a:latin typeface="Times New Roman" panose="02020603050405020304" pitchFamily="18" charset="0"/>
                <a:cs typeface="Times New Roman" panose="02020603050405020304" pitchFamily="18" charset="0"/>
                <a:hlinkClick r:id="rId3"/>
              </a:rPr>
              <a:t>Tegan.Bradley@uon.edu.au</a:t>
            </a:r>
            <a:r>
              <a:rPr lang="en-AU" dirty="0">
                <a:latin typeface="Times New Roman" panose="02020603050405020304" pitchFamily="18" charset="0"/>
                <a:cs typeface="Times New Roman" panose="02020603050405020304" pitchFamily="18" charset="0"/>
              </a:rPr>
              <a:t> </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a:blip r:embed="rId4"/>
          <a:stretch>
            <a:fillRect/>
          </a:stretch>
        </p:blipFill>
        <p:spPr>
          <a:xfrm>
            <a:off x="9124880" y="5198157"/>
            <a:ext cx="3038474" cy="1509682"/>
          </a:xfrm>
          <a:prstGeom prst="rect">
            <a:avLst/>
          </a:prstGeom>
        </p:spPr>
      </p:pic>
      <p:pic>
        <p:nvPicPr>
          <p:cNvPr id="7" name="Picture 6"/>
          <p:cNvPicPr>
            <a:picLocks noChangeAspect="1"/>
          </p:cNvPicPr>
          <p:nvPr/>
        </p:nvPicPr>
        <p:blipFill>
          <a:blip r:embed="rId5"/>
          <a:stretch>
            <a:fillRect/>
          </a:stretch>
        </p:blipFill>
        <p:spPr>
          <a:xfrm>
            <a:off x="3917997" y="5360228"/>
            <a:ext cx="2156178" cy="1347611"/>
          </a:xfrm>
          <a:prstGeom prst="rect">
            <a:avLst/>
          </a:prstGeom>
        </p:spPr>
      </p:pic>
      <p:pic>
        <p:nvPicPr>
          <p:cNvPr id="8" name="Picture 7"/>
          <p:cNvPicPr>
            <a:picLocks noChangeAspect="1"/>
          </p:cNvPicPr>
          <p:nvPr/>
        </p:nvPicPr>
        <p:blipFill>
          <a:blip r:embed="rId6"/>
          <a:stretch>
            <a:fillRect/>
          </a:stretch>
        </p:blipFill>
        <p:spPr>
          <a:xfrm>
            <a:off x="6260720" y="5149114"/>
            <a:ext cx="2375281" cy="16185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910" y="5447815"/>
            <a:ext cx="3320481" cy="1172438"/>
          </a:xfrm>
          <a:prstGeom prst="rect">
            <a:avLst/>
          </a:prstGeom>
        </p:spPr>
      </p:pic>
    </p:spTree>
    <p:extLst>
      <p:ext uri="{BB962C8B-B14F-4D97-AF65-F5344CB8AC3E}">
        <p14:creationId xmlns:p14="http://schemas.microsoft.com/office/powerpoint/2010/main" val="3068146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Times New Roman" panose="02020603050405020304" pitchFamily="18" charset="0"/>
                <a:cs typeface="Times New Roman" panose="02020603050405020304" pitchFamily="18" charset="0"/>
              </a:rPr>
              <a:t>Sample / Methods </a:t>
            </a:r>
          </a:p>
        </p:txBody>
      </p:sp>
      <p:sp>
        <p:nvSpPr>
          <p:cNvPr id="8" name="Content Placeholder 2"/>
          <p:cNvSpPr txBox="1">
            <a:spLocks/>
          </p:cNvSpPr>
          <p:nvPr/>
        </p:nvSpPr>
        <p:spPr>
          <a:xfrm>
            <a:off x="0" y="1685924"/>
            <a:ext cx="12192000" cy="5172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3000" dirty="0">
                <a:latin typeface="Times New Roman" panose="02020603050405020304" pitchFamily="18" charset="0"/>
                <a:cs typeface="Times New Roman" panose="02020603050405020304" pitchFamily="18" charset="0"/>
              </a:rPr>
              <a:t>5,629 participants enrolled in a coaching program from 2018-2019  </a:t>
            </a:r>
          </a:p>
          <a:p>
            <a:r>
              <a:rPr lang="en-AU" sz="3000" dirty="0">
                <a:latin typeface="Times New Roman" panose="02020603050405020304" pitchFamily="18" charset="0"/>
                <a:cs typeface="Times New Roman" panose="02020603050405020304" pitchFamily="18" charset="0"/>
              </a:rPr>
              <a:t>Self-identified mental health condition</a:t>
            </a:r>
          </a:p>
          <a:p>
            <a:r>
              <a:rPr lang="en-AU" sz="3000" dirty="0">
                <a:latin typeface="Times New Roman" panose="02020603050405020304" pitchFamily="18" charset="0"/>
                <a:cs typeface="Times New Roman" panose="02020603050405020304" pitchFamily="18" charset="0"/>
              </a:rPr>
              <a:t>Comparison of </a:t>
            </a:r>
          </a:p>
          <a:p>
            <a:pPr lvl="1"/>
            <a:r>
              <a:rPr lang="en-AU" sz="2600" dirty="0">
                <a:latin typeface="Times New Roman" panose="02020603050405020304" pitchFamily="18" charset="0"/>
                <a:cs typeface="Times New Roman" panose="02020603050405020304" pitchFamily="18" charset="0"/>
              </a:rPr>
              <a:t>Completion rates</a:t>
            </a:r>
          </a:p>
          <a:p>
            <a:pPr lvl="2"/>
            <a:r>
              <a:rPr lang="en-AU" sz="2200" dirty="0">
                <a:latin typeface="Times New Roman" panose="02020603050405020304" pitchFamily="18" charset="0"/>
                <a:cs typeface="Times New Roman" panose="02020603050405020304" pitchFamily="18" charset="0"/>
              </a:rPr>
              <a:t>Withdrawn, completion, early completion</a:t>
            </a:r>
          </a:p>
          <a:p>
            <a:pPr lvl="1"/>
            <a:r>
              <a:rPr lang="en-AU" sz="2600" dirty="0">
                <a:latin typeface="Times New Roman" panose="02020603050405020304" pitchFamily="18" charset="0"/>
                <a:cs typeface="Times New Roman" panose="02020603050405020304" pitchFamily="18" charset="0"/>
              </a:rPr>
              <a:t>Changes to health measures, including</a:t>
            </a:r>
          </a:p>
          <a:p>
            <a:pPr lvl="2"/>
            <a:r>
              <a:rPr lang="en-AU" sz="2200" dirty="0">
                <a:latin typeface="Times New Roman" panose="02020603050405020304" pitchFamily="18" charset="0"/>
                <a:cs typeface="Times New Roman" panose="02020603050405020304" pitchFamily="18" charset="0"/>
              </a:rPr>
              <a:t>Weight, waist circumference, BMI, fruit and vegetable consumption, physical activity </a:t>
            </a:r>
          </a:p>
        </p:txBody>
      </p:sp>
    </p:spTree>
    <p:extLst>
      <p:ext uri="{BB962C8B-B14F-4D97-AF65-F5344CB8AC3E}">
        <p14:creationId xmlns:p14="http://schemas.microsoft.com/office/powerpoint/2010/main" val="360807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314697"/>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Times New Roman" panose="02020603050405020304" pitchFamily="18" charset="0"/>
                <a:cs typeface="Times New Roman" panose="02020603050405020304" pitchFamily="18" charset="0"/>
              </a:rPr>
              <a:t>Results - </a:t>
            </a:r>
            <a:r>
              <a:rPr lang="en-AU" sz="4400" dirty="0">
                <a:ln w="0"/>
                <a:latin typeface="Times New Roman" panose="02020603050405020304" pitchFamily="18" charset="0"/>
                <a:cs typeface="Times New Roman" panose="02020603050405020304" pitchFamily="18" charset="0"/>
              </a:rPr>
              <a:t>Are people with a mental health condition completing coaching programs with the GHS?</a:t>
            </a:r>
          </a:p>
          <a:p>
            <a:endParaRPr lang="en-AU"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D05D4B08-433B-4A2B-928F-4A157D09EC76}"/>
              </a:ext>
            </a:extLst>
          </p:cNvPr>
          <p:cNvSpPr txBox="1">
            <a:spLocks/>
          </p:cNvSpPr>
          <p:nvPr/>
        </p:nvSpPr>
        <p:spPr>
          <a:xfrm>
            <a:off x="562631" y="1640260"/>
            <a:ext cx="10515600" cy="5217739"/>
          </a:xfrm>
          <a:prstGeom prst="rect">
            <a:avLst/>
          </a:prstGeom>
        </p:spPr>
        <p:txBody>
          <a:bodyPr vert="horz" lIns="91440" tIns="45720" rIns="91440" bIns="45720" rtlCol="0">
            <a:noAutofit/>
            <a:scene3d>
              <a:camera prst="orthographicFront"/>
              <a:lightRig rig="threePt" dir="t"/>
            </a:scene3d>
            <a:sp3d extrusionH="57150">
              <a:bevelT w="69850" h="38100" prst="cross"/>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000" dirty="0"/>
              <a:t>33% of participants indicated having a mental health condition. 63% indicated taking medication for their mental health. </a:t>
            </a:r>
          </a:p>
          <a:p>
            <a:pPr marL="0" indent="0">
              <a:buFont typeface="Arial" panose="020B0604020202020204" pitchFamily="34" charset="0"/>
              <a:buNone/>
            </a:pPr>
            <a:endParaRPr lang="en-AU" sz="4000" dirty="0">
              <a:ln w="0"/>
              <a:effectLst>
                <a:outerShdw blurRad="50800" dist="38100" dir="5400000" algn="t" rotWithShape="0">
                  <a:prstClr val="black">
                    <a:alpha val="40000"/>
                  </a:prstClr>
                </a:outerShdw>
              </a:effectLst>
            </a:endParaRPr>
          </a:p>
          <a:p>
            <a:pPr marL="0" indent="0">
              <a:buFont typeface="Arial" panose="020B0604020202020204" pitchFamily="34" charset="0"/>
              <a:buNone/>
            </a:pPr>
            <a:endParaRPr lang="en-AU" sz="4500" dirty="0"/>
          </a:p>
        </p:txBody>
      </p:sp>
      <p:graphicFrame>
        <p:nvGraphicFramePr>
          <p:cNvPr id="10" name="Chart 9">
            <a:extLst>
              <a:ext uri="{FF2B5EF4-FFF2-40B4-BE49-F238E27FC236}">
                <a16:creationId xmlns:a16="http://schemas.microsoft.com/office/drawing/2014/main" id="{89613EBC-750A-46BE-B1CD-4A2EE86B1785}"/>
              </a:ext>
            </a:extLst>
          </p:cNvPr>
          <p:cNvGraphicFramePr>
            <a:graphicFrameLocks/>
          </p:cNvGraphicFramePr>
          <p:nvPr>
            <p:extLst>
              <p:ext uri="{D42A27DB-BD31-4B8C-83A1-F6EECF244321}">
                <p14:modId xmlns:p14="http://schemas.microsoft.com/office/powerpoint/2010/main" val="4174223670"/>
              </p:ext>
            </p:extLst>
          </p:nvPr>
        </p:nvGraphicFramePr>
        <p:xfrm>
          <a:off x="183681" y="2781701"/>
          <a:ext cx="4292065" cy="3845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CB53AD9-2A14-4BDC-9E8A-564450B703BB}"/>
              </a:ext>
            </a:extLst>
          </p:cNvPr>
          <p:cNvGraphicFramePr>
            <a:graphicFrameLocks/>
          </p:cNvGraphicFramePr>
          <p:nvPr>
            <p:extLst>
              <p:ext uri="{D42A27DB-BD31-4B8C-83A1-F6EECF244321}">
                <p14:modId xmlns:p14="http://schemas.microsoft.com/office/powerpoint/2010/main" val="1319836276"/>
              </p:ext>
            </p:extLst>
          </p:nvPr>
        </p:nvGraphicFramePr>
        <p:xfrm>
          <a:off x="5688529" y="2731273"/>
          <a:ext cx="6096710" cy="3895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598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162451"/>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latin typeface="Times New Roman" panose="02020603050405020304" pitchFamily="18" charset="0"/>
                <a:cs typeface="Times New Roman" panose="02020603050405020304" pitchFamily="18" charset="0"/>
              </a:rPr>
              <a:t>Results – </a:t>
            </a:r>
            <a:r>
              <a:rPr lang="en-AU" sz="3000" dirty="0">
                <a:ln w="0"/>
                <a:latin typeface="Times New Roman" panose="02020603050405020304" pitchFamily="18" charset="0"/>
                <a:cs typeface="Times New Roman" panose="02020603050405020304" pitchFamily="18" charset="0"/>
              </a:rPr>
              <a:t>Are people with a mental health condition who complete a program experiencing the same physical health benefits as those without?</a:t>
            </a:r>
          </a:p>
          <a:p>
            <a:r>
              <a:rPr lang="en-AU" sz="3000" dirty="0">
                <a:latin typeface="Times New Roman" panose="02020603050405020304" pitchFamily="18" charset="0"/>
                <a:cs typeface="Times New Roman" panose="02020603050405020304" pitchFamily="18" charset="0"/>
              </a:rPr>
              <a:t> </a:t>
            </a:r>
          </a:p>
        </p:txBody>
      </p:sp>
      <p:sp>
        <p:nvSpPr>
          <p:cNvPr id="7" name="Content Placeholder 2"/>
          <p:cNvSpPr>
            <a:spLocks noGrp="1"/>
          </p:cNvSpPr>
          <p:nvPr>
            <p:ph idx="1"/>
          </p:nvPr>
        </p:nvSpPr>
        <p:spPr>
          <a:xfrm>
            <a:off x="0" y="1685925"/>
            <a:ext cx="12192000" cy="5172075"/>
          </a:xfrm>
        </p:spPr>
        <p:txBody>
          <a:bodyPr>
            <a:normAutofit/>
          </a:bodyPr>
          <a:lstStyle/>
          <a:p>
            <a:pPr marL="457200" lvl="1" indent="0" algn="ctr">
              <a:buNone/>
            </a:pPr>
            <a:r>
              <a:rPr lang="en-AU" sz="1800" b="1" dirty="0"/>
              <a:t>					</a:t>
            </a:r>
            <a:endParaRPr lang="en-AU" sz="1800" i="1" dirty="0"/>
          </a:p>
          <a:p>
            <a:pPr marL="457200" lvl="1" indent="0" algn="ctr">
              <a:buNone/>
            </a:pPr>
            <a:endParaRPr lang="en-AU" sz="1800" i="1" dirty="0"/>
          </a:p>
          <a:p>
            <a:pPr marL="457200" lvl="1" indent="0">
              <a:buNone/>
            </a:pPr>
            <a:endParaRPr lang="en-AU" dirty="0"/>
          </a:p>
          <a:p>
            <a:pPr marL="457200" lvl="1" indent="0" algn="ctr">
              <a:buNone/>
            </a:pPr>
            <a:endParaRPr lang="en-AU" b="1" i="1" dirty="0"/>
          </a:p>
          <a:p>
            <a:pPr lvl="1"/>
            <a:endParaRPr lang="en-AU" dirty="0"/>
          </a:p>
          <a:p>
            <a:pPr lvl="1"/>
            <a:endParaRPr lang="en-AU" dirty="0"/>
          </a:p>
          <a:p>
            <a:pPr marL="457200" lvl="1" indent="0">
              <a:buNone/>
            </a:pPr>
            <a:endParaRPr lang="en-AU" dirty="0"/>
          </a:p>
        </p:txBody>
      </p:sp>
      <p:pic>
        <p:nvPicPr>
          <p:cNvPr id="9" name="Picture 8"/>
          <p:cNvPicPr>
            <a:picLocks noChangeAspect="1"/>
          </p:cNvPicPr>
          <p:nvPr/>
        </p:nvPicPr>
        <p:blipFill>
          <a:blip r:embed="rId3"/>
          <a:stretch>
            <a:fillRect/>
          </a:stretch>
        </p:blipFill>
        <p:spPr>
          <a:xfrm>
            <a:off x="309387" y="3922950"/>
            <a:ext cx="2813618" cy="1900213"/>
          </a:xfrm>
          <a:prstGeom prst="rect">
            <a:avLst/>
          </a:prstGeom>
        </p:spPr>
      </p:pic>
      <p:pic>
        <p:nvPicPr>
          <p:cNvPr id="10" name="Picture 9"/>
          <p:cNvPicPr>
            <a:picLocks noChangeAspect="1"/>
          </p:cNvPicPr>
          <p:nvPr/>
        </p:nvPicPr>
        <p:blipFill rotWithShape="1">
          <a:blip r:embed="rId4"/>
          <a:srcRect t="8892" b="9350"/>
          <a:stretch/>
        </p:blipFill>
        <p:spPr>
          <a:xfrm>
            <a:off x="4182968" y="1785540"/>
            <a:ext cx="3572351" cy="1943578"/>
          </a:xfrm>
          <a:prstGeom prst="rect">
            <a:avLst/>
          </a:prstGeom>
        </p:spPr>
      </p:pic>
      <p:pic>
        <p:nvPicPr>
          <p:cNvPr id="11" name="Picture 10"/>
          <p:cNvPicPr>
            <a:picLocks noChangeAspect="1"/>
          </p:cNvPicPr>
          <p:nvPr/>
        </p:nvPicPr>
        <p:blipFill>
          <a:blip r:embed="rId5"/>
          <a:stretch>
            <a:fillRect/>
          </a:stretch>
        </p:blipFill>
        <p:spPr>
          <a:xfrm>
            <a:off x="8526718" y="3725760"/>
            <a:ext cx="2951995" cy="2066396"/>
          </a:xfrm>
          <a:prstGeom prst="rect">
            <a:avLst/>
          </a:prstGeom>
        </p:spPr>
      </p:pic>
      <p:sp>
        <p:nvSpPr>
          <p:cNvPr id="13" name="Rectangle 12"/>
          <p:cNvSpPr/>
          <p:nvPr/>
        </p:nvSpPr>
        <p:spPr>
          <a:xfrm>
            <a:off x="123750" y="1944488"/>
            <a:ext cx="3572351" cy="190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imes New Roman" panose="02020603050405020304" pitchFamily="18" charset="0"/>
                <a:cs typeface="Times New Roman" panose="02020603050405020304" pitchFamily="18" charset="0"/>
              </a:rPr>
              <a:t>Waist Circumference Reduction</a:t>
            </a:r>
          </a:p>
          <a:p>
            <a:pPr algn="ctr"/>
            <a:r>
              <a:rPr lang="en-AU" sz="2000" dirty="0">
                <a:solidFill>
                  <a:schemeClr val="tx1"/>
                </a:solidFill>
                <a:latin typeface="Times New Roman" panose="02020603050405020304" pitchFamily="18" charset="0"/>
                <a:cs typeface="Times New Roman" panose="02020603050405020304" pitchFamily="18" charset="0"/>
              </a:rPr>
              <a:t>MHC: 1.01cm</a:t>
            </a:r>
          </a:p>
          <a:p>
            <a:pPr algn="ctr"/>
            <a:r>
              <a:rPr lang="en-AU" sz="2000" dirty="0">
                <a:solidFill>
                  <a:schemeClr val="tx1"/>
                </a:solidFill>
                <a:latin typeface="Times New Roman" panose="02020603050405020304" pitchFamily="18" charset="0"/>
                <a:cs typeface="Times New Roman" panose="02020603050405020304" pitchFamily="18" charset="0"/>
              </a:rPr>
              <a:t>No-MHC: 1.53cm</a:t>
            </a:r>
          </a:p>
        </p:txBody>
      </p:sp>
      <p:sp>
        <p:nvSpPr>
          <p:cNvPr id="14" name="Rectangle 13"/>
          <p:cNvSpPr/>
          <p:nvPr/>
        </p:nvSpPr>
        <p:spPr>
          <a:xfrm>
            <a:off x="3872723" y="3824900"/>
            <a:ext cx="4192840" cy="238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r>
              <a:rPr lang="en-AU" sz="2000" dirty="0">
                <a:solidFill>
                  <a:schemeClr val="tx1"/>
                </a:solidFill>
                <a:latin typeface="Times New Roman" panose="02020603050405020304" pitchFamily="18" charset="0"/>
                <a:cs typeface="Times New Roman" panose="02020603050405020304" pitchFamily="18" charset="0"/>
              </a:rPr>
              <a:t>Weight Reduction*</a:t>
            </a:r>
          </a:p>
          <a:p>
            <a:pPr algn="ctr"/>
            <a:r>
              <a:rPr lang="en-AU" sz="2000" dirty="0">
                <a:solidFill>
                  <a:schemeClr val="tx1"/>
                </a:solidFill>
                <a:latin typeface="Times New Roman" panose="02020603050405020304" pitchFamily="18" charset="0"/>
                <a:cs typeface="Times New Roman" panose="02020603050405020304" pitchFamily="18" charset="0"/>
              </a:rPr>
              <a:t>MHC: 1.46kg</a:t>
            </a:r>
          </a:p>
          <a:p>
            <a:pPr algn="ctr"/>
            <a:r>
              <a:rPr lang="en-AU" sz="2000" dirty="0">
                <a:solidFill>
                  <a:schemeClr val="tx1"/>
                </a:solidFill>
                <a:latin typeface="Times New Roman" panose="02020603050405020304" pitchFamily="18" charset="0"/>
                <a:cs typeface="Times New Roman" panose="02020603050405020304" pitchFamily="18" charset="0"/>
              </a:rPr>
              <a:t>No-MHC: 2.08kg</a:t>
            </a: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r>
              <a:rPr lang="en-AU" sz="2000" dirty="0">
                <a:solidFill>
                  <a:schemeClr val="tx1"/>
                </a:solidFill>
                <a:latin typeface="Times New Roman" panose="02020603050405020304" pitchFamily="18" charset="0"/>
                <a:cs typeface="Times New Roman" panose="02020603050405020304" pitchFamily="18" charset="0"/>
              </a:rPr>
              <a:t>Proportion with &lt;5% weight loss</a:t>
            </a:r>
          </a:p>
          <a:p>
            <a:pPr algn="ctr"/>
            <a:r>
              <a:rPr lang="en-AU" sz="2000" dirty="0">
                <a:solidFill>
                  <a:schemeClr val="tx1"/>
                </a:solidFill>
                <a:latin typeface="Times New Roman" panose="02020603050405020304" pitchFamily="18" charset="0"/>
                <a:cs typeface="Times New Roman" panose="02020603050405020304" pitchFamily="18" charset="0"/>
              </a:rPr>
              <a:t>MHC: 24.5%</a:t>
            </a:r>
          </a:p>
          <a:p>
            <a:pPr algn="ctr"/>
            <a:r>
              <a:rPr lang="en-AU" sz="2000" dirty="0">
                <a:solidFill>
                  <a:schemeClr val="tx1"/>
                </a:solidFill>
                <a:latin typeface="Times New Roman" panose="02020603050405020304" pitchFamily="18" charset="0"/>
                <a:cs typeface="Times New Roman" panose="02020603050405020304" pitchFamily="18" charset="0"/>
              </a:rPr>
              <a:t>No-MHC: 26.7%</a:t>
            </a:r>
          </a:p>
          <a:p>
            <a:pPr algn="ctr"/>
            <a:endParaRPr lang="en-AU" sz="3000" dirty="0">
              <a:solidFill>
                <a:schemeClr val="tx1"/>
              </a:solidFill>
              <a:latin typeface="Times New Roman" panose="02020603050405020304" pitchFamily="18" charset="0"/>
              <a:cs typeface="Times New Roman" panose="02020603050405020304" pitchFamily="18" charset="0"/>
            </a:endParaRPr>
          </a:p>
          <a:p>
            <a:pPr algn="ctr"/>
            <a:endParaRPr lang="en-AU" sz="30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526718" y="1805145"/>
            <a:ext cx="2827082" cy="1920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imes New Roman" panose="02020603050405020304" pitchFamily="18" charset="0"/>
                <a:cs typeface="Times New Roman" panose="02020603050405020304" pitchFamily="18" charset="0"/>
              </a:rPr>
              <a:t>BMI Reduction</a:t>
            </a:r>
          </a:p>
          <a:p>
            <a:pPr algn="ctr"/>
            <a:r>
              <a:rPr lang="en-AU" sz="2000" dirty="0">
                <a:solidFill>
                  <a:schemeClr val="tx1"/>
                </a:solidFill>
                <a:latin typeface="Times New Roman" panose="02020603050405020304" pitchFamily="18" charset="0"/>
                <a:cs typeface="Times New Roman" panose="02020603050405020304" pitchFamily="18" charset="0"/>
              </a:rPr>
              <a:t>MHC: 0.63 units</a:t>
            </a:r>
          </a:p>
          <a:p>
            <a:pPr algn="ctr"/>
            <a:r>
              <a:rPr lang="en-AU" sz="2000" dirty="0">
                <a:solidFill>
                  <a:schemeClr val="tx1"/>
                </a:solidFill>
                <a:latin typeface="Times New Roman" panose="02020603050405020304" pitchFamily="18" charset="0"/>
                <a:cs typeface="Times New Roman" panose="02020603050405020304" pitchFamily="18" charset="0"/>
              </a:rPr>
              <a:t>No-MHC: 0.80 units</a:t>
            </a:r>
          </a:p>
        </p:txBody>
      </p:sp>
      <p:sp>
        <p:nvSpPr>
          <p:cNvPr id="3" name="TextBox 2">
            <a:extLst>
              <a:ext uri="{FF2B5EF4-FFF2-40B4-BE49-F238E27FC236}">
                <a16:creationId xmlns:a16="http://schemas.microsoft.com/office/drawing/2014/main" id="{15EA12FE-7F1D-4FF6-9BA1-D4B9DF593AFD}"/>
              </a:ext>
            </a:extLst>
          </p:cNvPr>
          <p:cNvSpPr txBox="1"/>
          <p:nvPr/>
        </p:nvSpPr>
        <p:spPr>
          <a:xfrm>
            <a:off x="123750" y="6516303"/>
            <a:ext cx="10993429" cy="369332"/>
          </a:xfrm>
          <a:prstGeom prst="rect">
            <a:avLst/>
          </a:prstGeom>
          <a:noFill/>
        </p:spPr>
        <p:txBody>
          <a:bodyPr wrap="square" rtlCol="0">
            <a:spAutoFit/>
          </a:bodyPr>
          <a:lstStyle/>
          <a:p>
            <a:r>
              <a:rPr lang="en-AU" dirty="0"/>
              <a:t>* Indicates significant difference in change between groups </a:t>
            </a:r>
          </a:p>
        </p:txBody>
      </p:sp>
    </p:spTree>
    <p:extLst>
      <p:ext uri="{BB962C8B-B14F-4D97-AF65-F5344CB8AC3E}">
        <p14:creationId xmlns:p14="http://schemas.microsoft.com/office/powerpoint/2010/main" val="301732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5927784" y="2536043"/>
            <a:ext cx="6073541" cy="19002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imes New Roman" panose="02020603050405020304" pitchFamily="18" charset="0"/>
                <a:cs typeface="Times New Roman" panose="02020603050405020304" pitchFamily="18" charset="0"/>
              </a:rPr>
              <a:t>Increase in fruit consumption (# of serves per day)</a:t>
            </a:r>
          </a:p>
          <a:p>
            <a:pPr algn="ctr"/>
            <a:r>
              <a:rPr lang="en-AU" sz="2000" dirty="0">
                <a:solidFill>
                  <a:schemeClr val="tx1"/>
                </a:solidFill>
                <a:latin typeface="Times New Roman" panose="02020603050405020304" pitchFamily="18" charset="0"/>
                <a:cs typeface="Times New Roman" panose="02020603050405020304" pitchFamily="18" charset="0"/>
              </a:rPr>
              <a:t>MHC: 0.38</a:t>
            </a:r>
          </a:p>
          <a:p>
            <a:pPr algn="ctr"/>
            <a:r>
              <a:rPr lang="en-AU" sz="2000" dirty="0">
                <a:solidFill>
                  <a:schemeClr val="tx1"/>
                </a:solidFill>
                <a:latin typeface="Times New Roman" panose="02020603050405020304" pitchFamily="18" charset="0"/>
                <a:cs typeface="Times New Roman" panose="02020603050405020304" pitchFamily="18" charset="0"/>
              </a:rPr>
              <a:t>No-MHC: 0.28</a:t>
            </a: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r>
              <a:rPr lang="en-AU" sz="2000" dirty="0">
                <a:solidFill>
                  <a:schemeClr val="tx1"/>
                </a:solidFill>
                <a:latin typeface="Times New Roman" panose="02020603050405020304" pitchFamily="18" charset="0"/>
                <a:cs typeface="Times New Roman" panose="02020603050405020304" pitchFamily="18" charset="0"/>
              </a:rPr>
              <a:t>Increase in vegetable consumption (# of serves per day)*</a:t>
            </a:r>
          </a:p>
          <a:p>
            <a:pPr algn="ctr"/>
            <a:r>
              <a:rPr lang="en-AU" sz="2000" dirty="0">
                <a:solidFill>
                  <a:schemeClr val="tx1"/>
                </a:solidFill>
                <a:latin typeface="Times New Roman" panose="02020603050405020304" pitchFamily="18" charset="0"/>
                <a:cs typeface="Times New Roman" panose="02020603050405020304" pitchFamily="18" charset="0"/>
              </a:rPr>
              <a:t>MHC: 0.73</a:t>
            </a:r>
          </a:p>
          <a:p>
            <a:pPr algn="ctr"/>
            <a:r>
              <a:rPr lang="en-AU" sz="2000" dirty="0">
                <a:solidFill>
                  <a:schemeClr val="tx1"/>
                </a:solidFill>
                <a:latin typeface="Times New Roman" panose="02020603050405020304" pitchFamily="18" charset="0"/>
                <a:cs typeface="Times New Roman" panose="02020603050405020304" pitchFamily="18" charset="0"/>
              </a:rPr>
              <a:t>No-MHC: 0.92</a:t>
            </a:r>
          </a:p>
          <a:p>
            <a:pPr algn="ctr"/>
            <a:endParaRPr lang="en-AU" sz="20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927784" y="3978328"/>
            <a:ext cx="6073541" cy="238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3000" dirty="0">
              <a:solidFill>
                <a:schemeClr val="tx1"/>
              </a:solidFill>
              <a:latin typeface="Times New Roman" panose="02020603050405020304" pitchFamily="18" charset="0"/>
              <a:cs typeface="Times New Roman" panose="02020603050405020304" pitchFamily="18" charset="0"/>
            </a:endParaRPr>
          </a:p>
          <a:p>
            <a:pPr algn="ctr"/>
            <a:endParaRPr lang="en-AU" sz="3000" dirty="0">
              <a:solidFill>
                <a:schemeClr val="tx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6469F8A-FC79-42F7-8DE0-239E7593BC5F}"/>
              </a:ext>
            </a:extLst>
          </p:cNvPr>
          <p:cNvSpPr txBox="1"/>
          <p:nvPr/>
        </p:nvSpPr>
        <p:spPr>
          <a:xfrm>
            <a:off x="0" y="6492875"/>
            <a:ext cx="10993429" cy="369332"/>
          </a:xfrm>
          <a:prstGeom prst="rect">
            <a:avLst/>
          </a:prstGeom>
          <a:noFill/>
        </p:spPr>
        <p:txBody>
          <a:bodyPr wrap="square" rtlCol="0">
            <a:spAutoFit/>
          </a:bodyPr>
          <a:lstStyle/>
          <a:p>
            <a:r>
              <a:rPr lang="en-AU" dirty="0"/>
              <a:t>* Indicates significant difference in change between groups </a:t>
            </a:r>
          </a:p>
        </p:txBody>
      </p:sp>
      <p:pic>
        <p:nvPicPr>
          <p:cNvPr id="1026" name="Picture 2" descr="How Dangerous is a Lack of Fruit and Vegetables?">
            <a:extLst>
              <a:ext uri="{FF2B5EF4-FFF2-40B4-BE49-F238E27FC236}">
                <a16:creationId xmlns:a16="http://schemas.microsoft.com/office/drawing/2014/main" id="{1B11CA7E-4B41-4948-B76C-0CE227588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74" y="2002762"/>
            <a:ext cx="5565799" cy="370501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CCA20F2-C30B-4106-B530-F7D4769C4DD6}"/>
              </a:ext>
            </a:extLst>
          </p:cNvPr>
          <p:cNvSpPr txBox="1">
            <a:spLocks/>
          </p:cNvSpPr>
          <p:nvPr/>
        </p:nvSpPr>
        <p:spPr>
          <a:xfrm>
            <a:off x="0" y="162451"/>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latin typeface="Times New Roman" panose="02020603050405020304" pitchFamily="18" charset="0"/>
                <a:cs typeface="Times New Roman" panose="02020603050405020304" pitchFamily="18" charset="0"/>
              </a:rPr>
              <a:t>Results – </a:t>
            </a:r>
            <a:r>
              <a:rPr lang="en-AU" sz="3000" dirty="0">
                <a:ln w="0"/>
                <a:latin typeface="Times New Roman" panose="02020603050405020304" pitchFamily="18" charset="0"/>
                <a:cs typeface="Times New Roman" panose="02020603050405020304" pitchFamily="18" charset="0"/>
              </a:rPr>
              <a:t>Are people with a mental health condition who complete a program experiencing the same physical health benefits as those without?</a:t>
            </a:r>
          </a:p>
          <a:p>
            <a:r>
              <a:rPr lang="en-AU"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7502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Content Placeholder 2"/>
          <p:cNvSpPr>
            <a:spLocks noGrp="1"/>
          </p:cNvSpPr>
          <p:nvPr>
            <p:ph idx="1"/>
          </p:nvPr>
        </p:nvSpPr>
        <p:spPr>
          <a:xfrm>
            <a:off x="0" y="1685925"/>
            <a:ext cx="12192000" cy="5172075"/>
          </a:xfrm>
        </p:spPr>
        <p:txBody>
          <a:bodyPr>
            <a:normAutofit/>
          </a:bodyPr>
          <a:lstStyle/>
          <a:p>
            <a:pPr marL="457200" lvl="1" indent="0" algn="ctr">
              <a:buNone/>
            </a:pPr>
            <a:r>
              <a:rPr lang="en-AU" sz="1800" b="1" dirty="0"/>
              <a:t>					</a:t>
            </a:r>
            <a:endParaRPr lang="en-AU" sz="1800" i="1" dirty="0"/>
          </a:p>
          <a:p>
            <a:pPr marL="457200" lvl="1" indent="0" algn="ctr">
              <a:buNone/>
            </a:pPr>
            <a:endParaRPr lang="en-AU" sz="1800" i="1" dirty="0"/>
          </a:p>
          <a:p>
            <a:pPr marL="457200" lvl="1" indent="0">
              <a:buNone/>
            </a:pPr>
            <a:endParaRPr lang="en-AU" dirty="0"/>
          </a:p>
          <a:p>
            <a:pPr marL="457200" lvl="1" indent="0" algn="ctr">
              <a:buNone/>
            </a:pPr>
            <a:endParaRPr lang="en-AU" b="1" i="1" dirty="0"/>
          </a:p>
          <a:p>
            <a:pPr lvl="1"/>
            <a:endParaRPr lang="en-AU" dirty="0"/>
          </a:p>
          <a:p>
            <a:pPr lvl="1"/>
            <a:endParaRPr lang="en-AU" dirty="0"/>
          </a:p>
          <a:p>
            <a:pPr marL="457200" lvl="1" indent="0">
              <a:buNone/>
            </a:pPr>
            <a:endParaRPr lang="en-AU" dirty="0"/>
          </a:p>
        </p:txBody>
      </p:sp>
      <p:sp>
        <p:nvSpPr>
          <p:cNvPr id="14" name="Rectangle 13"/>
          <p:cNvSpPr/>
          <p:nvPr/>
        </p:nvSpPr>
        <p:spPr>
          <a:xfrm>
            <a:off x="5927784" y="3978328"/>
            <a:ext cx="6073541" cy="238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3000" dirty="0">
              <a:solidFill>
                <a:schemeClr val="tx1"/>
              </a:solidFill>
              <a:latin typeface="Times New Roman" panose="02020603050405020304" pitchFamily="18" charset="0"/>
              <a:cs typeface="Times New Roman" panose="02020603050405020304" pitchFamily="18" charset="0"/>
            </a:endParaRPr>
          </a:p>
          <a:p>
            <a:pPr algn="ctr"/>
            <a:endParaRPr lang="en-AU" sz="3000"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6F715DA-9596-403E-81D6-391F179C1D8A}"/>
              </a:ext>
            </a:extLst>
          </p:cNvPr>
          <p:cNvSpPr/>
          <p:nvPr/>
        </p:nvSpPr>
        <p:spPr>
          <a:xfrm>
            <a:off x="-1382830" y="2684973"/>
            <a:ext cx="7013608" cy="3202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tx1"/>
                </a:solidFill>
                <a:latin typeface="Times New Roman" panose="02020603050405020304" pitchFamily="18" charset="0"/>
                <a:cs typeface="Times New Roman" panose="02020603050405020304" pitchFamily="18" charset="0"/>
              </a:rPr>
              <a:t>Increase in walking </a:t>
            </a:r>
          </a:p>
          <a:p>
            <a:pPr algn="ctr"/>
            <a:r>
              <a:rPr lang="en-AU" sz="2000" dirty="0">
                <a:solidFill>
                  <a:schemeClr val="tx1"/>
                </a:solidFill>
                <a:latin typeface="Times New Roman" panose="02020603050405020304" pitchFamily="18" charset="0"/>
                <a:cs typeface="Times New Roman" panose="02020603050405020304" pitchFamily="18" charset="0"/>
              </a:rPr>
              <a:t>(# of 30min sessions per week)</a:t>
            </a:r>
          </a:p>
          <a:p>
            <a:pPr algn="ctr"/>
            <a:r>
              <a:rPr lang="en-AU" sz="2000" dirty="0">
                <a:solidFill>
                  <a:schemeClr val="tx1"/>
                </a:solidFill>
                <a:latin typeface="Times New Roman" panose="02020603050405020304" pitchFamily="18" charset="0"/>
                <a:cs typeface="Times New Roman" panose="02020603050405020304" pitchFamily="18" charset="0"/>
              </a:rPr>
              <a:t>MHC: 0.78</a:t>
            </a:r>
          </a:p>
          <a:p>
            <a:pPr algn="ctr"/>
            <a:r>
              <a:rPr lang="en-AU" sz="2000" dirty="0">
                <a:solidFill>
                  <a:schemeClr val="tx1"/>
                </a:solidFill>
                <a:latin typeface="Times New Roman" panose="02020603050405020304" pitchFamily="18" charset="0"/>
                <a:cs typeface="Times New Roman" panose="02020603050405020304" pitchFamily="18" charset="0"/>
              </a:rPr>
              <a:t>No-MHC: 0.87</a:t>
            </a: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r>
              <a:rPr lang="en-AU" sz="2000" dirty="0">
                <a:solidFill>
                  <a:schemeClr val="tx1"/>
                </a:solidFill>
                <a:latin typeface="Times New Roman" panose="02020603050405020304" pitchFamily="18" charset="0"/>
                <a:cs typeface="Times New Roman" panose="02020603050405020304" pitchFamily="18" charset="0"/>
              </a:rPr>
              <a:t>Increase in moderate physical activity </a:t>
            </a:r>
          </a:p>
          <a:p>
            <a:pPr algn="ctr"/>
            <a:r>
              <a:rPr lang="en-AU" sz="2000" dirty="0">
                <a:solidFill>
                  <a:schemeClr val="tx1"/>
                </a:solidFill>
                <a:latin typeface="Times New Roman" panose="02020603050405020304" pitchFamily="18" charset="0"/>
                <a:cs typeface="Times New Roman" panose="02020603050405020304" pitchFamily="18" charset="0"/>
              </a:rPr>
              <a:t>(# of 30min sessions per week)</a:t>
            </a:r>
          </a:p>
          <a:p>
            <a:pPr algn="ctr"/>
            <a:r>
              <a:rPr lang="en-AU" sz="2000" dirty="0">
                <a:solidFill>
                  <a:schemeClr val="tx1"/>
                </a:solidFill>
                <a:latin typeface="Times New Roman" panose="02020603050405020304" pitchFamily="18" charset="0"/>
                <a:cs typeface="Times New Roman" panose="02020603050405020304" pitchFamily="18" charset="0"/>
              </a:rPr>
              <a:t>MHC: 0.54</a:t>
            </a:r>
          </a:p>
          <a:p>
            <a:pPr algn="ctr"/>
            <a:r>
              <a:rPr lang="en-AU" sz="2000" dirty="0">
                <a:solidFill>
                  <a:schemeClr val="tx1"/>
                </a:solidFill>
                <a:latin typeface="Times New Roman" panose="02020603050405020304" pitchFamily="18" charset="0"/>
                <a:cs typeface="Times New Roman" panose="02020603050405020304" pitchFamily="18" charset="0"/>
              </a:rPr>
              <a:t>No-MHC: 0.64</a:t>
            </a: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r>
              <a:rPr lang="en-AU" sz="2000" dirty="0">
                <a:solidFill>
                  <a:schemeClr val="tx1"/>
                </a:solidFill>
                <a:latin typeface="Times New Roman" panose="02020603050405020304" pitchFamily="18" charset="0"/>
                <a:cs typeface="Times New Roman" panose="02020603050405020304" pitchFamily="18" charset="0"/>
              </a:rPr>
              <a:t>Increase in vigorous physical activity </a:t>
            </a:r>
          </a:p>
          <a:p>
            <a:pPr algn="ctr"/>
            <a:r>
              <a:rPr lang="en-AU" sz="2000" dirty="0">
                <a:solidFill>
                  <a:schemeClr val="tx1"/>
                </a:solidFill>
                <a:latin typeface="Times New Roman" panose="02020603050405020304" pitchFamily="18" charset="0"/>
                <a:cs typeface="Times New Roman" panose="02020603050405020304" pitchFamily="18" charset="0"/>
              </a:rPr>
              <a:t>(# of 20min sessions per week)</a:t>
            </a:r>
          </a:p>
          <a:p>
            <a:pPr algn="ctr"/>
            <a:r>
              <a:rPr lang="en-AU" sz="2000" dirty="0">
                <a:solidFill>
                  <a:schemeClr val="tx1"/>
                </a:solidFill>
                <a:latin typeface="Times New Roman" panose="02020603050405020304" pitchFamily="18" charset="0"/>
                <a:cs typeface="Times New Roman" panose="02020603050405020304" pitchFamily="18" charset="0"/>
              </a:rPr>
              <a:t>MHC: 0.07</a:t>
            </a:r>
          </a:p>
          <a:p>
            <a:pPr algn="ctr"/>
            <a:r>
              <a:rPr lang="en-AU" sz="2000" dirty="0">
                <a:solidFill>
                  <a:schemeClr val="tx1"/>
                </a:solidFill>
                <a:latin typeface="Times New Roman" panose="02020603050405020304" pitchFamily="18" charset="0"/>
                <a:cs typeface="Times New Roman" panose="02020603050405020304" pitchFamily="18" charset="0"/>
              </a:rPr>
              <a:t>No-MHC: 0.18</a:t>
            </a:r>
          </a:p>
          <a:p>
            <a:pPr algn="ctr"/>
            <a:endParaRPr lang="en-AU" sz="2000" dirty="0">
              <a:solidFill>
                <a:schemeClr val="tx1"/>
              </a:solidFill>
              <a:latin typeface="Times New Roman" panose="02020603050405020304" pitchFamily="18" charset="0"/>
              <a:cs typeface="Times New Roman" panose="02020603050405020304" pitchFamily="18" charset="0"/>
            </a:endParaRPr>
          </a:p>
          <a:p>
            <a:pPr algn="ctr"/>
            <a:endParaRPr lang="en-AU" sz="2000"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Physical activity and depression | Nature Human Behaviour">
            <a:extLst>
              <a:ext uri="{FF2B5EF4-FFF2-40B4-BE49-F238E27FC236}">
                <a16:creationId xmlns:a16="http://schemas.microsoft.com/office/drawing/2014/main" id="{61CE3F84-40C9-4C70-AD12-B0770D2F22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959" y="2060020"/>
            <a:ext cx="6524625" cy="272415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DFD5A407-B7A1-42D1-9A00-25142EE193C6}"/>
              </a:ext>
            </a:extLst>
          </p:cNvPr>
          <p:cNvSpPr txBox="1">
            <a:spLocks/>
          </p:cNvSpPr>
          <p:nvPr/>
        </p:nvSpPr>
        <p:spPr>
          <a:xfrm>
            <a:off x="0" y="162451"/>
            <a:ext cx="121920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000" dirty="0">
                <a:latin typeface="Times New Roman" panose="02020603050405020304" pitchFamily="18" charset="0"/>
                <a:cs typeface="Times New Roman" panose="02020603050405020304" pitchFamily="18" charset="0"/>
              </a:rPr>
              <a:t>Results – </a:t>
            </a:r>
            <a:r>
              <a:rPr lang="en-AU" sz="3000" dirty="0">
                <a:ln w="0"/>
                <a:latin typeface="Times New Roman" panose="02020603050405020304" pitchFamily="18" charset="0"/>
                <a:cs typeface="Times New Roman" panose="02020603050405020304" pitchFamily="18" charset="0"/>
              </a:rPr>
              <a:t>Are people with a mental health condition who complete a program experiencing the same physical health benefits as those without?</a:t>
            </a:r>
          </a:p>
          <a:p>
            <a:r>
              <a:rPr lang="en-AU"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513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Times New Roman" panose="02020603050405020304" pitchFamily="18" charset="0"/>
                <a:cs typeface="Times New Roman" panose="02020603050405020304" pitchFamily="18" charset="0"/>
              </a:rPr>
              <a:t>Conclusion </a:t>
            </a:r>
          </a:p>
        </p:txBody>
      </p:sp>
      <p:sp>
        <p:nvSpPr>
          <p:cNvPr id="7" name="Content Placeholder 2"/>
          <p:cNvSpPr>
            <a:spLocks noGrp="1"/>
          </p:cNvSpPr>
          <p:nvPr>
            <p:ph idx="1"/>
          </p:nvPr>
        </p:nvSpPr>
        <p:spPr>
          <a:xfrm>
            <a:off x="428297" y="1909706"/>
            <a:ext cx="11375776" cy="4740475"/>
          </a:xfrm>
        </p:spPr>
        <p:txBody>
          <a:bodyPr>
            <a:normAutofit/>
          </a:bodyPr>
          <a:lstStyle/>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p:txBody>
      </p:sp>
      <p:sp>
        <p:nvSpPr>
          <p:cNvPr id="8" name="Content Placeholder 2"/>
          <p:cNvSpPr txBox="1">
            <a:spLocks/>
          </p:cNvSpPr>
          <p:nvPr/>
        </p:nvSpPr>
        <p:spPr>
          <a:xfrm>
            <a:off x="0" y="1685924"/>
            <a:ext cx="11992303" cy="5172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3000" dirty="0">
                <a:latin typeface="Times New Roman" panose="02020603050405020304" pitchFamily="18" charset="0"/>
                <a:cs typeface="Times New Roman" panose="02020603050405020304" pitchFamily="18" charset="0"/>
              </a:rPr>
              <a:t>People with a mental health condition comprise ~33% of people engaging with the Get Healthy Service</a:t>
            </a:r>
          </a:p>
          <a:p>
            <a:pPr lvl="1"/>
            <a:r>
              <a:rPr lang="en-AU" sz="2600" dirty="0">
                <a:latin typeface="Times New Roman" panose="02020603050405020304" pitchFamily="18" charset="0"/>
                <a:cs typeface="Times New Roman" panose="02020603050405020304" pitchFamily="18" charset="0"/>
              </a:rPr>
              <a:t>Equally as likely to complete a coaching program, and do so by utilising all available calls in a program</a:t>
            </a:r>
          </a:p>
          <a:p>
            <a:pPr lvl="1"/>
            <a:r>
              <a:rPr lang="en-AU" sz="2600" dirty="0">
                <a:latin typeface="Times New Roman" panose="02020603050405020304" pitchFamily="18" charset="0"/>
                <a:cs typeface="Times New Roman" panose="02020603050405020304" pitchFamily="18" charset="0"/>
              </a:rPr>
              <a:t>Experience similar, but smaller, changes to a range of physical health measures collected at the beginning and end of a coaching program</a:t>
            </a:r>
          </a:p>
          <a:p>
            <a:pPr lvl="1"/>
            <a:endParaRPr lang="en-A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665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Times New Roman" panose="02020603050405020304" pitchFamily="18" charset="0"/>
                <a:cs typeface="Times New Roman" panose="02020603050405020304" pitchFamily="18" charset="0"/>
              </a:rPr>
              <a:t>Next steps </a:t>
            </a:r>
          </a:p>
        </p:txBody>
      </p:sp>
      <p:sp>
        <p:nvSpPr>
          <p:cNvPr id="7" name="Content Placeholder 2"/>
          <p:cNvSpPr>
            <a:spLocks noGrp="1"/>
          </p:cNvSpPr>
          <p:nvPr>
            <p:ph idx="1"/>
          </p:nvPr>
        </p:nvSpPr>
        <p:spPr>
          <a:xfrm>
            <a:off x="428297" y="1909706"/>
            <a:ext cx="11375776" cy="4740475"/>
          </a:xfrm>
        </p:spPr>
        <p:txBody>
          <a:bodyPr>
            <a:normAutofit/>
          </a:bodyPr>
          <a:lstStyle/>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p:txBody>
      </p:sp>
      <p:sp>
        <p:nvSpPr>
          <p:cNvPr id="8" name="Content Placeholder 2"/>
          <p:cNvSpPr txBox="1">
            <a:spLocks/>
          </p:cNvSpPr>
          <p:nvPr/>
        </p:nvSpPr>
        <p:spPr>
          <a:xfrm>
            <a:off x="0" y="1685925"/>
            <a:ext cx="12192000" cy="5183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3500" dirty="0">
                <a:latin typeface="Times New Roman" panose="02020603050405020304" pitchFamily="18" charset="0"/>
                <a:cs typeface="Times New Roman" panose="02020603050405020304" pitchFamily="18" charset="0"/>
              </a:rPr>
              <a:t>How might the Get Healthy Service® experience differ for participants with a mental health condition? </a:t>
            </a:r>
          </a:p>
          <a:p>
            <a:pPr lvl="1"/>
            <a:r>
              <a:rPr lang="en-AU" sz="3000" dirty="0">
                <a:latin typeface="Times New Roman" panose="02020603050405020304" pitchFamily="18" charset="0"/>
                <a:cs typeface="Times New Roman" panose="02020603050405020304" pitchFamily="18" charset="0"/>
              </a:rPr>
              <a:t>Interviews with Get Healthy coaches </a:t>
            </a:r>
          </a:p>
          <a:p>
            <a:pPr lvl="1"/>
            <a:r>
              <a:rPr lang="en-AU" sz="3000" dirty="0">
                <a:latin typeface="Times New Roman" panose="02020603050405020304" pitchFamily="18" charset="0"/>
                <a:cs typeface="Times New Roman" panose="02020603050405020304" pitchFamily="18" charset="0"/>
              </a:rPr>
              <a:t>Interviews with Get Healthy participants with a mental health condition</a:t>
            </a:r>
          </a:p>
          <a:p>
            <a:pPr marL="0" indent="0">
              <a:buNone/>
            </a:pP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908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Times New Roman" panose="02020603050405020304" pitchFamily="18" charset="0"/>
                <a:cs typeface="Times New Roman" panose="02020603050405020304" pitchFamily="18" charset="0"/>
              </a:rPr>
              <a:t>Acknowledgements </a:t>
            </a:r>
          </a:p>
        </p:txBody>
      </p:sp>
      <p:sp>
        <p:nvSpPr>
          <p:cNvPr id="7" name="Content Placeholder 2"/>
          <p:cNvSpPr>
            <a:spLocks noGrp="1"/>
          </p:cNvSpPr>
          <p:nvPr>
            <p:ph idx="1"/>
          </p:nvPr>
        </p:nvSpPr>
        <p:spPr>
          <a:xfrm>
            <a:off x="428297" y="1909706"/>
            <a:ext cx="11375776" cy="4740475"/>
          </a:xfrm>
        </p:spPr>
        <p:txBody>
          <a:bodyPr>
            <a:normAutofit/>
          </a:bodyPr>
          <a:lstStyle/>
          <a:p>
            <a:pPr lvl="1"/>
            <a:endParaRPr lang="en-AU" dirty="0"/>
          </a:p>
          <a:p>
            <a:pPr lvl="1"/>
            <a:endParaRPr lang="en-AU" dirty="0"/>
          </a:p>
          <a:p>
            <a:pPr lvl="1"/>
            <a:endParaRPr lang="en-AU" dirty="0"/>
          </a:p>
          <a:p>
            <a:pPr lvl="1"/>
            <a:endParaRPr lang="en-AU" dirty="0"/>
          </a:p>
          <a:p>
            <a:pPr lvl="1"/>
            <a:endParaRPr lang="en-AU" dirty="0"/>
          </a:p>
          <a:p>
            <a:pPr lvl="1"/>
            <a:endParaRPr lang="en-AU" dirty="0"/>
          </a:p>
          <a:p>
            <a:pPr lvl="1"/>
            <a:endParaRPr lang="en-AU" dirty="0"/>
          </a:p>
        </p:txBody>
      </p:sp>
      <p:sp>
        <p:nvSpPr>
          <p:cNvPr id="8" name="Content Placeholder 2"/>
          <p:cNvSpPr txBox="1">
            <a:spLocks/>
          </p:cNvSpPr>
          <p:nvPr/>
        </p:nvSpPr>
        <p:spPr>
          <a:xfrm>
            <a:off x="281150" y="2055813"/>
            <a:ext cx="117216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483" y="4925679"/>
            <a:ext cx="4238200" cy="1496478"/>
          </a:xfrm>
          <a:prstGeom prst="rect">
            <a:avLst/>
          </a:prstGeom>
        </p:spPr>
      </p:pic>
      <p:sp>
        <p:nvSpPr>
          <p:cNvPr id="11" name="AutoShape 6" descr="Image result for hmri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2" name="Picture 11"/>
          <p:cNvPicPr>
            <a:picLocks noChangeAspect="1"/>
          </p:cNvPicPr>
          <p:nvPr/>
        </p:nvPicPr>
        <p:blipFill>
          <a:blip r:embed="rId4"/>
          <a:stretch>
            <a:fillRect/>
          </a:stretch>
        </p:blipFill>
        <p:spPr>
          <a:xfrm>
            <a:off x="7224889" y="4368985"/>
            <a:ext cx="3442093" cy="2345526"/>
          </a:xfrm>
          <a:prstGeom prst="rect">
            <a:avLst/>
          </a:prstGeom>
        </p:spPr>
      </p:pic>
      <p:pic>
        <p:nvPicPr>
          <p:cNvPr id="13" name="Picture 12"/>
          <p:cNvPicPr>
            <a:picLocks noChangeAspect="1"/>
          </p:cNvPicPr>
          <p:nvPr/>
        </p:nvPicPr>
        <p:blipFill>
          <a:blip r:embed="rId5"/>
          <a:stretch>
            <a:fillRect/>
          </a:stretch>
        </p:blipFill>
        <p:spPr>
          <a:xfrm>
            <a:off x="7224889" y="1921858"/>
            <a:ext cx="3556690" cy="2222931"/>
          </a:xfrm>
          <a:prstGeom prst="rect">
            <a:avLst/>
          </a:prstGeom>
        </p:spPr>
      </p:pic>
      <p:pic>
        <p:nvPicPr>
          <p:cNvPr id="14" name="Picture 13"/>
          <p:cNvPicPr>
            <a:picLocks noChangeAspect="1"/>
          </p:cNvPicPr>
          <p:nvPr/>
        </p:nvPicPr>
        <p:blipFill>
          <a:blip r:embed="rId6"/>
          <a:stretch>
            <a:fillRect/>
          </a:stretch>
        </p:blipFill>
        <p:spPr>
          <a:xfrm>
            <a:off x="980370" y="1880847"/>
            <a:ext cx="5007772" cy="2488138"/>
          </a:xfrm>
          <a:prstGeom prst="rect">
            <a:avLst/>
          </a:prstGeom>
        </p:spPr>
      </p:pic>
    </p:spTree>
    <p:extLst>
      <p:ext uri="{BB962C8B-B14F-4D97-AF65-F5344CB8AC3E}">
        <p14:creationId xmlns:p14="http://schemas.microsoft.com/office/powerpoint/2010/main" val="96108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21021"/>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a:solidFill>
                  <a:schemeClr val="tx1"/>
                </a:solidFill>
                <a:latin typeface="Times New Roman" panose="02020603050405020304" pitchFamily="18" charset="0"/>
                <a:cs typeface="Times New Roman" panose="02020603050405020304" pitchFamily="18" charset="0"/>
              </a:rPr>
              <a:t>Background</a:t>
            </a:r>
            <a:r>
              <a:rPr lang="en-AU" dirty="0">
                <a:solidFill>
                  <a:schemeClr val="tx1"/>
                </a:solidFill>
              </a:rPr>
              <a:t> </a:t>
            </a:r>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5"/>
          <p:cNvSpPr>
            <a:spLocks noGrp="1"/>
          </p:cNvSpPr>
          <p:nvPr>
            <p:ph idx="1"/>
          </p:nvPr>
        </p:nvSpPr>
        <p:spPr>
          <a:xfrm>
            <a:off x="0" y="1825624"/>
            <a:ext cx="12192000" cy="5032375"/>
          </a:xfrm>
        </p:spPr>
        <p:txBody>
          <a:bodyPr/>
          <a:lstStyle/>
          <a:p>
            <a:r>
              <a:rPr lang="en-AU" sz="4000" dirty="0"/>
              <a:t>Disparity in health burden experienced by people with a mental health condition</a:t>
            </a:r>
          </a:p>
          <a:p>
            <a:pPr lvl="1"/>
            <a:r>
              <a:rPr lang="en-AU" sz="3500" dirty="0"/>
              <a:t>Reduced life expectancy </a:t>
            </a:r>
            <a:r>
              <a:rPr lang="en-AU" dirty="0"/>
              <a:t>	</a:t>
            </a:r>
          </a:p>
          <a:p>
            <a:pPr marL="914400" lvl="2" indent="0">
              <a:buNone/>
            </a:pPr>
            <a:r>
              <a:rPr lang="en-AU" sz="3000" dirty="0"/>
              <a:t>~ median 10 years globally</a:t>
            </a:r>
          </a:p>
          <a:p>
            <a:pPr marL="914400" lvl="2" indent="0">
              <a:buNone/>
            </a:pPr>
            <a:r>
              <a:rPr lang="en-AU" sz="3000" dirty="0"/>
              <a:t>~ 12 -16 years in Australia </a:t>
            </a:r>
          </a:p>
          <a:p>
            <a:pPr marL="914400" lvl="2" indent="0">
              <a:buNone/>
            </a:pPr>
            <a:endParaRPr lang="en-AU" sz="3500" dirty="0"/>
          </a:p>
          <a:p>
            <a:pPr lvl="1"/>
            <a:r>
              <a:rPr lang="en-AU" sz="3500" dirty="0"/>
              <a:t>Higher prevalence of chronic disease </a:t>
            </a:r>
          </a:p>
          <a:p>
            <a:pPr lvl="2"/>
            <a:r>
              <a:rPr lang="en-AU" sz="3000" dirty="0"/>
              <a:t>Cardiovascular Disease</a:t>
            </a:r>
          </a:p>
          <a:p>
            <a:pPr lvl="2"/>
            <a:r>
              <a:rPr lang="en-AU" sz="3000" dirty="0"/>
              <a:t>Diabetes </a:t>
            </a:r>
          </a:p>
          <a:p>
            <a:pPr marL="457200" lvl="1" indent="0">
              <a:buNone/>
            </a:pPr>
            <a:endParaRPr lang="en-AU" dirty="0"/>
          </a:p>
          <a:p>
            <a:pPr lvl="1"/>
            <a:endParaRPr lang="en-AU" dirty="0"/>
          </a:p>
          <a:p>
            <a:pPr lvl="1"/>
            <a:endParaRPr lang="en-AU" dirty="0"/>
          </a:p>
          <a:p>
            <a:pPr lvl="1"/>
            <a:endParaRPr lang="en-AU" dirty="0"/>
          </a:p>
          <a:p>
            <a:pPr lvl="1"/>
            <a:endParaRPr lang="en-AU" dirty="0"/>
          </a:p>
          <a:p>
            <a:pPr lvl="1"/>
            <a:endParaRPr lang="en-AU" dirty="0"/>
          </a:p>
        </p:txBody>
      </p:sp>
    </p:spTree>
    <p:extLst>
      <p:ext uri="{BB962C8B-B14F-4D97-AF65-F5344CB8AC3E}">
        <p14:creationId xmlns:p14="http://schemas.microsoft.com/office/powerpoint/2010/main" val="1601790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4" name="Rectangle 3"/>
          <p:cNvSpPr/>
          <p:nvPr/>
        </p:nvSpPr>
        <p:spPr>
          <a:xfrm>
            <a:off x="0" y="-21021"/>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a:solidFill>
                  <a:schemeClr val="tx1"/>
                </a:solidFill>
                <a:latin typeface="Times New Roman" panose="02020603050405020304" pitchFamily="18" charset="0"/>
                <a:cs typeface="Times New Roman" panose="02020603050405020304" pitchFamily="18" charset="0"/>
              </a:rPr>
              <a:t>Background</a:t>
            </a:r>
            <a:r>
              <a:rPr lang="en-AU" dirty="0">
                <a:solidFill>
                  <a:schemeClr val="tx1"/>
                </a:solidFill>
              </a:rPr>
              <a:t> </a:t>
            </a:r>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Content Placeholder 5"/>
          <p:cNvSpPr>
            <a:spLocks noGrp="1"/>
          </p:cNvSpPr>
          <p:nvPr>
            <p:ph idx="1"/>
          </p:nvPr>
        </p:nvSpPr>
        <p:spPr>
          <a:xfrm>
            <a:off x="0" y="1825624"/>
            <a:ext cx="12192000" cy="5032375"/>
          </a:xfrm>
        </p:spPr>
        <p:txBody>
          <a:bodyPr/>
          <a:lstStyle/>
          <a:p>
            <a:pPr marL="0" indent="0" algn="ctr">
              <a:buNone/>
            </a:pPr>
            <a:r>
              <a:rPr lang="en-AU" sz="3200" u="sng" dirty="0"/>
              <a:t>Contribution of a number of lifestyle factors </a:t>
            </a:r>
          </a:p>
          <a:p>
            <a:pPr lvl="1"/>
            <a:endParaRPr lang="en-AU" dirty="0"/>
          </a:p>
          <a:p>
            <a:pPr lvl="1"/>
            <a:endParaRPr lang="en-AU" dirty="0"/>
          </a:p>
          <a:p>
            <a:pPr lvl="1"/>
            <a:endParaRPr lang="en-AU" dirty="0"/>
          </a:p>
          <a:p>
            <a:pPr lvl="1"/>
            <a:endParaRPr lang="en-AU" dirty="0"/>
          </a:p>
          <a:p>
            <a:pPr lvl="1"/>
            <a:endParaRPr lang="en-AU" dirty="0"/>
          </a:p>
        </p:txBody>
      </p:sp>
      <p:pic>
        <p:nvPicPr>
          <p:cNvPr id="8" name="Picture 7"/>
          <p:cNvPicPr>
            <a:picLocks noChangeAspect="1"/>
          </p:cNvPicPr>
          <p:nvPr/>
        </p:nvPicPr>
        <p:blipFill>
          <a:blip r:embed="rId3"/>
          <a:stretch>
            <a:fillRect/>
          </a:stretch>
        </p:blipFill>
        <p:spPr>
          <a:xfrm>
            <a:off x="4744508" y="4267200"/>
            <a:ext cx="2615199" cy="2414030"/>
          </a:xfrm>
          <a:prstGeom prst="rect">
            <a:avLst/>
          </a:prstGeom>
        </p:spPr>
      </p:pic>
      <p:pic>
        <p:nvPicPr>
          <p:cNvPr id="9" name="Picture 8"/>
          <p:cNvPicPr>
            <a:picLocks noChangeAspect="1"/>
          </p:cNvPicPr>
          <p:nvPr/>
        </p:nvPicPr>
        <p:blipFill>
          <a:blip r:embed="rId4"/>
          <a:stretch>
            <a:fillRect/>
          </a:stretch>
        </p:blipFill>
        <p:spPr>
          <a:xfrm>
            <a:off x="402950" y="2634354"/>
            <a:ext cx="4179116" cy="2318646"/>
          </a:xfrm>
          <a:prstGeom prst="rect">
            <a:avLst/>
          </a:prstGeom>
        </p:spPr>
      </p:pic>
      <p:pic>
        <p:nvPicPr>
          <p:cNvPr id="10" name="Picture 9"/>
          <p:cNvPicPr>
            <a:picLocks noChangeAspect="1"/>
          </p:cNvPicPr>
          <p:nvPr/>
        </p:nvPicPr>
        <p:blipFill>
          <a:blip r:embed="rId5"/>
          <a:stretch>
            <a:fillRect/>
          </a:stretch>
        </p:blipFill>
        <p:spPr>
          <a:xfrm>
            <a:off x="7455893" y="2634354"/>
            <a:ext cx="4106183" cy="2300200"/>
          </a:xfrm>
          <a:prstGeom prst="rect">
            <a:avLst/>
          </a:prstGeom>
        </p:spPr>
      </p:pic>
    </p:spTree>
    <p:extLst>
      <p:ext uri="{BB962C8B-B14F-4D97-AF65-F5344CB8AC3E}">
        <p14:creationId xmlns:p14="http://schemas.microsoft.com/office/powerpoint/2010/main" val="26070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7778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solidFill>
                  <a:srgbClr val="FF0000"/>
                </a:solidFill>
                <a:latin typeface="Times New Roman" panose="02020603050405020304" pitchFamily="18" charset="0"/>
                <a:cs typeface="Times New Roman" panose="02020603050405020304" pitchFamily="18" charset="0"/>
              </a:rPr>
              <a:t>Telephone support </a:t>
            </a:r>
          </a:p>
        </p:txBody>
      </p:sp>
      <p:sp>
        <p:nvSpPr>
          <p:cNvPr id="12" name="Content Placeholder 2"/>
          <p:cNvSpPr>
            <a:spLocks noGrp="1"/>
          </p:cNvSpPr>
          <p:nvPr>
            <p:ph idx="1"/>
          </p:nvPr>
        </p:nvSpPr>
        <p:spPr>
          <a:xfrm>
            <a:off x="0" y="1690688"/>
            <a:ext cx="12191999" cy="5167312"/>
          </a:xfrm>
        </p:spPr>
        <p:txBody>
          <a:bodyPr>
            <a:normAutofit/>
          </a:bodyPr>
          <a:lstStyle/>
          <a:p>
            <a:endParaRPr lang="en-AU" dirty="0">
              <a:latin typeface="Times New Roman" panose="02020603050405020304" pitchFamily="18" charset="0"/>
              <a:cs typeface="Times New Roman" panose="02020603050405020304" pitchFamily="18" charset="0"/>
            </a:endParaRPr>
          </a:p>
          <a:p>
            <a:r>
              <a:rPr lang="en-AU" sz="3500" dirty="0">
                <a:latin typeface="Times New Roman" panose="02020603050405020304" pitchFamily="18" charset="0"/>
                <a:cs typeface="Times New Roman" panose="02020603050405020304" pitchFamily="18" charset="0"/>
              </a:rPr>
              <a:t>Telephone interventions effective in improving health risk behaviours</a:t>
            </a:r>
          </a:p>
          <a:p>
            <a:pPr lvl="1"/>
            <a:r>
              <a:rPr lang="en-AU" sz="3000" dirty="0">
                <a:latin typeface="Times New Roman" panose="02020603050405020304" pitchFamily="18" charset="0"/>
                <a:cs typeface="Times New Roman" panose="02020603050405020304" pitchFamily="18" charset="0"/>
              </a:rPr>
              <a:t>Short to medium term</a:t>
            </a:r>
          </a:p>
          <a:p>
            <a:pPr lvl="1"/>
            <a:r>
              <a:rPr lang="en-AU" sz="3000" dirty="0">
                <a:latin typeface="Times New Roman" panose="02020603050405020304" pitchFamily="18" charset="0"/>
                <a:cs typeface="Times New Roman" panose="02020603050405020304" pitchFamily="18" charset="0"/>
              </a:rPr>
              <a:t>Various populations and settings  </a:t>
            </a: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pPr marL="457200" lvl="1" indent="0">
              <a:buNone/>
            </a:pPr>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p:txBody>
      </p:sp>
      <p:sp>
        <p:nvSpPr>
          <p:cNvPr id="13" name="AutoShape 2" descr="Image result for get healthy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4" descr="Image result for get healthy ns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Rectangle 7"/>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a:solidFill>
                  <a:schemeClr val="tx1"/>
                </a:solidFill>
                <a:latin typeface="Times New Roman" panose="02020603050405020304" pitchFamily="18" charset="0"/>
                <a:cs typeface="Times New Roman" panose="02020603050405020304" pitchFamily="18" charset="0"/>
              </a:rPr>
              <a:t>Telephone Support for Lifestyle Change  </a:t>
            </a:r>
            <a:endParaRPr lang="en-AU" dirty="0">
              <a:solidFill>
                <a:schemeClr val="tx1"/>
              </a:solidFill>
            </a:endParaRPr>
          </a:p>
        </p:txBody>
      </p:sp>
      <p:pic>
        <p:nvPicPr>
          <p:cNvPr id="2" name="Picture 1"/>
          <p:cNvPicPr>
            <a:picLocks noChangeAspect="1"/>
          </p:cNvPicPr>
          <p:nvPr/>
        </p:nvPicPr>
        <p:blipFill>
          <a:blip r:embed="rId3"/>
          <a:stretch>
            <a:fillRect/>
          </a:stretch>
        </p:blipFill>
        <p:spPr>
          <a:xfrm>
            <a:off x="4228041" y="4274344"/>
            <a:ext cx="3735916" cy="1921669"/>
          </a:xfrm>
          <a:prstGeom prst="rect">
            <a:avLst/>
          </a:prstGeom>
        </p:spPr>
      </p:pic>
    </p:spTree>
    <p:extLst>
      <p:ext uri="{BB962C8B-B14F-4D97-AF65-F5344CB8AC3E}">
        <p14:creationId xmlns:p14="http://schemas.microsoft.com/office/powerpoint/2010/main" val="59323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Content Placeholder 2"/>
          <p:cNvSpPr>
            <a:spLocks noGrp="1"/>
          </p:cNvSpPr>
          <p:nvPr>
            <p:ph idx="1"/>
          </p:nvPr>
        </p:nvSpPr>
        <p:spPr>
          <a:xfrm>
            <a:off x="0" y="1690688"/>
            <a:ext cx="12191999" cy="5167312"/>
          </a:xfrm>
        </p:spPr>
        <p:txBody>
          <a:bodyPr>
            <a:normAutofit lnSpcReduction="10000"/>
          </a:bodyPr>
          <a:lstStyle/>
          <a:p>
            <a:endParaRPr lang="en-AU" dirty="0">
              <a:latin typeface="Times New Roman" panose="02020603050405020304" pitchFamily="18" charset="0"/>
              <a:cs typeface="Times New Roman" panose="02020603050405020304" pitchFamily="18" charset="0"/>
            </a:endParaRPr>
          </a:p>
          <a:p>
            <a:pPr lvl="1"/>
            <a:endParaRPr lang="en-AU" dirty="0">
              <a:latin typeface="Times New Roman" panose="02020603050405020304" pitchFamily="18" charset="0"/>
              <a:cs typeface="Times New Roman" panose="02020603050405020304" pitchFamily="18" charset="0"/>
            </a:endParaRPr>
          </a:p>
          <a:p>
            <a:pPr lvl="1"/>
            <a:endParaRPr lang="en-AU" dirty="0">
              <a:latin typeface="Times New Roman" panose="02020603050405020304" pitchFamily="18" charset="0"/>
              <a:cs typeface="Times New Roman" panose="02020603050405020304" pitchFamily="18" charset="0"/>
            </a:endParaRPr>
          </a:p>
          <a:p>
            <a:pPr lvl="1"/>
            <a:endParaRPr lang="en-AU" dirty="0">
              <a:latin typeface="Times New Roman" panose="02020603050405020304" pitchFamily="18" charset="0"/>
              <a:cs typeface="Times New Roman" panose="02020603050405020304" pitchFamily="18" charset="0"/>
            </a:endParaRPr>
          </a:p>
          <a:p>
            <a:pPr lvl="1"/>
            <a:endParaRPr lang="en-AU" dirty="0">
              <a:latin typeface="Times New Roman" panose="02020603050405020304" pitchFamily="18" charset="0"/>
              <a:cs typeface="Times New Roman" panose="02020603050405020304" pitchFamily="18" charset="0"/>
            </a:endParaRPr>
          </a:p>
          <a:p>
            <a:pPr lvl="1"/>
            <a:endParaRPr lang="en-AU" dirty="0">
              <a:latin typeface="Times New Roman" panose="02020603050405020304" pitchFamily="18" charset="0"/>
              <a:cs typeface="Times New Roman" panose="02020603050405020304" pitchFamily="18" charset="0"/>
            </a:endParaRPr>
          </a:p>
          <a:p>
            <a:pPr marL="457200" lvl="1" indent="0">
              <a:buNone/>
            </a:pPr>
            <a:endParaRPr lang="en-AU" dirty="0">
              <a:latin typeface="Times New Roman" panose="02020603050405020304" pitchFamily="18" charset="0"/>
              <a:cs typeface="Times New Roman" panose="02020603050405020304" pitchFamily="18" charset="0"/>
            </a:endParaRPr>
          </a:p>
          <a:p>
            <a:pPr marL="457200" lvl="1" indent="0">
              <a:buNone/>
            </a:pPr>
            <a:endParaRPr lang="en-AU" dirty="0">
              <a:latin typeface="Times New Roman" panose="02020603050405020304" pitchFamily="18" charset="0"/>
              <a:cs typeface="Times New Roman" panose="02020603050405020304" pitchFamily="18" charset="0"/>
            </a:endParaRPr>
          </a:p>
          <a:p>
            <a:pPr marL="457200" lvl="1" indent="0">
              <a:buNone/>
            </a:pPr>
            <a:endParaRPr lang="en-AU" dirty="0">
              <a:latin typeface="Times New Roman" panose="02020603050405020304" pitchFamily="18" charset="0"/>
              <a:cs typeface="Times New Roman" panose="02020603050405020304" pitchFamily="18" charset="0"/>
            </a:endParaRPr>
          </a:p>
          <a:p>
            <a:pPr lvl="1"/>
            <a:r>
              <a:rPr lang="en-AU" sz="3500" dirty="0">
                <a:latin typeface="Times New Roman" panose="02020603050405020304" pitchFamily="18" charset="0"/>
                <a:cs typeface="Times New Roman" panose="02020603050405020304" pitchFamily="18" charset="0"/>
              </a:rPr>
              <a:t>Free, confidential telephone-base service to support lifestyle changes</a:t>
            </a:r>
          </a:p>
          <a:p>
            <a:pPr lvl="1"/>
            <a:r>
              <a:rPr lang="en-AU" sz="3500" dirty="0">
                <a:latin typeface="Times New Roman" panose="02020603050405020304" pitchFamily="18" charset="0"/>
                <a:cs typeface="Times New Roman" panose="02020603050405020304" pitchFamily="18" charset="0"/>
              </a:rPr>
              <a:t>~25,000 coaching participants between 2009-2019 </a:t>
            </a:r>
          </a:p>
          <a:p>
            <a:pPr marL="457200" lvl="1" indent="0">
              <a:buNone/>
            </a:pPr>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p:txBody>
      </p:sp>
      <p:sp>
        <p:nvSpPr>
          <p:cNvPr id="13" name="AutoShape 2" descr="Image result for get healthy ns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4" descr="Image result for get healthy ns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Rectangle 8"/>
          <p:cNvSpPr/>
          <p:nvPr/>
        </p:nvSpPr>
        <p:spPr>
          <a:xfrm>
            <a:off x="-1" y="3969"/>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a:solidFill>
                  <a:schemeClr val="tx1"/>
                </a:solidFill>
                <a:latin typeface="Times New Roman" panose="02020603050405020304" pitchFamily="18" charset="0"/>
                <a:cs typeface="Times New Roman" panose="02020603050405020304" pitchFamily="18" charset="0"/>
              </a:rPr>
              <a:t>Telephone Support for Behaviour Change  </a:t>
            </a:r>
            <a:endParaRPr lang="en-AU" sz="4400" dirty="0">
              <a:solidFill>
                <a:schemeClr val="tx1"/>
              </a:solidFill>
            </a:endParaRPr>
          </a:p>
        </p:txBody>
      </p:sp>
      <p:pic>
        <p:nvPicPr>
          <p:cNvPr id="2" name="Picture 1"/>
          <p:cNvPicPr>
            <a:picLocks noChangeAspect="1"/>
          </p:cNvPicPr>
          <p:nvPr/>
        </p:nvPicPr>
        <p:blipFill rotWithShape="1">
          <a:blip r:embed="rId3"/>
          <a:srcRect l="339" t="23970" r="-339" b="15972"/>
          <a:stretch/>
        </p:blipFill>
        <p:spPr>
          <a:xfrm>
            <a:off x="2549708" y="1810090"/>
            <a:ext cx="7296549" cy="2718367"/>
          </a:xfrm>
          <a:prstGeom prst="rect">
            <a:avLst/>
          </a:prstGeom>
        </p:spPr>
      </p:pic>
    </p:spTree>
    <p:extLst>
      <p:ext uri="{BB962C8B-B14F-4D97-AF65-F5344CB8AC3E}">
        <p14:creationId xmlns:p14="http://schemas.microsoft.com/office/powerpoint/2010/main" val="62399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50570" y="3606987"/>
            <a:ext cx="2523070" cy="1397000"/>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REFERRAL</a:t>
            </a:r>
          </a:p>
        </p:txBody>
      </p:sp>
      <p:sp>
        <p:nvSpPr>
          <p:cNvPr id="21" name="Rectangle 20"/>
          <p:cNvSpPr/>
          <p:nvPr/>
        </p:nvSpPr>
        <p:spPr>
          <a:xfrm>
            <a:off x="3826618" y="3606987"/>
            <a:ext cx="2523070" cy="1397000"/>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HEALTH</a:t>
            </a:r>
            <a:r>
              <a:rPr lang="en-AU" sz="2500" b="1" dirty="0">
                <a:solidFill>
                  <a:srgbClr val="C00000"/>
                </a:solidFill>
              </a:rPr>
              <a:t> </a:t>
            </a:r>
            <a:r>
              <a:rPr lang="en-AU" sz="2500" b="1" dirty="0">
                <a:solidFill>
                  <a:srgbClr val="C00000"/>
                </a:solidFill>
                <a:latin typeface="Times New Roman" panose="02020603050405020304" pitchFamily="18" charset="0"/>
                <a:cs typeface="Times New Roman" panose="02020603050405020304" pitchFamily="18" charset="0"/>
              </a:rPr>
              <a:t>ASSESSMENT</a:t>
            </a:r>
          </a:p>
        </p:txBody>
      </p:sp>
      <p:sp>
        <p:nvSpPr>
          <p:cNvPr id="22" name="Rectangle 21"/>
          <p:cNvSpPr/>
          <p:nvPr/>
        </p:nvSpPr>
        <p:spPr>
          <a:xfrm>
            <a:off x="8720064" y="4694568"/>
            <a:ext cx="2614157" cy="1397000"/>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COACHING</a:t>
            </a:r>
            <a:r>
              <a:rPr lang="en-AU" b="1" dirty="0">
                <a:solidFill>
                  <a:srgbClr val="C00000"/>
                </a:solidFill>
              </a:rPr>
              <a:t> </a:t>
            </a:r>
          </a:p>
        </p:txBody>
      </p:sp>
      <p:sp>
        <p:nvSpPr>
          <p:cNvPr id="23" name="Rectangle 22"/>
          <p:cNvSpPr/>
          <p:nvPr/>
        </p:nvSpPr>
        <p:spPr>
          <a:xfrm>
            <a:off x="8720065" y="2731195"/>
            <a:ext cx="2614157" cy="922866"/>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INFORMATION</a:t>
            </a:r>
            <a:r>
              <a:rPr lang="en-AU" sz="2500" b="1" dirty="0">
                <a:solidFill>
                  <a:srgbClr val="C00000"/>
                </a:solidFill>
              </a:rPr>
              <a:t> </a:t>
            </a:r>
            <a:r>
              <a:rPr lang="en-AU" sz="2500" b="1" dirty="0">
                <a:solidFill>
                  <a:srgbClr val="C00000"/>
                </a:solidFill>
                <a:latin typeface="Times New Roman" panose="02020603050405020304" pitchFamily="18" charset="0"/>
                <a:cs typeface="Times New Roman" panose="02020603050405020304" pitchFamily="18" charset="0"/>
              </a:rPr>
              <a:t>ONLY</a:t>
            </a:r>
          </a:p>
        </p:txBody>
      </p:sp>
      <p:sp>
        <p:nvSpPr>
          <p:cNvPr id="5" name="Right Arrow 4"/>
          <p:cNvSpPr/>
          <p:nvPr/>
        </p:nvSpPr>
        <p:spPr>
          <a:xfrm>
            <a:off x="3107077" y="4166376"/>
            <a:ext cx="486104" cy="2782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ight Arrow 12"/>
          <p:cNvSpPr/>
          <p:nvPr/>
        </p:nvSpPr>
        <p:spPr>
          <a:xfrm rot="20053655">
            <a:off x="6884745" y="3703295"/>
            <a:ext cx="1239501" cy="2782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ight Arrow 13"/>
          <p:cNvSpPr/>
          <p:nvPr/>
        </p:nvSpPr>
        <p:spPr>
          <a:xfrm rot="1727841">
            <a:off x="6868722" y="4794456"/>
            <a:ext cx="1332299" cy="27069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itle 1"/>
          <p:cNvSpPr txBox="1">
            <a:spLocks/>
          </p:cNvSpPr>
          <p:nvPr/>
        </p:nvSpPr>
        <p:spPr>
          <a:xfrm>
            <a:off x="0" y="7778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a:solidFill>
                  <a:schemeClr val="tx1"/>
                </a:solidFill>
                <a:latin typeface="Times New Roman" panose="02020603050405020304" pitchFamily="18" charset="0"/>
                <a:cs typeface="Times New Roman" panose="02020603050405020304" pitchFamily="18" charset="0"/>
              </a:rPr>
              <a:t>Get Healthy Information and Coaching Service®</a:t>
            </a:r>
            <a:r>
              <a:rPr lang="en-AU" dirty="0">
                <a:solidFill>
                  <a:schemeClr val="tx1"/>
                </a:solidFill>
              </a:rPr>
              <a:t> </a:t>
            </a:r>
          </a:p>
        </p:txBody>
      </p:sp>
    </p:spTree>
    <p:extLst>
      <p:ext uri="{BB962C8B-B14F-4D97-AF65-F5344CB8AC3E}">
        <p14:creationId xmlns:p14="http://schemas.microsoft.com/office/powerpoint/2010/main" val="5221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5"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77938" y="3132716"/>
            <a:ext cx="2523070" cy="1397000"/>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COACHING</a:t>
            </a:r>
            <a:r>
              <a:rPr lang="en-AU" b="1" dirty="0">
                <a:solidFill>
                  <a:srgbClr val="C00000"/>
                </a:solidFill>
              </a:rPr>
              <a:t> </a:t>
            </a:r>
          </a:p>
        </p:txBody>
      </p:sp>
      <p:sp>
        <p:nvSpPr>
          <p:cNvPr id="24" name="Rectangle 23"/>
          <p:cNvSpPr/>
          <p:nvPr/>
        </p:nvSpPr>
        <p:spPr>
          <a:xfrm>
            <a:off x="4834465" y="3132716"/>
            <a:ext cx="2523070" cy="1397000"/>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10-13 CALLS OVER </a:t>
            </a:r>
          </a:p>
          <a:p>
            <a:pPr algn="ctr"/>
            <a:r>
              <a:rPr lang="en-AU" sz="2500" b="1" dirty="0">
                <a:solidFill>
                  <a:srgbClr val="C00000"/>
                </a:solidFill>
                <a:latin typeface="Times New Roman" panose="02020603050405020304" pitchFamily="18" charset="0"/>
                <a:cs typeface="Times New Roman" panose="02020603050405020304" pitchFamily="18" charset="0"/>
              </a:rPr>
              <a:t>6 MONTHS</a:t>
            </a:r>
          </a:p>
        </p:txBody>
      </p:sp>
      <p:sp>
        <p:nvSpPr>
          <p:cNvPr id="25" name="Rectangle 24"/>
          <p:cNvSpPr/>
          <p:nvPr/>
        </p:nvSpPr>
        <p:spPr>
          <a:xfrm>
            <a:off x="9354720" y="3132716"/>
            <a:ext cx="2523070" cy="1397000"/>
          </a:xfrm>
          <a:prstGeom prst="rect">
            <a:avLst/>
          </a:prstGeom>
          <a:solidFill>
            <a:schemeClr val="bg1">
              <a:lumMod val="9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500" b="1" dirty="0">
                <a:solidFill>
                  <a:srgbClr val="C00000"/>
                </a:solidFill>
                <a:latin typeface="Times New Roman" panose="02020603050405020304" pitchFamily="18" charset="0"/>
                <a:cs typeface="Times New Roman" panose="02020603050405020304" pitchFamily="18" charset="0"/>
              </a:rPr>
              <a:t>OPTION TO RE-ENROL AT COMPLETION</a:t>
            </a:r>
          </a:p>
        </p:txBody>
      </p:sp>
      <p:sp>
        <p:nvSpPr>
          <p:cNvPr id="18" name="Right Arrow 17"/>
          <p:cNvSpPr/>
          <p:nvPr/>
        </p:nvSpPr>
        <p:spPr>
          <a:xfrm>
            <a:off x="7730475" y="3692105"/>
            <a:ext cx="1251305" cy="2782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itle 1"/>
          <p:cNvSpPr txBox="1">
            <a:spLocks/>
          </p:cNvSpPr>
          <p:nvPr/>
        </p:nvSpPr>
        <p:spPr>
          <a:xfrm>
            <a:off x="0" y="77788"/>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solidFill>
                <a:srgbClr val="FF0000"/>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4400" dirty="0">
                <a:solidFill>
                  <a:schemeClr val="tx1"/>
                </a:solidFill>
                <a:latin typeface="Times New Roman" panose="02020603050405020304" pitchFamily="18" charset="0"/>
                <a:cs typeface="Times New Roman" panose="02020603050405020304" pitchFamily="18" charset="0"/>
              </a:rPr>
              <a:t>Get Healthy Information and Coaching Service®</a:t>
            </a:r>
            <a:r>
              <a:rPr lang="en-AU" dirty="0">
                <a:solidFill>
                  <a:schemeClr val="tx1"/>
                </a:solidFill>
              </a:rPr>
              <a:t> </a:t>
            </a:r>
          </a:p>
        </p:txBody>
      </p:sp>
      <p:sp>
        <p:nvSpPr>
          <p:cNvPr id="16" name="Right Arrow 15"/>
          <p:cNvSpPr/>
          <p:nvPr/>
        </p:nvSpPr>
        <p:spPr>
          <a:xfrm>
            <a:off x="3260837" y="3692104"/>
            <a:ext cx="1251305" cy="2782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084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18"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3" name="Content Placeholder 2"/>
          <p:cNvSpPr>
            <a:spLocks noGrp="1"/>
          </p:cNvSpPr>
          <p:nvPr>
            <p:ph idx="1"/>
          </p:nvPr>
        </p:nvSpPr>
        <p:spPr>
          <a:xfrm>
            <a:off x="-709108" y="5421854"/>
            <a:ext cx="10515600" cy="852670"/>
          </a:xfrm>
        </p:spPr>
        <p:txBody>
          <a:bodyPr/>
          <a:lstStyle/>
          <a:p>
            <a:pPr marL="0" indent="0">
              <a:buNone/>
            </a:pPr>
            <a:endParaRPr lang="en-AU" dirty="0"/>
          </a:p>
          <a:p>
            <a:pPr marL="0" indent="0">
              <a:buNone/>
            </a:pPr>
            <a:endParaRPr lang="en-AU" dirty="0"/>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Previous Get Healthy Service® Evaluations </a:t>
            </a:r>
          </a:p>
        </p:txBody>
      </p:sp>
      <p:sp>
        <p:nvSpPr>
          <p:cNvPr id="7" name="Content Placeholder 2"/>
          <p:cNvSpPr txBox="1">
            <a:spLocks/>
          </p:cNvSpPr>
          <p:nvPr/>
        </p:nvSpPr>
        <p:spPr>
          <a:xfrm>
            <a:off x="0" y="1792720"/>
            <a:ext cx="11661290" cy="40554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500" dirty="0"/>
              <a:t>Improves health risk</a:t>
            </a:r>
            <a:r>
              <a:rPr lang="en-AU" sz="2500" baseline="30000" dirty="0"/>
              <a:t>1</a:t>
            </a:r>
            <a:endParaRPr lang="en-AU" sz="2500" dirty="0"/>
          </a:p>
          <a:p>
            <a:pPr lvl="1"/>
            <a:r>
              <a:rPr lang="en-AU" sz="2500" dirty="0"/>
              <a:t>Weight loss - 4kg</a:t>
            </a:r>
          </a:p>
          <a:p>
            <a:pPr lvl="1"/>
            <a:r>
              <a:rPr lang="en-AU" sz="2500" dirty="0"/>
              <a:t>Waist circumference - 5cm  </a:t>
            </a:r>
          </a:p>
          <a:p>
            <a:pPr lvl="1"/>
            <a:r>
              <a:rPr lang="en-AU" sz="2500" dirty="0"/>
              <a:t>Vegetable consumption + 1 serve daily </a:t>
            </a:r>
          </a:p>
          <a:p>
            <a:pPr lvl="1"/>
            <a:r>
              <a:rPr lang="en-AU" sz="2500" dirty="0"/>
              <a:t>30mins of walking per week</a:t>
            </a:r>
          </a:p>
          <a:p>
            <a:pPr lvl="1"/>
            <a:endParaRPr lang="en-AU" sz="2500" dirty="0"/>
          </a:p>
          <a:p>
            <a:r>
              <a:rPr lang="en-AU" sz="2500" dirty="0"/>
              <a:t>Reaching target populations</a:t>
            </a:r>
            <a:r>
              <a:rPr lang="en-AU" sz="2500" baseline="30000" dirty="0"/>
              <a:t>2</a:t>
            </a:r>
            <a:r>
              <a:rPr lang="en-AU" sz="2500" dirty="0"/>
              <a:t> </a:t>
            </a:r>
          </a:p>
          <a:p>
            <a:pPr lvl="1"/>
            <a:r>
              <a:rPr lang="en-AU" sz="2500" dirty="0"/>
              <a:t>Socially and geographically disadvantaged</a:t>
            </a:r>
          </a:p>
          <a:p>
            <a:pPr lvl="1"/>
            <a:r>
              <a:rPr lang="en-AU" sz="2500" dirty="0"/>
              <a:t>High chronic disease risk profile</a:t>
            </a:r>
          </a:p>
          <a:p>
            <a:pPr lvl="1"/>
            <a:r>
              <a:rPr lang="en-AU" sz="2500" dirty="0"/>
              <a:t>People with a mental health condition</a:t>
            </a:r>
            <a:r>
              <a:rPr lang="en-AU" sz="2500" baseline="30000" dirty="0"/>
              <a:t>3</a:t>
            </a:r>
            <a:r>
              <a:rPr lang="en-AU" sz="2500" dirty="0"/>
              <a:t> </a:t>
            </a:r>
          </a:p>
          <a:p>
            <a:pPr lvl="1"/>
            <a:endParaRPr lang="en-AU" sz="2000" dirty="0"/>
          </a:p>
          <a:p>
            <a:pPr marL="457200" lvl="1" indent="0">
              <a:buNone/>
            </a:pPr>
            <a:endParaRPr lang="en-AU" dirty="0"/>
          </a:p>
          <a:p>
            <a:pPr marL="457200" lvl="1" indent="0">
              <a:buNone/>
            </a:pPr>
            <a:endParaRPr lang="en-AU" dirty="0"/>
          </a:p>
          <a:p>
            <a:pPr lvl="1"/>
            <a:endParaRPr lang="en-AU" dirty="0"/>
          </a:p>
        </p:txBody>
      </p:sp>
      <p:sp>
        <p:nvSpPr>
          <p:cNvPr id="8" name="TextBox 7"/>
          <p:cNvSpPr txBox="1"/>
          <p:nvPr/>
        </p:nvSpPr>
        <p:spPr>
          <a:xfrm>
            <a:off x="-235606" y="5584029"/>
            <a:ext cx="12425082" cy="1231106"/>
          </a:xfrm>
          <a:prstGeom prst="rect">
            <a:avLst/>
          </a:prstGeom>
          <a:noFill/>
        </p:spPr>
        <p:txBody>
          <a:bodyPr wrap="square" rtlCol="0">
            <a:spAutoFit/>
          </a:bodyPr>
          <a:lstStyle/>
          <a:p>
            <a:pPr lvl="1"/>
            <a:endParaRPr lang="en-AU" sz="1400" dirty="0"/>
          </a:p>
          <a:p>
            <a:pPr marL="914400" lvl="1" indent="-457200">
              <a:buAutoNum type="arabicPeriod"/>
            </a:pPr>
            <a:r>
              <a:rPr lang="en-AU" sz="1000" dirty="0"/>
              <a:t>O'Hara, B. J., </a:t>
            </a:r>
            <a:r>
              <a:rPr lang="en-AU" sz="1000" dirty="0" err="1"/>
              <a:t>Phongsavan</a:t>
            </a:r>
            <a:r>
              <a:rPr lang="en-AU" sz="1000" dirty="0"/>
              <a:t>, P., </a:t>
            </a:r>
            <a:r>
              <a:rPr lang="en-AU" sz="1000" dirty="0" err="1"/>
              <a:t>Venugopal</a:t>
            </a:r>
            <a:r>
              <a:rPr lang="en-AU" sz="1000" dirty="0"/>
              <a:t>, K., </a:t>
            </a:r>
            <a:r>
              <a:rPr lang="en-AU" sz="1000" dirty="0" err="1"/>
              <a:t>Eakin</a:t>
            </a:r>
            <a:r>
              <a:rPr lang="en-AU" sz="1000" dirty="0"/>
              <a:t>, E. G., </a:t>
            </a:r>
            <a:r>
              <a:rPr lang="en-AU" sz="1000" dirty="0" err="1"/>
              <a:t>Eggins</a:t>
            </a:r>
            <a:r>
              <a:rPr lang="en-AU" sz="1000" dirty="0"/>
              <a:t>, D., </a:t>
            </a:r>
            <a:r>
              <a:rPr lang="en-AU" sz="1000" dirty="0" err="1"/>
              <a:t>Caterson</a:t>
            </a:r>
            <a:r>
              <a:rPr lang="en-AU" sz="1000" dirty="0"/>
              <a:t>, H., ... &amp; Bauman, A. E. (2012). Effectiveness of Australia's Get Healthy Information and Coaching Service®: translational research with population wide impact. </a:t>
            </a:r>
            <a:r>
              <a:rPr lang="en-AU" sz="1000" i="1" dirty="0"/>
              <a:t>Preventive medicine</a:t>
            </a:r>
            <a:r>
              <a:rPr lang="en-AU" sz="1000" dirty="0"/>
              <a:t>, </a:t>
            </a:r>
            <a:r>
              <a:rPr lang="en-AU" sz="1000" i="1" dirty="0"/>
              <a:t>55</a:t>
            </a:r>
            <a:r>
              <a:rPr lang="en-AU" sz="1000" dirty="0"/>
              <a:t>(4), 292-298.</a:t>
            </a:r>
          </a:p>
          <a:p>
            <a:pPr marL="914400" lvl="1" indent="-457200">
              <a:buAutoNum type="arabicPeriod"/>
            </a:pPr>
            <a:r>
              <a:rPr lang="en-AU" sz="1000" dirty="0" err="1"/>
              <a:t>O’hara</a:t>
            </a:r>
            <a:r>
              <a:rPr lang="en-AU" sz="1000" dirty="0"/>
              <a:t>, B. J., </a:t>
            </a:r>
            <a:r>
              <a:rPr lang="en-AU" sz="1000" dirty="0" err="1"/>
              <a:t>Phongsavan</a:t>
            </a:r>
            <a:r>
              <a:rPr lang="en-AU" sz="1000" dirty="0"/>
              <a:t>, P., </a:t>
            </a:r>
            <a:r>
              <a:rPr lang="en-AU" sz="1000" dirty="0" err="1"/>
              <a:t>Venugopal</a:t>
            </a:r>
            <a:r>
              <a:rPr lang="en-AU" sz="1000" dirty="0"/>
              <a:t>, K., &amp; Bauman, A. E. (2011). Characteristics of participants in Australia’s Get Healthy telephone-based lifestyle information and coaching service: reaching disadvantaged communities and those most at need. </a:t>
            </a:r>
            <a:r>
              <a:rPr lang="en-AU" sz="1000" i="1" dirty="0"/>
              <a:t>Health Education Research</a:t>
            </a:r>
            <a:r>
              <a:rPr lang="en-AU" sz="1000" dirty="0"/>
              <a:t>, </a:t>
            </a:r>
            <a:r>
              <a:rPr lang="en-AU" sz="1000" i="1" dirty="0"/>
              <a:t>26</a:t>
            </a:r>
            <a:r>
              <a:rPr lang="en-AU" sz="1000" dirty="0"/>
              <a:t>(6), 1097-1106.</a:t>
            </a:r>
          </a:p>
          <a:p>
            <a:pPr marL="914400" lvl="1" indent="-457200">
              <a:buAutoNum type="arabicPeriod"/>
            </a:pPr>
            <a:r>
              <a:rPr lang="en-AU" sz="1000" dirty="0"/>
              <a:t>Bradley T., Bartlem, K., Campbell, E., Wye, P., </a:t>
            </a:r>
            <a:r>
              <a:rPr lang="en-AU" sz="1000" dirty="0" err="1"/>
              <a:t>Rissel</a:t>
            </a:r>
            <a:r>
              <a:rPr lang="en-AU" sz="1000" dirty="0"/>
              <a:t>, C., Reid, K., Regan, T., Bailey, </a:t>
            </a:r>
            <a:r>
              <a:rPr lang="en-AU" sz="1000" dirty="0" err="1"/>
              <a:t>J.,Bowman</a:t>
            </a:r>
            <a:r>
              <a:rPr lang="en-AU" sz="1000" dirty="0"/>
              <a:t>, J., 2020. Characteristics of participants utilising a telephone-based coaching service for chronic disease health risk behaviours: A retrospective examination comparing those with and without a mental health condition. </a:t>
            </a:r>
            <a:r>
              <a:rPr lang="en-AU" sz="1000" dirty="0" err="1"/>
              <a:t>Prev.Med</a:t>
            </a:r>
            <a:r>
              <a:rPr lang="en-AU" sz="1000" dirty="0"/>
              <a:t>. Rep. 19, 101123</a:t>
            </a:r>
          </a:p>
        </p:txBody>
      </p:sp>
    </p:spTree>
    <p:extLst>
      <p:ext uri="{BB962C8B-B14F-4D97-AF65-F5344CB8AC3E}">
        <p14:creationId xmlns:p14="http://schemas.microsoft.com/office/powerpoint/2010/main" val="171986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Background</a:t>
            </a:r>
          </a:p>
        </p:txBody>
      </p:sp>
      <p:sp>
        <p:nvSpPr>
          <p:cNvPr id="3" name="Content Placeholder 2"/>
          <p:cNvSpPr>
            <a:spLocks noGrp="1"/>
          </p:cNvSpPr>
          <p:nvPr>
            <p:ph idx="1"/>
          </p:nvPr>
        </p:nvSpPr>
        <p:spPr>
          <a:xfrm>
            <a:off x="601133" y="1870075"/>
            <a:ext cx="10515600" cy="2002678"/>
          </a:xfrm>
        </p:spPr>
        <p:txBody>
          <a:bodyPr>
            <a:noAutofit/>
            <a:scene3d>
              <a:camera prst="orthographicFront"/>
              <a:lightRig rig="threePt" dir="t"/>
            </a:scene3d>
            <a:sp3d extrusionH="57150">
              <a:bevelT w="69850" h="38100" prst="cross"/>
            </a:sp3d>
          </a:bodyPr>
          <a:lstStyle/>
          <a:p>
            <a:pPr marL="0" indent="0" algn="ctr">
              <a:buNone/>
            </a:pPr>
            <a:r>
              <a:rPr lang="en-AU" sz="4000" dirty="0">
                <a:ln w="0"/>
                <a:effectLst>
                  <a:outerShdw blurRad="50800" dist="38100" dir="5400000" algn="t" rotWithShape="0">
                    <a:prstClr val="black">
                      <a:alpha val="40000"/>
                    </a:prstClr>
                  </a:outerShdw>
                </a:effectLst>
              </a:rPr>
              <a:t>Are people with a mental health condition completing coaching programs with the GHS?</a:t>
            </a:r>
          </a:p>
          <a:p>
            <a:pPr marL="0" indent="0">
              <a:buNone/>
            </a:pPr>
            <a:endParaRPr lang="en-AU" sz="4500" dirty="0"/>
          </a:p>
        </p:txBody>
      </p:sp>
      <p:sp>
        <p:nvSpPr>
          <p:cNvPr id="4" name="Rectangle 3"/>
          <p:cNvSpPr/>
          <p:nvPr/>
        </p:nvSpPr>
        <p:spPr>
          <a:xfrm>
            <a:off x="0" y="0"/>
            <a:ext cx="12192000" cy="132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1320800"/>
            <a:ext cx="12192000" cy="369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t>Research Questions</a:t>
            </a:r>
          </a:p>
        </p:txBody>
      </p:sp>
      <p:sp>
        <p:nvSpPr>
          <p:cNvPr id="7" name="Content Placeholder 2"/>
          <p:cNvSpPr txBox="1">
            <a:spLocks/>
          </p:cNvSpPr>
          <p:nvPr/>
        </p:nvSpPr>
        <p:spPr>
          <a:xfrm>
            <a:off x="601133" y="4052139"/>
            <a:ext cx="10515600" cy="2440735"/>
          </a:xfrm>
          <a:prstGeom prst="rect">
            <a:avLst/>
          </a:prstGeom>
        </p:spPr>
        <p:txBody>
          <a:bodyPr vert="horz" lIns="91440" tIns="45720" rIns="91440" bIns="45720" rtlCol="0">
            <a:noAutofit/>
            <a:scene3d>
              <a:camera prst="orthographicFront"/>
              <a:lightRig rig="threePt" dir="t"/>
            </a:scene3d>
            <a:sp3d extrusionH="57150">
              <a:bevelT w="69850" h="38100" prst="cross"/>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4000" dirty="0">
                <a:ln w="0"/>
                <a:effectLst>
                  <a:outerShdw blurRad="50800" dist="38100" dir="2700000" algn="tl" rotWithShape="0">
                    <a:prstClr val="black">
                      <a:alpha val="40000"/>
                    </a:prstClr>
                  </a:outerShdw>
                </a:effectLst>
              </a:rPr>
              <a:t>Are people with a mental health condition who complete a program experiencing the same physical health benefits as those without?</a:t>
            </a:r>
          </a:p>
        </p:txBody>
      </p:sp>
    </p:spTree>
    <p:extLst>
      <p:ext uri="{BB962C8B-B14F-4D97-AF65-F5344CB8AC3E}">
        <p14:creationId xmlns:p14="http://schemas.microsoft.com/office/powerpoint/2010/main" val="269250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110d4879-cc7a-4d3e-ad08-ef22d9623df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5444</TotalTime>
  <Words>2806</Words>
  <Application>Microsoft Office PowerPoint</Application>
  <PresentationFormat>Widescreen</PresentationFormat>
  <Paragraphs>245</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Background</vt:lpstr>
      <vt:lpstr>Background</vt:lpstr>
      <vt:lpstr>Background</vt:lpstr>
      <vt:lpstr>PowerPoint Presentation</vt:lpstr>
      <vt:lpstr>PowerPoint Presentation</vt:lpstr>
      <vt:lpstr>PowerPoint Presentation</vt:lpstr>
      <vt:lpstr>PowerPoint Presentation</vt:lpstr>
      <vt:lpstr>Background</vt:lpstr>
      <vt:lpstr>Background</vt:lpstr>
      <vt:lpstr>Background</vt:lpstr>
      <vt:lpstr>Background</vt:lpstr>
      <vt:lpstr>Background</vt:lpstr>
      <vt:lpstr>Background</vt:lpstr>
      <vt:lpstr>Background</vt:lpstr>
      <vt:lpstr>Background</vt:lpstr>
      <vt:lpstr>Background</vt:lpstr>
      <vt:lpstr>Background</vt:lpstr>
    </vt:vector>
  </TitlesOfParts>
  <Company>The University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a population level prevention service for health risk behaviour by people with a mental health condition</dc:title>
  <dc:creator>Tegan Bradley</dc:creator>
  <cp:lastModifiedBy>Tegan Bradley</cp:lastModifiedBy>
  <cp:revision>96</cp:revision>
  <cp:lastPrinted>2019-01-30T00:16:50Z</cp:lastPrinted>
  <dcterms:created xsi:type="dcterms:W3CDTF">2019-01-21T22:08:51Z</dcterms:created>
  <dcterms:modified xsi:type="dcterms:W3CDTF">2022-04-10T01:03:22Z</dcterms:modified>
</cp:coreProperties>
</file>