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924" r:id="rId2"/>
  </p:sldMasterIdLst>
  <p:notesMasterIdLst>
    <p:notesMasterId r:id="rId32"/>
  </p:notesMasterIdLst>
  <p:handoutMasterIdLst>
    <p:handoutMasterId r:id="rId33"/>
  </p:handoutMasterIdLst>
  <p:sldIdLst>
    <p:sldId id="345" r:id="rId3"/>
    <p:sldId id="293" r:id="rId4"/>
    <p:sldId id="544" r:id="rId5"/>
    <p:sldId id="533" r:id="rId6"/>
    <p:sldId id="534" r:id="rId7"/>
    <p:sldId id="507" r:id="rId8"/>
    <p:sldId id="529" r:id="rId9"/>
    <p:sldId id="535" r:id="rId10"/>
    <p:sldId id="439" r:id="rId11"/>
    <p:sldId id="531" r:id="rId12"/>
    <p:sldId id="498" r:id="rId13"/>
    <p:sldId id="416" r:id="rId14"/>
    <p:sldId id="536" r:id="rId15"/>
    <p:sldId id="516" r:id="rId16"/>
    <p:sldId id="485" r:id="rId17"/>
    <p:sldId id="264" r:id="rId18"/>
    <p:sldId id="537" r:id="rId19"/>
    <p:sldId id="539" r:id="rId20"/>
    <p:sldId id="540" r:id="rId21"/>
    <p:sldId id="267" r:id="rId22"/>
    <p:sldId id="261" r:id="rId23"/>
    <p:sldId id="271" r:id="rId24"/>
    <p:sldId id="272" r:id="rId25"/>
    <p:sldId id="269" r:id="rId26"/>
    <p:sldId id="541" r:id="rId27"/>
    <p:sldId id="542" r:id="rId28"/>
    <p:sldId id="543" r:id="rId29"/>
    <p:sldId id="518" r:id="rId30"/>
    <p:sldId id="294" r:id="rId31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01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DEB2"/>
    <a:srgbClr val="C5EFD8"/>
    <a:srgbClr val="CDCDDE"/>
    <a:srgbClr val="DD742C"/>
    <a:srgbClr val="F8ED98"/>
    <a:srgbClr val="00B4F1"/>
    <a:srgbClr val="002DFF"/>
    <a:srgbClr val="3E58AC"/>
    <a:srgbClr val="31CB5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12" autoAdjust="0"/>
    <p:restoredTop sz="97026" autoAdjust="0"/>
  </p:normalViewPr>
  <p:slideViewPr>
    <p:cSldViewPr>
      <p:cViewPr varScale="1">
        <p:scale>
          <a:sx n="151" d="100"/>
          <a:sy n="151" d="100"/>
        </p:scale>
        <p:origin x="1616" y="200"/>
      </p:cViewPr>
      <p:guideLst>
        <p:guide orient="horz" pos="2160"/>
        <p:guide pos="40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A5981935-E2C6-2A44-90E2-5E27AF8CC054}" type="datetimeFigureOut">
              <a:rPr lang="en-AU"/>
              <a:pPr>
                <a:defRPr/>
              </a:pPr>
              <a:t>5/4/2022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pPr>
              <a:defRPr/>
            </a:pPr>
            <a:fld id="{1BDFC4BA-2DAC-8341-91AF-70159436BFC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68CF5460-9A73-6D4F-B6B2-58AF654CE0E2}" type="datetimeFigureOut">
              <a:rPr lang="en-AU"/>
              <a:pPr>
                <a:defRPr/>
              </a:pPr>
              <a:t>5/4/2022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A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pPr>
              <a:defRPr/>
            </a:pPr>
            <a:fld id="{1D9C44F6-BC31-3642-A434-8FACCA467B5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25763" y="850900"/>
            <a:ext cx="4075112" cy="22923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Add your name and introduce yourself</a:t>
            </a:r>
          </a:p>
          <a:p>
            <a:r>
              <a:rPr lang="en-NZ" dirty="0"/>
              <a:t>Also let people know about following us on social media – all handles on last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E2841-FFFD-4A59-BE8D-6DD6D3A261CD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N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935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6449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A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A4C3A-A175-8141-AEF6-255178DACA7E}" type="datetimeFigureOut">
              <a:rPr lang="en-AU" altLang="en-US"/>
              <a:pPr>
                <a:defRPr/>
              </a:pPr>
              <a:t>5/4/2022</a:t>
            </a:fld>
            <a:endParaRPr lang="en-A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C98F0-812D-4049-A44E-F87B26930C6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B5E9B-42B4-AF47-ADCE-AD0F99AA15C3}" type="datetimeFigureOut">
              <a:rPr lang="en-AU" altLang="en-US"/>
              <a:pPr>
                <a:defRPr/>
              </a:pPr>
              <a:t>5/4/2022</a:t>
            </a:fld>
            <a:endParaRPr lang="en-A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EE3F2D-95AE-CA4D-8326-A467C3732D0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C20FE-2868-2A42-BDDF-8763E73A7491}" type="datetimeFigureOut">
              <a:rPr lang="en-AU" altLang="en-US"/>
              <a:pPr>
                <a:defRPr/>
              </a:pPr>
              <a:t>5/4/2022</a:t>
            </a:fld>
            <a:endParaRPr lang="en-A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BC99A-C3CF-574E-9D72-B178887DCB8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66AC-D7A3-4C36-B87F-723B5E9DFAE4}" type="datetimeFigureOut">
              <a:rPr lang="en-AU" smtClean="0"/>
              <a:t>5/4/2022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8C141-0832-4E40-800C-81C7E0D0C1D8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251521" y="6245964"/>
            <a:ext cx="1152128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NZ" sz="135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1942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AE2A1-7C95-46D2-A879-EDF9E9FEFCCD}" type="datetimeFigureOut">
              <a:rPr lang="en-NZ" smtClean="0">
                <a:solidFill>
                  <a:prstClr val="black"/>
                </a:solidFill>
              </a:rPr>
              <a:pPr/>
              <a:t>5/04/22</a:t>
            </a:fld>
            <a:endParaRPr lang="en-NZ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851A-47E5-47FB-A0E2-0C5BD6DD6423}" type="slidenum">
              <a:rPr lang="en-NZ" smtClean="0">
                <a:solidFill>
                  <a:prstClr val="black"/>
                </a:solidFill>
              </a:rPr>
              <a:pPr/>
              <a:t>‹#›</a:t>
            </a:fld>
            <a:endParaRPr lang="en-NZ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323530" y="6237312"/>
            <a:ext cx="1152128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NZ" sz="135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0790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AE2A1-7C95-46D2-A879-EDF9E9FEFCCD}" type="datetimeFigureOut">
              <a:rPr lang="en-NZ" smtClean="0">
                <a:solidFill>
                  <a:prstClr val="black"/>
                </a:solidFill>
              </a:rPr>
              <a:pPr/>
              <a:t>5/04/22</a:t>
            </a:fld>
            <a:endParaRPr lang="en-NZ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851A-47E5-47FB-A0E2-0C5BD6DD6423}" type="slidenum">
              <a:rPr lang="en-NZ" smtClean="0">
                <a:solidFill>
                  <a:prstClr val="black"/>
                </a:solidFill>
              </a:rPr>
              <a:pPr/>
              <a:t>‹#›</a:t>
            </a:fld>
            <a:endParaRPr lang="en-N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931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AE2A1-7C95-46D2-A879-EDF9E9FEFCCD}" type="datetimeFigureOut">
              <a:rPr lang="en-NZ" smtClean="0">
                <a:solidFill>
                  <a:prstClr val="black"/>
                </a:solidFill>
              </a:rPr>
              <a:pPr/>
              <a:t>5/04/22</a:t>
            </a:fld>
            <a:endParaRPr lang="en-NZ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851A-47E5-47FB-A0E2-0C5BD6DD6423}" type="slidenum">
              <a:rPr lang="en-NZ" smtClean="0">
                <a:solidFill>
                  <a:prstClr val="black"/>
                </a:solidFill>
              </a:rPr>
              <a:pPr/>
              <a:t>‹#›</a:t>
            </a:fld>
            <a:endParaRPr lang="en-N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395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AE2A1-7C95-46D2-A879-EDF9E9FEFCCD}" type="datetimeFigureOut">
              <a:rPr lang="en-NZ" smtClean="0">
                <a:solidFill>
                  <a:prstClr val="black"/>
                </a:solidFill>
              </a:rPr>
              <a:pPr/>
              <a:t>5/04/22</a:t>
            </a:fld>
            <a:endParaRPr lang="en-NZ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851A-47E5-47FB-A0E2-0C5BD6DD6423}" type="slidenum">
              <a:rPr lang="en-NZ" smtClean="0">
                <a:solidFill>
                  <a:prstClr val="black"/>
                </a:solidFill>
              </a:rPr>
              <a:pPr/>
              <a:t>‹#›</a:t>
            </a:fld>
            <a:endParaRPr lang="en-N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5593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AE2A1-7C95-46D2-A879-EDF9E9FEFCCD}" type="datetimeFigureOut">
              <a:rPr lang="en-NZ" smtClean="0">
                <a:solidFill>
                  <a:prstClr val="black"/>
                </a:solidFill>
              </a:rPr>
              <a:pPr/>
              <a:t>5/04/22</a:t>
            </a:fld>
            <a:endParaRPr lang="en-NZ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851A-47E5-47FB-A0E2-0C5BD6DD6423}" type="slidenum">
              <a:rPr lang="en-NZ" smtClean="0">
                <a:solidFill>
                  <a:prstClr val="black"/>
                </a:solidFill>
              </a:rPr>
              <a:pPr/>
              <a:t>‹#›</a:t>
            </a:fld>
            <a:endParaRPr lang="en-N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421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AE2A1-7C95-46D2-A879-EDF9E9FEFCCD}" type="datetimeFigureOut">
              <a:rPr lang="en-NZ" smtClean="0">
                <a:solidFill>
                  <a:prstClr val="black"/>
                </a:solidFill>
              </a:rPr>
              <a:pPr/>
              <a:t>5/04/22</a:t>
            </a:fld>
            <a:endParaRPr lang="en-NZ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851A-47E5-47FB-A0E2-0C5BD6DD6423}" type="slidenum">
              <a:rPr lang="en-NZ" smtClean="0">
                <a:solidFill>
                  <a:prstClr val="black"/>
                </a:solidFill>
              </a:rPr>
              <a:pPr/>
              <a:t>‹#›</a:t>
            </a:fld>
            <a:endParaRPr lang="en-N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2870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AE2A1-7C95-46D2-A879-EDF9E9FEFCCD}" type="datetimeFigureOut">
              <a:rPr lang="en-NZ" smtClean="0">
                <a:solidFill>
                  <a:prstClr val="black"/>
                </a:solidFill>
              </a:rPr>
              <a:pPr/>
              <a:t>5/04/22</a:t>
            </a:fld>
            <a:endParaRPr lang="en-NZ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851A-47E5-47FB-A0E2-0C5BD6DD6423}" type="slidenum">
              <a:rPr lang="en-NZ" smtClean="0">
                <a:solidFill>
                  <a:prstClr val="black"/>
                </a:solidFill>
              </a:rPr>
              <a:pPr/>
              <a:t>‹#›</a:t>
            </a:fld>
            <a:endParaRPr lang="en-N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958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BCBAB1-7198-0D43-A896-2C49FF5BBC9F}" type="datetimeFigureOut">
              <a:rPr lang="en-AU" altLang="en-US"/>
              <a:pPr>
                <a:defRPr/>
              </a:pPr>
              <a:t>5/4/2022</a:t>
            </a:fld>
            <a:endParaRPr lang="en-A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34371-B161-C54F-9AFC-F30B9AE5E7C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AE2A1-7C95-46D2-A879-EDF9E9FEFCCD}" type="datetimeFigureOut">
              <a:rPr lang="en-NZ" smtClean="0">
                <a:solidFill>
                  <a:prstClr val="black"/>
                </a:solidFill>
              </a:rPr>
              <a:pPr/>
              <a:t>5/04/22</a:t>
            </a:fld>
            <a:endParaRPr lang="en-NZ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851A-47E5-47FB-A0E2-0C5BD6DD6423}" type="slidenum">
              <a:rPr lang="en-NZ" smtClean="0">
                <a:solidFill>
                  <a:prstClr val="black"/>
                </a:solidFill>
              </a:rPr>
              <a:pPr/>
              <a:t>‹#›</a:t>
            </a:fld>
            <a:endParaRPr lang="en-N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8664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AE2A1-7C95-46D2-A879-EDF9E9FEFCCD}" type="datetimeFigureOut">
              <a:rPr lang="en-NZ" smtClean="0">
                <a:solidFill>
                  <a:prstClr val="black"/>
                </a:solidFill>
              </a:rPr>
              <a:pPr/>
              <a:t>5/04/22</a:t>
            </a:fld>
            <a:endParaRPr lang="en-NZ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851A-47E5-47FB-A0E2-0C5BD6DD6423}" type="slidenum">
              <a:rPr lang="en-NZ" smtClean="0">
                <a:solidFill>
                  <a:prstClr val="black"/>
                </a:solidFill>
              </a:rPr>
              <a:pPr/>
              <a:t>‹#›</a:t>
            </a:fld>
            <a:endParaRPr lang="en-N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5740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AE2A1-7C95-46D2-A879-EDF9E9FEFCCD}" type="datetimeFigureOut">
              <a:rPr lang="en-NZ" smtClean="0">
                <a:solidFill>
                  <a:prstClr val="black"/>
                </a:solidFill>
              </a:rPr>
              <a:pPr/>
              <a:t>5/04/22</a:t>
            </a:fld>
            <a:endParaRPr lang="en-NZ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851A-47E5-47FB-A0E2-0C5BD6DD6423}" type="slidenum">
              <a:rPr lang="en-NZ" smtClean="0">
                <a:solidFill>
                  <a:prstClr val="black"/>
                </a:solidFill>
              </a:rPr>
              <a:pPr/>
              <a:t>‹#›</a:t>
            </a:fld>
            <a:endParaRPr lang="en-N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084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3861048"/>
            <a:ext cx="5184576" cy="1417712"/>
          </a:xfrm>
        </p:spPr>
        <p:txBody>
          <a:bodyPr/>
          <a:lstStyle>
            <a:lvl1pPr marL="0" indent="0" algn="l">
              <a:buNone/>
              <a:defRPr>
                <a:solidFill>
                  <a:srgbClr val="E46C0A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187624" y="1772816"/>
            <a:ext cx="5400600" cy="1872208"/>
          </a:xfrm>
          <a:prstGeom prst="rect">
            <a:avLst/>
          </a:prstGeom>
          <a:noFill/>
          <a:effectLst>
            <a:innerShdw blurRad="266700">
              <a:prstClr val="black">
                <a:alpha val="7000"/>
              </a:prstClr>
            </a:innerShdw>
          </a:effectLst>
        </p:spPr>
        <p:txBody>
          <a:bodyPr vert="horz" lIns="14400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2" name="TextBox 1"/>
          <p:cNvSpPr txBox="1"/>
          <p:nvPr userDrawn="1"/>
        </p:nvSpPr>
        <p:spPr>
          <a:xfrm>
            <a:off x="251521" y="6245964"/>
            <a:ext cx="1152128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NZ" sz="135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32904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1560" y="5661254"/>
            <a:ext cx="2133600" cy="365125"/>
          </a:xfrm>
          <a:prstGeom prst="rect">
            <a:avLst/>
          </a:prstGeom>
        </p:spPr>
        <p:txBody>
          <a:bodyPr/>
          <a:lstStyle/>
          <a:p>
            <a:fld id="{FF8AE2A1-7C95-46D2-A879-EDF9E9FEFCCD}" type="datetimeFigureOut">
              <a:rPr lang="en-NZ" smtClean="0">
                <a:solidFill>
                  <a:prstClr val="black"/>
                </a:solidFill>
              </a:rPr>
              <a:pPr/>
              <a:t>5/04/22</a:t>
            </a:fld>
            <a:endParaRPr lang="en-NZ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NZ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1BC4851A-47E5-47FB-A0E2-0C5BD6DD6423}" type="slidenum">
              <a:rPr lang="en-NZ" smtClean="0">
                <a:solidFill>
                  <a:prstClr val="black"/>
                </a:solidFill>
              </a:rPr>
              <a:pPr/>
              <a:t>‹#›</a:t>
            </a:fld>
            <a:endParaRPr lang="en-NZ" dirty="0">
              <a:solidFill>
                <a:prstClr val="black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1143000"/>
          </a:xfrm>
          <a:prstGeom prst="rect">
            <a:avLst/>
          </a:prstGeom>
          <a:noFill/>
          <a:effectLst>
            <a:innerShdw blurRad="266700">
              <a:prstClr val="black">
                <a:alpha val="7000"/>
              </a:prstClr>
            </a:innerShdw>
          </a:effectLst>
        </p:spPr>
        <p:txBody>
          <a:bodyPr vert="horz" lIns="14400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395538" y="1600206"/>
            <a:ext cx="835292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2" name="TextBox 1"/>
          <p:cNvSpPr txBox="1"/>
          <p:nvPr userDrawn="1"/>
        </p:nvSpPr>
        <p:spPr>
          <a:xfrm>
            <a:off x="323530" y="6237312"/>
            <a:ext cx="1152128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NZ" sz="135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11917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3861048"/>
            <a:ext cx="5184576" cy="1417712"/>
          </a:xfrm>
        </p:spPr>
        <p:txBody>
          <a:bodyPr/>
          <a:lstStyle>
            <a:lvl1pPr marL="0" indent="0" algn="l">
              <a:buNone/>
              <a:defRPr>
                <a:solidFill>
                  <a:srgbClr val="E46C0A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187624" y="1772816"/>
            <a:ext cx="5400600" cy="1872208"/>
          </a:xfrm>
          <a:prstGeom prst="rect">
            <a:avLst/>
          </a:prstGeom>
          <a:noFill/>
          <a:effectLst>
            <a:innerShdw blurRad="266700">
              <a:prstClr val="black">
                <a:alpha val="7000"/>
              </a:prstClr>
            </a:innerShdw>
          </a:effectLst>
        </p:spPr>
        <p:txBody>
          <a:bodyPr vert="horz" lIns="14400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2" name="TextBox 1"/>
          <p:cNvSpPr txBox="1"/>
          <p:nvPr userDrawn="1"/>
        </p:nvSpPr>
        <p:spPr>
          <a:xfrm>
            <a:off x="251521" y="6245964"/>
            <a:ext cx="1152128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NZ" sz="135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96096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1560" y="5661250"/>
            <a:ext cx="2133600" cy="365125"/>
          </a:xfrm>
          <a:prstGeom prst="rect">
            <a:avLst/>
          </a:prstGeom>
        </p:spPr>
        <p:txBody>
          <a:bodyPr/>
          <a:lstStyle/>
          <a:p>
            <a:fld id="{FF8AE2A1-7C95-46D2-A879-EDF9E9FEFCCD}" type="datetimeFigureOut">
              <a:rPr lang="en-NZ" smtClean="0">
                <a:solidFill>
                  <a:prstClr val="black"/>
                </a:solidFill>
              </a:rPr>
              <a:pPr/>
              <a:t>5/04/22</a:t>
            </a:fld>
            <a:endParaRPr lang="en-NZ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NZ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1BC4851A-47E5-47FB-A0E2-0C5BD6DD6423}" type="slidenum">
              <a:rPr lang="en-NZ" smtClean="0">
                <a:solidFill>
                  <a:prstClr val="black"/>
                </a:solidFill>
              </a:rPr>
              <a:pPr/>
              <a:t>‹#›</a:t>
            </a:fld>
            <a:endParaRPr lang="en-NZ" dirty="0">
              <a:solidFill>
                <a:prstClr val="black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1143000"/>
          </a:xfrm>
          <a:prstGeom prst="rect">
            <a:avLst/>
          </a:prstGeom>
          <a:noFill/>
          <a:effectLst>
            <a:innerShdw blurRad="266700">
              <a:prstClr val="black">
                <a:alpha val="7000"/>
              </a:prstClr>
            </a:innerShdw>
          </a:effectLst>
        </p:spPr>
        <p:txBody>
          <a:bodyPr vert="horz" lIns="14400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395537" y="1600202"/>
            <a:ext cx="835292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2" name="TextBox 1"/>
          <p:cNvSpPr txBox="1"/>
          <p:nvPr userDrawn="1"/>
        </p:nvSpPr>
        <p:spPr>
          <a:xfrm>
            <a:off x="323529" y="6237312"/>
            <a:ext cx="1152128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NZ" sz="135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6898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E795E-BD19-1746-A51C-8277A50BD72E}" type="datetimeFigureOut">
              <a:rPr lang="en-AU" altLang="en-US"/>
              <a:pPr>
                <a:defRPr/>
              </a:pPr>
              <a:t>5/4/2022</a:t>
            </a:fld>
            <a:endParaRPr lang="en-AU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0B140-F56C-B044-AED2-691DB521238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B360F-9FF0-7941-8073-685E8B3C0362}" type="datetimeFigureOut">
              <a:rPr lang="en-AU" altLang="en-US"/>
              <a:pPr>
                <a:defRPr/>
              </a:pPr>
              <a:t>5/4/2022</a:t>
            </a:fld>
            <a:endParaRPr lang="en-AU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A7EFF-693B-EB4A-8C02-396073F7274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27E65-9AF8-644C-A09A-3E4DF68A0D34}" type="datetimeFigureOut">
              <a:rPr lang="en-AU" altLang="en-US"/>
              <a:pPr>
                <a:defRPr/>
              </a:pPr>
              <a:t>5/4/2022</a:t>
            </a:fld>
            <a:endParaRPr lang="en-AU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19369-CE84-1C48-B5F5-61F5136108D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9FC9E-B487-BD41-A1BF-DFE1BE8D8222}" type="datetimeFigureOut">
              <a:rPr lang="en-AU" altLang="en-US"/>
              <a:pPr>
                <a:defRPr/>
              </a:pPr>
              <a:t>5/4/2022</a:t>
            </a:fld>
            <a:endParaRPr lang="en-AU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8B6C2-D02F-454F-83FB-EBD781299DC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08EC5-2A86-D24F-B6C7-2F3D8FD3480A}" type="datetimeFigureOut">
              <a:rPr lang="en-AU" altLang="en-US"/>
              <a:pPr>
                <a:defRPr/>
              </a:pPr>
              <a:t>5/4/2022</a:t>
            </a:fld>
            <a:endParaRPr lang="en-AU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3FA41-1670-F447-9E51-6AA8618038D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9F172-5C77-574C-B267-812916E0CEAA}" type="datetimeFigureOut">
              <a:rPr lang="en-AU" altLang="en-US"/>
              <a:pPr>
                <a:defRPr/>
              </a:pPr>
              <a:t>5/4/2022</a:t>
            </a:fld>
            <a:endParaRPr lang="en-AU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D4050-3685-AC41-B2B8-C614C4C46D4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B4D6A7-451D-1A4B-B9A4-9B625F627F58}" type="datetimeFigureOut">
              <a:rPr lang="en-AU" altLang="en-US"/>
              <a:pPr>
                <a:defRPr/>
              </a:pPr>
              <a:t>5/4/2022</a:t>
            </a:fld>
            <a:endParaRPr lang="en-AU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664EF-81FA-C145-8503-861818A48F7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fld id="{9591C20A-36D9-454A-B39D-D7E3C4FF49E2}" type="datetimeFigureOut">
              <a:rPr lang="en-AU" altLang="en-US"/>
              <a:pPr>
                <a:defRPr/>
              </a:pPr>
              <a:t>5/4/2022</a:t>
            </a:fld>
            <a:endParaRPr lang="en-AU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F87E3EA-BAAC-FE47-A741-BAD4E37BFC2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278EA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278EAA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278EAA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278EAA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278EAA"/>
          </a:solidFill>
          <a:latin typeface="Arial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278EAA"/>
          </a:solidFill>
          <a:latin typeface="Arial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278EAA"/>
          </a:solidFill>
          <a:latin typeface="Arial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278EAA"/>
          </a:solidFill>
          <a:latin typeface="Arial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278EAA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278EAA"/>
        </a:buClr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A66AC-D7A3-4C36-B87F-723B5E9DFAE4}" type="datetimeFigureOut">
              <a:rPr lang="en-AU" smtClean="0"/>
              <a:t>5/4/2022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8C141-0832-4E40-800C-81C7E0D0C1D8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08170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  <p:sldLayoutId id="2147483938" r:id="rId14"/>
    <p:sldLayoutId id="2147483939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33" b="13483"/>
          <a:stretch/>
        </p:blipFill>
        <p:spPr>
          <a:xfrm>
            <a:off x="1964665" y="940948"/>
            <a:ext cx="5042465" cy="108870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8536671-9A2F-48AB-9B8D-14BDEA6C57FD}"/>
              </a:ext>
            </a:extLst>
          </p:cNvPr>
          <p:cNvSpPr/>
          <p:nvPr/>
        </p:nvSpPr>
        <p:spPr>
          <a:xfrm>
            <a:off x="0" y="5549566"/>
            <a:ext cx="4573800" cy="45168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50000">
                <a:srgbClr val="1253A7">
                  <a:lumMod val="25000"/>
                  <a:lumOff val="75000"/>
                </a:srgbClr>
              </a:gs>
              <a:gs pos="75000">
                <a:srgbClr val="1253A7">
                  <a:lumMod val="50000"/>
                  <a:lumOff val="50000"/>
                </a:srgbClr>
              </a:gs>
              <a:gs pos="25000">
                <a:schemeClr val="accent1">
                  <a:lumMod val="0"/>
                  <a:lumOff val="100000"/>
                </a:schemeClr>
              </a:gs>
              <a:gs pos="100000">
                <a:srgbClr val="1253A7">
                  <a:lumMod val="75000"/>
                  <a:lumOff val="2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2712D6-1832-4607-A833-4D643367F163}"/>
              </a:ext>
            </a:extLst>
          </p:cNvPr>
          <p:cNvSpPr/>
          <p:nvPr/>
        </p:nvSpPr>
        <p:spPr>
          <a:xfrm>
            <a:off x="4573800" y="5548017"/>
            <a:ext cx="4570200" cy="451684"/>
          </a:xfrm>
          <a:prstGeom prst="rect">
            <a:avLst/>
          </a:prstGeom>
          <a:gradFill>
            <a:gsLst>
              <a:gs pos="0">
                <a:srgbClr val="43921B"/>
              </a:gs>
              <a:gs pos="50000">
                <a:srgbClr val="43921B">
                  <a:lumMod val="25000"/>
                  <a:lumOff val="75000"/>
                </a:srgbClr>
              </a:gs>
              <a:gs pos="75000">
                <a:srgbClr val="43921B">
                  <a:lumMod val="0"/>
                  <a:lumOff val="100000"/>
                </a:srgbClr>
              </a:gs>
              <a:gs pos="25000">
                <a:srgbClr val="43921B">
                  <a:lumMod val="92000"/>
                  <a:lumOff val="8000"/>
                </a:srgbClr>
              </a:gs>
              <a:gs pos="100000">
                <a:srgbClr val="43921B">
                  <a:lumMod val="0"/>
                  <a:lumOff val="10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AU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12B2F38-EDD5-4D27-BDF2-C469917496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1" y="5582505"/>
            <a:ext cx="981506" cy="3827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29C34C-A12E-41FA-B717-024FCCEDC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415" y="5548016"/>
            <a:ext cx="450959" cy="4543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0C693B-C233-4566-A8AD-0AE09600E4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9578" y="5659792"/>
            <a:ext cx="1033672" cy="2554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2D1E88-7B8F-40D5-98B2-513646E253BC}"/>
              </a:ext>
            </a:extLst>
          </p:cNvPr>
          <p:cNvSpPr txBox="1"/>
          <p:nvPr/>
        </p:nvSpPr>
        <p:spPr>
          <a:xfrm>
            <a:off x="540026" y="2426574"/>
            <a:ext cx="3914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24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ea typeface="+mn-ea"/>
              </a:rPr>
              <a:t>Thank you to our Sponsors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14FE8F82-BC56-4297-844D-3973E84593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363" y="2974479"/>
            <a:ext cx="1041372" cy="634983"/>
          </a:xfrm>
          <a:prstGeom prst="rect">
            <a:avLst/>
          </a:prstGeom>
        </p:spPr>
      </p:pic>
      <p:pic>
        <p:nvPicPr>
          <p:cNvPr id="20" name="Picture 19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6DAE9A7A-6002-442B-8EB1-80C9A3B358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041" y="2854742"/>
            <a:ext cx="807935" cy="807935"/>
          </a:xfrm>
          <a:prstGeom prst="rect">
            <a:avLst/>
          </a:prstGeom>
        </p:spPr>
      </p:pic>
      <p:pic>
        <p:nvPicPr>
          <p:cNvPr id="22" name="Picture 21" descr="Pie chart&#10;&#10;Description automatically generated with medium confidence">
            <a:extLst>
              <a:ext uri="{FF2B5EF4-FFF2-40B4-BE49-F238E27FC236}">
                <a16:creationId xmlns:a16="http://schemas.microsoft.com/office/drawing/2014/main" id="{7FF84D3B-10BD-499D-922D-5C9C13EC5A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281" y="3009274"/>
            <a:ext cx="1170725" cy="468290"/>
          </a:xfrm>
          <a:prstGeom prst="rect">
            <a:avLst/>
          </a:prstGeom>
        </p:spPr>
      </p:pic>
      <p:pic>
        <p:nvPicPr>
          <p:cNvPr id="24" name="Picture 23" descr="A picture containing logo&#10;&#10;Description automatically generated">
            <a:extLst>
              <a:ext uri="{FF2B5EF4-FFF2-40B4-BE49-F238E27FC236}">
                <a16:creationId xmlns:a16="http://schemas.microsoft.com/office/drawing/2014/main" id="{B0B53593-6339-423F-BA72-ABA8218B35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81" y="4097681"/>
            <a:ext cx="1288621" cy="451683"/>
          </a:xfrm>
          <a:prstGeom prst="rect">
            <a:avLst/>
          </a:prstGeom>
        </p:spPr>
      </p:pic>
      <p:pic>
        <p:nvPicPr>
          <p:cNvPr id="26" name="Picture 25" descr="Logo, company name&#10;&#10;Description automatically generated">
            <a:extLst>
              <a:ext uri="{FF2B5EF4-FFF2-40B4-BE49-F238E27FC236}">
                <a16:creationId xmlns:a16="http://schemas.microsoft.com/office/drawing/2014/main" id="{1B6BBBDD-E3C4-4D0C-9F12-6D8BF192A1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86" y="4062737"/>
            <a:ext cx="740679" cy="433298"/>
          </a:xfrm>
          <a:prstGeom prst="rect">
            <a:avLst/>
          </a:prstGeom>
        </p:spPr>
      </p:pic>
      <p:pic>
        <p:nvPicPr>
          <p:cNvPr id="28" name="Picture 27" descr="Diagram&#10;&#10;Description automatically generated with low confidence">
            <a:extLst>
              <a:ext uri="{FF2B5EF4-FFF2-40B4-BE49-F238E27FC236}">
                <a16:creationId xmlns:a16="http://schemas.microsoft.com/office/drawing/2014/main" id="{52A895F5-7F7E-4EE2-BCAA-15351874EF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46" y="4020615"/>
            <a:ext cx="1615962" cy="56842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4E375A3-AAFF-48E5-BDC9-653CEB9094D9}"/>
              </a:ext>
            </a:extLst>
          </p:cNvPr>
          <p:cNvSpPr txBox="1"/>
          <p:nvPr/>
        </p:nvSpPr>
        <p:spPr>
          <a:xfrm>
            <a:off x="3144399" y="5023694"/>
            <a:ext cx="3202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AU" sz="1350" dirty="0">
                <a:solidFill>
                  <a:prstClr val="black"/>
                </a:solidFill>
                <a:latin typeface="Calibri" panose="020F0502020204030204"/>
                <a:ea typeface="+mn-ea"/>
              </a:rPr>
              <a:t> </a:t>
            </a:r>
            <a:r>
              <a:rPr lang="en-AU" sz="2400" b="1" i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</a:rPr>
              <a:t>#EquallyWellAu22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A66E7D13-E537-4634-93CD-FD67AA0D50A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134" y="2853208"/>
            <a:ext cx="1311062" cy="839508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1EBBC800-1D28-42D0-911C-3840BB5708B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175" y="4137022"/>
            <a:ext cx="1393435" cy="320162"/>
          </a:xfrm>
          <a:prstGeom prst="rect">
            <a:avLst/>
          </a:prstGeom>
        </p:spPr>
      </p:pic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7B1C1C6B-7432-48F6-BE06-46447B7BDE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667" y="4066794"/>
            <a:ext cx="891000" cy="42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6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ge result for metform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28800"/>
            <a:ext cx="3266070" cy="445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771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A9BE1C8-3C40-3E44-92B1-76FD946A45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7704856" cy="599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925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" y="0"/>
            <a:ext cx="725141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27303" y="4293096"/>
            <a:ext cx="22139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Siskind DJ, Leung J, Russell AW, </a:t>
            </a:r>
            <a:r>
              <a:rPr lang="en-US" sz="1200" dirty="0" err="1"/>
              <a:t>Wysoczanski</a:t>
            </a:r>
            <a:r>
              <a:rPr lang="en-US" sz="1200" dirty="0"/>
              <a:t> D, </a:t>
            </a:r>
            <a:r>
              <a:rPr lang="en-US" sz="1200" dirty="0" err="1"/>
              <a:t>Kisely</a:t>
            </a:r>
            <a:r>
              <a:rPr lang="en-US" sz="1200" dirty="0"/>
              <a:t> S. Metformin for Clozapine Associated Obesity: A Systematic Review and Meta-Analysis. </a:t>
            </a:r>
            <a:r>
              <a:rPr lang="en-US" sz="1200" dirty="0" err="1"/>
              <a:t>PLoS</a:t>
            </a:r>
            <a:r>
              <a:rPr lang="en-US" sz="1200" dirty="0"/>
              <a:t> One. 2016;11:e0156208.</a:t>
            </a:r>
          </a:p>
        </p:txBody>
      </p:sp>
    </p:spTree>
    <p:extLst>
      <p:ext uri="{BB962C8B-B14F-4D97-AF65-F5344CB8AC3E}">
        <p14:creationId xmlns:p14="http://schemas.microsoft.com/office/powerpoint/2010/main" val="1201549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EC2E1-86D8-1041-A6AB-35250E7F4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580" y="0"/>
            <a:ext cx="8395876" cy="836712"/>
          </a:xfrm>
        </p:spPr>
        <p:txBody>
          <a:bodyPr/>
          <a:lstStyle/>
          <a:p>
            <a:r>
              <a:rPr lang="en-US" sz="2400" dirty="0"/>
              <a:t>RCT of Metformin vs Placebo at Clozapine Commencement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D8F8A84-84A4-3147-A4E4-5E5C3FFA3A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9076599"/>
              </p:ext>
            </p:extLst>
          </p:nvPr>
        </p:nvGraphicFramePr>
        <p:xfrm>
          <a:off x="368890" y="836712"/>
          <a:ext cx="8052980" cy="475488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924786">
                  <a:extLst>
                    <a:ext uri="{9D8B030D-6E8A-4147-A177-3AD203B41FA5}">
                      <a16:colId xmlns:a16="http://schemas.microsoft.com/office/drawing/2014/main" val="3048884887"/>
                    </a:ext>
                  </a:extLst>
                </a:gridCol>
                <a:gridCol w="2051484">
                  <a:extLst>
                    <a:ext uri="{9D8B030D-6E8A-4147-A177-3AD203B41FA5}">
                      <a16:colId xmlns:a16="http://schemas.microsoft.com/office/drawing/2014/main" val="3711959644"/>
                    </a:ext>
                  </a:extLst>
                </a:gridCol>
                <a:gridCol w="2050451">
                  <a:extLst>
                    <a:ext uri="{9D8B030D-6E8A-4147-A177-3AD203B41FA5}">
                      <a16:colId xmlns:a16="http://schemas.microsoft.com/office/drawing/2014/main" val="2699268443"/>
                    </a:ext>
                  </a:extLst>
                </a:gridCol>
                <a:gridCol w="1026259">
                  <a:extLst>
                    <a:ext uri="{9D8B030D-6E8A-4147-A177-3AD203B41FA5}">
                      <a16:colId xmlns:a16="http://schemas.microsoft.com/office/drawing/2014/main" val="25325014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AU" sz="2400" dirty="0">
                          <a:effectLst/>
                        </a:rPr>
                        <a:t> </a:t>
                      </a:r>
                      <a:endParaRPr lang="en-A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AU" sz="2400" dirty="0">
                          <a:effectLst/>
                        </a:rPr>
                        <a:t>Metformin (n=8)</a:t>
                      </a:r>
                      <a:endParaRPr lang="en-A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AU" sz="2400" dirty="0">
                          <a:effectLst/>
                        </a:rPr>
                        <a:t>Placebo (n=5)</a:t>
                      </a:r>
                      <a:endParaRPr lang="en-A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AU" sz="2400">
                          <a:effectLst/>
                        </a:rPr>
                        <a:t>P value</a:t>
                      </a:r>
                      <a:endParaRPr lang="en-A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6378743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r>
                        <a:rPr lang="en-AU" sz="2400" dirty="0">
                          <a:effectLst/>
                        </a:rPr>
                        <a:t>Change in weight</a:t>
                      </a:r>
                      <a:endParaRPr lang="en-A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29308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AU" sz="2400">
                          <a:effectLst/>
                        </a:rPr>
                        <a:t>   Weight Gain</a:t>
                      </a:r>
                      <a:endParaRPr lang="en-A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AU" sz="2400">
                          <a:effectLst/>
                        </a:rPr>
                        <a:t>5 (62.5%)</a:t>
                      </a:r>
                      <a:endParaRPr lang="en-A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AU" sz="2400">
                          <a:effectLst/>
                        </a:rPr>
                        <a:t>5 (100%)</a:t>
                      </a:r>
                      <a:endParaRPr lang="en-A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r>
                        <a:rPr lang="en-AU" sz="2400" dirty="0">
                          <a:effectLst/>
                        </a:rPr>
                        <a:t>0.024</a:t>
                      </a:r>
                      <a:endParaRPr lang="en-A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5E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58806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AU" sz="2400">
                          <a:effectLst/>
                        </a:rPr>
                        <a:t>   Weight Loss</a:t>
                      </a:r>
                      <a:endParaRPr lang="en-A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AU" sz="2400">
                          <a:effectLst/>
                        </a:rPr>
                        <a:t>3 (37.5%)</a:t>
                      </a:r>
                      <a:endParaRPr lang="en-A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AU" sz="2400">
                          <a:effectLst/>
                        </a:rPr>
                        <a:t>0 (0%)</a:t>
                      </a:r>
                      <a:endParaRPr lang="en-A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325675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r>
                        <a:rPr lang="en-AU" sz="2400">
                          <a:effectLst/>
                        </a:rPr>
                        <a:t> </a:t>
                      </a:r>
                      <a:endParaRPr lang="en-A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9910013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r>
                        <a:rPr lang="en-AU" sz="2400" dirty="0">
                          <a:effectLst/>
                        </a:rPr>
                        <a:t>5% Weight gain</a:t>
                      </a:r>
                      <a:endParaRPr lang="en-A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17983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AU" sz="2400">
                          <a:effectLst/>
                        </a:rPr>
                        <a:t>   ≥5% weight gain</a:t>
                      </a:r>
                      <a:endParaRPr lang="en-A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AU" sz="2400">
                          <a:effectLst/>
                        </a:rPr>
                        <a:t>1 (12.5%)</a:t>
                      </a:r>
                      <a:endParaRPr lang="en-A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AU" sz="2400">
                          <a:effectLst/>
                        </a:rPr>
                        <a:t>4 (80%)</a:t>
                      </a:r>
                      <a:endParaRPr lang="en-A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r>
                        <a:rPr lang="en-AU" sz="2400" dirty="0">
                          <a:effectLst/>
                        </a:rPr>
                        <a:t>0.015</a:t>
                      </a:r>
                      <a:endParaRPr lang="en-A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5E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609093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AU" sz="2400">
                          <a:effectLst/>
                        </a:rPr>
                        <a:t>   &lt;5% weight gain</a:t>
                      </a:r>
                      <a:endParaRPr lang="en-A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AU" sz="2400">
                          <a:effectLst/>
                        </a:rPr>
                        <a:t>7 (87.5%)</a:t>
                      </a:r>
                      <a:endParaRPr lang="en-A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AU" sz="2400">
                          <a:effectLst/>
                        </a:rPr>
                        <a:t>1 (20%)</a:t>
                      </a:r>
                      <a:endParaRPr lang="en-A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6246715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r>
                        <a:rPr lang="en-AU" sz="2400">
                          <a:effectLst/>
                        </a:rPr>
                        <a:t> </a:t>
                      </a:r>
                      <a:endParaRPr lang="en-A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3295948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r>
                        <a:rPr lang="en-AU" sz="2400" dirty="0">
                          <a:effectLst/>
                        </a:rPr>
                        <a:t>NAFLD Fibrosis Score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r>
                        <a:rPr lang="en-AU" sz="2400" dirty="0">
                          <a:effectLst/>
                        </a:rPr>
                        <a:t> </a:t>
                      </a:r>
                      <a:endParaRPr lang="en-A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r>
                        <a:rPr lang="en-AU" sz="2400" dirty="0">
                          <a:effectLst/>
                        </a:rPr>
                        <a:t> </a:t>
                      </a:r>
                      <a:endParaRPr lang="en-A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r>
                        <a:rPr lang="en-AU" sz="2400" dirty="0">
                          <a:effectLst/>
                        </a:rPr>
                        <a:t> </a:t>
                      </a:r>
                      <a:endParaRPr lang="en-A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017522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AU" sz="2400">
                          <a:effectLst/>
                        </a:rPr>
                        <a:t>   Above Threshold</a:t>
                      </a:r>
                      <a:endParaRPr lang="en-A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AU" sz="2400">
                          <a:effectLst/>
                        </a:rPr>
                        <a:t>0 (0%)</a:t>
                      </a:r>
                      <a:endParaRPr lang="en-A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AU" sz="2400">
                          <a:effectLst/>
                        </a:rPr>
                        <a:t>3 (60%)</a:t>
                      </a:r>
                      <a:endParaRPr lang="en-A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r>
                        <a:rPr lang="en-AU" sz="2400" dirty="0">
                          <a:effectLst/>
                        </a:rPr>
                        <a:t>0.012</a:t>
                      </a:r>
                      <a:endParaRPr lang="en-A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5E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44529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AU" sz="2400">
                          <a:effectLst/>
                        </a:rPr>
                        <a:t>   Below Threshold</a:t>
                      </a:r>
                      <a:endParaRPr lang="en-A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AU" sz="2400">
                          <a:effectLst/>
                        </a:rPr>
                        <a:t>8 (100%)</a:t>
                      </a:r>
                      <a:endParaRPr lang="en-A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AU" sz="2400" dirty="0">
                          <a:effectLst/>
                        </a:rPr>
                        <a:t>2 (40%)</a:t>
                      </a:r>
                      <a:endParaRPr lang="en-A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94571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4A6B8D3-5928-914B-8A36-2B4E8A02CC04}"/>
              </a:ext>
            </a:extLst>
          </p:cNvPr>
          <p:cNvSpPr txBox="1"/>
          <p:nvPr/>
        </p:nvSpPr>
        <p:spPr>
          <a:xfrm>
            <a:off x="0" y="5733256"/>
            <a:ext cx="91440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dirty="0"/>
              <a:t>Siskind D, Russell A, </a:t>
            </a:r>
            <a:r>
              <a:rPr lang="en-AU" sz="1050" dirty="0" err="1"/>
              <a:t>Suetani</a:t>
            </a:r>
            <a:r>
              <a:rPr lang="en-AU" sz="1050" dirty="0"/>
              <a:t> S et al. </a:t>
            </a:r>
            <a:r>
              <a:rPr lang="en-AU" sz="1050" dirty="0" err="1"/>
              <a:t>CoMET</a:t>
            </a:r>
            <a:r>
              <a:rPr lang="en-AU" sz="1050" dirty="0"/>
              <a:t>: A Randomised Controlled Trial of Co-commencement of </a:t>
            </a:r>
            <a:r>
              <a:rPr lang="en-AU" sz="1050" dirty="0" err="1"/>
              <a:t>METformin</a:t>
            </a:r>
            <a:r>
              <a:rPr lang="en-AU" sz="1050" dirty="0"/>
              <a:t> versus placebo as an adjunctive treatment to attenuate weight gain in patients with schizophrenia newly commenced on clozapine. Therapeutic Advances in Psychopharmacology 2021; 11:1-12.</a:t>
            </a:r>
          </a:p>
        </p:txBody>
      </p:sp>
    </p:spTree>
    <p:extLst>
      <p:ext uri="{BB962C8B-B14F-4D97-AF65-F5344CB8AC3E}">
        <p14:creationId xmlns:p14="http://schemas.microsoft.com/office/powerpoint/2010/main" val="2465799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CD493-0362-F441-A02C-D501D75B8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88640"/>
            <a:ext cx="9127371" cy="483534"/>
          </a:xfrm>
        </p:spPr>
        <p:txBody>
          <a:bodyPr/>
          <a:lstStyle/>
          <a:p>
            <a:r>
              <a:rPr lang="en-US" sz="2800" dirty="0"/>
              <a:t>Retrospective Chart Review of metformin and clozapine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47E0E1E-F8F3-4242-A487-3EB9984220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7381662"/>
              </p:ext>
            </p:extLst>
          </p:nvPr>
        </p:nvGraphicFramePr>
        <p:xfrm>
          <a:off x="-1" y="1196752"/>
          <a:ext cx="8892480" cy="342894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653927">
                  <a:extLst>
                    <a:ext uri="{9D8B030D-6E8A-4147-A177-3AD203B41FA5}">
                      <a16:colId xmlns:a16="http://schemas.microsoft.com/office/drawing/2014/main" val="1663154095"/>
                    </a:ext>
                  </a:extLst>
                </a:gridCol>
                <a:gridCol w="1169545">
                  <a:extLst>
                    <a:ext uri="{9D8B030D-6E8A-4147-A177-3AD203B41FA5}">
                      <a16:colId xmlns:a16="http://schemas.microsoft.com/office/drawing/2014/main" val="170005493"/>
                    </a:ext>
                  </a:extLst>
                </a:gridCol>
                <a:gridCol w="1068874">
                  <a:extLst>
                    <a:ext uri="{9D8B030D-6E8A-4147-A177-3AD203B41FA5}">
                      <a16:colId xmlns:a16="http://schemas.microsoft.com/office/drawing/2014/main" val="1010500154"/>
                    </a:ext>
                  </a:extLst>
                </a:gridCol>
                <a:gridCol w="1398518">
                  <a:extLst>
                    <a:ext uri="{9D8B030D-6E8A-4147-A177-3AD203B41FA5}">
                      <a16:colId xmlns:a16="http://schemas.microsoft.com/office/drawing/2014/main" val="1832397385"/>
                    </a:ext>
                  </a:extLst>
                </a:gridCol>
                <a:gridCol w="1818960">
                  <a:extLst>
                    <a:ext uri="{9D8B030D-6E8A-4147-A177-3AD203B41FA5}">
                      <a16:colId xmlns:a16="http://schemas.microsoft.com/office/drawing/2014/main" val="1205893519"/>
                    </a:ext>
                  </a:extLst>
                </a:gridCol>
                <a:gridCol w="782656">
                  <a:extLst>
                    <a:ext uri="{9D8B030D-6E8A-4147-A177-3AD203B41FA5}">
                      <a16:colId xmlns:a16="http://schemas.microsoft.com/office/drawing/2014/main" val="701550830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endParaRPr lang="en-AU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effectLst/>
                        </a:rPr>
                        <a:t>Weight gain (%)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effectLst/>
                        </a:rPr>
                        <a:t>N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effectLst/>
                        </a:rPr>
                        <a:t>Mean difference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effectLst/>
                        </a:rPr>
                        <a:t>95% CI (%)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effectLst/>
                        </a:rPr>
                        <a:t>P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70774973"/>
                  </a:ext>
                </a:extLst>
              </a:tr>
              <a:tr h="203200">
                <a:tc grid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effectLst/>
                        </a:rPr>
                        <a:t>Metformin Use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986173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effectLst/>
                        </a:rPr>
                        <a:t>     Yes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effectLst/>
                        </a:rPr>
                        <a:t>1.32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effectLst/>
                        </a:rPr>
                        <a:t>48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effectLst/>
                        </a:rPr>
                        <a:t>-4.63%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effectLst/>
                        </a:rPr>
                        <a:t>-8.87 to -3.90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effectLst/>
                        </a:rPr>
                        <a:t>0.031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5E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21796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effectLst/>
                        </a:rPr>
                        <a:t>     No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effectLst/>
                        </a:rPr>
                        <a:t>5.95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effectLst/>
                        </a:rPr>
                        <a:t>42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661760"/>
                  </a:ext>
                </a:extLst>
              </a:tr>
              <a:tr h="203200">
                <a:tc grid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effectLst/>
                        </a:rPr>
                        <a:t>Gender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475921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effectLst/>
                        </a:rPr>
                        <a:t>     Male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effectLst/>
                        </a:rPr>
                        <a:t>4.37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effectLst/>
                        </a:rPr>
                        <a:t>64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effectLst/>
                        </a:rPr>
                        <a:t>-3.05%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effectLst/>
                        </a:rPr>
                        <a:t>-7.80 to 1.69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effectLst/>
                        </a:rPr>
                        <a:t>0.204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7909817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effectLst/>
                        </a:rPr>
                        <a:t>     Female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effectLst/>
                        </a:rPr>
                        <a:t>1.31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effectLst/>
                        </a:rPr>
                        <a:t>26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6859647"/>
                  </a:ext>
                </a:extLst>
              </a:tr>
              <a:tr h="203200">
                <a:tc grid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Any T2DM Status</a:t>
                      </a:r>
                      <a:endParaRPr lang="en-A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198204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Yes</a:t>
                      </a:r>
                      <a:endParaRPr lang="en-A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1.98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0.46%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-7.01 to 7.92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0.903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4429691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No</a:t>
                      </a:r>
                      <a:endParaRPr lang="en-A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2.44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48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725956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42F7C530-6F29-104B-92A2-F610B86B3480}"/>
              </a:ext>
            </a:extLst>
          </p:cNvPr>
          <p:cNvSpPr/>
          <p:nvPr/>
        </p:nvSpPr>
        <p:spPr>
          <a:xfrm>
            <a:off x="71500" y="5888145"/>
            <a:ext cx="9001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Spokes J, Hollingworth S, </a:t>
            </a:r>
            <a:r>
              <a:rPr lang="en-US" sz="1050" dirty="0" err="1"/>
              <a:t>Winckel</a:t>
            </a:r>
            <a:r>
              <a:rPr lang="en-US" sz="1050" dirty="0"/>
              <a:t> K, </a:t>
            </a:r>
            <a:r>
              <a:rPr lang="en-US" sz="1050" dirty="0" err="1"/>
              <a:t>Kisely</a:t>
            </a:r>
            <a:r>
              <a:rPr lang="en-US" sz="1050" dirty="0"/>
              <a:t> S, Baker A, Cosgrove P, Siskind D. Metformin reduces 12-month change in body weight among people newly commenced on clozapine: a retrospective naturalistic cohort study. Therapeutic Advances in Psychopharmacology. 2021;11</a:t>
            </a:r>
          </a:p>
        </p:txBody>
      </p:sp>
    </p:spTree>
    <p:extLst>
      <p:ext uri="{BB962C8B-B14F-4D97-AF65-F5344CB8AC3E}">
        <p14:creationId xmlns:p14="http://schemas.microsoft.com/office/powerpoint/2010/main" val="2451522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5F241-F924-734F-9432-819160717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88640"/>
            <a:ext cx="8784976" cy="634082"/>
          </a:xfrm>
        </p:spPr>
        <p:txBody>
          <a:bodyPr/>
          <a:lstStyle/>
          <a:p>
            <a:r>
              <a:rPr lang="en-US" dirty="0"/>
              <a:t>GLP-1RA Individual Patient Data Meta-Analysis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B634423-792F-D142-8747-5CA48E92392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5911" y="980728"/>
          <a:ext cx="8435280" cy="40792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46648">
                  <a:extLst>
                    <a:ext uri="{9D8B030D-6E8A-4147-A177-3AD203B41FA5}">
                      <a16:colId xmlns:a16="http://schemas.microsoft.com/office/drawing/2014/main" val="241656339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54671004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1744277317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313958168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444242882"/>
                    </a:ext>
                  </a:extLst>
                </a:gridCol>
              </a:tblGrid>
              <a:tr h="7416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</a:rPr>
                        <a:t>Variable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N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</a:rPr>
                        <a:t>Mean Difference GLP-1RA vs control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</a:rPr>
                        <a:t>SE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</a:rPr>
                        <a:t>p-value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1869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Weight (kg)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168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-3.71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0.65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>
                          <a:solidFill>
                            <a:srgbClr val="2EB848"/>
                          </a:solidFill>
                          <a:effectLst/>
                        </a:rPr>
                        <a:t>&lt;0.001</a:t>
                      </a:r>
                      <a:endParaRPr lang="en-AU" sz="2000">
                        <a:solidFill>
                          <a:srgbClr val="2EB84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8646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Waist (cm)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167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-3.00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0.68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>
                          <a:solidFill>
                            <a:srgbClr val="2EB848"/>
                          </a:solidFill>
                          <a:effectLst/>
                        </a:rPr>
                        <a:t>&lt;0.001</a:t>
                      </a:r>
                      <a:endParaRPr lang="en-AU" sz="2000">
                        <a:solidFill>
                          <a:srgbClr val="2EB84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5356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BMI (kg/m</a:t>
                      </a:r>
                      <a:r>
                        <a:rPr lang="en-AU" sz="2000" baseline="30000">
                          <a:effectLst/>
                        </a:rPr>
                        <a:t>2</a:t>
                      </a:r>
                      <a:r>
                        <a:rPr lang="en-AU" sz="2000">
                          <a:effectLst/>
                        </a:rPr>
                        <a:t>)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168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-1.19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0.22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>
                          <a:solidFill>
                            <a:srgbClr val="2EB848"/>
                          </a:solidFill>
                          <a:effectLst/>
                        </a:rPr>
                        <a:t>&lt;0.001</a:t>
                      </a:r>
                      <a:endParaRPr lang="en-AU" sz="2000">
                        <a:solidFill>
                          <a:srgbClr val="2EB84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4369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HbA1c </a:t>
                      </a:r>
                      <a:r>
                        <a:rPr lang="en-GB" sz="2000">
                          <a:effectLst/>
                        </a:rPr>
                        <a:t>(IFCC)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166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-3.25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0.66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dirty="0">
                          <a:solidFill>
                            <a:srgbClr val="2EB848"/>
                          </a:solidFill>
                          <a:effectLst/>
                        </a:rPr>
                        <a:t>&lt;0.001</a:t>
                      </a:r>
                      <a:endParaRPr lang="en-AU" sz="2000" dirty="0">
                        <a:solidFill>
                          <a:srgbClr val="2EB84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8371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</a:rPr>
                        <a:t>FPG </a:t>
                      </a:r>
                      <a:r>
                        <a:rPr lang="en-GB" sz="2000" dirty="0">
                          <a:effectLst/>
                        </a:rPr>
                        <a:t>(mmol/L)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166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</a:rPr>
                        <a:t>-0.45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0.09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dirty="0">
                          <a:solidFill>
                            <a:srgbClr val="2EB848"/>
                          </a:solidFill>
                          <a:effectLst/>
                        </a:rPr>
                        <a:t>&lt;0.001</a:t>
                      </a:r>
                      <a:endParaRPr lang="en-AU" sz="2000" dirty="0">
                        <a:solidFill>
                          <a:srgbClr val="2EB84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5797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HDL </a:t>
                      </a: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(mmol/L)</a:t>
                      </a:r>
                      <a:endParaRPr lang="en-A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-0.01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0.02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0.566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11658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LDL </a:t>
                      </a: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(mmol/L)</a:t>
                      </a:r>
                      <a:endParaRPr lang="en-A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-0.17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0.08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dirty="0">
                          <a:solidFill>
                            <a:srgbClr val="2EB848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0.030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1264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TG </a:t>
                      </a:r>
                      <a:r>
                        <a:rPr lang="en-GB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(mmol/L)</a:t>
                      </a:r>
                      <a:endParaRPr lang="en-AU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-0.24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0.12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0.055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2887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Visceral fat (gm)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-177.51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68.71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kern="1200" dirty="0">
                          <a:solidFill>
                            <a:srgbClr val="2EB848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0.011</a:t>
                      </a:r>
                      <a:r>
                        <a:rPr lang="en-A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AU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867203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8811AA9-10A3-2044-B808-AEA3C49A36CE}"/>
              </a:ext>
            </a:extLst>
          </p:cNvPr>
          <p:cNvSpPr txBox="1"/>
          <p:nvPr/>
        </p:nvSpPr>
        <p:spPr>
          <a:xfrm>
            <a:off x="109485" y="5589240"/>
            <a:ext cx="8542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Siskind, D, M Hahn, C </a:t>
            </a:r>
            <a:r>
              <a:rPr lang="en-AU" sz="1200" dirty="0" err="1"/>
              <a:t>Correll</a:t>
            </a:r>
            <a:r>
              <a:rPr lang="en-AU" sz="1200" dirty="0"/>
              <a:t>, A Fink-Jensen, A Russell, N </a:t>
            </a:r>
            <a:r>
              <a:rPr lang="en-AU" sz="1200" dirty="0" err="1"/>
              <a:t>Bak</a:t>
            </a:r>
            <a:r>
              <a:rPr lang="en-AU" sz="1200" dirty="0"/>
              <a:t>, B </a:t>
            </a:r>
            <a:r>
              <a:rPr lang="en-AU" sz="1200" dirty="0" err="1"/>
              <a:t>Broberg</a:t>
            </a:r>
            <a:r>
              <a:rPr lang="en-AU" sz="1200" dirty="0"/>
              <a:t>, Larsen J, P </a:t>
            </a:r>
            <a:r>
              <a:rPr lang="en-AU" sz="1200" dirty="0" err="1"/>
              <a:t>Ishoy</a:t>
            </a:r>
            <a:r>
              <a:rPr lang="en-AU" sz="1200" dirty="0"/>
              <a:t>, T </a:t>
            </a:r>
            <a:r>
              <a:rPr lang="en-AU" sz="1200" dirty="0" err="1"/>
              <a:t>Vilsboell</a:t>
            </a:r>
            <a:r>
              <a:rPr lang="en-AU" sz="1200" dirty="0"/>
              <a:t>, F Knop, S </a:t>
            </a:r>
            <a:r>
              <a:rPr lang="en-AU" sz="1200" dirty="0" err="1"/>
              <a:t>Kisely</a:t>
            </a:r>
            <a:r>
              <a:rPr lang="en-AU" sz="1200" dirty="0"/>
              <a:t>, and BH </a:t>
            </a:r>
            <a:r>
              <a:rPr lang="en-AU" sz="1200" dirty="0" err="1"/>
              <a:t>Ebdrup</a:t>
            </a:r>
            <a:r>
              <a:rPr lang="en-AU" sz="1200" dirty="0"/>
              <a:t>. “Glucagon-Like Peptide-1 Receptor-Agonists for Antipsychotic- Associated Cardio-Metabolic Risk Factors: A Systematic Review and Individual Participant Data Meta-Analysis.” Diabetes </a:t>
            </a:r>
            <a:r>
              <a:rPr lang="en-AU" sz="1200" dirty="0" err="1"/>
              <a:t>Obes</a:t>
            </a:r>
            <a:r>
              <a:rPr lang="en-AU" sz="1200" dirty="0"/>
              <a:t> </a:t>
            </a:r>
            <a:r>
              <a:rPr lang="en-AU" sz="1200" dirty="0" err="1"/>
              <a:t>Metab</a:t>
            </a:r>
            <a:r>
              <a:rPr lang="en-AU" sz="1200" dirty="0"/>
              <a:t> in press (2018): </a:t>
            </a:r>
          </a:p>
        </p:txBody>
      </p:sp>
    </p:spTree>
    <p:extLst>
      <p:ext uri="{BB962C8B-B14F-4D97-AF65-F5344CB8AC3E}">
        <p14:creationId xmlns:p14="http://schemas.microsoft.com/office/powerpoint/2010/main" val="320347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3443E-E9C4-4488-9C53-2AC80C5F4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9B189-1BA2-4C39-9007-D56DF06CE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Low rates of metabolic testing</a:t>
            </a:r>
          </a:p>
          <a:p>
            <a:r>
              <a:rPr lang="en-AU" dirty="0"/>
              <a:t>Low rates of checking metabolic results</a:t>
            </a:r>
          </a:p>
          <a:p>
            <a:r>
              <a:rPr lang="en-AU" dirty="0"/>
              <a:t>Low rates of acting on these results</a:t>
            </a:r>
          </a:p>
          <a:p>
            <a:r>
              <a:rPr lang="en-AU" dirty="0"/>
              <a:t>Increased morbidity and mortality for the consumers we serve</a:t>
            </a:r>
          </a:p>
        </p:txBody>
      </p:sp>
    </p:spTree>
    <p:extLst>
      <p:ext uri="{BB962C8B-B14F-4D97-AF65-F5344CB8AC3E}">
        <p14:creationId xmlns:p14="http://schemas.microsoft.com/office/powerpoint/2010/main" val="1121905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742F8-A7F4-0540-8D10-3FFE4364D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Rates of Treated Metabolic Syndrome in 2016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334C4A0-D11C-314B-8703-CEBBE392F7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8913039"/>
              </p:ext>
            </p:extLst>
          </p:nvPr>
        </p:nvGraphicFramePr>
        <p:xfrm>
          <a:off x="457200" y="1600200"/>
          <a:ext cx="8229600" cy="35509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82552">
                  <a:extLst>
                    <a:ext uri="{9D8B030D-6E8A-4147-A177-3AD203B41FA5}">
                      <a16:colId xmlns:a16="http://schemas.microsoft.com/office/drawing/2014/main" val="32404218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3459450385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779047769"/>
                    </a:ext>
                  </a:extLst>
                </a:gridCol>
                <a:gridCol w="2170584">
                  <a:extLst>
                    <a:ext uri="{9D8B030D-6E8A-4147-A177-3AD203B41FA5}">
                      <a16:colId xmlns:a16="http://schemas.microsoft.com/office/drawing/2014/main" val="29809434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AU" sz="2000">
                          <a:effectLst/>
                        </a:rPr>
                        <a:t> </a:t>
                      </a: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000">
                          <a:effectLst/>
                        </a:rPr>
                        <a:t>Monitoring Rates</a:t>
                      </a: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000">
                          <a:effectLst/>
                        </a:rPr>
                        <a:t>Criteria Met</a:t>
                      </a: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000">
                          <a:effectLst/>
                        </a:rPr>
                        <a:t>Receiving Treatment</a:t>
                      </a: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64661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AU" sz="2000" dirty="0">
                          <a:effectLst/>
                        </a:rPr>
                        <a:t>Metabolic Syndrome</a:t>
                      </a:r>
                      <a:endParaRPr lang="en-A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000" dirty="0">
                          <a:effectLst/>
                        </a:rPr>
                        <a:t>43.4% (109/251)</a:t>
                      </a:r>
                      <a:endParaRPr lang="en-A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000">
                          <a:effectLst/>
                        </a:rPr>
                        <a:t>45.0% (49/109)</a:t>
                      </a: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000" dirty="0">
                          <a:effectLst/>
                        </a:rPr>
                        <a:t>61.2% (30/49)</a:t>
                      </a:r>
                      <a:endParaRPr lang="en-A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4298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AU" sz="2000" dirty="0">
                          <a:effectLst/>
                        </a:rPr>
                        <a:t>Central Obesity</a:t>
                      </a:r>
                      <a:endParaRPr lang="en-A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000" dirty="0">
                          <a:effectLst/>
                        </a:rPr>
                        <a:t>86.1% (216/251)</a:t>
                      </a:r>
                      <a:endParaRPr lang="en-A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000">
                          <a:effectLst/>
                        </a:rPr>
                        <a:t>72.2% (156/216)</a:t>
                      </a: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000" dirty="0">
                          <a:effectLst/>
                        </a:rPr>
                        <a:t>50.6% (79/156)</a:t>
                      </a:r>
                      <a:endParaRPr lang="en-A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511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AU" sz="2000" dirty="0">
                          <a:effectLst/>
                        </a:rPr>
                        <a:t>Raised FBG / T2DM</a:t>
                      </a:r>
                      <a:endParaRPr lang="en-A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000">
                          <a:effectLst/>
                        </a:rPr>
                        <a:t>80.1% (201/251)</a:t>
                      </a: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000">
                          <a:effectLst/>
                        </a:rPr>
                        <a:t>47.8% (96/201)</a:t>
                      </a: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000" dirty="0">
                          <a:effectLst/>
                        </a:rPr>
                        <a:t>31.3% (30/96)</a:t>
                      </a:r>
                      <a:endParaRPr lang="en-A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0729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AU" sz="2000" dirty="0">
                          <a:effectLst/>
                        </a:rPr>
                        <a:t>Raised BP</a:t>
                      </a:r>
                      <a:endParaRPr lang="en-A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000">
                          <a:effectLst/>
                        </a:rPr>
                        <a:t>95.6% (240/251)</a:t>
                      </a: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000">
                          <a:effectLst/>
                        </a:rPr>
                        <a:t>56.2% (141/240)</a:t>
                      </a: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000" dirty="0">
                          <a:effectLst/>
                        </a:rPr>
                        <a:t>24.1% (34/141)</a:t>
                      </a:r>
                      <a:endParaRPr lang="en-A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1738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AU" sz="2000" dirty="0">
                          <a:effectLst/>
                        </a:rPr>
                        <a:t>Raised TG</a:t>
                      </a:r>
                      <a:endParaRPr lang="en-A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000">
                          <a:effectLst/>
                        </a:rPr>
                        <a:t>86.1% (216/251)</a:t>
                      </a: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000">
                          <a:effectLst/>
                        </a:rPr>
                        <a:t>69.9% (151/216)</a:t>
                      </a: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000" dirty="0">
                          <a:effectLst/>
                        </a:rPr>
                        <a:t>43.0% (65/151)</a:t>
                      </a:r>
                      <a:endParaRPr lang="en-A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518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AU" sz="2000" dirty="0">
                          <a:effectLst/>
                        </a:rPr>
                        <a:t>Reduced HDL</a:t>
                      </a:r>
                      <a:endParaRPr lang="en-A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000">
                          <a:effectLst/>
                        </a:rPr>
                        <a:t>65.3% (164/251)</a:t>
                      </a: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000">
                          <a:effectLst/>
                        </a:rPr>
                        <a:t>71.3% (117/164)</a:t>
                      </a: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000" dirty="0">
                          <a:effectLst/>
                        </a:rPr>
                        <a:t>55.6%% (65/117)</a:t>
                      </a:r>
                      <a:endParaRPr lang="en-A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87203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1793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742F8-A7F4-0540-8D10-3FFE4364D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Rates of Treated Metabolic Syndrome in 2016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334C4A0-D11C-314B-8703-CEBBE392F7C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5509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82552">
                  <a:extLst>
                    <a:ext uri="{9D8B030D-6E8A-4147-A177-3AD203B41FA5}">
                      <a16:colId xmlns:a16="http://schemas.microsoft.com/office/drawing/2014/main" val="32404218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3459450385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779047769"/>
                    </a:ext>
                  </a:extLst>
                </a:gridCol>
                <a:gridCol w="2170584">
                  <a:extLst>
                    <a:ext uri="{9D8B030D-6E8A-4147-A177-3AD203B41FA5}">
                      <a16:colId xmlns:a16="http://schemas.microsoft.com/office/drawing/2014/main" val="29809434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AU" sz="2000">
                          <a:effectLst/>
                        </a:rPr>
                        <a:t> </a:t>
                      </a: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000">
                          <a:effectLst/>
                        </a:rPr>
                        <a:t>Monitoring Rates</a:t>
                      </a: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000">
                          <a:effectLst/>
                        </a:rPr>
                        <a:t>Criteria Met</a:t>
                      </a: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000">
                          <a:effectLst/>
                        </a:rPr>
                        <a:t>Receiving Treatment</a:t>
                      </a: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64661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AU" sz="2000" dirty="0">
                          <a:effectLst/>
                        </a:rPr>
                        <a:t>Metabolic Syndrome</a:t>
                      </a:r>
                      <a:endParaRPr lang="en-A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000" dirty="0">
                          <a:effectLst/>
                        </a:rPr>
                        <a:t>43.4% (109/251)</a:t>
                      </a:r>
                      <a:endParaRPr lang="en-A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000">
                          <a:effectLst/>
                        </a:rPr>
                        <a:t>45.0% (49/109)</a:t>
                      </a: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000" dirty="0">
                          <a:effectLst/>
                        </a:rPr>
                        <a:t>61.2% (30/49)</a:t>
                      </a:r>
                      <a:endParaRPr lang="en-A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4298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AU" sz="2000" dirty="0">
                          <a:effectLst/>
                        </a:rPr>
                        <a:t>Central Obesity</a:t>
                      </a:r>
                      <a:endParaRPr lang="en-A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000" dirty="0">
                          <a:effectLst/>
                        </a:rPr>
                        <a:t>86.1% (216/251)</a:t>
                      </a:r>
                      <a:endParaRPr lang="en-A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000">
                          <a:effectLst/>
                        </a:rPr>
                        <a:t>72.2% (156/216)</a:t>
                      </a: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000" dirty="0">
                          <a:effectLst/>
                        </a:rPr>
                        <a:t>50.6% (79/156)</a:t>
                      </a:r>
                      <a:endParaRPr lang="en-A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511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AU" sz="2000" dirty="0">
                          <a:effectLst/>
                        </a:rPr>
                        <a:t>Raised FBG / T2DM</a:t>
                      </a:r>
                      <a:endParaRPr lang="en-A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000">
                          <a:effectLst/>
                        </a:rPr>
                        <a:t>80.1% (201/251)</a:t>
                      </a: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000">
                          <a:effectLst/>
                        </a:rPr>
                        <a:t>47.8% (96/201)</a:t>
                      </a: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000" dirty="0">
                          <a:effectLst/>
                        </a:rPr>
                        <a:t>31.3% (30/96)</a:t>
                      </a:r>
                      <a:endParaRPr lang="en-A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0729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AU" sz="2000" dirty="0">
                          <a:effectLst/>
                        </a:rPr>
                        <a:t>Raised BP</a:t>
                      </a:r>
                      <a:endParaRPr lang="en-A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000">
                          <a:effectLst/>
                        </a:rPr>
                        <a:t>95.6% (240/251)</a:t>
                      </a: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000">
                          <a:effectLst/>
                        </a:rPr>
                        <a:t>56.2% (141/240)</a:t>
                      </a: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000" dirty="0">
                          <a:effectLst/>
                        </a:rPr>
                        <a:t>24.1% (34/141)</a:t>
                      </a:r>
                      <a:endParaRPr lang="en-A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1738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AU" sz="2000" dirty="0">
                          <a:effectLst/>
                        </a:rPr>
                        <a:t>Raised TG</a:t>
                      </a:r>
                      <a:endParaRPr lang="en-A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000">
                          <a:effectLst/>
                        </a:rPr>
                        <a:t>86.1% (216/251)</a:t>
                      </a: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000">
                          <a:effectLst/>
                        </a:rPr>
                        <a:t>69.9% (151/216)</a:t>
                      </a: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000" dirty="0">
                          <a:effectLst/>
                        </a:rPr>
                        <a:t>43.0% (65/151)</a:t>
                      </a:r>
                      <a:endParaRPr lang="en-A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518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AU" sz="2000" dirty="0">
                          <a:effectLst/>
                        </a:rPr>
                        <a:t>Reduced HDL</a:t>
                      </a:r>
                      <a:endParaRPr lang="en-A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000">
                          <a:effectLst/>
                        </a:rPr>
                        <a:t>65.3% (164/251)</a:t>
                      </a: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000">
                          <a:effectLst/>
                        </a:rPr>
                        <a:t>71.3% (117/164)</a:t>
                      </a: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000" dirty="0">
                          <a:effectLst/>
                        </a:rPr>
                        <a:t>55.6%% (65/117)</a:t>
                      </a:r>
                      <a:endParaRPr lang="en-A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8720358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0F8A9B41-C537-8346-B1AD-87113A028BAA}"/>
              </a:ext>
            </a:extLst>
          </p:cNvPr>
          <p:cNvSpPr/>
          <p:nvPr/>
        </p:nvSpPr>
        <p:spPr>
          <a:xfrm>
            <a:off x="3707904" y="2132856"/>
            <a:ext cx="648072" cy="50405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A4111F1-1D8B-8040-A80A-37AB2EC8F0CB}"/>
              </a:ext>
            </a:extLst>
          </p:cNvPr>
          <p:cNvSpPr/>
          <p:nvPr/>
        </p:nvSpPr>
        <p:spPr>
          <a:xfrm>
            <a:off x="7380312" y="2204864"/>
            <a:ext cx="432048" cy="36004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081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437D2-C2C8-004A-B883-D7066AAD7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Co-located Endocrine Mental Health Clinic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777E3-AD3B-F84D-BB12-E4DE24594D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Established in July 2017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Co-located with mental health clinic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Running in parallel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Endocrinologist – half day a week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Gym in clinic – run by exercise physiology students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Dietician</a:t>
            </a:r>
          </a:p>
        </p:txBody>
      </p:sp>
      <p:pic>
        <p:nvPicPr>
          <p:cNvPr id="5" name="Picture 4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04494D78-8C5A-9446-9158-1B6E2DD6D2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8" r="25796" b="1"/>
          <a:stretch/>
        </p:blipFill>
        <p:spPr>
          <a:xfrm>
            <a:off x="4648200" y="1600200"/>
            <a:ext cx="40386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9130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770150"/>
            <a:ext cx="8685273" cy="2160240"/>
          </a:xfrm>
        </p:spPr>
        <p:txBody>
          <a:bodyPr/>
          <a:lstStyle/>
          <a:p>
            <a:pPr algn="l" eaLnBrk="1" hangingPunct="1">
              <a:defRPr/>
            </a:pPr>
            <a:r>
              <a:rPr lang="en-AU" b="0" i="1" dirty="0"/>
              <a:t>An Integrated Metabolic Clinic Embedded in an Outpatient Mental Health Clinic</a:t>
            </a:r>
            <a:endParaRPr lang="en-US" sz="4800" b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8592" y="4005064"/>
            <a:ext cx="7016750" cy="1944216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dirty="0"/>
              <a:t>Dan Siskind MBBS MPH PhD FRANZCP</a:t>
            </a:r>
          </a:p>
          <a:p>
            <a:pPr algn="l" eaLnBrk="1" hangingPunct="1">
              <a:defRPr/>
            </a:pPr>
            <a:r>
              <a:rPr lang="en-US" dirty="0"/>
              <a:t>Clinical Academic Psychiatrist MSAMHS</a:t>
            </a:r>
          </a:p>
          <a:p>
            <a:pPr algn="l" eaLnBrk="1" hangingPunct="1">
              <a:defRPr/>
            </a:pPr>
            <a:r>
              <a:rPr lang="en-US" dirty="0"/>
              <a:t>Professor University of Queensland Faculty of Medicine</a:t>
            </a:r>
          </a:p>
          <a:p>
            <a:pPr algn="l" eaLnBrk="1" hangingPunct="1">
              <a:defRPr/>
            </a:pPr>
            <a:endParaRPr lang="en-US" dirty="0"/>
          </a:p>
        </p:txBody>
      </p:sp>
      <p:pic>
        <p:nvPicPr>
          <p:cNvPr id="6" name="Picture 2" descr="C:\Users\McGrath\Dropbox\JCF\Cadence Web Site\Cadence-Logo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220072" y="164506"/>
            <a:ext cx="3788729" cy="1338684"/>
          </a:xfrm>
          <a:prstGeom prst="rect">
            <a:avLst/>
          </a:prstGeom>
          <a:solidFill>
            <a:schemeClr val="accent1"/>
          </a:solidFill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98DBF-C497-4FDD-A007-A4AB16D4A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5241" y="0"/>
            <a:ext cx="7245458" cy="484778"/>
          </a:xfrm>
        </p:spPr>
        <p:txBody>
          <a:bodyPr/>
          <a:lstStyle/>
          <a:p>
            <a:r>
              <a:rPr lang="en-AU" dirty="0"/>
              <a:t>Homepage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11D5C55-FDC3-487A-9551-FD8A369262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57007"/>
            <a:ext cx="9143999" cy="5606437"/>
          </a:xfrm>
        </p:spPr>
      </p:pic>
    </p:spTree>
    <p:extLst>
      <p:ext uri="{BB962C8B-B14F-4D97-AF65-F5344CB8AC3E}">
        <p14:creationId xmlns:p14="http://schemas.microsoft.com/office/powerpoint/2010/main" val="10754560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3D0CB-36D3-4C48-82FC-DAB6F463E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Home Screen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9C71A7-2F66-5349-918C-47B7D249E6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42654"/>
            <a:ext cx="9138551" cy="2715491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8888754-A53C-4A82-8B61-DEA4AE9D0BD3}"/>
              </a:ext>
            </a:extLst>
          </p:cNvPr>
          <p:cNvSpPr/>
          <p:nvPr/>
        </p:nvSpPr>
        <p:spPr>
          <a:xfrm>
            <a:off x="193729" y="3138407"/>
            <a:ext cx="612183" cy="1394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094439-7EA0-490A-B6D2-823F031A934D}"/>
              </a:ext>
            </a:extLst>
          </p:cNvPr>
          <p:cNvSpPr/>
          <p:nvPr/>
        </p:nvSpPr>
        <p:spPr>
          <a:xfrm>
            <a:off x="185979" y="3609917"/>
            <a:ext cx="612183" cy="1394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3BC39F-0547-4860-9572-E51AEF5B4136}"/>
              </a:ext>
            </a:extLst>
          </p:cNvPr>
          <p:cNvSpPr/>
          <p:nvPr/>
        </p:nvSpPr>
        <p:spPr>
          <a:xfrm>
            <a:off x="185978" y="3786282"/>
            <a:ext cx="612183" cy="1394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258EF5-8356-496A-8F48-1CA4EE1285ED}"/>
              </a:ext>
            </a:extLst>
          </p:cNvPr>
          <p:cNvSpPr/>
          <p:nvPr/>
        </p:nvSpPr>
        <p:spPr>
          <a:xfrm>
            <a:off x="170479" y="3979499"/>
            <a:ext cx="612183" cy="1394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6951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0F22F-136D-4547-A584-51CBF19F6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Taking Action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63A6EF-0313-45AF-9E21-BA2B5B6CAB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619573"/>
            <a:ext cx="9141137" cy="348876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423B28-A45E-4E83-BF88-BFE065045770}"/>
              </a:ext>
            </a:extLst>
          </p:cNvPr>
          <p:cNvSpPr/>
          <p:nvPr/>
        </p:nvSpPr>
        <p:spPr>
          <a:xfrm>
            <a:off x="151108" y="2440983"/>
            <a:ext cx="612183" cy="10151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9DFDC6-AC14-4CE9-B2A6-FAF67323B427}"/>
              </a:ext>
            </a:extLst>
          </p:cNvPr>
          <p:cNvSpPr/>
          <p:nvPr/>
        </p:nvSpPr>
        <p:spPr>
          <a:xfrm>
            <a:off x="3773837" y="2712203"/>
            <a:ext cx="1534332" cy="1394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771138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D2F70-03A9-4BEE-8059-E99960547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250"/>
            <a:ext cx="8229600" cy="484778"/>
          </a:xfrm>
        </p:spPr>
        <p:txBody>
          <a:bodyPr/>
          <a:lstStyle/>
          <a:p>
            <a:r>
              <a:rPr lang="en-AU" dirty="0"/>
              <a:t>Management Plan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88F71E-F54C-46BE-A50D-A28940506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17028"/>
            <a:ext cx="9144000" cy="578986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E5E46D9-11C7-4A71-80B8-A003860FDAAB}"/>
              </a:ext>
            </a:extLst>
          </p:cNvPr>
          <p:cNvSpPr/>
          <p:nvPr/>
        </p:nvSpPr>
        <p:spPr>
          <a:xfrm>
            <a:off x="395207" y="588936"/>
            <a:ext cx="2293749" cy="1394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88619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4D80A-E3E2-47C0-B3DA-78B144243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3169403" cy="1077132"/>
          </a:xfrm>
        </p:spPr>
        <p:txBody>
          <a:bodyPr/>
          <a:lstStyle/>
          <a:p>
            <a:r>
              <a:rPr lang="en-AU" dirty="0"/>
              <a:t>Referral letter to metabolic clinic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4DC8D7-9483-4B05-8039-10A63A913D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5551" y="1"/>
            <a:ext cx="5327967" cy="6661921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80C52A-9CE5-4CDC-AE0A-2FD6F3CEA136}"/>
              </a:ext>
            </a:extLst>
          </p:cNvPr>
          <p:cNvSpPr/>
          <p:nvPr/>
        </p:nvSpPr>
        <p:spPr>
          <a:xfrm>
            <a:off x="4448014" y="557939"/>
            <a:ext cx="612183" cy="4649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C94AAD-70B4-4C1D-9106-FAB54DE69EFB}"/>
              </a:ext>
            </a:extLst>
          </p:cNvPr>
          <p:cNvSpPr txBox="1"/>
          <p:nvPr/>
        </p:nvSpPr>
        <p:spPr>
          <a:xfrm>
            <a:off x="310288" y="3309198"/>
            <a:ext cx="1412631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Dr Moe Thuzar</a:t>
            </a:r>
          </a:p>
          <a:p>
            <a:r>
              <a:rPr lang="en-AU" dirty="0"/>
              <a:t>Endocrinologist</a:t>
            </a:r>
          </a:p>
          <a:p>
            <a:r>
              <a:rPr lang="en-AU" dirty="0"/>
              <a:t>WCHC Wed pm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7E66E2-1002-4494-B5A1-50738B4F7771}"/>
              </a:ext>
            </a:extLst>
          </p:cNvPr>
          <p:cNvSpPr/>
          <p:nvPr/>
        </p:nvSpPr>
        <p:spPr>
          <a:xfrm>
            <a:off x="4579749" y="139484"/>
            <a:ext cx="1883044" cy="1782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050" name="Picture 2" descr="Dr Moe Thuzar - Endocrinologist | Redlands Specialist Centre">
            <a:extLst>
              <a:ext uri="{FF2B5EF4-FFF2-40B4-BE49-F238E27FC236}">
                <a16:creationId xmlns:a16="http://schemas.microsoft.com/office/drawing/2014/main" id="{E22CA323-0068-0149-AD27-6E04EF8FC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54" y="1528345"/>
            <a:ext cx="2767063" cy="178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7892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F4529-B010-B04E-AC5E-C58C53677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Demographics over first year of operation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F893E36-EDB4-EA49-96BD-E6F06158B89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01448405"/>
              </p:ext>
            </p:extLst>
          </p:nvPr>
        </p:nvGraphicFramePr>
        <p:xfrm>
          <a:off x="755576" y="1268760"/>
          <a:ext cx="6984776" cy="4922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888432">
                  <a:extLst>
                    <a:ext uri="{9D8B030D-6E8A-4147-A177-3AD203B41FA5}">
                      <a16:colId xmlns:a16="http://schemas.microsoft.com/office/drawing/2014/main" val="3505777260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val="3586126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b="1" dirty="0">
                          <a:solidFill>
                            <a:schemeClr val="bg1"/>
                          </a:solidFill>
                          <a:effectLst/>
                        </a:rPr>
                        <a:t>Total Referrals (n)</a:t>
                      </a:r>
                      <a:endParaRPr lang="en-AU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solidFill>
                            <a:schemeClr val="bg1"/>
                          </a:solidFill>
                          <a:effectLst/>
                        </a:rPr>
                        <a:t>48</a:t>
                      </a:r>
                      <a:endParaRPr lang="en-AU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4314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b="1">
                          <a:solidFill>
                            <a:srgbClr val="000000"/>
                          </a:solidFill>
                          <a:effectLst/>
                        </a:rPr>
                        <a:t>Age (years)</a:t>
                      </a:r>
                      <a:endParaRPr lang="en-AU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solidFill>
                            <a:srgbClr val="000000"/>
                          </a:solidFill>
                          <a:effectLst/>
                        </a:rPr>
                        <a:t> 45.5±1.4</a:t>
                      </a:r>
                      <a:endParaRPr lang="en-AU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1962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b="1">
                          <a:solidFill>
                            <a:srgbClr val="000000"/>
                          </a:solidFill>
                          <a:effectLst/>
                        </a:rPr>
                        <a:t>Gender n (%)</a:t>
                      </a:r>
                      <a:endParaRPr lang="en-AU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solidFill>
                            <a:srgbClr val="000000"/>
                          </a:solidFill>
                          <a:effectLst/>
                        </a:rPr>
                        <a:t>Male 33 (69%)</a:t>
                      </a:r>
                      <a:endParaRPr lang="en-AU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0362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b="1">
                          <a:solidFill>
                            <a:srgbClr val="000000"/>
                          </a:solidFill>
                          <a:effectLst/>
                        </a:rPr>
                        <a:t>Weight (kg)</a:t>
                      </a:r>
                      <a:endParaRPr lang="en-AU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solidFill>
                            <a:srgbClr val="000000"/>
                          </a:solidFill>
                          <a:effectLst/>
                        </a:rPr>
                        <a:t>112.3±4.1</a:t>
                      </a:r>
                      <a:endParaRPr lang="en-AU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0810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b="1">
                          <a:solidFill>
                            <a:srgbClr val="000000"/>
                          </a:solidFill>
                          <a:effectLst/>
                        </a:rPr>
                        <a:t>Body Mass Index (kg/m</a:t>
                      </a:r>
                      <a:r>
                        <a:rPr lang="en-AU" sz="2000" b="1" baseline="3000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r>
                        <a:rPr lang="en-AU" sz="2000" b="1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en-AU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solidFill>
                            <a:srgbClr val="000000"/>
                          </a:solidFill>
                          <a:effectLst/>
                        </a:rPr>
                        <a:t>36.5±1.3</a:t>
                      </a:r>
                      <a:endParaRPr lang="en-AU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8369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b="1">
                          <a:solidFill>
                            <a:srgbClr val="000000"/>
                          </a:solidFill>
                          <a:effectLst/>
                        </a:rPr>
                        <a:t>Waist Circumference (cm)</a:t>
                      </a:r>
                      <a:endParaRPr lang="en-AU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solidFill>
                            <a:srgbClr val="000000"/>
                          </a:solidFill>
                          <a:effectLst/>
                        </a:rPr>
                        <a:t>125.1±2.5</a:t>
                      </a:r>
                      <a:endParaRPr lang="en-AU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17132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/>
                        <a:t>Antipsychotic Rx</a:t>
                      </a:r>
                      <a:endParaRPr lang="en-US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(50% monotherapy)</a:t>
                      </a:r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377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   Clozapine</a:t>
                      </a:r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27</a:t>
                      </a:r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654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   Other SGA</a:t>
                      </a:r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42</a:t>
                      </a:r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60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   FGA</a:t>
                      </a:r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8147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Absolute Cardiovascular Risk</a:t>
                      </a:r>
                      <a:endParaRPr lang="en-AU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AU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2961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Low (&lt;10%)</a:t>
                      </a:r>
                      <a:endParaRPr lang="en-AU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32 (67%)</a:t>
                      </a:r>
                      <a:endParaRPr lang="en-AU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0899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Moderate-High (&gt;10%)</a:t>
                      </a:r>
                      <a:endParaRPr lang="en-AU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 (33%)</a:t>
                      </a:r>
                      <a:endParaRPr lang="en-AU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25526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85088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23A7A-17CF-D84F-A909-5ADDE980A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Increased prescribing of appropriate Rx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40C2505-85E1-ED41-8566-3060F14AC7C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1313416"/>
              </p:ext>
            </p:extLst>
          </p:nvPr>
        </p:nvGraphicFramePr>
        <p:xfrm>
          <a:off x="230834" y="2001799"/>
          <a:ext cx="8805662" cy="3367275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344110">
                  <a:extLst>
                    <a:ext uri="{9D8B030D-6E8A-4147-A177-3AD203B41FA5}">
                      <a16:colId xmlns:a16="http://schemas.microsoft.com/office/drawing/2014/main" val="1725377626"/>
                    </a:ext>
                  </a:extLst>
                </a:gridCol>
                <a:gridCol w="1597237">
                  <a:extLst>
                    <a:ext uri="{9D8B030D-6E8A-4147-A177-3AD203B41FA5}">
                      <a16:colId xmlns:a16="http://schemas.microsoft.com/office/drawing/2014/main" val="3719556682"/>
                    </a:ext>
                  </a:extLst>
                </a:gridCol>
                <a:gridCol w="1767971">
                  <a:extLst>
                    <a:ext uri="{9D8B030D-6E8A-4147-A177-3AD203B41FA5}">
                      <a16:colId xmlns:a16="http://schemas.microsoft.com/office/drawing/2014/main" val="3825716758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71814576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4012052424"/>
                    </a:ext>
                  </a:extLst>
                </a:gridCol>
              </a:tblGrid>
              <a:tr h="14514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effectLst/>
                        </a:rPr>
                        <a:t>Medication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56" marR="483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effectLst/>
                        </a:rPr>
                        <a:t>Patients with eligible condition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56" marR="483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effectLst/>
                        </a:rPr>
                        <a:t>Prescribed prior to initial consult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56" marR="483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effectLst/>
                        </a:rPr>
                        <a:t>Prescribed following initial consult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56" marR="4835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effectLst/>
                        </a:rPr>
                        <a:t>P-values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56" marR="48356" marT="0" marB="0" anchor="ctr"/>
                </a:tc>
                <a:extLst>
                  <a:ext uri="{0D108BD9-81ED-4DB2-BD59-A6C34878D82A}">
                    <a16:rowId xmlns:a16="http://schemas.microsoft.com/office/drawing/2014/main" val="1266329544"/>
                  </a:ext>
                </a:extLst>
              </a:tr>
              <a:tr h="32210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effectLst/>
                        </a:rPr>
                        <a:t>Metformin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56" marR="4835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effectLst/>
                        </a:rPr>
                        <a:t>48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56" marR="4835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effectLst/>
                        </a:rPr>
                        <a:t>24 (50%)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56" marR="4835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effectLst/>
                        </a:rPr>
                        <a:t>36 (75%)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56" marR="4835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effectLst/>
                        </a:rPr>
                        <a:t>P=0.001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56" marR="48356" marT="0" marB="0" anchor="ctr"/>
                </a:tc>
                <a:extLst>
                  <a:ext uri="{0D108BD9-81ED-4DB2-BD59-A6C34878D82A}">
                    <a16:rowId xmlns:a16="http://schemas.microsoft.com/office/drawing/2014/main" val="2058007384"/>
                  </a:ext>
                </a:extLst>
              </a:tr>
              <a:tr h="56588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effectLst/>
                        </a:rPr>
                        <a:t>Other Diabetes Medications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56" marR="4835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effectLst/>
                        </a:rPr>
                        <a:t>15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56" marR="4835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effectLst/>
                        </a:rPr>
                        <a:t>9 (60%)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56" marR="4835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effectLst/>
                        </a:rPr>
                        <a:t>12 (80%)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56" marR="4835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effectLst/>
                        </a:rPr>
                        <a:t>P=0.317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56" marR="48356" marT="0" marB="0" anchor="ctr"/>
                </a:tc>
                <a:extLst>
                  <a:ext uri="{0D108BD9-81ED-4DB2-BD59-A6C34878D82A}">
                    <a16:rowId xmlns:a16="http://schemas.microsoft.com/office/drawing/2014/main" val="41964302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effectLst/>
                        </a:rPr>
                        <a:t>Lipid Lowering Medications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56" marR="4835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effectLst/>
                        </a:rPr>
                        <a:t>35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56" marR="4835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effectLst/>
                        </a:rPr>
                        <a:t>21 (60%) 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56" marR="4835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effectLst/>
                        </a:rPr>
                        <a:t>27 (77%)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56" marR="4835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effectLst/>
                        </a:rPr>
                        <a:t>P=0.007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56" marR="48356" marT="0" marB="0" anchor="ctr"/>
                </a:tc>
                <a:extLst>
                  <a:ext uri="{0D108BD9-81ED-4DB2-BD59-A6C34878D82A}">
                    <a16:rowId xmlns:a16="http://schemas.microsoft.com/office/drawing/2014/main" val="1777106415"/>
                  </a:ext>
                </a:extLst>
              </a:tr>
              <a:tr h="32210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effectLst/>
                        </a:rPr>
                        <a:t>Antihypertensives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56" marR="4835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effectLst/>
                        </a:rPr>
                        <a:t>16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56" marR="4835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effectLst/>
                        </a:rPr>
                        <a:t>9 (56%)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56" marR="4835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>
                          <a:effectLst/>
                        </a:rPr>
                        <a:t>11 (69%)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56" marR="48356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2000" dirty="0">
                          <a:effectLst/>
                        </a:rPr>
                        <a:t>P=0.083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56" marR="48356" marT="0" marB="0" anchor="ctr"/>
                </a:tc>
                <a:extLst>
                  <a:ext uri="{0D108BD9-81ED-4DB2-BD59-A6C34878D82A}">
                    <a16:rowId xmlns:a16="http://schemas.microsoft.com/office/drawing/2014/main" val="130110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72727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CBDAF-FCA7-634A-8CEF-1185080C3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Attendance rates higher at co-located clinic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967C94-9458-774C-AE20-2EF1FC9B6DC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503820"/>
            <a:ext cx="5832648" cy="450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8802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B27E6-07A6-964D-B6C0-651ADFC61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137D1-DC8F-A44B-9A6B-3501CEE5C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5143302"/>
          </a:xfrm>
        </p:spPr>
        <p:txBody>
          <a:bodyPr/>
          <a:lstStyle/>
          <a:p>
            <a:r>
              <a:rPr lang="en-US" dirty="0"/>
              <a:t>High rates of comorbid metabolic disorders</a:t>
            </a:r>
          </a:p>
          <a:p>
            <a:r>
              <a:rPr lang="en-US" dirty="0"/>
              <a:t>Low rates of evidence-based treatment</a:t>
            </a:r>
          </a:p>
          <a:p>
            <a:r>
              <a:rPr lang="en-US" dirty="0"/>
              <a:t>Colocation of metabolic and lifestyle interventions can increase uptake among people with severe mental illness</a:t>
            </a:r>
          </a:p>
        </p:txBody>
      </p:sp>
    </p:spTree>
    <p:extLst>
      <p:ext uri="{BB962C8B-B14F-4D97-AF65-F5344CB8AC3E}">
        <p14:creationId xmlns:p14="http://schemas.microsoft.com/office/powerpoint/2010/main" val="18220286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Thanks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268760"/>
            <a:ext cx="8064896" cy="5001419"/>
          </a:xfrm>
        </p:spPr>
        <p:txBody>
          <a:bodyPr numCol="1"/>
          <a:lstStyle/>
          <a:p>
            <a:pPr eaLnBrk="1" hangingPunct="1">
              <a:lnSpc>
                <a:spcPct val="110000"/>
              </a:lnSpc>
              <a:defRPr/>
            </a:pPr>
            <a:r>
              <a:rPr lang="en-US" sz="2400" dirty="0"/>
              <a:t>MSAMHS (A/Profs </a:t>
            </a:r>
            <a:r>
              <a:rPr lang="en-US" sz="2400" dirty="0" err="1"/>
              <a:t>Motamarri</a:t>
            </a:r>
            <a:r>
              <a:rPr lang="en-US" sz="2400" dirty="0"/>
              <a:t> and Kar Ray)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en-US" sz="2400" dirty="0"/>
              <a:t>UQ Faculty of Medicine (Prof </a:t>
            </a:r>
            <a:r>
              <a:rPr lang="en-US" sz="2400" dirty="0" err="1"/>
              <a:t>Kisely</a:t>
            </a:r>
            <a:r>
              <a:rPr lang="en-US" sz="2400" dirty="0"/>
              <a:t>, A/Prof Warren)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en-US" sz="2400" dirty="0"/>
              <a:t>CADENCE clinical trials team</a:t>
            </a:r>
          </a:p>
          <a:p>
            <a:pPr lvl="1" eaLnBrk="1" hangingPunct="1">
              <a:lnSpc>
                <a:spcPct val="110000"/>
              </a:lnSpc>
              <a:defRPr/>
            </a:pPr>
            <a:r>
              <a:rPr lang="en-US" sz="2400" dirty="0"/>
              <a:t>Andrea Baker, Peter Cosgrove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en-US" sz="2400" dirty="0"/>
              <a:t>Psychiatry Trainees (Drs Tso, Kumar and </a:t>
            </a:r>
            <a:r>
              <a:rPr lang="en-US" sz="2400" dirty="0" err="1"/>
              <a:t>Jayasooriya</a:t>
            </a:r>
            <a:r>
              <a:rPr lang="en-US" sz="2400" dirty="0"/>
              <a:t>)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en-US" sz="2400" dirty="0"/>
              <a:t>Endocrinologists (Prof Russell, Drs Thuzar, Yen, Sly &amp; Jansen)</a:t>
            </a:r>
          </a:p>
        </p:txBody>
      </p:sp>
    </p:spTree>
    <p:extLst>
      <p:ext uri="{BB962C8B-B14F-4D97-AF65-F5344CB8AC3E}">
        <p14:creationId xmlns:p14="http://schemas.microsoft.com/office/powerpoint/2010/main" val="238971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Declarations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268760"/>
            <a:ext cx="8064896" cy="5001419"/>
          </a:xfrm>
        </p:spPr>
        <p:txBody>
          <a:bodyPr numCol="1"/>
          <a:lstStyle/>
          <a:p>
            <a:pPr eaLnBrk="1" hangingPunct="1">
              <a:lnSpc>
                <a:spcPct val="110000"/>
              </a:lnSpc>
              <a:defRPr/>
            </a:pPr>
            <a:endParaRPr lang="en-US" sz="2400" dirty="0"/>
          </a:p>
          <a:p>
            <a:pPr eaLnBrk="1" hangingPunct="1">
              <a:lnSpc>
                <a:spcPct val="110000"/>
              </a:lnSpc>
              <a:defRPr/>
            </a:pPr>
            <a:r>
              <a:rPr lang="en-US" sz="2400" dirty="0"/>
              <a:t>No conflicts of interest to declare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en-US" sz="2400" dirty="0"/>
              <a:t>Supported in part by an NHMRC EL2 (2021-2025) GNT1194635</a:t>
            </a:r>
          </a:p>
        </p:txBody>
      </p:sp>
    </p:spTree>
    <p:extLst>
      <p:ext uri="{BB962C8B-B14F-4D97-AF65-F5344CB8AC3E}">
        <p14:creationId xmlns:p14="http://schemas.microsoft.com/office/powerpoint/2010/main" val="1378852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ttp://qcmhr.uq.edu.au/wp-content/uploads/2013/03/Q_10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3026082" cy="427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qcmhr.uq.edu.au/wp-content/uploads/2013/03/Q_10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59320"/>
            <a:ext cx="3528392" cy="420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07504" y="6021288"/>
            <a:ext cx="23762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dirty="0"/>
              <a:t>Art from QCMHR Collection</a:t>
            </a:r>
          </a:p>
        </p:txBody>
      </p:sp>
    </p:spTree>
    <p:extLst>
      <p:ext uri="{BB962C8B-B14F-4D97-AF65-F5344CB8AC3E}">
        <p14:creationId xmlns:p14="http://schemas.microsoft.com/office/powerpoint/2010/main" val="187046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ttp://qcmhr.uq.edu.au/wp-content/uploads/2013/03/Q_10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3026082" cy="427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07504" y="6021288"/>
            <a:ext cx="23762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dirty="0"/>
              <a:t>Art from QCMHR Collection</a:t>
            </a:r>
          </a:p>
        </p:txBody>
      </p:sp>
    </p:spTree>
    <p:extLst>
      <p:ext uri="{BB962C8B-B14F-4D97-AF65-F5344CB8AC3E}">
        <p14:creationId xmlns:p14="http://schemas.microsoft.com/office/powerpoint/2010/main" val="2861692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42573-3622-5B46-BD8E-50A3F16CE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causes weight gain?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2253B-7919-CE49-B826-AA243A931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216" y="1408888"/>
            <a:ext cx="8022704" cy="126050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200" dirty="0"/>
              <a:t>16+ year mortality gap for people with schizophrenia</a:t>
            </a:r>
          </a:p>
          <a:p>
            <a:pPr lvl="1">
              <a:lnSpc>
                <a:spcPct val="90000"/>
              </a:lnSpc>
            </a:pPr>
            <a:endParaRPr lang="en-US" sz="2200" dirty="0"/>
          </a:p>
          <a:p>
            <a:pPr lvl="1">
              <a:lnSpc>
                <a:spcPct val="90000"/>
              </a:lnSpc>
            </a:pPr>
            <a:endParaRPr lang="en-US" sz="2200" dirty="0"/>
          </a:p>
          <a:p>
            <a:pPr lvl="1">
              <a:lnSpc>
                <a:spcPct val="90000"/>
              </a:lnSpc>
            </a:pPr>
            <a:endParaRPr lang="en-US" sz="2200" dirty="0"/>
          </a:p>
          <a:p>
            <a:pPr lvl="1">
              <a:lnSpc>
                <a:spcPct val="90000"/>
              </a:lnSpc>
            </a:pPr>
            <a:endParaRPr lang="en-US" sz="2200" dirty="0"/>
          </a:p>
          <a:p>
            <a:pPr lvl="1">
              <a:lnSpc>
                <a:spcPct val="90000"/>
              </a:lnSpc>
            </a:pPr>
            <a:endParaRPr lang="en-US" sz="2200" dirty="0"/>
          </a:p>
          <a:p>
            <a:pPr lvl="1">
              <a:lnSpc>
                <a:spcPct val="90000"/>
              </a:lnSpc>
            </a:pPr>
            <a:endParaRPr lang="en-US" sz="2200" dirty="0"/>
          </a:p>
          <a:p>
            <a:pPr lvl="1">
              <a:lnSpc>
                <a:spcPct val="90000"/>
              </a:lnSpc>
            </a:pPr>
            <a:endParaRPr lang="en-US" sz="2200" dirty="0"/>
          </a:p>
          <a:p>
            <a:pPr lvl="1">
              <a:lnSpc>
                <a:spcPct val="90000"/>
              </a:lnSpc>
            </a:pPr>
            <a:endParaRPr lang="en-US" sz="2200" dirty="0"/>
          </a:p>
          <a:p>
            <a:pPr lvl="1">
              <a:lnSpc>
                <a:spcPct val="90000"/>
              </a:lnSpc>
            </a:pPr>
            <a:endParaRPr lang="en-US" sz="2200" dirty="0"/>
          </a:p>
          <a:p>
            <a:pPr lvl="1">
              <a:lnSpc>
                <a:spcPct val="90000"/>
              </a:lnSpc>
            </a:pPr>
            <a:endParaRPr lang="en-US" sz="2200" dirty="0"/>
          </a:p>
          <a:p>
            <a:pPr lvl="1">
              <a:lnSpc>
                <a:spcPct val="90000"/>
              </a:lnSpc>
            </a:pPr>
            <a:endParaRPr lang="en-US" sz="2200" dirty="0"/>
          </a:p>
          <a:p>
            <a:endParaRPr lang="en-US" dirty="0"/>
          </a:p>
        </p:txBody>
      </p:sp>
      <p:pic>
        <p:nvPicPr>
          <p:cNvPr id="1028" name="Picture 4" descr="Image result for double helix">
            <a:extLst>
              <a:ext uri="{FF2B5EF4-FFF2-40B4-BE49-F238E27FC236}">
                <a16:creationId xmlns:a16="http://schemas.microsoft.com/office/drawing/2014/main" id="{2EA0357F-52A0-7C43-807D-D99646666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22012"/>
            <a:ext cx="2224867" cy="178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pill">
            <a:extLst>
              <a:ext uri="{FF2B5EF4-FFF2-40B4-BE49-F238E27FC236}">
                <a16:creationId xmlns:a16="http://schemas.microsoft.com/office/drawing/2014/main" id="{5024377D-982D-9549-8D9B-C69C7B1A0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304271"/>
            <a:ext cx="2121534" cy="153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couch potato">
            <a:extLst>
              <a:ext uri="{FF2B5EF4-FFF2-40B4-BE49-F238E27FC236}">
                <a16:creationId xmlns:a16="http://schemas.microsoft.com/office/drawing/2014/main" id="{04785BED-093C-F047-82D7-4E9284EF7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164547"/>
            <a:ext cx="2952328" cy="206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greasy food">
            <a:extLst>
              <a:ext uri="{FF2B5EF4-FFF2-40B4-BE49-F238E27FC236}">
                <a16:creationId xmlns:a16="http://schemas.microsoft.com/office/drawing/2014/main" id="{260C5448-35B0-D040-B461-0581CAD10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869" y="1981994"/>
            <a:ext cx="2826739" cy="159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429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EB012-A374-984E-AD6D-921C53480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Antipsychotics and Metabolic Disturbance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65653C0-54BC-1240-97E8-BF686F9629F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02432" y="1196752"/>
          <a:ext cx="8229600" cy="4175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3147332923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600691736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43625497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41536052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Risk of: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weight </a:t>
                      </a:r>
                      <a:endParaRPr lang="en-AU" sz="2000" dirty="0"/>
                    </a:p>
                    <a:p>
                      <a:r>
                        <a:rPr lang="en-AU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gain </a:t>
                      </a:r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lipid abnormalities </a:t>
                      </a:r>
                      <a:endParaRPr lang="en-A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glucose abnormalities </a:t>
                      </a:r>
                      <a:endParaRPr lang="en-AU" sz="2000" dirty="0"/>
                    </a:p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113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Clozapine</a:t>
                      </a:r>
                    </a:p>
                  </a:txBody>
                  <a:tcP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High</a:t>
                      </a:r>
                    </a:p>
                  </a:txBody>
                  <a:tcP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High</a:t>
                      </a:r>
                    </a:p>
                  </a:txBody>
                  <a:tcP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High</a:t>
                      </a:r>
                    </a:p>
                  </a:txBody>
                  <a:tcPr>
                    <a:solidFill>
                      <a:srgbClr val="CDC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817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Olanzapine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High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0316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Quetiapine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Intermediate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Intermediate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5727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Risperidone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Intermediate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Intermediate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Intermediate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0927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Paliperidone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Intermediate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Intermediate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Intermediate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5815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Ziprazidone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Low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1717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Amisulpride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Low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8498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Aripirazole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Low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74982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88CF869-DCC3-144F-8351-BD4F76E96BF3}"/>
              </a:ext>
            </a:extLst>
          </p:cNvPr>
          <p:cNvSpPr txBox="1"/>
          <p:nvPr/>
        </p:nvSpPr>
        <p:spPr>
          <a:xfrm>
            <a:off x="416909" y="5688964"/>
            <a:ext cx="8310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/>
              <a:t>Firth J, Siddiqi N, </a:t>
            </a:r>
            <a:r>
              <a:rPr lang="en-AU" sz="1400" dirty="0" err="1"/>
              <a:t>Koyanagi</a:t>
            </a:r>
            <a:r>
              <a:rPr lang="en-AU" sz="1400" dirty="0"/>
              <a:t> AI, Siskind D et al. The Lancet Psychiatry Commission: a blueprint for protecting physical health in people with mental illness. 2019</a:t>
            </a:r>
          </a:p>
        </p:txBody>
      </p:sp>
    </p:spTree>
    <p:extLst>
      <p:ext uri="{BB962C8B-B14F-4D97-AF65-F5344CB8AC3E}">
        <p14:creationId xmlns:p14="http://schemas.microsoft.com/office/powerpoint/2010/main" val="3956871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qcmhr.uq.edu.au/wp-content/uploads/2013/03/Q_10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59320"/>
            <a:ext cx="3528392" cy="420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07504" y="6021288"/>
            <a:ext cx="23762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278EAA"/>
              </a:buClr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dirty="0"/>
              <a:t>Art from QCMHR Collection</a:t>
            </a:r>
          </a:p>
        </p:txBody>
      </p:sp>
    </p:spTree>
    <p:extLst>
      <p:ext uri="{BB962C8B-B14F-4D97-AF65-F5344CB8AC3E}">
        <p14:creationId xmlns:p14="http://schemas.microsoft.com/office/powerpoint/2010/main" val="2051712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4" name="Picture 6" descr="mage result for swap it don't stop 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27711"/>
            <a:ext cx="4457952" cy="465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mage result for cat exercise water 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408" y="2564904"/>
            <a:ext cx="4909636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08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SMH 2012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5296</TotalTime>
  <Words>1239</Words>
  <Application>Microsoft Macintosh PowerPoint</Application>
  <PresentationFormat>On-screen Show (4:3)</PresentationFormat>
  <Paragraphs>332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MSMH 2012</vt:lpstr>
      <vt:lpstr>Office Theme</vt:lpstr>
      <vt:lpstr>PowerPoint Presentation</vt:lpstr>
      <vt:lpstr>An Integrated Metabolic Clinic Embedded in an Outpatient Mental Health Clinic</vt:lpstr>
      <vt:lpstr>Declarations</vt:lpstr>
      <vt:lpstr>PowerPoint Presentation</vt:lpstr>
      <vt:lpstr>PowerPoint Presentation</vt:lpstr>
      <vt:lpstr>What causes weight gain?</vt:lpstr>
      <vt:lpstr>Antipsychotics and Metabolic Disturbance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RCT of Metformin vs Placebo at Clozapine Commencement</vt:lpstr>
      <vt:lpstr>Retrospective Chart Review of metformin and clozapine</vt:lpstr>
      <vt:lpstr>GLP-1RA Individual Patient Data Meta-Analysis</vt:lpstr>
      <vt:lpstr>The Problem</vt:lpstr>
      <vt:lpstr>Rates of Treated Metabolic Syndrome in 2016</vt:lpstr>
      <vt:lpstr>Rates of Treated Metabolic Syndrome in 2016</vt:lpstr>
      <vt:lpstr>Co-located Endocrine Mental Health Clinic</vt:lpstr>
      <vt:lpstr>Homepage</vt:lpstr>
      <vt:lpstr>Your Home Screen</vt:lpstr>
      <vt:lpstr>Taking Action</vt:lpstr>
      <vt:lpstr>Management Plan</vt:lpstr>
      <vt:lpstr>Referral letter to metabolic clinic</vt:lpstr>
      <vt:lpstr>Demographics over first year of operation</vt:lpstr>
      <vt:lpstr>Increased prescribing of appropriate Rx</vt:lpstr>
      <vt:lpstr>Attendance rates higher at co-located clinic</vt:lpstr>
      <vt:lpstr>Clinical Practice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karla</dc:creator>
  <cp:lastModifiedBy>Dan Siskind</cp:lastModifiedBy>
  <cp:revision>458</cp:revision>
  <cp:lastPrinted>2015-05-04T22:53:42Z</cp:lastPrinted>
  <dcterms:created xsi:type="dcterms:W3CDTF">2015-05-01T22:50:45Z</dcterms:created>
  <dcterms:modified xsi:type="dcterms:W3CDTF">2022-04-05T04:28:12Z</dcterms:modified>
</cp:coreProperties>
</file>