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21" r:id="rId3"/>
    <p:sldId id="256" r:id="rId4"/>
    <p:sldId id="281" r:id="rId5"/>
    <p:sldId id="319" r:id="rId6"/>
    <p:sldId id="320" r:id="rId7"/>
    <p:sldId id="282" r:id="rId8"/>
    <p:sldId id="264" r:id="rId9"/>
    <p:sldId id="289" r:id="rId10"/>
    <p:sldId id="290" r:id="rId11"/>
    <p:sldId id="316" r:id="rId12"/>
    <p:sldId id="317" r:id="rId13"/>
    <p:sldId id="318" r:id="rId14"/>
    <p:sldId id="291" r:id="rId15"/>
    <p:sldId id="312" r:id="rId16"/>
    <p:sldId id="313" r:id="rId17"/>
    <p:sldId id="314" r:id="rId18"/>
    <p:sldId id="315" r:id="rId19"/>
    <p:sldId id="309" r:id="rId20"/>
    <p:sldId id="310" r:id="rId21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685"/>
    <a:srgbClr val="3C5E8A"/>
    <a:srgbClr val="385D8A"/>
    <a:srgbClr val="4E7098"/>
    <a:srgbClr val="305584"/>
    <a:srgbClr val="0188CA"/>
    <a:srgbClr val="3B5B87"/>
    <a:srgbClr val="E8E8E8"/>
    <a:srgbClr val="FFFFFF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34" autoAdjust="0"/>
  </p:normalViewPr>
  <p:slideViewPr>
    <p:cSldViewPr snapToGrid="0" snapToObjects="1">
      <p:cViewPr varScale="1">
        <p:scale>
          <a:sx n="85" d="100"/>
          <a:sy n="85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hs02\home\SimpsA\LWLL\BBQ%20feeedback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Sheet1!$J$20</c:f>
              <c:strCache>
                <c:ptCount val="1"/>
                <c:pt idx="0">
                  <c:v>1st visit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Sheet1!$K$19:$V$19</c:f>
              <c:strCache>
                <c:ptCount val="12"/>
                <c:pt idx="0">
                  <c:v>2014         Jan - June</c:v>
                </c:pt>
                <c:pt idx="1">
                  <c:v>2014         July - Dec</c:v>
                </c:pt>
                <c:pt idx="2">
                  <c:v>2015         Jan - June</c:v>
                </c:pt>
                <c:pt idx="3">
                  <c:v>2015         July - Dec</c:v>
                </c:pt>
                <c:pt idx="4">
                  <c:v>2016       Jan - June</c:v>
                </c:pt>
                <c:pt idx="5">
                  <c:v>2016       July - Dec</c:v>
                </c:pt>
                <c:pt idx="6">
                  <c:v>2017       Jan - June</c:v>
                </c:pt>
                <c:pt idx="7">
                  <c:v>2017       July - Dec</c:v>
                </c:pt>
                <c:pt idx="8">
                  <c:v>2018       Jan - June</c:v>
                </c:pt>
                <c:pt idx="9">
                  <c:v>2018       July - Dec</c:v>
                </c:pt>
                <c:pt idx="10">
                  <c:v>2019       Jan - June</c:v>
                </c:pt>
                <c:pt idx="11">
                  <c:v>2019       July - Dec</c:v>
                </c:pt>
              </c:strCache>
            </c:strRef>
          </c:cat>
          <c:val>
            <c:numRef>
              <c:f>Sheet1!$K$20:$V$20</c:f>
              <c:numCache>
                <c:formatCode>General</c:formatCode>
                <c:ptCount val="12"/>
                <c:pt idx="0">
                  <c:v>26</c:v>
                </c:pt>
                <c:pt idx="1">
                  <c:v>61</c:v>
                </c:pt>
                <c:pt idx="2">
                  <c:v>151</c:v>
                </c:pt>
                <c:pt idx="3">
                  <c:v>236</c:v>
                </c:pt>
                <c:pt idx="4">
                  <c:v>349</c:v>
                </c:pt>
                <c:pt idx="5">
                  <c:v>503</c:v>
                </c:pt>
                <c:pt idx="6">
                  <c:v>628</c:v>
                </c:pt>
                <c:pt idx="7">
                  <c:v>723</c:v>
                </c:pt>
                <c:pt idx="8">
                  <c:v>800</c:v>
                </c:pt>
                <c:pt idx="9">
                  <c:v>876</c:v>
                </c:pt>
                <c:pt idx="10">
                  <c:v>951</c:v>
                </c:pt>
                <c:pt idx="11">
                  <c:v>1033</c:v>
                </c:pt>
              </c:numCache>
            </c:numRef>
          </c:val>
        </c:ser>
        <c:ser>
          <c:idx val="1"/>
          <c:order val="1"/>
          <c:tx>
            <c:strRef>
              <c:f>Sheet1!$J$21</c:f>
              <c:strCache>
                <c:ptCount val="1"/>
                <c:pt idx="0">
                  <c:v>2nd visit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Sheet1!$K$19:$V$19</c:f>
              <c:strCache>
                <c:ptCount val="12"/>
                <c:pt idx="0">
                  <c:v>2014         Jan - June</c:v>
                </c:pt>
                <c:pt idx="1">
                  <c:v>2014         July - Dec</c:v>
                </c:pt>
                <c:pt idx="2">
                  <c:v>2015         Jan - June</c:v>
                </c:pt>
                <c:pt idx="3">
                  <c:v>2015         July - Dec</c:v>
                </c:pt>
                <c:pt idx="4">
                  <c:v>2016       Jan - June</c:v>
                </c:pt>
                <c:pt idx="5">
                  <c:v>2016       July - Dec</c:v>
                </c:pt>
                <c:pt idx="6">
                  <c:v>2017       Jan - June</c:v>
                </c:pt>
                <c:pt idx="7">
                  <c:v>2017       July - Dec</c:v>
                </c:pt>
                <c:pt idx="8">
                  <c:v>2018       Jan - June</c:v>
                </c:pt>
                <c:pt idx="9">
                  <c:v>2018       July - Dec</c:v>
                </c:pt>
                <c:pt idx="10">
                  <c:v>2019       Jan - June</c:v>
                </c:pt>
                <c:pt idx="11">
                  <c:v>2019       July - Dec</c:v>
                </c:pt>
              </c:strCache>
            </c:strRef>
          </c:cat>
          <c:val>
            <c:numRef>
              <c:f>Sheet1!$K$21:$V$21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58</c:v>
                </c:pt>
                <c:pt idx="4">
                  <c:v>108</c:v>
                </c:pt>
                <c:pt idx="5">
                  <c:v>143</c:v>
                </c:pt>
                <c:pt idx="6">
                  <c:v>197</c:v>
                </c:pt>
                <c:pt idx="7">
                  <c:v>251</c:v>
                </c:pt>
                <c:pt idx="8">
                  <c:v>322</c:v>
                </c:pt>
                <c:pt idx="9">
                  <c:v>376</c:v>
                </c:pt>
                <c:pt idx="10">
                  <c:v>433</c:v>
                </c:pt>
                <c:pt idx="11">
                  <c:v>494</c:v>
                </c:pt>
              </c:numCache>
            </c:numRef>
          </c:val>
        </c:ser>
        <c:ser>
          <c:idx val="2"/>
          <c:order val="2"/>
          <c:tx>
            <c:strRef>
              <c:f>Sheet1!$J$22</c:f>
              <c:strCache>
                <c:ptCount val="1"/>
                <c:pt idx="0">
                  <c:v>3rd visit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Sheet1!$K$19:$V$19</c:f>
              <c:strCache>
                <c:ptCount val="12"/>
                <c:pt idx="0">
                  <c:v>2014         Jan - June</c:v>
                </c:pt>
                <c:pt idx="1">
                  <c:v>2014         July - Dec</c:v>
                </c:pt>
                <c:pt idx="2">
                  <c:v>2015         Jan - June</c:v>
                </c:pt>
                <c:pt idx="3">
                  <c:v>2015         July - Dec</c:v>
                </c:pt>
                <c:pt idx="4">
                  <c:v>2016       Jan - June</c:v>
                </c:pt>
                <c:pt idx="5">
                  <c:v>2016       July - Dec</c:v>
                </c:pt>
                <c:pt idx="6">
                  <c:v>2017       Jan - June</c:v>
                </c:pt>
                <c:pt idx="7">
                  <c:v>2017       July - Dec</c:v>
                </c:pt>
                <c:pt idx="8">
                  <c:v>2018       Jan - June</c:v>
                </c:pt>
                <c:pt idx="9">
                  <c:v>2018       July - Dec</c:v>
                </c:pt>
                <c:pt idx="10">
                  <c:v>2019       Jan - June</c:v>
                </c:pt>
                <c:pt idx="11">
                  <c:v>2019       July - Dec</c:v>
                </c:pt>
              </c:strCache>
            </c:strRef>
          </c:cat>
          <c:val>
            <c:numRef>
              <c:f>Sheet1!$K$22:$V$22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16</c:v>
                </c:pt>
                <c:pt idx="5">
                  <c:v>30</c:v>
                </c:pt>
                <c:pt idx="6">
                  <c:v>55</c:v>
                </c:pt>
                <c:pt idx="7">
                  <c:v>67</c:v>
                </c:pt>
                <c:pt idx="8">
                  <c:v>85</c:v>
                </c:pt>
                <c:pt idx="9">
                  <c:v>106</c:v>
                </c:pt>
                <c:pt idx="10">
                  <c:v>123</c:v>
                </c:pt>
                <c:pt idx="11">
                  <c:v>162</c:v>
                </c:pt>
              </c:numCache>
            </c:numRef>
          </c:val>
        </c:ser>
        <c:ser>
          <c:idx val="3"/>
          <c:order val="3"/>
          <c:tx>
            <c:strRef>
              <c:f>Sheet1!$J$23</c:f>
              <c:strCache>
                <c:ptCount val="1"/>
                <c:pt idx="0">
                  <c:v>4th visit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Sheet1!$K$19:$V$19</c:f>
              <c:strCache>
                <c:ptCount val="12"/>
                <c:pt idx="0">
                  <c:v>2014         Jan - June</c:v>
                </c:pt>
                <c:pt idx="1">
                  <c:v>2014         July - Dec</c:v>
                </c:pt>
                <c:pt idx="2">
                  <c:v>2015         Jan - June</c:v>
                </c:pt>
                <c:pt idx="3">
                  <c:v>2015         July - Dec</c:v>
                </c:pt>
                <c:pt idx="4">
                  <c:v>2016       Jan - June</c:v>
                </c:pt>
                <c:pt idx="5">
                  <c:v>2016       July - Dec</c:v>
                </c:pt>
                <c:pt idx="6">
                  <c:v>2017       Jan - June</c:v>
                </c:pt>
                <c:pt idx="7">
                  <c:v>2017       July - Dec</c:v>
                </c:pt>
                <c:pt idx="8">
                  <c:v>2018       Jan - June</c:v>
                </c:pt>
                <c:pt idx="9">
                  <c:v>2018       July - Dec</c:v>
                </c:pt>
                <c:pt idx="10">
                  <c:v>2019       Jan - June</c:v>
                </c:pt>
                <c:pt idx="11">
                  <c:v>2019       July - Dec</c:v>
                </c:pt>
              </c:strCache>
            </c:strRef>
          </c:cat>
          <c:val>
            <c:numRef>
              <c:f>Sheet1!$K$23:$V$23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14</c:v>
                </c:pt>
                <c:pt idx="8">
                  <c:v>25</c:v>
                </c:pt>
                <c:pt idx="9">
                  <c:v>37</c:v>
                </c:pt>
                <c:pt idx="10">
                  <c:v>52</c:v>
                </c:pt>
                <c:pt idx="11">
                  <c:v>64</c:v>
                </c:pt>
              </c:numCache>
            </c:numRef>
          </c:val>
        </c:ser>
        <c:ser>
          <c:idx val="4"/>
          <c:order val="4"/>
          <c:tx>
            <c:strRef>
              <c:f>Sheet1!$J$24</c:f>
              <c:strCache>
                <c:ptCount val="1"/>
                <c:pt idx="0">
                  <c:v>5, 6, 7th visit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Sheet1!$K$19:$V$19</c:f>
              <c:strCache>
                <c:ptCount val="12"/>
                <c:pt idx="0">
                  <c:v>2014         Jan - June</c:v>
                </c:pt>
                <c:pt idx="1">
                  <c:v>2014         July - Dec</c:v>
                </c:pt>
                <c:pt idx="2">
                  <c:v>2015         Jan - June</c:v>
                </c:pt>
                <c:pt idx="3">
                  <c:v>2015         July - Dec</c:v>
                </c:pt>
                <c:pt idx="4">
                  <c:v>2016       Jan - June</c:v>
                </c:pt>
                <c:pt idx="5">
                  <c:v>2016       July - Dec</c:v>
                </c:pt>
                <c:pt idx="6">
                  <c:v>2017       Jan - June</c:v>
                </c:pt>
                <c:pt idx="7">
                  <c:v>2017       July - Dec</c:v>
                </c:pt>
                <c:pt idx="8">
                  <c:v>2018       Jan - June</c:v>
                </c:pt>
                <c:pt idx="9">
                  <c:v>2018       July - Dec</c:v>
                </c:pt>
                <c:pt idx="10">
                  <c:v>2019       Jan - June</c:v>
                </c:pt>
                <c:pt idx="11">
                  <c:v>2019       July - Dec</c:v>
                </c:pt>
              </c:strCache>
            </c:strRef>
          </c:cat>
          <c:val>
            <c:numRef>
              <c:f>Sheet1!$K$24:$V$24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9</c:v>
                </c:pt>
                <c:pt idx="10">
                  <c:v>19</c:v>
                </c:pt>
                <c:pt idx="1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983392"/>
        <c:axId val="523501568"/>
      </c:barChart>
      <c:catAx>
        <c:axId val="1079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1568"/>
        <c:crosses val="autoZero"/>
        <c:auto val="1"/>
        <c:lblAlgn val="ctr"/>
        <c:lblOffset val="100"/>
        <c:noMultiLvlLbl val="0"/>
      </c:catAx>
      <c:valAx>
        <c:axId val="523501568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GPs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433903641304078E-2"/>
                  <c:y val="2.984054029525491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upArrow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Sheet2!$B$2:$B$18</c:f>
              <c:numCache>
                <c:formatCode>General</c:formatCode>
                <c:ptCount val="17"/>
                <c:pt idx="0">
                  <c:v>30</c:v>
                </c:pt>
                <c:pt idx="1">
                  <c:v>111</c:v>
                </c:pt>
                <c:pt idx="2">
                  <c:v>192</c:v>
                </c:pt>
                <c:pt idx="3">
                  <c:v>240</c:v>
                </c:pt>
                <c:pt idx="4">
                  <c:v>247</c:v>
                </c:pt>
                <c:pt idx="5">
                  <c:v>258</c:v>
                </c:pt>
                <c:pt idx="6">
                  <c:v>262</c:v>
                </c:pt>
                <c:pt idx="7">
                  <c:v>268</c:v>
                </c:pt>
                <c:pt idx="8">
                  <c:v>280</c:v>
                </c:pt>
                <c:pt idx="9">
                  <c:v>281</c:v>
                </c:pt>
                <c:pt idx="10">
                  <c:v>276</c:v>
                </c:pt>
                <c:pt idx="11">
                  <c:v>308</c:v>
                </c:pt>
                <c:pt idx="12">
                  <c:v>326</c:v>
                </c:pt>
                <c:pt idx="13">
                  <c:v>333</c:v>
                </c:pt>
                <c:pt idx="14">
                  <c:v>323</c:v>
                </c:pt>
                <c:pt idx="15">
                  <c:v>314</c:v>
                </c:pt>
                <c:pt idx="16">
                  <c:v>303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Mental Health Shared Care Arrangements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Sheet2!$C$2:$C$18</c:f>
              <c:numCache>
                <c:formatCode>General</c:formatCode>
                <c:ptCount val="17"/>
                <c:pt idx="0">
                  <c:v>102</c:v>
                </c:pt>
                <c:pt idx="1">
                  <c:v>287</c:v>
                </c:pt>
                <c:pt idx="2">
                  <c:v>467</c:v>
                </c:pt>
                <c:pt idx="3">
                  <c:v>513</c:v>
                </c:pt>
                <c:pt idx="4">
                  <c:v>567</c:v>
                </c:pt>
                <c:pt idx="5">
                  <c:v>571</c:v>
                </c:pt>
                <c:pt idx="6">
                  <c:v>581</c:v>
                </c:pt>
                <c:pt idx="7">
                  <c:v>569</c:v>
                </c:pt>
                <c:pt idx="8">
                  <c:v>610</c:v>
                </c:pt>
                <c:pt idx="9">
                  <c:v>626</c:v>
                </c:pt>
                <c:pt idx="10">
                  <c:v>618</c:v>
                </c:pt>
                <c:pt idx="11">
                  <c:v>690</c:v>
                </c:pt>
                <c:pt idx="12">
                  <c:v>718</c:v>
                </c:pt>
                <c:pt idx="13">
                  <c:v>736</c:v>
                </c:pt>
                <c:pt idx="14">
                  <c:v>713</c:v>
                </c:pt>
                <c:pt idx="15">
                  <c:v>707</c:v>
                </c:pt>
                <c:pt idx="16">
                  <c:v>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Physical Health Checks Completed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562220946315379E-2"/>
                  <c:y val="-2.35361528934326E-2"/>
                </c:manualLayout>
              </c:layout>
              <c:spPr>
                <a:solidFill>
                  <a:srgbClr val="A4DCB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A4DCB7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Sheet2!$A$2:$A$18</c:f>
              <c:strCache>
                <c:ptCount val="17"/>
                <c:pt idx="0">
                  <c:v>Q1-2018</c:v>
                </c:pt>
                <c:pt idx="1">
                  <c:v>Q2-2018</c:v>
                </c:pt>
                <c:pt idx="2">
                  <c:v>Q3-2018</c:v>
                </c:pt>
                <c:pt idx="3">
                  <c:v>Q4-2018</c:v>
                </c:pt>
                <c:pt idx="4">
                  <c:v>Q1-2019</c:v>
                </c:pt>
                <c:pt idx="5">
                  <c:v>Q2-2019</c:v>
                </c:pt>
                <c:pt idx="6">
                  <c:v>Q3-2019</c:v>
                </c:pt>
                <c:pt idx="7">
                  <c:v>Q4-2019</c:v>
                </c:pt>
                <c:pt idx="8">
                  <c:v>Q1-2020</c:v>
                </c:pt>
                <c:pt idx="9">
                  <c:v>Q2-2020</c:v>
                </c:pt>
                <c:pt idx="10">
                  <c:v>Q3-2020</c:v>
                </c:pt>
                <c:pt idx="11">
                  <c:v>Q4-2020</c:v>
                </c:pt>
                <c:pt idx="12">
                  <c:v>Q1-2021</c:v>
                </c:pt>
                <c:pt idx="13">
                  <c:v>Q2-2021</c:v>
                </c:pt>
                <c:pt idx="14">
                  <c:v>Q3-2021</c:v>
                </c:pt>
                <c:pt idx="15">
                  <c:v>Q4-2021</c:v>
                </c:pt>
                <c:pt idx="16">
                  <c:v>Q1-2022</c:v>
                </c:pt>
              </c:strCache>
            </c:strRef>
          </c:cat>
          <c:val>
            <c:numRef>
              <c:f>Sheet2!$D$2:$D$18</c:f>
              <c:numCache>
                <c:formatCode>General</c:formatCode>
                <c:ptCount val="17"/>
                <c:pt idx="4">
                  <c:v>7</c:v>
                </c:pt>
                <c:pt idx="5">
                  <c:v>76</c:v>
                </c:pt>
                <c:pt idx="6">
                  <c:v>204</c:v>
                </c:pt>
                <c:pt idx="7">
                  <c:v>285</c:v>
                </c:pt>
                <c:pt idx="8">
                  <c:v>371</c:v>
                </c:pt>
                <c:pt idx="9">
                  <c:v>398</c:v>
                </c:pt>
                <c:pt idx="10">
                  <c:v>416</c:v>
                </c:pt>
                <c:pt idx="11">
                  <c:v>485</c:v>
                </c:pt>
                <c:pt idx="12">
                  <c:v>522</c:v>
                </c:pt>
                <c:pt idx="13">
                  <c:v>512</c:v>
                </c:pt>
                <c:pt idx="14">
                  <c:v>500</c:v>
                </c:pt>
                <c:pt idx="15">
                  <c:v>477</c:v>
                </c:pt>
                <c:pt idx="16">
                  <c:v>455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3500000"/>
        <c:axId val="523497648"/>
      </c:lineChart>
      <c:catAx>
        <c:axId val="5235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97648"/>
        <c:crosses val="autoZero"/>
        <c:auto val="1"/>
        <c:lblAlgn val="ctr"/>
        <c:lblOffset val="100"/>
        <c:noMultiLvlLbl val="0"/>
      </c:catAx>
      <c:valAx>
        <c:axId val="52349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35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351770445872179E-2"/>
          <c:y val="0.90302936229659125"/>
          <c:w val="0.90215126483422703"/>
          <c:h val="8.3468531587486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/>
              <a:t>How could we improve?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Word]Sheet1'!$E$2:$E$8</c:f>
              <c:strCache>
                <c:ptCount val="7"/>
                <c:pt idx="0">
                  <c:v>More free dental appts. </c:v>
                </c:pt>
                <c:pt idx="1">
                  <c:v>ccCHiP more frequent</c:v>
                </c:pt>
                <c:pt idx="2">
                  <c:v>More EP time</c:v>
                </c:pt>
                <c:pt idx="3">
                  <c:v>More info about eating/food</c:v>
                </c:pt>
                <c:pt idx="4">
                  <c:v>More smoking cessation</c:v>
                </c:pt>
                <c:pt idx="5">
                  <c:v>Better promotion of groups</c:v>
                </c:pt>
                <c:pt idx="6">
                  <c:v>More consumer social groups</c:v>
                </c:pt>
              </c:strCache>
            </c:strRef>
          </c:cat>
          <c:val>
            <c:numRef>
              <c:f>'[Chart in Microsoft Word]Sheet1'!$F$2:$F$8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8357272"/>
        <c:axId val="187733904"/>
      </c:barChart>
      <c:catAx>
        <c:axId val="1083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33904"/>
        <c:crosses val="autoZero"/>
        <c:auto val="1"/>
        <c:lblAlgn val="ctr"/>
        <c:lblOffset val="100"/>
        <c:noMultiLvlLbl val="0"/>
      </c:catAx>
      <c:valAx>
        <c:axId val="187733904"/>
        <c:scaling>
          <c:orientation val="minMax"/>
          <c:max val="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72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/>
              <a:t>What is going well?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Peer support</c:v>
                </c:pt>
                <c:pt idx="1">
                  <c:v>Free dental care</c:v>
                </c:pt>
                <c:pt idx="2">
                  <c:v>GP access &amp; collaboration</c:v>
                </c:pt>
                <c:pt idx="3">
                  <c:v>Healthy lifestyle group</c:v>
                </c:pt>
                <c:pt idx="4">
                  <c:v>ccCHiP</c:v>
                </c:pt>
                <c:pt idx="5">
                  <c:v>Access to lifestyle specialists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503616"/>
        <c:axId val="186505576"/>
      </c:barChart>
      <c:catAx>
        <c:axId val="18650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05576"/>
        <c:crosses val="autoZero"/>
        <c:auto val="1"/>
        <c:lblAlgn val="ctr"/>
        <c:lblOffset val="100"/>
        <c:noMultiLvlLbl val="0"/>
      </c:catAx>
      <c:valAx>
        <c:axId val="186505576"/>
        <c:scaling>
          <c:orientation val="minMax"/>
          <c:max val="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503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Sheet1!$G$50</c:f>
              <c:strCache>
                <c:ptCount val="1"/>
                <c:pt idx="0">
                  <c:v>February-2015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Sheet1!$F$51:$F$54</c:f>
              <c:strCache>
                <c:ptCount val="4"/>
                <c:pt idx="0">
                  <c:v>Consumer has nominated GP</c:v>
                </c:pt>
                <c:pt idx="1">
                  <c:v>Annual physical health check by GP</c:v>
                </c:pt>
                <c:pt idx="2">
                  <c:v>Contact with GP in last six months</c:v>
                </c:pt>
                <c:pt idx="3">
                  <c:v>Metabolic monitoring in last six months</c:v>
                </c:pt>
              </c:strCache>
            </c:strRef>
          </c:cat>
          <c:val>
            <c:numRef>
              <c:f>Sheet1!$G$51:$G$54</c:f>
              <c:numCache>
                <c:formatCode>0%</c:formatCode>
                <c:ptCount val="4"/>
                <c:pt idx="0">
                  <c:v>0.62</c:v>
                </c:pt>
                <c:pt idx="1">
                  <c:v>0.22</c:v>
                </c:pt>
                <c:pt idx="2">
                  <c:v>0.02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Sheet1!$I$50</c:f>
              <c:strCache>
                <c:ptCount val="1"/>
                <c:pt idx="0">
                  <c:v>September-2020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Sheet1!$F$51:$F$54</c:f>
              <c:strCache>
                <c:ptCount val="4"/>
                <c:pt idx="0">
                  <c:v>Consumer has nominated GP</c:v>
                </c:pt>
                <c:pt idx="1">
                  <c:v>Annual physical health check by GP</c:v>
                </c:pt>
                <c:pt idx="2">
                  <c:v>Contact with GP in last six months</c:v>
                </c:pt>
                <c:pt idx="3">
                  <c:v>Metabolic monitoring in last six months</c:v>
                </c:pt>
              </c:strCache>
            </c:strRef>
          </c:cat>
          <c:val>
            <c:numRef>
              <c:f>Sheet1!$I$51:$I$54</c:f>
              <c:numCache>
                <c:formatCode>0%</c:formatCode>
                <c:ptCount val="4"/>
                <c:pt idx="0">
                  <c:v>0.88</c:v>
                </c:pt>
                <c:pt idx="1">
                  <c:v>0.48</c:v>
                </c:pt>
                <c:pt idx="2">
                  <c:v>0.51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3501960"/>
        <c:axId val="523500392"/>
      </c:barChart>
      <c:catAx>
        <c:axId val="52350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0392"/>
        <c:crosses val="autoZero"/>
        <c:auto val="1"/>
        <c:lblAlgn val="ctr"/>
        <c:lblOffset val="100"/>
        <c:noMultiLvlLbl val="0"/>
      </c:catAx>
      <c:valAx>
        <c:axId val="52350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239A-096A-4BF1-B7A8-AF332D689018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6CC1428A-56EA-4B4B-BECF-306090FE0596}">
      <dgm:prSet phldrT="[Text]"/>
      <dgm:spPr/>
      <dgm:t>
        <a:bodyPr/>
        <a:lstStyle/>
        <a:p>
          <a:r>
            <a:rPr lang="en-AU" dirty="0" smtClean="0"/>
            <a:t>Screening</a:t>
          </a:r>
          <a:endParaRPr lang="en-AU" dirty="0"/>
        </a:p>
      </dgm:t>
    </dgm:pt>
    <dgm:pt modelId="{3CAC5A51-7E24-4AF3-9650-3CA71BC831D5}" type="parTrans" cxnId="{FB3DD151-97FD-4696-8004-84F468EEA59B}">
      <dgm:prSet/>
      <dgm:spPr/>
      <dgm:t>
        <a:bodyPr/>
        <a:lstStyle/>
        <a:p>
          <a:endParaRPr lang="en-AU"/>
        </a:p>
      </dgm:t>
    </dgm:pt>
    <dgm:pt modelId="{6D1DBAA0-5866-4649-A1CE-84C7FB55F61A}" type="sibTrans" cxnId="{FB3DD151-97FD-4696-8004-84F468EEA59B}">
      <dgm:prSet/>
      <dgm:spPr/>
      <dgm:t>
        <a:bodyPr/>
        <a:lstStyle/>
        <a:p>
          <a:endParaRPr lang="en-AU"/>
        </a:p>
      </dgm:t>
    </dgm:pt>
    <dgm:pt modelId="{8991F4C7-CF4B-41B7-9242-CE3ADD85D95E}">
      <dgm:prSet phldrT="[Text]"/>
      <dgm:spPr/>
      <dgm:t>
        <a:bodyPr/>
        <a:lstStyle/>
        <a:p>
          <a:r>
            <a:rPr lang="en-AU" dirty="0" smtClean="0"/>
            <a:t>Detection, Formulation &amp; Synthesis</a:t>
          </a:r>
          <a:endParaRPr lang="en-AU" dirty="0"/>
        </a:p>
      </dgm:t>
    </dgm:pt>
    <dgm:pt modelId="{ACE402F3-6D41-453C-9A8C-F5C415C9ADFB}" type="parTrans" cxnId="{56F686A7-7A2D-4FE9-9128-E8C5D3735020}">
      <dgm:prSet/>
      <dgm:spPr/>
      <dgm:t>
        <a:bodyPr/>
        <a:lstStyle/>
        <a:p>
          <a:endParaRPr lang="en-AU"/>
        </a:p>
      </dgm:t>
    </dgm:pt>
    <dgm:pt modelId="{7EFAD189-08D0-4801-8263-74937E9E87FC}" type="sibTrans" cxnId="{56F686A7-7A2D-4FE9-9128-E8C5D3735020}">
      <dgm:prSet/>
      <dgm:spPr/>
      <dgm:t>
        <a:bodyPr/>
        <a:lstStyle/>
        <a:p>
          <a:endParaRPr lang="en-AU"/>
        </a:p>
      </dgm:t>
    </dgm:pt>
    <dgm:pt modelId="{B815A684-EE95-455F-B70B-D0AA623FB90E}">
      <dgm:prSet phldrT="[Text]"/>
      <dgm:spPr/>
      <dgm:t>
        <a:bodyPr/>
        <a:lstStyle/>
        <a:p>
          <a:r>
            <a:rPr lang="en-AU" dirty="0" smtClean="0"/>
            <a:t>Initiation of Treatment</a:t>
          </a:r>
          <a:endParaRPr lang="en-AU" dirty="0"/>
        </a:p>
      </dgm:t>
    </dgm:pt>
    <dgm:pt modelId="{28B6210F-1EAF-4316-A2FF-117DF4EE2A5F}" type="parTrans" cxnId="{80706FC3-C28C-4ECB-8065-F578E13CD28C}">
      <dgm:prSet/>
      <dgm:spPr/>
      <dgm:t>
        <a:bodyPr/>
        <a:lstStyle/>
        <a:p>
          <a:endParaRPr lang="en-AU"/>
        </a:p>
      </dgm:t>
    </dgm:pt>
    <dgm:pt modelId="{F7CAE15F-DFEB-4148-B467-00AA5A06D01F}" type="sibTrans" cxnId="{80706FC3-C28C-4ECB-8065-F578E13CD28C}">
      <dgm:prSet/>
      <dgm:spPr/>
      <dgm:t>
        <a:bodyPr/>
        <a:lstStyle/>
        <a:p>
          <a:endParaRPr lang="en-AU"/>
        </a:p>
      </dgm:t>
    </dgm:pt>
    <dgm:pt modelId="{F6707BC7-4B98-42CD-A43A-7D37994936E4}">
      <dgm:prSet/>
      <dgm:spPr/>
      <dgm:t>
        <a:bodyPr/>
        <a:lstStyle/>
        <a:p>
          <a:r>
            <a:rPr lang="en-AU" dirty="0" smtClean="0"/>
            <a:t>Ongoing Management</a:t>
          </a:r>
          <a:endParaRPr lang="en-AU" dirty="0"/>
        </a:p>
      </dgm:t>
    </dgm:pt>
    <dgm:pt modelId="{33C371F0-8008-43F0-AD95-D38E50BCD4AE}" type="parTrans" cxnId="{89C3BAB8-03F7-4A3D-9FCA-97FD1E07A800}">
      <dgm:prSet/>
      <dgm:spPr/>
      <dgm:t>
        <a:bodyPr/>
        <a:lstStyle/>
        <a:p>
          <a:endParaRPr lang="en-AU"/>
        </a:p>
      </dgm:t>
    </dgm:pt>
    <dgm:pt modelId="{7C1172FA-C07D-4ECF-BF9A-32E429B4271E}" type="sibTrans" cxnId="{89C3BAB8-03F7-4A3D-9FCA-97FD1E07A800}">
      <dgm:prSet/>
      <dgm:spPr/>
      <dgm:t>
        <a:bodyPr/>
        <a:lstStyle/>
        <a:p>
          <a:endParaRPr lang="en-AU"/>
        </a:p>
      </dgm:t>
    </dgm:pt>
    <dgm:pt modelId="{92C86648-0AC6-4C5F-B88C-52DAFD668CCB}" type="pres">
      <dgm:prSet presAssocID="{E252239A-096A-4BF1-B7A8-AF332D689018}" presName="linearFlow" presStyleCnt="0">
        <dgm:presLayoutVars>
          <dgm:resizeHandles val="exact"/>
        </dgm:presLayoutVars>
      </dgm:prSet>
      <dgm:spPr/>
    </dgm:pt>
    <dgm:pt modelId="{ABB4EB88-4A2E-435F-A63C-DEB9CE614631}" type="pres">
      <dgm:prSet presAssocID="{6CC1428A-56EA-4B4B-BECF-306090FE0596}" presName="node" presStyleLbl="node1" presStyleIdx="0" presStyleCnt="4" custLinFactNeighborX="-7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14D76E3-83A7-4929-B8F2-27179A541646}" type="pres">
      <dgm:prSet presAssocID="{6D1DBAA0-5866-4649-A1CE-84C7FB55F61A}" presName="sibTrans" presStyleLbl="sibTrans2D1" presStyleIdx="0" presStyleCnt="3"/>
      <dgm:spPr/>
      <dgm:t>
        <a:bodyPr/>
        <a:lstStyle/>
        <a:p>
          <a:endParaRPr lang="en-AU"/>
        </a:p>
      </dgm:t>
    </dgm:pt>
    <dgm:pt modelId="{FC092E1E-245E-493C-B84B-11BB47ACD524}" type="pres">
      <dgm:prSet presAssocID="{6D1DBAA0-5866-4649-A1CE-84C7FB55F61A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BFB3F021-C476-4343-AE91-B01FED9DB6BC}" type="pres">
      <dgm:prSet presAssocID="{8991F4C7-CF4B-41B7-9242-CE3ADD85D9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8E5B6D-DC18-44B5-A130-7DE3C4BA9553}" type="pres">
      <dgm:prSet presAssocID="{7EFAD189-08D0-4801-8263-74937E9E87FC}" presName="sibTrans" presStyleLbl="sibTrans2D1" presStyleIdx="1" presStyleCnt="3" custLinFactNeighborY="0"/>
      <dgm:spPr/>
      <dgm:t>
        <a:bodyPr/>
        <a:lstStyle/>
        <a:p>
          <a:endParaRPr lang="en-AU"/>
        </a:p>
      </dgm:t>
    </dgm:pt>
    <dgm:pt modelId="{9FF7652B-6C99-4F02-A195-B65CB14D833D}" type="pres">
      <dgm:prSet presAssocID="{7EFAD189-08D0-4801-8263-74937E9E87FC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1F09DC24-327E-4098-8618-B1BC1F8EDDBF}" type="pres">
      <dgm:prSet presAssocID="{B815A684-EE95-455F-B70B-D0AA623FB9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2C4BF9-781F-4450-AA4B-59EB1C76915D}" type="pres">
      <dgm:prSet presAssocID="{F7CAE15F-DFEB-4148-B467-00AA5A06D01F}" presName="sibTrans" presStyleLbl="sibTrans2D1" presStyleIdx="2" presStyleCnt="3" custLinFactNeighborY="0"/>
      <dgm:spPr/>
      <dgm:t>
        <a:bodyPr/>
        <a:lstStyle/>
        <a:p>
          <a:endParaRPr lang="en-AU"/>
        </a:p>
      </dgm:t>
    </dgm:pt>
    <dgm:pt modelId="{6F5A0490-1DD2-4506-A313-082CE649AF6A}" type="pres">
      <dgm:prSet presAssocID="{F7CAE15F-DFEB-4148-B467-00AA5A06D01F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7B37BE1D-AA92-4CB0-B8A3-74E2A7451543}" type="pres">
      <dgm:prSet presAssocID="{F6707BC7-4B98-42CD-A43A-7D37994936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AEBBB94-7346-4189-9F2B-A0EEA375409D}" type="presOf" srcId="{6D1DBAA0-5866-4649-A1CE-84C7FB55F61A}" destId="{E14D76E3-83A7-4929-B8F2-27179A541646}" srcOrd="0" destOrd="0" presId="urn:microsoft.com/office/officeart/2005/8/layout/process2"/>
    <dgm:cxn modelId="{FB3DD151-97FD-4696-8004-84F468EEA59B}" srcId="{E252239A-096A-4BF1-B7A8-AF332D689018}" destId="{6CC1428A-56EA-4B4B-BECF-306090FE0596}" srcOrd="0" destOrd="0" parTransId="{3CAC5A51-7E24-4AF3-9650-3CA71BC831D5}" sibTransId="{6D1DBAA0-5866-4649-A1CE-84C7FB55F61A}"/>
    <dgm:cxn modelId="{89C3BAB8-03F7-4A3D-9FCA-97FD1E07A800}" srcId="{E252239A-096A-4BF1-B7A8-AF332D689018}" destId="{F6707BC7-4B98-42CD-A43A-7D37994936E4}" srcOrd="3" destOrd="0" parTransId="{33C371F0-8008-43F0-AD95-D38E50BCD4AE}" sibTransId="{7C1172FA-C07D-4ECF-BF9A-32E429B4271E}"/>
    <dgm:cxn modelId="{3E8903E4-A14D-490B-8713-AF7F190EC7CE}" type="presOf" srcId="{8991F4C7-CF4B-41B7-9242-CE3ADD85D95E}" destId="{BFB3F021-C476-4343-AE91-B01FED9DB6BC}" srcOrd="0" destOrd="0" presId="urn:microsoft.com/office/officeart/2005/8/layout/process2"/>
    <dgm:cxn modelId="{E7C335A1-F080-4B89-9BBE-1B5A36536FD2}" type="presOf" srcId="{6D1DBAA0-5866-4649-A1CE-84C7FB55F61A}" destId="{FC092E1E-245E-493C-B84B-11BB47ACD524}" srcOrd="1" destOrd="0" presId="urn:microsoft.com/office/officeart/2005/8/layout/process2"/>
    <dgm:cxn modelId="{56F686A7-7A2D-4FE9-9128-E8C5D3735020}" srcId="{E252239A-096A-4BF1-B7A8-AF332D689018}" destId="{8991F4C7-CF4B-41B7-9242-CE3ADD85D95E}" srcOrd="1" destOrd="0" parTransId="{ACE402F3-6D41-453C-9A8C-F5C415C9ADFB}" sibTransId="{7EFAD189-08D0-4801-8263-74937E9E87FC}"/>
    <dgm:cxn modelId="{29A3E242-EF9E-43F6-9A93-10F7F8011022}" type="presOf" srcId="{7EFAD189-08D0-4801-8263-74937E9E87FC}" destId="{9FF7652B-6C99-4F02-A195-B65CB14D833D}" srcOrd="1" destOrd="0" presId="urn:microsoft.com/office/officeart/2005/8/layout/process2"/>
    <dgm:cxn modelId="{0C9D3A51-F387-4F97-98BB-D746D0A62AE5}" type="presOf" srcId="{F7CAE15F-DFEB-4148-B467-00AA5A06D01F}" destId="{6F5A0490-1DD2-4506-A313-082CE649AF6A}" srcOrd="1" destOrd="0" presId="urn:microsoft.com/office/officeart/2005/8/layout/process2"/>
    <dgm:cxn modelId="{022A4B43-55BC-4C7D-8C27-1EB77786929E}" type="presOf" srcId="{B815A684-EE95-455F-B70B-D0AA623FB90E}" destId="{1F09DC24-327E-4098-8618-B1BC1F8EDDBF}" srcOrd="0" destOrd="0" presId="urn:microsoft.com/office/officeart/2005/8/layout/process2"/>
    <dgm:cxn modelId="{F9EF6239-D1A5-4024-B2BE-FC8AB0E592B5}" type="presOf" srcId="{F6707BC7-4B98-42CD-A43A-7D37994936E4}" destId="{7B37BE1D-AA92-4CB0-B8A3-74E2A7451543}" srcOrd="0" destOrd="0" presId="urn:microsoft.com/office/officeart/2005/8/layout/process2"/>
    <dgm:cxn modelId="{A9E130BF-6B73-4CB3-A824-B752CC65E740}" type="presOf" srcId="{F7CAE15F-DFEB-4148-B467-00AA5A06D01F}" destId="{AB2C4BF9-781F-4450-AA4B-59EB1C76915D}" srcOrd="0" destOrd="0" presId="urn:microsoft.com/office/officeart/2005/8/layout/process2"/>
    <dgm:cxn modelId="{FFBDB353-7F7B-456A-B54C-88A78E172E19}" type="presOf" srcId="{7EFAD189-08D0-4801-8263-74937E9E87FC}" destId="{8C8E5B6D-DC18-44B5-A130-7DE3C4BA9553}" srcOrd="0" destOrd="0" presId="urn:microsoft.com/office/officeart/2005/8/layout/process2"/>
    <dgm:cxn modelId="{08FA3C24-A05C-4C97-BC06-D9DFEE515EA4}" type="presOf" srcId="{E252239A-096A-4BF1-B7A8-AF332D689018}" destId="{92C86648-0AC6-4C5F-B88C-52DAFD668CCB}" srcOrd="0" destOrd="0" presId="urn:microsoft.com/office/officeart/2005/8/layout/process2"/>
    <dgm:cxn modelId="{1F5C4108-5C0F-49DB-9302-E46112290C1F}" type="presOf" srcId="{6CC1428A-56EA-4B4B-BECF-306090FE0596}" destId="{ABB4EB88-4A2E-435F-A63C-DEB9CE614631}" srcOrd="0" destOrd="0" presId="urn:microsoft.com/office/officeart/2005/8/layout/process2"/>
    <dgm:cxn modelId="{80706FC3-C28C-4ECB-8065-F578E13CD28C}" srcId="{E252239A-096A-4BF1-B7A8-AF332D689018}" destId="{B815A684-EE95-455F-B70B-D0AA623FB90E}" srcOrd="2" destOrd="0" parTransId="{28B6210F-1EAF-4316-A2FF-117DF4EE2A5F}" sibTransId="{F7CAE15F-DFEB-4148-B467-00AA5A06D01F}"/>
    <dgm:cxn modelId="{4981B163-6D4E-44D5-A5B5-00CDB4C72019}" type="presParOf" srcId="{92C86648-0AC6-4C5F-B88C-52DAFD668CCB}" destId="{ABB4EB88-4A2E-435F-A63C-DEB9CE614631}" srcOrd="0" destOrd="0" presId="urn:microsoft.com/office/officeart/2005/8/layout/process2"/>
    <dgm:cxn modelId="{55EB7E1E-1D21-4D6D-91B9-4D96EABEBB8F}" type="presParOf" srcId="{92C86648-0AC6-4C5F-B88C-52DAFD668CCB}" destId="{E14D76E3-83A7-4929-B8F2-27179A541646}" srcOrd="1" destOrd="0" presId="urn:microsoft.com/office/officeart/2005/8/layout/process2"/>
    <dgm:cxn modelId="{6B5ADCFD-2F19-4FA6-8CB8-EC9177038A77}" type="presParOf" srcId="{E14D76E3-83A7-4929-B8F2-27179A541646}" destId="{FC092E1E-245E-493C-B84B-11BB47ACD524}" srcOrd="0" destOrd="0" presId="urn:microsoft.com/office/officeart/2005/8/layout/process2"/>
    <dgm:cxn modelId="{9989BF78-3D55-415C-92E8-CBE6402DEF3D}" type="presParOf" srcId="{92C86648-0AC6-4C5F-B88C-52DAFD668CCB}" destId="{BFB3F021-C476-4343-AE91-B01FED9DB6BC}" srcOrd="2" destOrd="0" presId="urn:microsoft.com/office/officeart/2005/8/layout/process2"/>
    <dgm:cxn modelId="{B9729B8D-7EB0-4387-B517-5D7D12DDFF40}" type="presParOf" srcId="{92C86648-0AC6-4C5F-B88C-52DAFD668CCB}" destId="{8C8E5B6D-DC18-44B5-A130-7DE3C4BA9553}" srcOrd="3" destOrd="0" presId="urn:microsoft.com/office/officeart/2005/8/layout/process2"/>
    <dgm:cxn modelId="{4F43D5FE-C104-42D8-91D7-D050710AA595}" type="presParOf" srcId="{8C8E5B6D-DC18-44B5-A130-7DE3C4BA9553}" destId="{9FF7652B-6C99-4F02-A195-B65CB14D833D}" srcOrd="0" destOrd="0" presId="urn:microsoft.com/office/officeart/2005/8/layout/process2"/>
    <dgm:cxn modelId="{B4B31EF4-7CCD-42D4-BD35-A20821738B85}" type="presParOf" srcId="{92C86648-0AC6-4C5F-B88C-52DAFD668CCB}" destId="{1F09DC24-327E-4098-8618-B1BC1F8EDDBF}" srcOrd="4" destOrd="0" presId="urn:microsoft.com/office/officeart/2005/8/layout/process2"/>
    <dgm:cxn modelId="{4739A9F7-5914-4E61-BCA3-9B2BA2D2576D}" type="presParOf" srcId="{92C86648-0AC6-4C5F-B88C-52DAFD668CCB}" destId="{AB2C4BF9-781F-4450-AA4B-59EB1C76915D}" srcOrd="5" destOrd="0" presId="urn:microsoft.com/office/officeart/2005/8/layout/process2"/>
    <dgm:cxn modelId="{A5F0FE90-E8F7-4A34-930F-B92A3AF65F2F}" type="presParOf" srcId="{AB2C4BF9-781F-4450-AA4B-59EB1C76915D}" destId="{6F5A0490-1DD2-4506-A313-082CE649AF6A}" srcOrd="0" destOrd="0" presId="urn:microsoft.com/office/officeart/2005/8/layout/process2"/>
    <dgm:cxn modelId="{263B106C-755A-42D7-BF46-30FAADA34068}" type="presParOf" srcId="{92C86648-0AC6-4C5F-B88C-52DAFD668CCB}" destId="{7B37BE1D-AA92-4CB0-B8A3-74E2A745154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EB88-4A2E-435F-A63C-DEB9CE614631}">
      <dsp:nvSpPr>
        <dsp:cNvPr id="0" name=""/>
        <dsp:cNvSpPr/>
      </dsp:nvSpPr>
      <dsp:spPr>
        <a:xfrm>
          <a:off x="226083" y="2531"/>
          <a:ext cx="1694835" cy="94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Screening</a:t>
          </a:r>
          <a:endParaRPr lang="en-AU" sz="1700" kern="1200" dirty="0"/>
        </a:p>
      </dsp:txBody>
      <dsp:txXfrm>
        <a:off x="253661" y="30109"/>
        <a:ext cx="1639679" cy="886419"/>
      </dsp:txXfrm>
    </dsp:sp>
    <dsp:sp modelId="{E14D76E3-83A7-4929-B8F2-27179A541646}">
      <dsp:nvSpPr>
        <dsp:cNvPr id="0" name=""/>
        <dsp:cNvSpPr/>
      </dsp:nvSpPr>
      <dsp:spPr>
        <a:xfrm rot="5367370">
          <a:off x="903651" y="967645"/>
          <a:ext cx="353106" cy="4237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-5400000">
        <a:off x="952589" y="1002948"/>
        <a:ext cx="254224" cy="247174"/>
      </dsp:txXfrm>
    </dsp:sp>
    <dsp:sp modelId="{BFB3F021-C476-4343-AE91-B01FED9DB6BC}">
      <dsp:nvSpPr>
        <dsp:cNvPr id="0" name=""/>
        <dsp:cNvSpPr/>
      </dsp:nvSpPr>
      <dsp:spPr>
        <a:xfrm>
          <a:off x="239489" y="1414893"/>
          <a:ext cx="1694835" cy="94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Detection, Formulation &amp; Synthesis</a:t>
          </a:r>
          <a:endParaRPr lang="en-AU" sz="1700" kern="1200" dirty="0"/>
        </a:p>
      </dsp:txBody>
      <dsp:txXfrm>
        <a:off x="267067" y="1442471"/>
        <a:ext cx="1639679" cy="886419"/>
      </dsp:txXfrm>
    </dsp:sp>
    <dsp:sp modelId="{8C8E5B6D-DC18-44B5-A130-7DE3C4BA9553}">
      <dsp:nvSpPr>
        <dsp:cNvPr id="0" name=""/>
        <dsp:cNvSpPr/>
      </dsp:nvSpPr>
      <dsp:spPr>
        <a:xfrm rot="5400000">
          <a:off x="910362" y="2380008"/>
          <a:ext cx="353090" cy="4237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-5400000">
        <a:off x="959796" y="2415317"/>
        <a:ext cx="254224" cy="247163"/>
      </dsp:txXfrm>
    </dsp:sp>
    <dsp:sp modelId="{1F09DC24-327E-4098-8618-B1BC1F8EDDBF}">
      <dsp:nvSpPr>
        <dsp:cNvPr id="0" name=""/>
        <dsp:cNvSpPr/>
      </dsp:nvSpPr>
      <dsp:spPr>
        <a:xfrm>
          <a:off x="239489" y="2827256"/>
          <a:ext cx="1694835" cy="94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Initiation of Treatment</a:t>
          </a:r>
          <a:endParaRPr lang="en-AU" sz="1700" kern="1200" dirty="0"/>
        </a:p>
      </dsp:txBody>
      <dsp:txXfrm>
        <a:off x="267067" y="2854834"/>
        <a:ext cx="1639679" cy="886419"/>
      </dsp:txXfrm>
    </dsp:sp>
    <dsp:sp modelId="{AB2C4BF9-781F-4450-AA4B-59EB1C76915D}">
      <dsp:nvSpPr>
        <dsp:cNvPr id="0" name=""/>
        <dsp:cNvSpPr/>
      </dsp:nvSpPr>
      <dsp:spPr>
        <a:xfrm rot="5400000">
          <a:off x="910362" y="3792370"/>
          <a:ext cx="353090" cy="4237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/>
        </a:p>
      </dsp:txBody>
      <dsp:txXfrm rot="-5400000">
        <a:off x="959796" y="3827679"/>
        <a:ext cx="254224" cy="247163"/>
      </dsp:txXfrm>
    </dsp:sp>
    <dsp:sp modelId="{7B37BE1D-AA92-4CB0-B8A3-74E2A7451543}">
      <dsp:nvSpPr>
        <dsp:cNvPr id="0" name=""/>
        <dsp:cNvSpPr/>
      </dsp:nvSpPr>
      <dsp:spPr>
        <a:xfrm>
          <a:off x="239489" y="4239618"/>
          <a:ext cx="1694835" cy="94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Ongoing Management</a:t>
          </a:r>
          <a:endParaRPr lang="en-AU" sz="1700" kern="1200" dirty="0"/>
        </a:p>
      </dsp:txBody>
      <dsp:txXfrm>
        <a:off x="267067" y="4267196"/>
        <a:ext cx="1639679" cy="88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9EA6-F665-4BA2-B6B5-E5BD41049483}" type="datetimeFigureOut">
              <a:rPr lang="en-AU" smtClean="0"/>
              <a:t>9/04/2022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63EA-7A04-4627-A949-CA671314C7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3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Add your name and introduce yourself</a:t>
            </a:r>
          </a:p>
          <a:p>
            <a:r>
              <a:rPr lang="en-NZ" dirty="0"/>
              <a:t>Also let people know about following us on social media – all handles on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E2841-FFFD-4A59-BE8D-6DD6D3A261CD}" type="slidenum">
              <a:rPr lang="en-NZ" smtClean="0">
                <a:solidFill>
                  <a:prstClr val="black"/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NZ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2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Various approaches were trialled before the MH Shared Care Program was piloted in 2017, and rolled out fully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Over 1000 consumers have been enrolled in total, with around 300 different GPs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program has received a recognition of outstanding achievement award within the LHD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58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4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54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0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49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83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25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2015 and 2018</a:t>
            </a:r>
            <a:r>
              <a:rPr lang="en-AU" baseline="0" dirty="0" smtClean="0"/>
              <a:t> documents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94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DAB4-E115-4D78-B28F-4D823D08FC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39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It brings together up to eight specialists in a two hour clinic, where consumers rotate around receiving brief interventions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42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It brings together up to eight specialists in a two hour clinic, where consumers rotate around receiving brief interventions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19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It brings together up to eight specialists in a two hour clinic, where consumers rotate around receiving brief interventions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00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ccCHiP now operates three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It brings together up to eight specialists in a two hour clinic, where consumers rotate around receiving brief interventions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87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Various approaches were trialled before the MH Shared Care Program was piloted in 2017, and rolled out fully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Over 1000 consumers have been enrolled in total, with around 300 different GPs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program has received a recognition of outstanding achievement award within the LHD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C63EA-7A04-4627-A949-CA671314C72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4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9/04/2022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9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9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0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8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0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0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6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53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4" y="1600205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0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49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9/04/2022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2" y="1600201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1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NZ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58C3-88BF-1B40-B2FE-6A085B8010C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B3F0-011D-9B4A-8337-95C8910E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4A66AC-D7A3-4C36-B87F-723B5E9DFAE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9/04/2022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A48C141-0832-4E40-800C-81C7E0D0C1D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6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6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16.jpg"/><Relationship Id="rId7" Type="http://schemas.openxmlformats.org/officeDocument/2006/relationships/image" Target="../media/image6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simpson1@health.nsw.gov.a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6.jpg"/><Relationship Id="rId21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3200" b="1" dirty="0">
                <a:solidFill>
                  <a:srgbClr val="4472C4">
                    <a:lumMod val="75000"/>
                  </a:srgbClr>
                </a:solidFill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=""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=""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800" dirty="0">
                <a:solidFill>
                  <a:prstClr val="black"/>
                </a:solidFill>
              </a:rPr>
              <a:t> </a:t>
            </a:r>
            <a:r>
              <a:rPr lang="en-A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=""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>
                <a:solidFill>
                  <a:srgbClr val="FFFFFF"/>
                </a:solidFill>
                <a:latin typeface="Arial" charset="0"/>
              </a:rPr>
              <a:t>Mental Health Shared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8909" y="6132946"/>
            <a:ext cx="3380509" cy="347877"/>
          </a:xfrm>
          <a:prstGeom prst="rect">
            <a:avLst/>
          </a:prstGeom>
          <a:solidFill>
            <a:srgbClr val="E1ED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5"/>
          <a:stretch/>
        </p:blipFill>
        <p:spPr bwMode="auto">
          <a:xfrm>
            <a:off x="6880187" y="2708790"/>
            <a:ext cx="4221162" cy="3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 b="33935"/>
          <a:stretch/>
        </p:blipFill>
        <p:spPr bwMode="auto">
          <a:xfrm>
            <a:off x="6880187" y="1339861"/>
            <a:ext cx="4221162" cy="13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622516" y="1358522"/>
            <a:ext cx="671804" cy="5904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17208" r="39926" b="60924"/>
          <a:stretch/>
        </p:blipFill>
        <p:spPr bwMode="auto">
          <a:xfrm>
            <a:off x="8622516" y="1265013"/>
            <a:ext cx="821094" cy="6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79" y="1287226"/>
            <a:ext cx="590497" cy="5904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560312" y="2786106"/>
            <a:ext cx="183502" cy="282587"/>
          </a:xfrm>
          <a:prstGeom prst="rect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8560312" y="277545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rgbClr val="4A4B4C"/>
                </a:solidFill>
              </a:rPr>
              <a:t>6</a:t>
            </a: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43" y="1287226"/>
            <a:ext cx="664509" cy="5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6" y="3449900"/>
            <a:ext cx="5737472" cy="29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16167" y="1228736"/>
            <a:ext cx="5360716" cy="3695661"/>
          </a:xfrm>
        </p:spPr>
        <p:txBody>
          <a:bodyPr>
            <a:noAutofit/>
          </a:bodyPr>
          <a:lstStyle/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assigning tasks to                       GP and care coordinator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around exchange of information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cycle of care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sector based shared care clinicians</a:t>
            </a:r>
          </a:p>
          <a:p>
            <a:pPr marL="214407" indent="-214407" defTabSz="513821">
              <a:buFont typeface="Wingdings" panose="05000000000000000000" pitchFamily="2" charset="2"/>
              <a:buChar char="ü"/>
              <a:defRPr/>
            </a:pP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25" y="5160076"/>
            <a:ext cx="2355333" cy="10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5"/>
          <p:cNvSpPr txBox="1"/>
          <p:nvPr/>
        </p:nvSpPr>
        <p:spPr>
          <a:xfrm>
            <a:off x="3280158" y="6176079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5467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9344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4015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18686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73357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28030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82701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37372" algn="l" defTabSz="4709344" rtl="0" eaLnBrk="1" latinLnBrk="0" hangingPunct="1">
              <a:defRPr sz="9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/>
              <a:t>Artwork: Anastassia Balachova</a:t>
            </a:r>
          </a:p>
        </p:txBody>
      </p:sp>
    </p:spTree>
    <p:extLst>
      <p:ext uri="{BB962C8B-B14F-4D97-AF65-F5344CB8AC3E}">
        <p14:creationId xmlns:p14="http://schemas.microsoft.com/office/powerpoint/2010/main" val="42031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Shared </a:t>
            </a:r>
            <a:r>
              <a:rPr lang="en-AU" sz="2400" dirty="0">
                <a:solidFill>
                  <a:srgbClr val="FFFFFF"/>
                </a:solidFill>
                <a:latin typeface="Arial" charset="0"/>
              </a:rPr>
              <a:t>Care Plan</a:t>
            </a: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82" y="403820"/>
            <a:ext cx="1488569" cy="6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" y="68093"/>
            <a:ext cx="4234926" cy="673050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286" r="1000" b="643"/>
          <a:stretch/>
        </p:blipFill>
        <p:spPr>
          <a:xfrm>
            <a:off x="6431483" y="1110064"/>
            <a:ext cx="5465116" cy="28390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1356" r="1029" b="5085"/>
          <a:stretch/>
        </p:blipFill>
        <p:spPr>
          <a:xfrm>
            <a:off x="6432412" y="4079748"/>
            <a:ext cx="5461342" cy="2608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9F46E8B-7E5E-4364-82AE-AFDF9862ABE9}"/>
              </a:ext>
            </a:extLst>
          </p:cNvPr>
          <p:cNvSpPr/>
          <p:nvPr/>
        </p:nvSpPr>
        <p:spPr>
          <a:xfrm>
            <a:off x="6092571" y="2291334"/>
            <a:ext cx="311658" cy="484631"/>
          </a:xfrm>
          <a:prstGeom prst="rightArrow">
            <a:avLst/>
          </a:prstGeom>
          <a:solidFill>
            <a:srgbClr val="DAEEF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7B2AB42A-17E8-4BEC-8FD8-554D1811AA44}"/>
              </a:ext>
            </a:extLst>
          </p:cNvPr>
          <p:cNvSpPr/>
          <p:nvPr/>
        </p:nvSpPr>
        <p:spPr>
          <a:xfrm>
            <a:off x="6102095" y="5148834"/>
            <a:ext cx="311658" cy="484631"/>
          </a:xfrm>
          <a:prstGeom prst="rightArrow">
            <a:avLst/>
          </a:prstGeom>
          <a:solidFill>
            <a:srgbClr val="C6D9F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11835" y="4413247"/>
            <a:ext cx="1391797" cy="1938992"/>
          </a:xfrm>
          <a:prstGeom prst="rect">
            <a:avLst/>
          </a:prstGeom>
          <a:solidFill>
            <a:srgbClr val="C6D9F1"/>
          </a:solidFill>
          <a:ln>
            <a:solidFill>
              <a:srgbClr val="01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>
                <a:solidFill>
                  <a:srgbClr val="4A4B4C"/>
                </a:solidFill>
              </a:rPr>
              <a:t>Tasks assigned to mental health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310" y="1556904"/>
            <a:ext cx="1391797" cy="1938992"/>
          </a:xfrm>
          <a:prstGeom prst="rect">
            <a:avLst/>
          </a:prstGeom>
          <a:solidFill>
            <a:srgbClr val="DAEEF3"/>
          </a:solidFill>
          <a:ln>
            <a:solidFill>
              <a:srgbClr val="101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>
                <a:solidFill>
                  <a:srgbClr val="4A4B4C"/>
                </a:solidFill>
              </a:rPr>
              <a:t>Tasks assigned to GP or Practice Nurse</a:t>
            </a:r>
          </a:p>
        </p:txBody>
      </p:sp>
    </p:spTree>
    <p:extLst>
      <p:ext uri="{BB962C8B-B14F-4D97-AF65-F5344CB8AC3E}">
        <p14:creationId xmlns:p14="http://schemas.microsoft.com/office/powerpoint/2010/main" val="10046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48480" y="6071595"/>
            <a:ext cx="3486320" cy="392705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12192000" cy="156345"/>
          </a:xfrm>
          <a:prstGeom prst="rect">
            <a:avLst/>
          </a:prstGeom>
          <a:gradFill flip="none" rotWithShape="1">
            <a:gsLst>
              <a:gs pos="67000">
                <a:srgbClr val="0093D3"/>
              </a:gs>
              <a:gs pos="33000">
                <a:srgbClr val="0083C7"/>
              </a:gs>
              <a:gs pos="0">
                <a:srgbClr val="0079BE"/>
              </a:gs>
              <a:gs pos="100000">
                <a:srgbClr val="0199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6468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Mental Health Shared Care: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Engagement Data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7830" y="4562273"/>
            <a:ext cx="671208" cy="243191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19100" y="5590007"/>
            <a:ext cx="2425700" cy="874293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0158"/>
              </p:ext>
            </p:extLst>
          </p:nvPr>
        </p:nvGraphicFramePr>
        <p:xfrm>
          <a:off x="1400783" y="1128409"/>
          <a:ext cx="9847633" cy="558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7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Lifestyle Clinicians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5590007"/>
            <a:ext cx="2425700" cy="874293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8248480" y="6071595"/>
            <a:ext cx="3486320" cy="392705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90" y="3694373"/>
            <a:ext cx="4169248" cy="2773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90" y="3694373"/>
            <a:ext cx="1592465" cy="462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351" y="3694373"/>
            <a:ext cx="7523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2FTE senior dietitian, 2FTE senior exercise physiologist 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0.6FTE smoking cessation officer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wide positions offering individual tailored consults, or combined diet &amp; exercise consults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 with ccCHiP clinics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based 12-week lifestyle group programs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with local aquatic centre for Gym/Swim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626" y="1080000"/>
            <a:ext cx="5613445" cy="2448000"/>
          </a:xfrm>
          <a:prstGeom prst="rect">
            <a:avLst/>
          </a:prstGeom>
          <a:solidFill>
            <a:srgbClr val="0078BD"/>
          </a:solidFill>
          <a:ln>
            <a:noFill/>
          </a:ln>
          <a:effectLst>
            <a:outerShdw blurRad="76200" dist="50800" dir="5400000" algn="ctr" rotWithShape="0">
              <a:schemeClr val="bg1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A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consumers to develop individualised achievable and relevant health behaviour change goals and </a:t>
            </a:r>
            <a:r>
              <a:rPr lang="en-A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the 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strategies required to achieve </a:t>
            </a:r>
            <a:r>
              <a:rPr lang="en-A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7723" r="2019" b="40844"/>
          <a:stretch/>
        </p:blipFill>
        <p:spPr>
          <a:xfrm>
            <a:off x="6096001" y="1133178"/>
            <a:ext cx="5796000" cy="1467614"/>
          </a:xfrm>
          <a:prstGeom prst="rect">
            <a:avLst/>
          </a:prstGeom>
          <a:ln w="57150" cap="sq">
            <a:solidFill>
              <a:srgbClr val="4F81BD"/>
            </a:solidFill>
            <a:miter lim="800000"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67201" y="2637898"/>
            <a:ext cx="5853600" cy="89010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Direct referral for care coordinators. Diet/Exercise consultations within 14 days!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291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770256" y="481588"/>
            <a:ext cx="5183282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Evaluation: Asking our Consumers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4" y="1163277"/>
            <a:ext cx="3920803" cy="553026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7628" r="6015" b="9786"/>
          <a:stretch/>
        </p:blipFill>
        <p:spPr>
          <a:xfrm rot="5400000">
            <a:off x="9308625" y="1127961"/>
            <a:ext cx="2609593" cy="268022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t="12269" r="12720" b="30503"/>
          <a:stretch/>
        </p:blipFill>
        <p:spPr bwMode="auto">
          <a:xfrm>
            <a:off x="9273310" y="4079046"/>
            <a:ext cx="2680226" cy="1847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4310480" y="3735696"/>
          <a:ext cx="4713447" cy="274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22" descr="Color-block pull quote"/>
          <p:cNvSpPr/>
          <p:nvPr/>
        </p:nvSpPr>
        <p:spPr>
          <a:xfrm>
            <a:off x="9273310" y="3991090"/>
            <a:ext cx="2680229" cy="2023182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216000" tIns="9144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ACTIONS: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 database of all local physical health projects across the community </a:t>
            </a: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compiled and shared with all </a:t>
            </a: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teams,</a:t>
            </a:r>
            <a:r>
              <a:rPr kumimoji="0" lang="en-AU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and more groups were encouraged.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310480" y="1163277"/>
          <a:ext cx="4713447" cy="274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804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7158182" y="481588"/>
            <a:ext cx="479535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Evaluation: Auditing our Clinicians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5852" y="6146801"/>
            <a:ext cx="3398982" cy="360218"/>
          </a:xfrm>
          <a:prstGeom prst="rect">
            <a:avLst/>
          </a:prstGeom>
          <a:solidFill>
            <a:srgbClr val="DFED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450764" y="5717309"/>
            <a:ext cx="2347854" cy="785091"/>
          </a:xfrm>
          <a:prstGeom prst="rect">
            <a:avLst/>
          </a:prstGeom>
          <a:solidFill>
            <a:srgbClr val="E6F0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962800" y="1092328"/>
          <a:ext cx="8086325" cy="555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328"/>
            <a:ext cx="3895725" cy="5765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1726" y="5257800"/>
            <a:ext cx="1524000" cy="971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3024000" y="5238750"/>
            <a:ext cx="58397" cy="647700"/>
          </a:xfrm>
          <a:custGeom>
            <a:avLst/>
            <a:gdLst>
              <a:gd name="connsiteX0" fmla="*/ 58397 w 58397"/>
              <a:gd name="connsiteY0" fmla="*/ 0 h 647700"/>
              <a:gd name="connsiteX1" fmla="*/ 48872 w 58397"/>
              <a:gd name="connsiteY1" fmla="*/ 104775 h 647700"/>
              <a:gd name="connsiteX2" fmla="*/ 39347 w 58397"/>
              <a:gd name="connsiteY2" fmla="*/ 171450 h 647700"/>
              <a:gd name="connsiteX3" fmla="*/ 29822 w 58397"/>
              <a:gd name="connsiteY3" fmla="*/ 257175 h 647700"/>
              <a:gd name="connsiteX4" fmla="*/ 20297 w 58397"/>
              <a:gd name="connsiteY4" fmla="*/ 352425 h 647700"/>
              <a:gd name="connsiteX5" fmla="*/ 10772 w 58397"/>
              <a:gd name="connsiteY5" fmla="*/ 400050 h 647700"/>
              <a:gd name="connsiteX6" fmla="*/ 1247 w 58397"/>
              <a:gd name="connsiteY6" fmla="*/ 428625 h 647700"/>
              <a:gd name="connsiteX7" fmla="*/ 1247 w 58397"/>
              <a:gd name="connsiteY7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97" h="647700">
                <a:moveTo>
                  <a:pt x="58397" y="0"/>
                </a:moveTo>
                <a:cubicBezTo>
                  <a:pt x="55222" y="34925"/>
                  <a:pt x="52745" y="69920"/>
                  <a:pt x="48872" y="104775"/>
                </a:cubicBezTo>
                <a:cubicBezTo>
                  <a:pt x="46393" y="127088"/>
                  <a:pt x="42132" y="149173"/>
                  <a:pt x="39347" y="171450"/>
                </a:cubicBezTo>
                <a:cubicBezTo>
                  <a:pt x="35781" y="199979"/>
                  <a:pt x="32832" y="228582"/>
                  <a:pt x="29822" y="257175"/>
                </a:cubicBezTo>
                <a:cubicBezTo>
                  <a:pt x="26482" y="288908"/>
                  <a:pt x="24514" y="320797"/>
                  <a:pt x="20297" y="352425"/>
                </a:cubicBezTo>
                <a:cubicBezTo>
                  <a:pt x="18157" y="368472"/>
                  <a:pt x="14699" y="384344"/>
                  <a:pt x="10772" y="400050"/>
                </a:cubicBezTo>
                <a:cubicBezTo>
                  <a:pt x="8337" y="409790"/>
                  <a:pt x="1633" y="418592"/>
                  <a:pt x="1247" y="428625"/>
                </a:cubicBezTo>
                <a:cubicBezTo>
                  <a:pt x="-1560" y="501596"/>
                  <a:pt x="1247" y="574675"/>
                  <a:pt x="1247" y="6477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0" y="5257800"/>
            <a:ext cx="102235" cy="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1" y="481588"/>
            <a:ext cx="8715038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Evaluation: Health Outcomes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569" y="1045212"/>
            <a:ext cx="402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12224" y="1700808"/>
            <a:ext cx="3614400" cy="830997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108 of the 251 consumers remain linked to service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1159858"/>
            <a:ext cx="3643013" cy="4759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224" y="3001910"/>
            <a:ext cx="3614400" cy="1163760"/>
          </a:xfrm>
          <a:solidFill>
            <a:srgbClr val="A9D18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000" dirty="0" smtClean="0"/>
              <a:t>63% male. Median age 50. </a:t>
            </a:r>
          </a:p>
          <a:p>
            <a:pPr marL="0" indent="0" algn="ctr">
              <a:buNone/>
            </a:pPr>
            <a:r>
              <a:rPr lang="en-AU" sz="2000" dirty="0" smtClean="0"/>
              <a:t>79% Schizophrenia. </a:t>
            </a:r>
          </a:p>
          <a:p>
            <a:pPr marL="0" indent="0" algn="ctr">
              <a:buNone/>
            </a:pPr>
            <a:r>
              <a:rPr lang="en-AU" sz="2000" dirty="0" smtClean="0"/>
              <a:t>80% Metabolic Syndrome. </a:t>
            </a:r>
          </a:p>
          <a:p>
            <a:pPr marL="0" indent="0" algn="ctr">
              <a:buNone/>
            </a:pPr>
            <a:endParaRPr lang="en-AU" sz="2000" dirty="0"/>
          </a:p>
          <a:p>
            <a:pPr marL="0" indent="0" algn="ctr">
              <a:buNone/>
            </a:pPr>
            <a:endParaRPr lang="en-AU" sz="2000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8568" y="1249310"/>
          <a:ext cx="7486992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60322"/>
                <a:gridCol w="504040"/>
                <a:gridCol w="1378818"/>
                <a:gridCol w="144381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Anthropometry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Waist Circumference (cm)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30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104.7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Weight (kg)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59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86.2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87.6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38569" y="2908878"/>
          <a:ext cx="7486994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0417"/>
                <a:gridCol w="425302"/>
                <a:gridCol w="1222745"/>
                <a:gridCol w="1158948"/>
                <a:gridCol w="116958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Measure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Blood Pressure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79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122/80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118/79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0.012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8568" y="4184373"/>
          <a:ext cx="7486994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0417"/>
                <a:gridCol w="425302"/>
                <a:gridCol w="1222745"/>
                <a:gridCol w="1158948"/>
                <a:gridCol w="116958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Lipid Profile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Total Cholesterol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70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4.89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4.64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Triglycerides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68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2.05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High Density Lipoproteins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69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0.76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Low Density Lipoproteins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0.004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624387" y="4686300"/>
            <a:ext cx="771525" cy="342900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ounded Rectangle 14"/>
          <p:cNvSpPr/>
          <p:nvPr/>
        </p:nvSpPr>
        <p:spPr>
          <a:xfrm>
            <a:off x="6624387" y="6057900"/>
            <a:ext cx="887711" cy="342900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0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33945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8.33333E-7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8.33333E-7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 animBg="1"/>
      <p:bldP spid="3" grpId="1" build="p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0" y="1161438"/>
            <a:ext cx="3756101" cy="530893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1" y="481588"/>
            <a:ext cx="8715038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Evaluation: Health Outcomes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569" y="1045212"/>
            <a:ext cx="402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59411"/>
              </p:ext>
            </p:extLst>
          </p:nvPr>
        </p:nvGraphicFramePr>
        <p:xfrm>
          <a:off x="324000" y="1127139"/>
          <a:ext cx="7739996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7854"/>
                <a:gridCol w="1130714"/>
                <a:gridCol w="1130714"/>
                <a:gridCol w="113071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Anthropometry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Waist Circumference Male (cm)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108.9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104.5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0.055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Waist Circumference Female (cm)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104.1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100.3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0.055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54834"/>
              </p:ext>
            </p:extLst>
          </p:nvPr>
        </p:nvGraphicFramePr>
        <p:xfrm>
          <a:off x="323996" y="2758838"/>
          <a:ext cx="7739999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5445"/>
                <a:gridCol w="1261518"/>
                <a:gridCol w="1261518"/>
                <a:gridCol w="126151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Lipid Profile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Low Density Lipoproteins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2.88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2.60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276400" y="2498739"/>
            <a:ext cx="3729600" cy="923330"/>
          </a:xfrm>
          <a:prstGeom prst="rect">
            <a:avLst/>
          </a:prstGeom>
          <a:solidFill>
            <a:srgbClr val="F8CBA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rgbClr val="0F0F0E"/>
                </a:solidFill>
              </a:rPr>
              <a:t>Analysis group of </a:t>
            </a:r>
            <a:r>
              <a:rPr lang="en-AU" sz="1800" b="1" dirty="0" smtClean="0">
                <a:solidFill>
                  <a:srgbClr val="0F0F0E"/>
                </a:solidFill>
              </a:rPr>
              <a:t>251</a:t>
            </a:r>
            <a:r>
              <a:rPr lang="en-AU" sz="1800" dirty="0" smtClean="0">
                <a:solidFill>
                  <a:srgbClr val="0F0F0E"/>
                </a:solidFill>
              </a:rPr>
              <a:t> resampled to ensure clozapine proportionate:</a:t>
            </a:r>
          </a:p>
          <a:p>
            <a:pPr algn="ctr"/>
            <a:r>
              <a:rPr lang="en-AU" sz="1800" dirty="0" smtClean="0">
                <a:solidFill>
                  <a:srgbClr val="0F0F0E"/>
                </a:solidFill>
              </a:rPr>
              <a:t>108 original -36 clozapine +179 new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" y="5590007"/>
            <a:ext cx="2425700" cy="874293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9825"/>
              </p:ext>
            </p:extLst>
          </p:nvPr>
        </p:nvGraphicFramePr>
        <p:xfrm>
          <a:off x="300555" y="3912529"/>
          <a:ext cx="7763442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921"/>
                <a:gridCol w="1267507"/>
                <a:gridCol w="1267507"/>
                <a:gridCol w="1267507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Blood Sugar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HbA1c (</a:t>
                      </a:r>
                      <a:r>
                        <a:rPr lang="en-AU" dirty="0" err="1" smtClean="0"/>
                        <a:t>mmol</a:t>
                      </a:r>
                      <a:r>
                        <a:rPr lang="en-AU" dirty="0" smtClean="0"/>
                        <a:t>/</a:t>
                      </a:r>
                      <a:r>
                        <a:rPr lang="en-AU" dirty="0" err="1" smtClean="0"/>
                        <a:t>mol</a:t>
                      </a:r>
                      <a:r>
                        <a:rPr lang="en-AU" dirty="0" smtClean="0"/>
                        <a:t>)</a:t>
                      </a:r>
                      <a:endParaRPr lang="en-AU" baseline="30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6.11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5.77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0.124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Proportion HbA1c ‘at risk’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30%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0.025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8969"/>
              </p:ext>
            </p:extLst>
          </p:nvPr>
        </p:nvGraphicFramePr>
        <p:xfrm>
          <a:off x="300555" y="5549900"/>
          <a:ext cx="776344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1554"/>
                <a:gridCol w="1263962"/>
                <a:gridCol w="1263962"/>
                <a:gridCol w="126396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Measure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2016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2020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P-value</a:t>
                      </a:r>
                      <a:endParaRPr lang="en-AU" dirty="0"/>
                    </a:p>
                  </a:txBody>
                  <a:tcPr>
                    <a:solidFill>
                      <a:srgbClr val="F8CBA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Body Mass Index</a:t>
                      </a:r>
                      <a:r>
                        <a:rPr lang="en-AU" baseline="0" dirty="0" smtClean="0"/>
                        <a:t> (kg/m</a:t>
                      </a:r>
                      <a:r>
                        <a:rPr lang="en-AU" baseline="30000" dirty="0" smtClean="0"/>
                        <a:t>2</a:t>
                      </a:r>
                      <a:r>
                        <a:rPr lang="en-AU" baseline="0" dirty="0" smtClean="0"/>
                        <a:t>)</a:t>
                      </a:r>
                      <a:endParaRPr lang="en-AU" baseline="30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30.6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0.047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4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0026 0.41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7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33346 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5313" y="41524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3316249" y="493570"/>
            <a:ext cx="8715038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Future Directions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1" y="1111359"/>
            <a:ext cx="5760000" cy="1836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5" y="1111359"/>
            <a:ext cx="5760000" cy="1836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252507" y="2088000"/>
            <a:ext cx="3286790" cy="752475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Peer workers to share success stories 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9" y="3008531"/>
            <a:ext cx="5760000" cy="1836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5" y="3008531"/>
            <a:ext cx="5760000" cy="1836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10951" r="8994"/>
          <a:stretch/>
        </p:blipFill>
        <p:spPr>
          <a:xfrm>
            <a:off x="294550" y="3052800"/>
            <a:ext cx="2376000" cy="1746000"/>
          </a:xfrm>
          <a:prstGeom prst="rect">
            <a:avLst/>
          </a:prstGeom>
          <a:ln w="22225" cap="sq">
            <a:solidFill>
              <a:srgbClr val="2F5685"/>
            </a:solidFill>
            <a:miter lim="800000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33763" y="3100036"/>
            <a:ext cx="3181350" cy="1647461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Economic evaluation of ccCHiP clinic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2507" y="3098235"/>
            <a:ext cx="3286789" cy="1654791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Introducing nurse practitioners for chronic disease management 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0" y="4908009"/>
            <a:ext cx="5760000" cy="1836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33763" y="4970568"/>
            <a:ext cx="3181350" cy="1687871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Developing a new metabolic risk stratification tool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8495"/>
          <a:stretch/>
        </p:blipFill>
        <p:spPr>
          <a:xfrm>
            <a:off x="294716" y="4940240"/>
            <a:ext cx="2369441" cy="1753200"/>
          </a:xfrm>
          <a:prstGeom prst="rect">
            <a:avLst/>
          </a:prstGeom>
          <a:ln w="22225">
            <a:solidFill>
              <a:srgbClr val="3B5B87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1833" b="1648"/>
          <a:stretch/>
        </p:blipFill>
        <p:spPr>
          <a:xfrm>
            <a:off x="9660276" y="3052799"/>
            <a:ext cx="2211404" cy="1763749"/>
          </a:xfrm>
          <a:prstGeom prst="rect">
            <a:avLst/>
          </a:prstGeom>
          <a:ln w="22225">
            <a:solidFill>
              <a:srgbClr val="385D8A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5" y="4904169"/>
            <a:ext cx="5760000" cy="1836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50542" y="4970568"/>
            <a:ext cx="3371851" cy="1722872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Strategy to eliminate Hep-C Virus in mental health consumers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2839" b="4363"/>
          <a:stretch/>
        </p:blipFill>
        <p:spPr>
          <a:xfrm>
            <a:off x="9656675" y="4939114"/>
            <a:ext cx="2228400" cy="1756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31849" y="1230307"/>
            <a:ext cx="3183264" cy="752475"/>
          </a:xfrm>
          <a:prstGeom prst="rect">
            <a:avLst/>
          </a:prstGeom>
          <a:solidFill>
            <a:srgbClr val="0188C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Commencing The SHAReD Trial: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86679" y="3941668"/>
            <a:ext cx="8101716" cy="10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spcAft>
                <a:spcPct val="40000"/>
              </a:spcAft>
            </a:pP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Prepared by </a:t>
            </a:r>
            <a:r>
              <a:rPr lang="en-AU" sz="1600" b="1" dirty="0">
                <a:solidFill>
                  <a:schemeClr val="bg1"/>
                </a:solidFill>
                <a:latin typeface="Arial"/>
                <a:cs typeface="Arial"/>
              </a:rPr>
              <a:t>[Insert name of presenter]</a:t>
            </a: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[Insert title]</a:t>
            </a:r>
            <a:b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[Insert Branch name]</a:t>
            </a:r>
          </a:p>
          <a:p>
            <a:pPr defTabSz="1151410"/>
            <a:r>
              <a:rPr lang="en-AU" sz="1600" b="1" dirty="0">
                <a:solidFill>
                  <a:schemeClr val="bg1"/>
                </a:solidFill>
                <a:latin typeface="Arial"/>
                <a:cs typeface="Arial"/>
              </a:rPr>
              <a:t>Month 200X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6680" y="1951316"/>
            <a:ext cx="8408915" cy="15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lnSpc>
                <a:spcPct val="90000"/>
              </a:lnSpc>
            </a:pPr>
            <a:r>
              <a:rPr lang="en-AU" sz="5333" dirty="0">
                <a:solidFill>
                  <a:srgbClr val="FFFFFF"/>
                </a:solidFill>
                <a:latin typeface="Helvetica"/>
                <a:cs typeface="Helvetica"/>
              </a:rPr>
              <a:t>Insert title here</a:t>
            </a:r>
            <a:r>
              <a:rPr lang="en-AU" sz="5333" dirty="0">
                <a:solidFill>
                  <a:srgbClr val="FFFFFF"/>
                </a:solidFill>
                <a:latin typeface="Helvetica Light"/>
                <a:cs typeface="Helvetica Light"/>
              </a:rPr>
              <a:t/>
            </a:r>
            <a:br>
              <a:rPr lang="en-AU" sz="5333" dirty="0">
                <a:solidFill>
                  <a:srgbClr val="FFFFFF"/>
                </a:solidFill>
                <a:latin typeface="Helvetica Light"/>
                <a:cs typeface="Helvetica Light"/>
              </a:rPr>
            </a:br>
            <a:r>
              <a:rPr lang="en-AU" sz="4267" dirty="0">
                <a:solidFill>
                  <a:srgbClr val="FFFFFF"/>
                </a:solidFill>
                <a:latin typeface="Helvetica Light"/>
                <a:cs typeface="Helvetica Light"/>
              </a:rPr>
              <a:t>Insert subtitle here</a:t>
            </a:r>
            <a:endParaRPr lang="en-AU" sz="5333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B61173-558A-9C44-B916-58F6C14D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FA1389-8077-E043-A746-49A3DE1C303F}"/>
              </a:ext>
            </a:extLst>
          </p:cNvPr>
          <p:cNvSpPr txBox="1"/>
          <p:nvPr/>
        </p:nvSpPr>
        <p:spPr>
          <a:xfrm>
            <a:off x="5153574" y="698043"/>
            <a:ext cx="664476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Living </a:t>
            </a: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Well, Living </a:t>
            </a:r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Longer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AU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Sydney Local Health District’s integrated </a:t>
            </a:r>
            <a:r>
              <a:rPr lang="en-AU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care </a:t>
            </a:r>
            <a:endParaRPr lang="en-AU" dirty="0" smtClean="0">
              <a:solidFill>
                <a:srgbClr val="A8CFE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initiative aiming to </a:t>
            </a:r>
            <a:r>
              <a:rPr lang="en-AU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 the physical health of </a:t>
            </a:r>
            <a:r>
              <a:rPr lang="en-AU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people </a:t>
            </a:r>
            <a:r>
              <a:rPr lang="en-AU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living with severe mental </a:t>
            </a:r>
            <a:r>
              <a:rPr lang="en-AU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illness</a:t>
            </a:r>
          </a:p>
          <a:p>
            <a:pPr>
              <a:lnSpc>
                <a:spcPct val="90000"/>
              </a:lnSpc>
            </a:pPr>
            <a:endParaRPr lang="en-AU" dirty="0">
              <a:solidFill>
                <a:srgbClr val="A8CFE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330" y="4019448"/>
            <a:ext cx="4275849" cy="1477328"/>
          </a:xfrm>
          <a:prstGeom prst="rect">
            <a:avLst/>
          </a:prstGeom>
          <a:ln>
            <a:solidFill>
              <a:srgbClr val="3055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305584"/>
                </a:solidFill>
              </a:rPr>
              <a:t>Andy </a:t>
            </a:r>
            <a:r>
              <a:rPr lang="en-AU" sz="2000" dirty="0">
                <a:solidFill>
                  <a:srgbClr val="305584"/>
                </a:solidFill>
              </a:rPr>
              <a:t>Simpson, Program </a:t>
            </a:r>
            <a:r>
              <a:rPr lang="en-AU" sz="2000" dirty="0" smtClean="0">
                <a:solidFill>
                  <a:srgbClr val="305584"/>
                </a:solidFill>
              </a:rPr>
              <a:t>Manager</a:t>
            </a:r>
            <a:br>
              <a:rPr lang="en-AU" sz="2000" dirty="0" smtClean="0">
                <a:solidFill>
                  <a:srgbClr val="305584"/>
                </a:solidFill>
              </a:rPr>
            </a:br>
            <a:r>
              <a:rPr lang="en-AU" sz="2000" dirty="0" smtClean="0">
                <a:solidFill>
                  <a:srgbClr val="305584"/>
                </a:solidFill>
              </a:rPr>
              <a:t>Living Well, Living Longer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305584"/>
                </a:solidFill>
                <a:hlinkClick r:id="rId3"/>
              </a:rPr>
              <a:t>Andrew.simpson1@health.nsw.gov.au</a:t>
            </a:r>
            <a:r>
              <a:rPr lang="en-AU" sz="2000" dirty="0" smtClean="0">
                <a:solidFill>
                  <a:srgbClr val="305584"/>
                </a:solidFill>
              </a:rPr>
              <a:t> </a:t>
            </a:r>
            <a:endParaRPr lang="en-AU" sz="2000" dirty="0">
              <a:solidFill>
                <a:srgbClr val="30558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7425" y="2424223"/>
            <a:ext cx="6646487" cy="3072552"/>
          </a:xfrm>
          <a:prstGeom prst="rect">
            <a:avLst/>
          </a:prstGeom>
          <a:ln>
            <a:solidFill>
              <a:srgbClr val="3C5E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800" b="1" u="sng" dirty="0" smtClean="0"/>
              <a:t>Acknowledgements</a:t>
            </a:r>
          </a:p>
          <a:p>
            <a:r>
              <a:rPr lang="en-AU" sz="1800" dirty="0" smtClean="0"/>
              <a:t>Dr Andrew McDonald, A/Clinical Director, MH Services, Sydney LHD</a:t>
            </a:r>
          </a:p>
          <a:p>
            <a:r>
              <a:rPr lang="en-AU" sz="1800" dirty="0" smtClean="0"/>
              <a:t>Prof Tim Lambert, Director ccCHiP, USyd/Sydney LHD</a:t>
            </a:r>
          </a:p>
          <a:p>
            <a:r>
              <a:rPr lang="en-AU" sz="1800" dirty="0" smtClean="0"/>
              <a:t>Lisa Parcsi, Director Integration &amp; Partnerships, Sydney LHD</a:t>
            </a:r>
          </a:p>
          <a:p>
            <a:r>
              <a:rPr lang="en-AU" sz="1800" dirty="0" smtClean="0"/>
              <a:t>Jemima Isbester, Senior Peer Worker, Sydney LHD</a:t>
            </a:r>
          </a:p>
          <a:p>
            <a:r>
              <a:rPr lang="en-AU" sz="1800" dirty="0" smtClean="0"/>
              <a:t>Dr Michelle Cunich, Health Economist, Boden Collaboration</a:t>
            </a:r>
          </a:p>
          <a:p>
            <a:r>
              <a:rPr lang="en-AU" sz="1800" dirty="0" smtClean="0"/>
              <a:t>Erikka Hennessy, Senior Dietitian, MH Services, Sydney LHD</a:t>
            </a:r>
          </a:p>
          <a:p>
            <a:r>
              <a:rPr lang="en-AU" sz="1800" dirty="0" smtClean="0"/>
              <a:t>Paul Clenaghan, Community &amp; Partnerships Manager, Sydney LHD</a:t>
            </a:r>
          </a:p>
          <a:p>
            <a:r>
              <a:rPr lang="en-AU" sz="1800" dirty="0" smtClean="0"/>
              <a:t>Laura Garcelon, GP &amp; PHN Partnerships Coordinator, Sydney LHD</a:t>
            </a:r>
          </a:p>
          <a:p>
            <a:r>
              <a:rPr lang="en-AU" sz="1800" dirty="0" smtClean="0"/>
              <a:t>Richard Tippett, GP &amp; MH Shared Care Liaison Clinician, Sydney LHD</a:t>
            </a:r>
          </a:p>
          <a:p>
            <a:r>
              <a:rPr lang="en-AU" sz="1800" dirty="0" smtClean="0"/>
              <a:t>Petrina Rimmer, </a:t>
            </a:r>
            <a:r>
              <a:rPr lang="en-AU" sz="1800" dirty="0"/>
              <a:t>GP &amp; MH Shared Care Liaison Clinician, Sydney </a:t>
            </a:r>
            <a:r>
              <a:rPr lang="en-AU" sz="1800" dirty="0" smtClean="0"/>
              <a:t>LHD</a:t>
            </a:r>
            <a:endParaRPr lang="en-AU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7" y="712381"/>
            <a:ext cx="4257642" cy="3033400"/>
          </a:xfrm>
          <a:prstGeom prst="rect">
            <a:avLst/>
          </a:prstGeom>
          <a:ln w="34925">
            <a:solidFill>
              <a:srgbClr val="305584"/>
            </a:solidFill>
          </a:ln>
        </p:spPr>
      </p:pic>
    </p:spTree>
    <p:extLst>
      <p:ext uri="{BB962C8B-B14F-4D97-AF65-F5344CB8AC3E}">
        <p14:creationId xmlns:p14="http://schemas.microsoft.com/office/powerpoint/2010/main" val="6150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86679" y="3941668"/>
            <a:ext cx="8101716" cy="10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spcAft>
                <a:spcPct val="40000"/>
              </a:spcAft>
            </a:pP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Prepared by </a:t>
            </a:r>
            <a:r>
              <a:rPr lang="en-AU" sz="1600" b="1" dirty="0">
                <a:solidFill>
                  <a:schemeClr val="bg1"/>
                </a:solidFill>
                <a:latin typeface="Arial"/>
                <a:cs typeface="Arial"/>
              </a:rPr>
              <a:t>[Insert name of presenter]</a:t>
            </a: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[Insert title]</a:t>
            </a:r>
            <a:b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[Insert Branch name]</a:t>
            </a:r>
          </a:p>
          <a:p>
            <a:pPr defTabSz="1151410"/>
            <a:r>
              <a:rPr lang="en-AU" sz="1600" b="1" dirty="0">
                <a:solidFill>
                  <a:schemeClr val="bg1"/>
                </a:solidFill>
                <a:latin typeface="Arial"/>
                <a:cs typeface="Arial"/>
              </a:rPr>
              <a:t>Month 200X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6680" y="1951316"/>
            <a:ext cx="8408915" cy="15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151410">
              <a:lnSpc>
                <a:spcPct val="90000"/>
              </a:lnSpc>
            </a:pPr>
            <a:r>
              <a:rPr lang="en-AU" sz="5333" dirty="0">
                <a:solidFill>
                  <a:srgbClr val="FFFFFF"/>
                </a:solidFill>
                <a:latin typeface="Helvetica"/>
                <a:cs typeface="Helvetica"/>
              </a:rPr>
              <a:t>Insert title here</a:t>
            </a:r>
            <a:r>
              <a:rPr lang="en-AU" sz="5333" dirty="0">
                <a:solidFill>
                  <a:srgbClr val="FFFFFF"/>
                </a:solidFill>
                <a:latin typeface="Helvetica Light"/>
                <a:cs typeface="Helvetica Light"/>
              </a:rPr>
              <a:t/>
            </a:r>
            <a:br>
              <a:rPr lang="en-AU" sz="5333" dirty="0">
                <a:solidFill>
                  <a:srgbClr val="FFFFFF"/>
                </a:solidFill>
                <a:latin typeface="Helvetica Light"/>
                <a:cs typeface="Helvetica Light"/>
              </a:rPr>
            </a:br>
            <a:r>
              <a:rPr lang="en-AU" sz="4267" dirty="0">
                <a:solidFill>
                  <a:srgbClr val="FFFFFF"/>
                </a:solidFill>
                <a:latin typeface="Helvetica Light"/>
                <a:cs typeface="Helvetica Light"/>
              </a:rPr>
              <a:t>Insert subtitle here</a:t>
            </a:r>
            <a:endParaRPr lang="en-AU" sz="5333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B61173-558A-9C44-B916-58F6C14D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FA1389-8077-E043-A746-49A3DE1C303F}"/>
              </a:ext>
            </a:extLst>
          </p:cNvPr>
          <p:cNvSpPr txBox="1"/>
          <p:nvPr/>
        </p:nvSpPr>
        <p:spPr>
          <a:xfrm>
            <a:off x="804823" y="1330297"/>
            <a:ext cx="868092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chemeClr val="bg1"/>
                </a:solidFill>
                <a:latin typeface="Arial"/>
                <a:cs typeface="Arial"/>
              </a:rPr>
              <a:t>Living </a:t>
            </a:r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Well, Living </a:t>
            </a:r>
            <a:r>
              <a:rPr lang="en-US" sz="5400" dirty="0" smtClean="0">
                <a:solidFill>
                  <a:schemeClr val="bg1"/>
                </a:solidFill>
                <a:latin typeface="Arial"/>
                <a:cs typeface="Arial"/>
              </a:rPr>
              <a:t>Longer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AU" sz="3200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Sydney Local Health District’s integrated </a:t>
            </a:r>
            <a:r>
              <a:rPr lang="en-AU" sz="3200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care </a:t>
            </a:r>
            <a:endParaRPr lang="en-AU" sz="3200" dirty="0" smtClean="0">
              <a:solidFill>
                <a:srgbClr val="A8CFE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3200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initiative aiming to </a:t>
            </a:r>
            <a:r>
              <a:rPr lang="en-AU" sz="3200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 the physical health of </a:t>
            </a:r>
            <a:r>
              <a:rPr lang="en-AU" sz="3200" dirty="0" smtClean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people </a:t>
            </a:r>
            <a:r>
              <a:rPr lang="en-AU" sz="3200" dirty="0">
                <a:solidFill>
                  <a:srgbClr val="A8CFE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living with severe mental illness</a:t>
            </a:r>
            <a:endParaRPr lang="en-US" sz="2800" dirty="0">
              <a:solidFill>
                <a:srgbClr val="A8CFE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823" y="3941668"/>
            <a:ext cx="1080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82C7FF"/>
                </a:solidFill>
              </a:rPr>
              <a:t>Andy </a:t>
            </a:r>
            <a:r>
              <a:rPr lang="en-AU" sz="2800" dirty="0">
                <a:solidFill>
                  <a:srgbClr val="82C7FF"/>
                </a:solidFill>
              </a:rPr>
              <a:t>Simpson, Program Manager, Living Well, Living Longer</a:t>
            </a:r>
          </a:p>
        </p:txBody>
      </p:sp>
    </p:spTree>
    <p:extLst>
      <p:ext uri="{BB962C8B-B14F-4D97-AF65-F5344CB8AC3E}">
        <p14:creationId xmlns:p14="http://schemas.microsoft.com/office/powerpoint/2010/main" val="26801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7988292" y="481588"/>
            <a:ext cx="396524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Context: Comorbidity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922589F6-9923-C342-95C7-1D18A6388D9E}"/>
              </a:ext>
            </a:extLst>
          </p:cNvPr>
          <p:cNvSpPr txBox="1">
            <a:spLocks noChangeArrowheads="1"/>
          </p:cNvSpPr>
          <p:nvPr/>
        </p:nvSpPr>
        <p:spPr>
          <a:xfrm>
            <a:off x="231425" y="1149926"/>
            <a:ext cx="11886684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b="1" u="sng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Equally Well Consensus </a:t>
            </a:r>
            <a:r>
              <a:rPr lang="en-AU" sz="2400" b="1" u="sng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Statement</a:t>
            </a:r>
            <a:r>
              <a:rPr lang="en-AU" sz="24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en-AU" sz="2400" b="1" dirty="0" smtClean="0">
                <a:solidFill>
                  <a:srgbClr val="0085C8"/>
                </a:solidFill>
                <a:latin typeface="Arial" charset="0"/>
              </a:rPr>
              <a:t>People living with severe mental illness are</a:t>
            </a:r>
            <a:endParaRPr lang="en-AU" sz="2400" b="1" dirty="0">
              <a:solidFill>
                <a:srgbClr val="0085C8"/>
              </a:solidFill>
              <a:latin typeface="Arial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26" y="1781209"/>
            <a:ext cx="2563283" cy="25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49933" y="1405660"/>
            <a:ext cx="1316567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118281" y="1839577"/>
            <a:ext cx="1219200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lowchart: Connector 10"/>
          <p:cNvSpPr>
            <a:spLocks noChangeArrowheads="1"/>
          </p:cNvSpPr>
          <p:nvPr/>
        </p:nvSpPr>
        <p:spPr bwMode="auto">
          <a:xfrm>
            <a:off x="1727881" y="2449177"/>
            <a:ext cx="609600" cy="6096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Down Arrow 13"/>
          <p:cNvSpPr>
            <a:spLocks noChangeArrowheads="1"/>
          </p:cNvSpPr>
          <p:nvPr/>
        </p:nvSpPr>
        <p:spPr bwMode="auto">
          <a:xfrm>
            <a:off x="2295150" y="1630028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Down Arrow 14"/>
          <p:cNvSpPr>
            <a:spLocks noChangeArrowheads="1"/>
          </p:cNvSpPr>
          <p:nvPr/>
        </p:nvSpPr>
        <p:spPr bwMode="auto">
          <a:xfrm>
            <a:off x="2295150" y="1405661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2174499" y="1285013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Down Arrow 17"/>
          <p:cNvSpPr>
            <a:spLocks noChangeArrowheads="1"/>
          </p:cNvSpPr>
          <p:nvPr/>
        </p:nvSpPr>
        <p:spPr bwMode="auto">
          <a:xfrm>
            <a:off x="2295150" y="1405661"/>
            <a:ext cx="645583" cy="1303867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96762" y="4230412"/>
            <a:ext cx="11040534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6x           </a:t>
            </a:r>
            <a:r>
              <a:rPr lang="en-AU" altLang="en-US" sz="5867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5x           </a:t>
            </a:r>
            <a:r>
              <a:rPr lang="en-AU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4x        </a:t>
            </a:r>
            <a:r>
              <a:rPr lang="en-AU" altLang="en-US" sz="5867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14-23</a:t>
            </a:r>
            <a:endParaRPr lang="en-AU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435935" y="5045330"/>
            <a:ext cx="11301361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More </a:t>
            </a:r>
            <a:r>
              <a:rPr lang="en-AU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likely to die from                  </a:t>
            </a:r>
            <a:r>
              <a:rPr lang="en-AU" sz="18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More </a:t>
            </a:r>
            <a:r>
              <a:rPr lang="en-AU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likely to 	              </a:t>
            </a:r>
            <a:r>
              <a:rPr lang="en-AU" sz="18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More </a:t>
            </a:r>
            <a:r>
              <a:rPr lang="en-AU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likely to die from             </a:t>
            </a:r>
            <a:r>
              <a:rPr lang="en-AU" sz="18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Years </a:t>
            </a:r>
            <a:r>
              <a:rPr lang="en-AU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of lost life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67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Cardiovascular Disease                    </a:t>
            </a:r>
            <a:r>
              <a:rPr lang="en-AU" sz="18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Smoke</a:t>
            </a:r>
            <a:r>
              <a:rPr lang="en-AU" sz="1867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	                </a:t>
            </a:r>
            <a:r>
              <a:rPr lang="en-AU" sz="18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Respiratory </a:t>
            </a:r>
            <a:r>
              <a:rPr lang="en-AU" sz="1867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Disease	      </a:t>
            </a:r>
            <a:r>
              <a:rPr lang="en-AU" sz="18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Early </a:t>
            </a:r>
            <a:r>
              <a:rPr lang="en-AU" sz="1867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Mortality</a:t>
            </a:r>
          </a:p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86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2197" y="5847548"/>
            <a:ext cx="522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AU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National Mental Health Commission. </a:t>
            </a:r>
            <a:r>
              <a:rPr lang="en-AU" sz="1400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Equally Well Consensus Statement: Improving the physical health and wellbeing of people living with mental illness in Australia</a:t>
            </a:r>
            <a:r>
              <a:rPr lang="en-AU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Sydney NMHC, 2016.</a:t>
            </a:r>
          </a:p>
          <a:p>
            <a:pPr defTabSz="1219140"/>
            <a:endParaRPr lang="en-AU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16475"/>
          <a:stretch/>
        </p:blipFill>
        <p:spPr>
          <a:xfrm>
            <a:off x="510495" y="5744007"/>
            <a:ext cx="2254581" cy="867860"/>
          </a:xfrm>
          <a:prstGeom prst="rect">
            <a:avLst/>
          </a:prstGeom>
        </p:spPr>
      </p:pic>
      <p:pic>
        <p:nvPicPr>
          <p:cNvPr id="25" name="Picture 24" descr="C:\Users\garcel.SWSAHSNT\AppData\Local\Microsoft\Windows\Temporary Internet Files\Content.IE5\PD32F9AC\cardiac-156059_128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1" y="1856271"/>
            <a:ext cx="2878955" cy="253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C:\Users\garcel.SWSAHSNT\AppData\Local\Microsoft\Windows\Temporary Internet Files\Content.IE5\7OQ463JX\cigarette-110849_12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4" y="1800939"/>
            <a:ext cx="2659657" cy="253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6" descr="C:\Users\garcel.SWSAHSNT\AppData\Local\Microsoft\Windows\Temporary Internet Files\Content.IE5\BP76V6NL\upper-body-944557_128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0" y="1800939"/>
            <a:ext cx="2552306" cy="253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16438" y="1818053"/>
            <a:ext cx="2659657" cy="2526840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25845" y="1796482"/>
            <a:ext cx="2668747" cy="253129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0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7222836" y="481588"/>
            <a:ext cx="4730701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Context: Early Mortality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2174499" y="1285013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87443" y="1232161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AU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Australian life expectancy at birth by gender, 1900 - 2005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/>
          <a:stretch>
            <a:fillRect/>
          </a:stretch>
        </p:blipFill>
        <p:spPr bwMode="auto">
          <a:xfrm>
            <a:off x="176972" y="1617297"/>
            <a:ext cx="6498865" cy="37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Rounded Rectangle">
            <a:extLst>
              <a:ext uri="{FF2B5EF4-FFF2-40B4-BE49-F238E27FC236}"/>
            </a:extLst>
          </p:cNvPr>
          <p:cNvSpPr/>
          <p:nvPr/>
        </p:nvSpPr>
        <p:spPr>
          <a:xfrm>
            <a:off x="6393892" y="3888527"/>
            <a:ext cx="80963" cy="3502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175">
            <a:solidFill>
              <a:srgbClr val="888888"/>
            </a:solidFill>
            <a:miter lim="400000"/>
          </a:ln>
          <a:effectLst>
            <a:outerShdw blurRad="114300" dist="25400" dir="3840000" rotWithShape="0">
              <a:srgbClr val="000000">
                <a:alpha val="63999"/>
              </a:srgbClr>
            </a:outerShdw>
          </a:effectLst>
        </p:spPr>
        <p:txBody>
          <a:bodyPr lIns="20083" tIns="20083" rIns="20083" bIns="20083" anchor="ctr"/>
          <a:lstStyle/>
          <a:p>
            <a:pPr algn="ctr" defTabSz="6827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2800">
                <a:solidFill>
                  <a:srgbClr val="F8F8F8"/>
                </a:solidFill>
                <a:uFill>
                  <a:solidFill>
                    <a:srgbClr val="F8F8F8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400">
              <a:solidFill>
                <a:srgbClr val="F8F8F8"/>
              </a:solidFill>
              <a:uFill>
                <a:solidFill>
                  <a:srgbClr val="F8F8F8"/>
                </a:solidFill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Line">
            <a:extLst>
              <a:ext uri="{FF2B5EF4-FFF2-40B4-BE49-F238E27FC236}"/>
            </a:extLst>
          </p:cNvPr>
          <p:cNvSpPr/>
          <p:nvPr/>
        </p:nvSpPr>
        <p:spPr>
          <a:xfrm flipH="1">
            <a:off x="1037730" y="2643848"/>
            <a:ext cx="5437971" cy="1594968"/>
          </a:xfrm>
          <a:prstGeom prst="line">
            <a:avLst/>
          </a:prstGeom>
          <a:ln w="76200">
            <a:solidFill>
              <a:srgbClr val="00B050"/>
            </a:solidFill>
            <a:miter lim="400000"/>
            <a:headEnd type="stealth"/>
            <a:tailEnd type="stealth"/>
          </a:ln>
          <a:effectLst>
            <a:outerShdw blurRad="25400" dist="254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3" name="Double Arrow">
            <a:extLst>
              <a:ext uri="{FF2B5EF4-FFF2-40B4-BE49-F238E27FC236}"/>
            </a:extLst>
          </p:cNvPr>
          <p:cNvSpPr/>
          <p:nvPr/>
        </p:nvSpPr>
        <p:spPr>
          <a:xfrm rot="16200000">
            <a:off x="5858011" y="3138627"/>
            <a:ext cx="1159901" cy="275592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C00000"/>
          </a:solidFill>
          <a:ln w="3175">
            <a:solidFill>
              <a:srgbClr val="888888"/>
            </a:solidFill>
            <a:miter lim="400000"/>
          </a:ln>
          <a:effectLst>
            <a:outerShdw blurRad="114300" dist="25400" dir="3840000" rotWithShape="0">
              <a:srgbClr val="000000">
                <a:alpha val="63999"/>
              </a:srgbClr>
            </a:outerShdw>
          </a:effectLst>
        </p:spPr>
        <p:txBody>
          <a:bodyPr lIns="20083" tIns="20083" rIns="20083" bIns="20083" anchor="ctr"/>
          <a:lstStyle/>
          <a:p>
            <a:pPr algn="ctr" defTabSz="6827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2800">
                <a:solidFill>
                  <a:srgbClr val="F8F8F8"/>
                </a:solidFill>
                <a:uFill>
                  <a:solidFill>
                    <a:srgbClr val="F8F8F8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400">
              <a:solidFill>
                <a:srgbClr val="F8F8F8"/>
              </a:solidFill>
              <a:uFill>
                <a:solidFill>
                  <a:srgbClr val="F8F8F8"/>
                </a:solidFill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Severe mental illness population">
            <a:extLst>
              <a:ext uri="{FF2B5EF4-FFF2-40B4-BE49-F238E27FC236}"/>
            </a:extLst>
          </p:cNvPr>
          <p:cNvSpPr/>
          <p:nvPr/>
        </p:nvSpPr>
        <p:spPr bwMode="auto">
          <a:xfrm>
            <a:off x="1852443" y="4204756"/>
            <a:ext cx="2735262" cy="2143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20083" tIns="20083" rIns="20083" bIns="20083" anchor="ctr"/>
          <a:lstStyle>
            <a:lvl1pPr algn="ctr" defTabSz="1295400">
              <a:buClr>
                <a:srgbClr val="000000"/>
              </a:buClr>
              <a:defRPr sz="2600">
                <a:solidFill>
                  <a:srgbClr val="001F85"/>
                </a:solidFill>
                <a:uFill>
                  <a:solidFill>
                    <a:srgbClr val="001F85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sz="1200" dirty="0">
                <a:solidFill>
                  <a:srgbClr val="FF0000"/>
                </a:solidFill>
                <a:latin typeface="Arial"/>
              </a:rPr>
              <a:t>Severe mental illness population</a:t>
            </a:r>
          </a:p>
        </p:txBody>
      </p:sp>
      <p:sp>
        <p:nvSpPr>
          <p:cNvPr id="45" name="Line">
            <a:extLst>
              <a:ext uri="{FF2B5EF4-FFF2-40B4-BE49-F238E27FC236}"/>
            </a:extLst>
          </p:cNvPr>
          <p:cNvSpPr/>
          <p:nvPr/>
        </p:nvSpPr>
        <p:spPr>
          <a:xfrm flipH="1">
            <a:off x="1037729" y="3250560"/>
            <a:ext cx="5347199" cy="1006685"/>
          </a:xfrm>
          <a:custGeom>
            <a:avLst/>
            <a:gdLst>
              <a:gd name="connsiteX0" fmla="*/ 0 w 4038894"/>
              <a:gd name="connsiteY0" fmla="*/ 0 h 1025770"/>
              <a:gd name="connsiteX1" fmla="*/ 4038894 w 4038894"/>
              <a:gd name="connsiteY1" fmla="*/ 1025770 h 1025770"/>
              <a:gd name="connsiteX0" fmla="*/ 0 w 4038894"/>
              <a:gd name="connsiteY0" fmla="*/ 0 h 1025770"/>
              <a:gd name="connsiteX1" fmla="*/ 4038894 w 4038894"/>
              <a:gd name="connsiteY1" fmla="*/ 1025770 h 1025770"/>
              <a:gd name="connsiteX0" fmla="*/ 0 w 4038894"/>
              <a:gd name="connsiteY0" fmla="*/ 0 h 1025770"/>
              <a:gd name="connsiteX1" fmla="*/ 4038894 w 4038894"/>
              <a:gd name="connsiteY1" fmla="*/ 1025770 h 1025770"/>
              <a:gd name="connsiteX0" fmla="*/ 0 w 4067770"/>
              <a:gd name="connsiteY0" fmla="*/ 0 h 919893"/>
              <a:gd name="connsiteX1" fmla="*/ 4067770 w 4067770"/>
              <a:gd name="connsiteY1" fmla="*/ 919893 h 919893"/>
              <a:gd name="connsiteX0" fmla="*/ 0 w 4067770"/>
              <a:gd name="connsiteY0" fmla="*/ 0 h 919893"/>
              <a:gd name="connsiteX1" fmla="*/ 4067770 w 4067770"/>
              <a:gd name="connsiteY1" fmla="*/ 919893 h 919893"/>
              <a:gd name="connsiteX0" fmla="*/ 0 w 4075301"/>
              <a:gd name="connsiteY0" fmla="*/ 154005 h 343914"/>
              <a:gd name="connsiteX1" fmla="*/ 4075301 w 4075301"/>
              <a:gd name="connsiteY1" fmla="*/ 343914 h 343914"/>
              <a:gd name="connsiteX0" fmla="*/ 0 w 4075301"/>
              <a:gd name="connsiteY0" fmla="*/ 780989 h 970898"/>
              <a:gd name="connsiteX1" fmla="*/ 1097769 w 4075301"/>
              <a:gd name="connsiteY1" fmla="*/ 0 h 970898"/>
              <a:gd name="connsiteX2" fmla="*/ 4075301 w 4075301"/>
              <a:gd name="connsiteY2" fmla="*/ 970898 h 970898"/>
              <a:gd name="connsiteX0" fmla="*/ 0 w 4075301"/>
              <a:gd name="connsiteY0" fmla="*/ 780989 h 970898"/>
              <a:gd name="connsiteX1" fmla="*/ 1097769 w 4075301"/>
              <a:gd name="connsiteY1" fmla="*/ 0 h 970898"/>
              <a:gd name="connsiteX2" fmla="*/ 4075301 w 4075301"/>
              <a:gd name="connsiteY2" fmla="*/ 970898 h 970898"/>
              <a:gd name="connsiteX0" fmla="*/ 0 w 4075301"/>
              <a:gd name="connsiteY0" fmla="*/ 761778 h 951687"/>
              <a:gd name="connsiteX1" fmla="*/ 984810 w 4075301"/>
              <a:gd name="connsiteY1" fmla="*/ 0 h 951687"/>
              <a:gd name="connsiteX2" fmla="*/ 4075301 w 4075301"/>
              <a:gd name="connsiteY2" fmla="*/ 951687 h 951687"/>
              <a:gd name="connsiteX0" fmla="*/ 0 w 4075301"/>
              <a:gd name="connsiteY0" fmla="*/ 761778 h 951687"/>
              <a:gd name="connsiteX1" fmla="*/ 984810 w 4075301"/>
              <a:gd name="connsiteY1" fmla="*/ 0 h 951687"/>
              <a:gd name="connsiteX2" fmla="*/ 4075301 w 4075301"/>
              <a:gd name="connsiteY2" fmla="*/ 951687 h 951687"/>
              <a:gd name="connsiteX0" fmla="*/ 0 w 4075301"/>
              <a:gd name="connsiteY0" fmla="*/ 752172 h 942081"/>
              <a:gd name="connsiteX1" fmla="*/ 841728 w 4075301"/>
              <a:gd name="connsiteY1" fmla="*/ 0 h 942081"/>
              <a:gd name="connsiteX2" fmla="*/ 4075301 w 4075301"/>
              <a:gd name="connsiteY2" fmla="*/ 942081 h 942081"/>
              <a:gd name="connsiteX0" fmla="*/ 0 w 4075301"/>
              <a:gd name="connsiteY0" fmla="*/ 684936 h 874845"/>
              <a:gd name="connsiteX1" fmla="*/ 879382 w 4075301"/>
              <a:gd name="connsiteY1" fmla="*/ 0 h 874845"/>
              <a:gd name="connsiteX2" fmla="*/ 4075301 w 4075301"/>
              <a:gd name="connsiteY2" fmla="*/ 874845 h 874845"/>
              <a:gd name="connsiteX0" fmla="*/ 0 w 4075301"/>
              <a:gd name="connsiteY0" fmla="*/ 684936 h 874845"/>
              <a:gd name="connsiteX1" fmla="*/ 879382 w 4075301"/>
              <a:gd name="connsiteY1" fmla="*/ 0 h 874845"/>
              <a:gd name="connsiteX2" fmla="*/ 4075301 w 4075301"/>
              <a:gd name="connsiteY2" fmla="*/ 874845 h 874845"/>
              <a:gd name="connsiteX0" fmla="*/ 0 w 4075301"/>
              <a:gd name="connsiteY0" fmla="*/ 684936 h 874845"/>
              <a:gd name="connsiteX1" fmla="*/ 879382 w 4075301"/>
              <a:gd name="connsiteY1" fmla="*/ 0 h 874845"/>
              <a:gd name="connsiteX2" fmla="*/ 4075301 w 4075301"/>
              <a:gd name="connsiteY2" fmla="*/ 874845 h 874845"/>
              <a:gd name="connsiteX0" fmla="*/ 0 w 4075301"/>
              <a:gd name="connsiteY0" fmla="*/ 627305 h 817214"/>
              <a:gd name="connsiteX1" fmla="*/ 841729 w 4075301"/>
              <a:gd name="connsiteY1" fmla="*/ 0 h 817214"/>
              <a:gd name="connsiteX2" fmla="*/ 4075301 w 4075301"/>
              <a:gd name="connsiteY2" fmla="*/ 817214 h 817214"/>
              <a:gd name="connsiteX0" fmla="*/ 0 w 4075301"/>
              <a:gd name="connsiteY0" fmla="*/ 560069 h 749978"/>
              <a:gd name="connsiteX1" fmla="*/ 849273 w 4075301"/>
              <a:gd name="connsiteY1" fmla="*/ 0 h 749978"/>
              <a:gd name="connsiteX2" fmla="*/ 4075301 w 4075301"/>
              <a:gd name="connsiteY2" fmla="*/ 749978 h 749978"/>
              <a:gd name="connsiteX0" fmla="*/ 0 w 4075301"/>
              <a:gd name="connsiteY0" fmla="*/ 560069 h 749978"/>
              <a:gd name="connsiteX1" fmla="*/ 849273 w 4075301"/>
              <a:gd name="connsiteY1" fmla="*/ 0 h 749978"/>
              <a:gd name="connsiteX2" fmla="*/ 4075301 w 4075301"/>
              <a:gd name="connsiteY2" fmla="*/ 749978 h 749978"/>
              <a:gd name="connsiteX0" fmla="*/ 0 w 4075301"/>
              <a:gd name="connsiteY0" fmla="*/ 562104 h 752013"/>
              <a:gd name="connsiteX1" fmla="*/ 849273 w 4075301"/>
              <a:gd name="connsiteY1" fmla="*/ 2035 h 752013"/>
              <a:gd name="connsiteX2" fmla="*/ 4075301 w 4075301"/>
              <a:gd name="connsiteY2" fmla="*/ 752013 h 752013"/>
              <a:gd name="connsiteX0" fmla="*/ 0 w 4075301"/>
              <a:gd name="connsiteY0" fmla="*/ 577523 h 767432"/>
              <a:gd name="connsiteX1" fmla="*/ 849273 w 4075301"/>
              <a:gd name="connsiteY1" fmla="*/ 17454 h 767432"/>
              <a:gd name="connsiteX2" fmla="*/ 4075301 w 4075301"/>
              <a:gd name="connsiteY2" fmla="*/ 767432 h 767432"/>
              <a:gd name="connsiteX0" fmla="*/ 0 w 4075301"/>
              <a:gd name="connsiteY0" fmla="*/ 613102 h 803011"/>
              <a:gd name="connsiteX1" fmla="*/ 743649 w 4075301"/>
              <a:gd name="connsiteY1" fmla="*/ 14613 h 803011"/>
              <a:gd name="connsiteX2" fmla="*/ 4075301 w 4075301"/>
              <a:gd name="connsiteY2" fmla="*/ 803011 h 803011"/>
              <a:gd name="connsiteX0" fmla="*/ 0 w 4075301"/>
              <a:gd name="connsiteY0" fmla="*/ 613102 h 803011"/>
              <a:gd name="connsiteX1" fmla="*/ 743649 w 4075301"/>
              <a:gd name="connsiteY1" fmla="*/ 14613 h 803011"/>
              <a:gd name="connsiteX2" fmla="*/ 4075301 w 4075301"/>
              <a:gd name="connsiteY2" fmla="*/ 803011 h 803011"/>
              <a:gd name="connsiteX0" fmla="*/ 0 w 4075301"/>
              <a:gd name="connsiteY0" fmla="*/ 779291 h 969200"/>
              <a:gd name="connsiteX1" fmla="*/ 698381 w 4075301"/>
              <a:gd name="connsiteY1" fmla="*/ 7911 h 969200"/>
              <a:gd name="connsiteX2" fmla="*/ 4075301 w 4075301"/>
              <a:gd name="connsiteY2" fmla="*/ 969200 h 969200"/>
              <a:gd name="connsiteX0" fmla="*/ 0 w 4075301"/>
              <a:gd name="connsiteY0" fmla="*/ 779291 h 969200"/>
              <a:gd name="connsiteX1" fmla="*/ 698381 w 4075301"/>
              <a:gd name="connsiteY1" fmla="*/ 7911 h 969200"/>
              <a:gd name="connsiteX2" fmla="*/ 4075301 w 4075301"/>
              <a:gd name="connsiteY2" fmla="*/ 969200 h 969200"/>
              <a:gd name="connsiteX0" fmla="*/ 0 w 4075301"/>
              <a:gd name="connsiteY0" fmla="*/ 771380 h 961289"/>
              <a:gd name="connsiteX1" fmla="*/ 698381 w 4075301"/>
              <a:gd name="connsiteY1" fmla="*/ 0 h 961289"/>
              <a:gd name="connsiteX2" fmla="*/ 4075301 w 4075301"/>
              <a:gd name="connsiteY2" fmla="*/ 961289 h 961289"/>
              <a:gd name="connsiteX0" fmla="*/ 0 w 4037578"/>
              <a:gd name="connsiteY0" fmla="*/ 665725 h 961289"/>
              <a:gd name="connsiteX1" fmla="*/ 660658 w 4037578"/>
              <a:gd name="connsiteY1" fmla="*/ 0 h 961289"/>
              <a:gd name="connsiteX2" fmla="*/ 4037578 w 4037578"/>
              <a:gd name="connsiteY2" fmla="*/ 961289 h 961289"/>
              <a:gd name="connsiteX0" fmla="*/ 0 w 4082846"/>
              <a:gd name="connsiteY0" fmla="*/ 780985 h 961289"/>
              <a:gd name="connsiteX1" fmla="*/ 705926 w 4082846"/>
              <a:gd name="connsiteY1" fmla="*/ 0 h 961289"/>
              <a:gd name="connsiteX2" fmla="*/ 4082846 w 4082846"/>
              <a:gd name="connsiteY2" fmla="*/ 961289 h 961289"/>
              <a:gd name="connsiteX0" fmla="*/ 0 w 3894231"/>
              <a:gd name="connsiteY0" fmla="*/ 1059532 h 1059532"/>
              <a:gd name="connsiteX1" fmla="*/ 517311 w 3894231"/>
              <a:gd name="connsiteY1" fmla="*/ 0 h 1059532"/>
              <a:gd name="connsiteX2" fmla="*/ 3894231 w 3894231"/>
              <a:gd name="connsiteY2" fmla="*/ 961289 h 1059532"/>
              <a:gd name="connsiteX0" fmla="*/ 3357 w 3897588"/>
              <a:gd name="connsiteY0" fmla="*/ 1059532 h 1059532"/>
              <a:gd name="connsiteX1" fmla="*/ 520668 w 3897588"/>
              <a:gd name="connsiteY1" fmla="*/ 0 h 1059532"/>
              <a:gd name="connsiteX2" fmla="*/ 3897588 w 3897588"/>
              <a:gd name="connsiteY2" fmla="*/ 961289 h 1059532"/>
              <a:gd name="connsiteX0" fmla="*/ 0 w 4105480"/>
              <a:gd name="connsiteY0" fmla="*/ 790591 h 961289"/>
              <a:gd name="connsiteX1" fmla="*/ 728560 w 4105480"/>
              <a:gd name="connsiteY1" fmla="*/ 0 h 961289"/>
              <a:gd name="connsiteX2" fmla="*/ 4105480 w 4105480"/>
              <a:gd name="connsiteY2" fmla="*/ 961289 h 961289"/>
              <a:gd name="connsiteX0" fmla="*/ 0 w 4067757"/>
              <a:gd name="connsiteY0" fmla="*/ 780986 h 961289"/>
              <a:gd name="connsiteX1" fmla="*/ 690837 w 4067757"/>
              <a:gd name="connsiteY1" fmla="*/ 0 h 961289"/>
              <a:gd name="connsiteX2" fmla="*/ 4067757 w 4067757"/>
              <a:gd name="connsiteY2" fmla="*/ 961289 h 961289"/>
              <a:gd name="connsiteX0" fmla="*/ 0 w 4067757"/>
              <a:gd name="connsiteY0" fmla="*/ 877036 h 1057339"/>
              <a:gd name="connsiteX1" fmla="*/ 668203 w 4067757"/>
              <a:gd name="connsiteY1" fmla="*/ 0 h 1057339"/>
              <a:gd name="connsiteX2" fmla="*/ 4067757 w 4067757"/>
              <a:gd name="connsiteY2" fmla="*/ 1057339 h 1057339"/>
              <a:gd name="connsiteX0" fmla="*/ 0 w 4067757"/>
              <a:gd name="connsiteY0" fmla="*/ 838616 h 1018919"/>
              <a:gd name="connsiteX1" fmla="*/ 736104 w 4067757"/>
              <a:gd name="connsiteY1" fmla="*/ 0 h 1018919"/>
              <a:gd name="connsiteX2" fmla="*/ 4067757 w 4067757"/>
              <a:gd name="connsiteY2" fmla="*/ 1018919 h 1018919"/>
              <a:gd name="connsiteX0" fmla="*/ 0 w 4067757"/>
              <a:gd name="connsiteY0" fmla="*/ 838616 h 1018919"/>
              <a:gd name="connsiteX1" fmla="*/ 736104 w 4067757"/>
              <a:gd name="connsiteY1" fmla="*/ 0 h 1018919"/>
              <a:gd name="connsiteX2" fmla="*/ 4067757 w 4067757"/>
              <a:gd name="connsiteY2" fmla="*/ 1018919 h 1018919"/>
              <a:gd name="connsiteX0" fmla="*/ 0 w 4067757"/>
              <a:gd name="connsiteY0" fmla="*/ 838616 h 1018919"/>
              <a:gd name="connsiteX1" fmla="*/ 736104 w 4067757"/>
              <a:gd name="connsiteY1" fmla="*/ 0 h 1018919"/>
              <a:gd name="connsiteX2" fmla="*/ 4067757 w 4067757"/>
              <a:gd name="connsiteY2" fmla="*/ 1018919 h 1018919"/>
              <a:gd name="connsiteX0" fmla="*/ 0 w 4067757"/>
              <a:gd name="connsiteY0" fmla="*/ 925061 h 1105364"/>
              <a:gd name="connsiteX1" fmla="*/ 713470 w 4067757"/>
              <a:gd name="connsiteY1" fmla="*/ 0 h 1105364"/>
              <a:gd name="connsiteX2" fmla="*/ 4067757 w 4067757"/>
              <a:gd name="connsiteY2" fmla="*/ 1105364 h 110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7757" h="1105364">
                <a:moveTo>
                  <a:pt x="0" y="925061"/>
                </a:moveTo>
                <a:cubicBezTo>
                  <a:pt x="72066" y="873338"/>
                  <a:pt x="466946" y="227943"/>
                  <a:pt x="713470" y="0"/>
                </a:cubicBezTo>
                <a:cubicBezTo>
                  <a:pt x="1373289" y="66030"/>
                  <a:pt x="1595303" y="349555"/>
                  <a:pt x="4067757" y="1105364"/>
                </a:cubicBezTo>
              </a:path>
            </a:pathLst>
          </a:custGeom>
          <a:ln w="76200">
            <a:solidFill>
              <a:srgbClr val="FF375B"/>
            </a:solidFill>
            <a:miter lim="400000"/>
            <a:headEnd type="stealth"/>
            <a:tailEnd type="stealth"/>
          </a:ln>
          <a:effectLst>
            <a:outerShdw blurRad="25400" dist="25400" dir="6743638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5253" y="5365588"/>
            <a:ext cx="5988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Adapted from Prof Tim Lambert © 2008 - 2018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04152" y="5722633"/>
            <a:ext cx="316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Sources: ABS Cat No. 3302.0; ABS Cat. No. 3105.0.65.001 (green line); the age of death in schizophrenia imputed from literature (ibid). See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also: </a:t>
            </a:r>
            <a:r>
              <a:rPr kumimoji="0" lang="en-AU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Saha</a:t>
            </a:r>
            <a:r>
              <a:rPr kumimoji="0" lang="en-A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S, Chant D, McGrath J. A Systematic Review of Mortality in </a:t>
            </a:r>
            <a:r>
              <a:rPr kumimoji="0" lang="en-AU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SchizophreniaIs</a:t>
            </a:r>
            <a:r>
              <a:rPr kumimoji="0" lang="en-A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the Differential Mortality Gap Worsening Over Time?.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Arch Gen Psychiatry. </a:t>
            </a:r>
            <a:r>
              <a:rPr kumimoji="0" lang="pl-PL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2007;64(10):1123‐1131</a:t>
            </a:r>
            <a:endParaRPr kumimoji="0" lang="en-A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108" y="1632106"/>
            <a:ext cx="4933169" cy="37334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726371" y="5365546"/>
            <a:ext cx="431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Nielsen et al. SchizRes 2013; 146(1-3):22-7 </a:t>
            </a:r>
            <a:endParaRPr kumimoji="0" lang="en-A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21266" y="1176984"/>
            <a:ext cx="382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Average age of death 1980 - 2010</a:t>
            </a:r>
          </a:p>
        </p:txBody>
      </p:sp>
      <p:sp>
        <p:nvSpPr>
          <p:cNvPr id="51" name="Australian population">
            <a:extLst>
              <a:ext uri="{FF2B5EF4-FFF2-40B4-BE49-F238E27FC236}"/>
            </a:extLst>
          </p:cNvPr>
          <p:cNvSpPr/>
          <p:nvPr/>
        </p:nvSpPr>
        <p:spPr bwMode="auto">
          <a:xfrm>
            <a:off x="5991283" y="3104246"/>
            <a:ext cx="393649" cy="2791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20083" tIns="20083" rIns="20083" bIns="20083" anchor="ctr"/>
          <a:lstStyle>
            <a:lvl1pPr algn="ctr" defTabSz="1295400">
              <a:buClr>
                <a:srgbClr val="000000"/>
              </a:buClr>
              <a:defRPr sz="2600">
                <a:solidFill>
                  <a:srgbClr val="001F85"/>
                </a:solidFill>
                <a:uFill>
                  <a:solidFill>
                    <a:srgbClr val="001F85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50" dirty="0" smtClean="0">
                <a:solidFill>
                  <a:srgbClr val="FF0000"/>
                </a:solidFill>
                <a:latin typeface="Arial"/>
              </a:rPr>
              <a:t>20 years</a:t>
            </a:r>
            <a:endParaRPr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2" name="Australian population">
            <a:extLst>
              <a:ext uri="{FF2B5EF4-FFF2-40B4-BE49-F238E27FC236}"/>
            </a:extLst>
          </p:cNvPr>
          <p:cNvSpPr/>
          <p:nvPr/>
        </p:nvSpPr>
        <p:spPr bwMode="auto">
          <a:xfrm>
            <a:off x="2070163" y="2840048"/>
            <a:ext cx="1811338" cy="2143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20083" tIns="20083" rIns="20083" bIns="20083" anchor="ctr"/>
          <a:lstStyle>
            <a:lvl1pPr algn="ctr" defTabSz="1295400">
              <a:buClr>
                <a:srgbClr val="000000"/>
              </a:buClr>
              <a:defRPr sz="2600">
                <a:solidFill>
                  <a:srgbClr val="001F85"/>
                </a:solidFill>
                <a:uFill>
                  <a:solidFill>
                    <a:srgbClr val="001F85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sz="1200" dirty="0">
                <a:solidFill>
                  <a:srgbClr val="00B050"/>
                </a:solidFill>
                <a:latin typeface="Arial"/>
              </a:rPr>
              <a:t>Australian population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3817" y="4374000"/>
            <a:ext cx="960730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AU" sz="800" dirty="0" smtClean="0"/>
              <a:t>Male general pop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3817" y="4517999"/>
            <a:ext cx="1026045" cy="1368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AU" sz="800" dirty="0" smtClean="0"/>
              <a:t>Female general pop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88476" y="4374000"/>
            <a:ext cx="809679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spAutoFit/>
          </a:bodyPr>
          <a:lstStyle/>
          <a:p>
            <a:r>
              <a:rPr lang="en-AU" sz="800" dirty="0" smtClean="0"/>
              <a:t>Male with Scz.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8476" y="4517999"/>
            <a:ext cx="809679" cy="144000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en-AU" sz="800" dirty="0" smtClean="0"/>
              <a:t>Female with Scz.</a:t>
            </a:r>
          </a:p>
        </p:txBody>
      </p:sp>
    </p:spTree>
    <p:extLst>
      <p:ext uri="{BB962C8B-B14F-4D97-AF65-F5344CB8AC3E}">
        <p14:creationId xmlns:p14="http://schemas.microsoft.com/office/powerpoint/2010/main" val="14841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7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dvAuto="0"/>
      <p:bldP spid="41" grpId="0" animBg="1" advAuto="0"/>
      <p:bldP spid="43" grpId="0" animBg="1" advAuto="0"/>
      <p:bldP spid="44" grpId="0"/>
      <p:bldP spid="49" grpId="0"/>
      <p:bldP spid="50" grpId="0"/>
      <p:bldP spid="51" grpId="0"/>
      <p:bldP spid="52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6659418" y="481588"/>
            <a:ext cx="5294119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>
                <a:solidFill>
                  <a:srgbClr val="FFFFFF"/>
                </a:solidFill>
                <a:latin typeface="Arial" charset="0"/>
              </a:rPr>
              <a:t>The </a:t>
            </a:r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Context: Early Mortality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2174499" y="1285013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3" b="53828"/>
          <a:stretch/>
        </p:blipFill>
        <p:spPr>
          <a:xfrm>
            <a:off x="3420969" y="1285013"/>
            <a:ext cx="3314009" cy="193899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9"/>
          <a:stretch/>
        </p:blipFill>
        <p:spPr>
          <a:xfrm>
            <a:off x="6870141" y="1285013"/>
            <a:ext cx="4955204" cy="4623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211" y="1285013"/>
            <a:ext cx="2767595" cy="193899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Around two thirds of premature deaths are from circulatory &amp; respiratory diseases or cancer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234270" y="2401454"/>
            <a:ext cx="944306" cy="544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21043" y="4048293"/>
            <a:ext cx="6003636" cy="1508105"/>
          </a:xfrm>
          <a:prstGeom prst="rect">
            <a:avLst/>
          </a:prstGeom>
          <a:solidFill>
            <a:srgbClr val="0085C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“…a national disgrace and it should be a major public health concern</a:t>
            </a:r>
            <a:r>
              <a:rPr lang="en-AU" sz="32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AU" sz="1400" dirty="0">
                <a:solidFill>
                  <a:schemeClr val="bg1"/>
                </a:solidFill>
              </a:rPr>
              <a:t>National Mental Health Commission. A Contributing Life, the 2012 National Report Card on Mental Health and Suicide Prevention. Sydney: 2012</a:t>
            </a:r>
            <a:r>
              <a:rPr lang="en-AU" sz="1400" dirty="0" smtClean="0">
                <a:solidFill>
                  <a:schemeClr val="bg1"/>
                </a:solidFill>
              </a:rPr>
              <a:t>.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1" y="3415284"/>
            <a:ext cx="2941152" cy="6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7988292" y="481588"/>
            <a:ext cx="396524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Avoidable Tragedy?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2174499" y="1285013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7" y="1104728"/>
            <a:ext cx="3529971" cy="4976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94" y="1285013"/>
            <a:ext cx="2715758" cy="83056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36194" y="2189636"/>
            <a:ext cx="408347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i="1" dirty="0"/>
              <a:t>“</a:t>
            </a:r>
            <a:r>
              <a:rPr lang="en-AU" sz="2800" b="1" i="1" u="sng" dirty="0"/>
              <a:t>Preventable</a:t>
            </a:r>
            <a:r>
              <a:rPr lang="en-AU" sz="2800" i="1" dirty="0"/>
              <a:t> physical health conditions lead to premature mortality in people with severe mental disorders… (which are) commonly overlooked, not only by themselves and people around them, but also by health </a:t>
            </a:r>
            <a:r>
              <a:rPr lang="en-AU" sz="2800" i="1" dirty="0" smtClean="0"/>
              <a:t>systems.” </a:t>
            </a:r>
            <a:endParaRPr lang="en-AU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6" y="1104727"/>
            <a:ext cx="3029198" cy="43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5556508" y="481588"/>
            <a:ext cx="6397030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The Living Well, Living Longer Program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0" y="993057"/>
            <a:ext cx="12192000" cy="5864943"/>
          </a:xfrm>
          <a:prstGeom prst="rect">
            <a:avLst/>
          </a:prstGeom>
          <a:solidFill>
            <a:srgbClr val="E3ED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Down Arrow 16"/>
          <p:cNvSpPr>
            <a:spLocks noChangeArrowheads="1"/>
          </p:cNvSpPr>
          <p:nvPr/>
        </p:nvSpPr>
        <p:spPr bwMode="auto">
          <a:xfrm>
            <a:off x="1994805" y="1323365"/>
            <a:ext cx="647700" cy="1305983"/>
          </a:xfrm>
          <a:prstGeom prst="down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rgbClr val="133880"/>
              </a:buClr>
              <a:buFont typeface="Wingdings" panose="05000000000000000000" pitchFamily="2" charset="2"/>
              <a:buChar char="l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2" name="Diagram 221"/>
          <p:cNvGraphicFramePr/>
          <p:nvPr>
            <p:extLst/>
          </p:nvPr>
        </p:nvGraphicFramePr>
        <p:xfrm>
          <a:off x="5042334" y="1271396"/>
          <a:ext cx="2173815" cy="51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/>
          <a:stretch/>
        </p:blipFill>
        <p:spPr>
          <a:xfrm>
            <a:off x="2110514" y="3140817"/>
            <a:ext cx="9871936" cy="208626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7" y="4500037"/>
            <a:ext cx="381983" cy="213274"/>
          </a:xfrm>
          <a:prstGeom prst="rect">
            <a:avLst/>
          </a:prstGeom>
        </p:spPr>
      </p:pic>
      <p:sp>
        <p:nvSpPr>
          <p:cNvPr id="148" name="Text Placeholder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DEA6CFD-E091-CC4A-9924-9339C6000F63}"/>
              </a:ext>
            </a:extLst>
          </p:cNvPr>
          <p:cNvSpPr txBox="1">
            <a:spLocks/>
          </p:cNvSpPr>
          <p:nvPr/>
        </p:nvSpPr>
        <p:spPr>
          <a:xfrm>
            <a:off x="2116870" y="1775534"/>
            <a:ext cx="1105239" cy="136149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Physical health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related goals are set at initial assessment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" name="Text Placeholder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9378A1-5B7D-864B-9FD7-49894EFDAA38}"/>
              </a:ext>
            </a:extLst>
          </p:cNvPr>
          <p:cNvSpPr txBox="1">
            <a:spLocks/>
          </p:cNvSpPr>
          <p:nvPr/>
        </p:nvSpPr>
        <p:spPr>
          <a:xfrm>
            <a:off x="2116870" y="1282255"/>
            <a:ext cx="1105239" cy="49327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Referral Allocated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0" name="TextBox 101"/>
          <p:cNvSpPr txBox="1"/>
          <p:nvPr/>
        </p:nvSpPr>
        <p:spPr>
          <a:xfrm>
            <a:off x="2194661" y="3944147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admission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11" name="Straight Arrow Connector 210"/>
          <p:cNvCxnSpPr>
            <a:endCxn id="148" idx="2"/>
          </p:cNvCxnSpPr>
          <p:nvPr/>
        </p:nvCxnSpPr>
        <p:spPr>
          <a:xfrm flipV="1">
            <a:off x="2607398" y="3137032"/>
            <a:ext cx="62092" cy="72879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1" y="4670471"/>
            <a:ext cx="381983" cy="21327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614143-D163-3744-A685-52199201DF2A}"/>
              </a:ext>
            </a:extLst>
          </p:cNvPr>
          <p:cNvSpPr>
            <a:spLocks noGrp="1"/>
          </p:cNvSpPr>
          <p:nvPr/>
        </p:nvSpPr>
        <p:spPr>
          <a:xfrm>
            <a:off x="2121202" y="5238679"/>
            <a:ext cx="1733492" cy="28493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Metabolic Screening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4001770" y="5233611"/>
            <a:ext cx="1950766" cy="28493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MH Shared Care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4001769" y="5505060"/>
            <a:ext cx="1950767" cy="91374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Initiate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shared care arrangement in joint appointment with GP, using MHSC checklist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03"/>
          <p:cNvSpPr txBox="1"/>
          <p:nvPr/>
        </p:nvSpPr>
        <p:spPr>
          <a:xfrm>
            <a:off x="3684850" y="3976994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 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 days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509274" y="4458959"/>
            <a:ext cx="444347" cy="775369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4231657" y="4438815"/>
            <a:ext cx="331290" cy="79408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 Placeholder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2121202" y="5523612"/>
            <a:ext cx="1733492" cy="895190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Commence monitoring of waist, weight, BP, lipids &amp; blood sugar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20" y="3199819"/>
            <a:ext cx="381983" cy="213274"/>
          </a:xfrm>
          <a:prstGeom prst="rect">
            <a:avLst/>
          </a:prstGeom>
        </p:spPr>
      </p:pic>
      <p:sp>
        <p:nvSpPr>
          <p:cNvPr id="28" name="Text Placeholder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B2A7B3-91A7-F64B-98D8-FF569E969304}"/>
              </a:ext>
            </a:extLst>
          </p:cNvPr>
          <p:cNvSpPr txBox="1">
            <a:spLocks/>
          </p:cNvSpPr>
          <p:nvPr/>
        </p:nvSpPr>
        <p:spPr>
          <a:xfrm>
            <a:off x="4914900" y="1783744"/>
            <a:ext cx="1403432" cy="135168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cardiometabolic assessment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outpatient clinic, encompassing many specialists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72"/>
          <p:cNvSpPr txBox="1"/>
          <p:nvPr/>
        </p:nvSpPr>
        <p:spPr>
          <a:xfrm>
            <a:off x="5167715" y="3974441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During first year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556507" y="3147345"/>
            <a:ext cx="11374" cy="69132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4915238" y="1290466"/>
            <a:ext cx="1406044" cy="4954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ccCHiP Assessment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 Placeholder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34BD5-37F9-714C-B85C-271626952D7F}"/>
              </a:ext>
            </a:extLst>
          </p:cNvPr>
          <p:cNvSpPr txBox="1">
            <a:spLocks/>
          </p:cNvSpPr>
          <p:nvPr/>
        </p:nvSpPr>
        <p:spPr>
          <a:xfrm>
            <a:off x="3379956" y="1783744"/>
            <a:ext cx="1383680" cy="135148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 with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dietitian, exercise physiologist or smoking cessation officer</a:t>
            </a:r>
            <a:r>
              <a:rPr kumimoji="0" lang="en-US" sz="9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endCxn id="41" idx="3"/>
          </p:cNvCxnSpPr>
          <p:nvPr/>
        </p:nvCxnSpPr>
        <p:spPr>
          <a:xfrm flipH="1" flipV="1">
            <a:off x="4763636" y="2459487"/>
            <a:ext cx="153918" cy="10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3379956" y="1290465"/>
            <a:ext cx="1383680" cy="49327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Lifestyle Clinicians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745443" y="3158892"/>
            <a:ext cx="623262" cy="743152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 Placeholde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6472249" y="1794668"/>
            <a:ext cx="1201787" cy="1340561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 oral health assessment and dental treatment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300" dirty="0" smtClean="0">
                <a:solidFill>
                  <a:sysClr val="windowText" lastClr="000000"/>
                </a:solidFill>
                <a:latin typeface="Arial" panose="020B0604020202020204"/>
              </a:rPr>
              <a:t>for all referrals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>
            <a:endCxn id="48" idx="1"/>
          </p:cNvCxnSpPr>
          <p:nvPr/>
        </p:nvCxnSpPr>
        <p:spPr>
          <a:xfrm flipV="1">
            <a:off x="6323591" y="2464949"/>
            <a:ext cx="148658" cy="335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V="1">
            <a:off x="5758004" y="3158892"/>
            <a:ext cx="714880" cy="761258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6472884" y="1288113"/>
            <a:ext cx="1201794" cy="506555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Oral Health Assessment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3" y="4671770"/>
            <a:ext cx="381983" cy="213274"/>
          </a:xfrm>
          <a:prstGeom prst="rect">
            <a:avLst/>
          </a:prstGeom>
        </p:spPr>
      </p:pic>
      <p:sp>
        <p:nvSpPr>
          <p:cNvPr id="56" name="TextBox 105"/>
          <p:cNvSpPr txBox="1"/>
          <p:nvPr/>
        </p:nvSpPr>
        <p:spPr>
          <a:xfrm>
            <a:off x="6785200" y="404908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Weekly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 Placeholder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6129115" y="5238679"/>
            <a:ext cx="1878757" cy="298416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Peer Support Workers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068494" y="4490097"/>
            <a:ext cx="11316" cy="733753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 Placeholder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D9A5A0-2AFE-7446-AE78-EF3AA001614C}"/>
              </a:ext>
            </a:extLst>
          </p:cNvPr>
          <p:cNvSpPr txBox="1">
            <a:spLocks/>
          </p:cNvSpPr>
          <p:nvPr/>
        </p:nvSpPr>
        <p:spPr>
          <a:xfrm>
            <a:off x="6129115" y="5517082"/>
            <a:ext cx="1878757" cy="901720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300" dirty="0">
                <a:solidFill>
                  <a:sysClr val="windowText" lastClr="000000"/>
                </a:solidFill>
                <a:latin typeface="Arial" panose="020B0604020202020204"/>
              </a:rPr>
              <a:t>Using lived experience to offer empathic </a:t>
            </a:r>
            <a:r>
              <a:rPr lang="en-US" sz="1300" dirty="0" smtClean="0">
                <a:solidFill>
                  <a:sysClr val="windowText" lastClr="000000"/>
                </a:solidFill>
                <a:latin typeface="Arial" panose="020B0604020202020204"/>
              </a:rPr>
              <a:t>support. Facilitating weekly health groups</a:t>
            </a:r>
            <a:endParaRPr lang="en-US" sz="130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60" y="3208872"/>
            <a:ext cx="381983" cy="213274"/>
          </a:xfrm>
          <a:prstGeom prst="rect">
            <a:avLst/>
          </a:prstGeom>
        </p:spPr>
      </p:pic>
      <p:sp>
        <p:nvSpPr>
          <p:cNvPr id="62" name="Text Placeholde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7888843" y="1794668"/>
            <a:ext cx="1103581" cy="134948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Repeat monitoring of metabolic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parameters to track changes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9213277" y="1794668"/>
            <a:ext cx="1166467" cy="1340561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include discussion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side effects and any physical health issues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107"/>
          <p:cNvSpPr txBox="1"/>
          <p:nvPr/>
        </p:nvSpPr>
        <p:spPr>
          <a:xfrm>
            <a:off x="8167443" y="3976994"/>
            <a:ext cx="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Six monthly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8353171" y="3158893"/>
            <a:ext cx="129926" cy="68883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 flipV="1">
            <a:off x="8736594" y="3158896"/>
            <a:ext cx="476683" cy="73409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7884111" y="1296585"/>
            <a:ext cx="1108313" cy="49587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Metabolic Screening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9213276" y="1296585"/>
            <a:ext cx="1166468" cy="4980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Psychiatry Review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 Placeholder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7E0F75-4BA3-D94F-9FD2-183325711C40}"/>
              </a:ext>
            </a:extLst>
          </p:cNvPr>
          <p:cNvSpPr txBox="1">
            <a:spLocks/>
          </p:cNvSpPr>
          <p:nvPr/>
        </p:nvSpPr>
        <p:spPr>
          <a:xfrm>
            <a:off x="8206646" y="5232903"/>
            <a:ext cx="1665401" cy="277649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ccCHiP Review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 Placeholder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BE178D-9B39-2348-A487-0F6DE15B69A0}"/>
              </a:ext>
            </a:extLst>
          </p:cNvPr>
          <p:cNvSpPr txBox="1">
            <a:spLocks/>
          </p:cNvSpPr>
          <p:nvPr/>
        </p:nvSpPr>
        <p:spPr>
          <a:xfrm>
            <a:off x="8206646" y="5504296"/>
            <a:ext cx="1665401" cy="914506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Repeat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metabolic clinic reviews annually unless indicated otherwise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Box 109"/>
          <p:cNvSpPr txBox="1"/>
          <p:nvPr/>
        </p:nvSpPr>
        <p:spPr>
          <a:xfrm>
            <a:off x="9721366" y="404624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Annually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9397497" y="4463358"/>
            <a:ext cx="525101" cy="769545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02" y="4669633"/>
            <a:ext cx="381983" cy="213274"/>
          </a:xfrm>
          <a:prstGeom prst="rect">
            <a:avLst/>
          </a:prstGeom>
        </p:spPr>
      </p:pic>
      <p:sp>
        <p:nvSpPr>
          <p:cNvPr id="81" name="Text Placeholder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BE178D-9B39-2348-A487-0F6DE15B69A0}"/>
              </a:ext>
            </a:extLst>
          </p:cNvPr>
          <p:cNvSpPr txBox="1">
            <a:spLocks/>
          </p:cNvSpPr>
          <p:nvPr/>
        </p:nvSpPr>
        <p:spPr>
          <a:xfrm>
            <a:off x="10110732" y="5505060"/>
            <a:ext cx="1854840" cy="91374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health review with GP for consumers in MHSC or following ccCHiP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>
            <a:stCxn id="75" idx="3"/>
            <a:endCxn id="81" idx="1"/>
          </p:cNvCxnSpPr>
          <p:nvPr/>
        </p:nvCxnSpPr>
        <p:spPr>
          <a:xfrm>
            <a:off x="9872047" y="5961549"/>
            <a:ext cx="238685" cy="382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10151317" y="4458959"/>
            <a:ext cx="474380" cy="76812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99" y="3203383"/>
            <a:ext cx="381983" cy="213274"/>
          </a:xfrm>
          <a:prstGeom prst="rect">
            <a:avLst/>
          </a:prstGeom>
        </p:spPr>
      </p:pic>
      <p:sp>
        <p:nvSpPr>
          <p:cNvPr id="88" name="Text Placeholde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08B28F-AC61-8B49-9876-EE4254A9CCE8}"/>
              </a:ext>
            </a:extLst>
          </p:cNvPr>
          <p:cNvSpPr txBox="1">
            <a:spLocks/>
          </p:cNvSpPr>
          <p:nvPr/>
        </p:nvSpPr>
        <p:spPr>
          <a:xfrm>
            <a:off x="10625696" y="1794668"/>
            <a:ext cx="1351349" cy="1338904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Changing the culture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help clinicians recognise the importance of physical health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111"/>
          <p:cNvSpPr txBox="1"/>
          <p:nvPr/>
        </p:nvSpPr>
        <p:spPr>
          <a:xfrm>
            <a:off x="11242823" y="4049084"/>
            <a:ext cx="784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Ongoing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0" name="Straight Arrow Connector 89"/>
          <p:cNvCxnSpPr>
            <a:endCxn id="88" idx="2"/>
          </p:cNvCxnSpPr>
          <p:nvPr/>
        </p:nvCxnSpPr>
        <p:spPr>
          <a:xfrm flipH="1" flipV="1">
            <a:off x="11301371" y="3133572"/>
            <a:ext cx="241896" cy="723204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ext Placeholder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9F4475-0472-F948-999F-6389B0D36C2B}"/>
              </a:ext>
            </a:extLst>
          </p:cNvPr>
          <p:cNvSpPr txBox="1">
            <a:spLocks/>
          </p:cNvSpPr>
          <p:nvPr/>
        </p:nvSpPr>
        <p:spPr>
          <a:xfrm>
            <a:off x="10625696" y="1296585"/>
            <a:ext cx="1351350" cy="498083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>
                <a:solidFill>
                  <a:sysClr val="windowText" lastClr="000000"/>
                </a:solidFill>
                <a:latin typeface="Arial" panose="020B0604020202020204"/>
              </a:rPr>
              <a:t>Training and Education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Text Placeholder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25123C-E948-054C-93CE-217777472DF2}"/>
              </a:ext>
            </a:extLst>
          </p:cNvPr>
          <p:cNvSpPr txBox="1">
            <a:spLocks/>
          </p:cNvSpPr>
          <p:nvPr/>
        </p:nvSpPr>
        <p:spPr>
          <a:xfrm>
            <a:off x="10110732" y="5211644"/>
            <a:ext cx="1853202" cy="298908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87000">
                <a:srgbClr val="5B9BD5">
                  <a:alpha val="70000"/>
                  <a:lumMod val="31000"/>
                  <a:lumOff val="69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31750" cmpd="sng">
            <a:solidFill>
              <a:srgbClr val="0070C0"/>
            </a:solidFill>
            <a:round/>
          </a:ln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Physical Health Check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0" y="4819372"/>
            <a:ext cx="250213" cy="250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267" y="4915115"/>
            <a:ext cx="268819" cy="26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43" y="4076131"/>
            <a:ext cx="257224" cy="227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8" y="3282421"/>
            <a:ext cx="311823" cy="31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9" y="4352005"/>
            <a:ext cx="282478" cy="28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83" y="4669632"/>
            <a:ext cx="272050" cy="240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7" y="3923460"/>
            <a:ext cx="274672" cy="241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26" y="3915758"/>
            <a:ext cx="284762" cy="284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29" y="3567036"/>
            <a:ext cx="312511" cy="312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73" y="3594244"/>
            <a:ext cx="232858" cy="2328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85" y="4378195"/>
            <a:ext cx="288789" cy="2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40989 -0.0011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232 L 0.03907 0.025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69 L 0.00065 0.00185 C 0.00429 0.00069 0.00807 0.00069 0.01223 -0.00047 C 0.01575 -0.00232 0.02382 -0.00695 0.02604 -0.0088 C 0.03333 -0.02014 0.03632 -0.03056 0.04401 -0.04144 C 0.04687 -0.0588 0.04778 -0.07454 0.05039 -0.09074 C 0.05221 -0.10695 0.0552 -0.12315 0.05638 -0.13889 L 0.06888 -0.17685 C 0.0763 -0.18704 0.0858 -0.19491 0.09322 -0.20556 C 0.10026 -0.20903 0.10208 -0.21181 0.1095 -0.21482 C 0.11106 -0.21551 0.12148 -0.21574 0.12356 -0.21597 " pathEditMode="relative" rAng="0" ptsTypes="AAAAAAAAA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62 L 0.00117 -0.00139 C 0.00325 -0.00116 0.0056 0.00023 0.00768 0.00092 C 0.01003 0.00162 0.01211 0.00115 0.01445 0.00231 C 0.01601 0.00254 0.01745 0.00393 0.01888 0.00463 C 0.01953 0.00532 0.02018 0.00601 0.02096 0.00625 C 0.02838 0.00764 0.02552 0.00717 0.02995 0.00717 L 0.04779 0.02731 L 0.06497 0.06551 L 0.07383 0.10648 L 0.07682 0.14838 L 0.08281 0.17916 L 0.09766 0.20532 L 0.1125 0.21481 L 0.12591 0.21481 " pathEditMode="relative" rAng="0" ptsTypes="AAAAAAAAAAAAAAA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85 L 0.00065 0.00254 C 0.00377 0.00092 0.00846 0.00069 0.01237 -0.00093 C 0.01953 -0.00463 0.00846 -0.00093 0.01771 -0.00301 C 0.02292 -0.00556 0.02292 -0.00185 0.02292 -0.00834 L 0.02292 -0.00672 L 0.0362 -0.02732 L 0.04726 -0.05324 C 0.04896 -0.06667 0.05065 -0.08033 0.0526 -0.09283 C 0.0526 -0.10209 0.05312 -0.11158 0.05312 -0.1206 L 0.06419 -0.15926 L 0.0776 -0.18172 L 0.08971 -0.19769 C 0.09505 -0.20093 0.09896 -0.2051 0.10443 -0.2081 C 0.10833 -0.21088 0.11745 -0.21042 0.12148 -0.21273 " pathEditMode="relative" rAng="0" ptsTypes="AAAAAAAAAAAAAAA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7 L -0.00013 0.00093 C 0.00651 0.00093 0.01303 0.00093 0.0198 0.00186 C 0.02214 0.00186 0.02279 0.00371 0.02487 0.00463 C 0.02657 0.00463 0.028 0.00533 0.0293 0.00556 C 0.03204 0.00718 0.03099 0.00625 0.0323 0.00811 L 0.05105 0.03496 L 0.06485 0.06898 L 0.07331 0.10834 C 0.07422 0.12176 0.075 0.13519 0.07605 0.14861 L 0.08347 0.18125 C 0.08659 0.18982 0.08724 0.19144 0.09024 0.19977 C 0.09297 0.2 0.09779 0.20579 0.10053 0.20741 C 0.10313 0.20949 0.0974 0.21019 0.10651 0.21019 L 0.10964 0.21273 L 0.12526 0.21574 L 0.12526 0.21343 " pathEditMode="relative" rAng="0" ptsTypes="AAAAAAAAAAAAAAAAA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4.58333E-6 0.00092 C 0.00599 -0.00024 0.01237 -0.00047 0.01823 -0.00209 C 0.01928 -0.00232 0.01993 -0.00417 0.02071 -0.00463 C 0.02136 -0.00602 0.02214 -0.00602 0.02279 -0.00602 C 0.02383 -0.00787 0.02487 -0.0088 0.02592 -0.00996 C 0.02904 -0.01389 0.02878 -0.01042 0.02969 -0.01713 L 0.02969 -0.01783 L 0.04375 -0.05093 C 0.04519 -0.06343 0.04649 -0.07593 0.04818 -0.08797 C 0.04935 -0.12107 0.04792 -0.10139 0.04974 -0.11551 C 0.05 -0.11783 0.04974 -0.12061 0.0504 -0.12269 C 0.05066 -0.12315 0.05144 -0.12315 0.05183 -0.12338 L 0.05183 -0.12315 L 0.06081 -0.15649 C 0.06576 -0.16551 0.07032 -0.17709 0.07553 -0.18588 C 0.08008 -0.19306 0.0849 -0.19723 0.08737 -0.2 C 0.08842 -0.20116 0.08946 -0.20116 0.0905 -0.20139 C 0.09402 -0.20556 0.09193 -0.20394 0.09714 -0.20394 L 0.09714 -0.20371 L 0.12253 -0.21181 L 0.12253 -0.21412 " pathEditMode="relative" rAng="0" ptsTypes="AAAAAAAAAAAAAAAAAAAAAA">
                                      <p:cBhvr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23 L 0.03633 0.01643 L 0.05182 0.04537 L 0.06667 0.08518 C 0.06771 0.10069 0.06914 0.11667 0.07044 0.13287 L 0.07787 0.17755 L 0.09349 0.20648 L 0.1112 0.21574 L 0.12253 0.21852 L 0.12253 0.21366 " pathEditMode="relative" rAng="0" ptsTypes="AAAAAAAAAA">
                                      <p:cBhvr>
                                        <p:cTn id="2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2" grpId="0">
        <p:bldAsOne/>
      </p:bldGraphic>
      <p:bldGraphic spid="222" grpId="1">
        <p:bldAsOne/>
      </p:bldGraphic>
      <p:bldP spid="148" grpId="0" animBg="1"/>
      <p:bldP spid="209" grpId="0" animBg="1"/>
      <p:bldP spid="210" grpId="0"/>
      <p:bldP spid="14" grpId="0" animBg="1"/>
      <p:bldP spid="15" grpId="0" animBg="1"/>
      <p:bldP spid="16" grpId="0" animBg="1"/>
      <p:bldP spid="17" grpId="0"/>
      <p:bldP spid="21" grpId="0" animBg="1"/>
      <p:bldP spid="28" grpId="0" animBg="1"/>
      <p:bldP spid="30" grpId="0"/>
      <p:bldP spid="35" grpId="0" animBg="1"/>
      <p:bldP spid="41" grpId="0" animBg="1"/>
      <p:bldP spid="43" grpId="0" animBg="1"/>
      <p:bldP spid="48" grpId="0" animBg="1"/>
      <p:bldP spid="51" grpId="0" animBg="1"/>
      <p:bldP spid="56" grpId="0"/>
      <p:bldP spid="57" grpId="0" animBg="1"/>
      <p:bldP spid="59" grpId="0" animBg="1"/>
      <p:bldP spid="62" grpId="0" animBg="1"/>
      <p:bldP spid="63" grpId="0" animBg="1"/>
      <p:bldP spid="64" grpId="0"/>
      <p:bldP spid="67" grpId="0" animBg="1"/>
      <p:bldP spid="68" grpId="0" animBg="1"/>
      <p:bldP spid="73" grpId="0" animBg="1"/>
      <p:bldP spid="75" grpId="0" animBg="1"/>
      <p:bldP spid="76" grpId="0"/>
      <p:bldP spid="81" grpId="0" animBg="1"/>
      <p:bldP spid="88" grpId="0" animBg="1"/>
      <p:bldP spid="89" grpId="0"/>
      <p:bldP spid="91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ccCHiP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569" y="1045212"/>
            <a:ext cx="402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1069" y="263246"/>
            <a:ext cx="3819074" cy="9930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" y="2966112"/>
            <a:ext cx="5807363" cy="350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8909" y="6132946"/>
            <a:ext cx="3380509" cy="347877"/>
          </a:xfrm>
          <a:prstGeom prst="rect">
            <a:avLst/>
          </a:prstGeom>
          <a:solidFill>
            <a:srgbClr val="E1ED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00" y="2974685"/>
            <a:ext cx="5608709" cy="34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b="51962"/>
          <a:stretch/>
        </p:blipFill>
        <p:spPr>
          <a:xfrm>
            <a:off x="178767" y="421015"/>
            <a:ext cx="5722302" cy="2385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5766" y="1256248"/>
            <a:ext cx="6156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 leading cardiometabolic health clinic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sees 8 specialists in one afternoon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formulation of cardiometabolic health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 sent to GP for follow-up</a:t>
            </a:r>
          </a:p>
        </p:txBody>
      </p:sp>
    </p:spTree>
    <p:extLst>
      <p:ext uri="{BB962C8B-B14F-4D97-AF65-F5344CB8AC3E}">
        <p14:creationId xmlns:p14="http://schemas.microsoft.com/office/powerpoint/2010/main" val="19763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B300E-C0A2-1D49-83B8-0356111B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89EF6C-AA66-104A-BC63-70BAFB57B62A}"/>
              </a:ext>
            </a:extLst>
          </p:cNvPr>
          <p:cNvSpPr txBox="1">
            <a:spLocks noChangeArrowheads="1"/>
          </p:cNvSpPr>
          <p:nvPr/>
        </p:nvSpPr>
        <p:spPr>
          <a:xfrm>
            <a:off x="4488873" y="481588"/>
            <a:ext cx="7464665" cy="511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400" dirty="0" smtClean="0">
                <a:solidFill>
                  <a:srgbClr val="FFFFFF"/>
                </a:solidFill>
                <a:latin typeface="Arial" charset="0"/>
              </a:rPr>
              <a:t>ccCHiP: Attendance Data</a:t>
            </a:r>
            <a:endParaRPr lang="en-A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569" y="1045212"/>
            <a:ext cx="402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3" name="Rectangle 2"/>
          <p:cNvSpPr/>
          <p:nvPr/>
        </p:nvSpPr>
        <p:spPr>
          <a:xfrm>
            <a:off x="8358909" y="6132946"/>
            <a:ext cx="3380509" cy="347877"/>
          </a:xfrm>
          <a:prstGeom prst="rect">
            <a:avLst/>
          </a:prstGeom>
          <a:solidFill>
            <a:srgbClr val="E1ED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240331" y="1357978"/>
            <a:ext cx="3980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ccCHiP Clinic Cumulative Attendance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5590007"/>
            <a:ext cx="2425700" cy="874293"/>
          </a:xfrm>
          <a:prstGeom prst="rect">
            <a:avLst/>
          </a:prstGeom>
          <a:solidFill>
            <a:srgbClr val="E8F1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95970"/>
              </p:ext>
            </p:extLst>
          </p:nvPr>
        </p:nvGraphicFramePr>
        <p:xfrm>
          <a:off x="168241" y="1681251"/>
          <a:ext cx="11785297" cy="49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998" y="1195537"/>
            <a:ext cx="3235333" cy="841223"/>
          </a:xfrm>
        </p:spPr>
      </p:pic>
    </p:spTree>
    <p:extLst>
      <p:ext uri="{BB962C8B-B14F-4D97-AF65-F5344CB8AC3E}">
        <p14:creationId xmlns:p14="http://schemas.microsoft.com/office/powerpoint/2010/main" val="10022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D7D31"/>
    </a:accent1>
    <a:accent2>
      <a:srgbClr val="ED7D31"/>
    </a:accent2>
    <a:accent3>
      <a:srgbClr val="ED7D31"/>
    </a:accent3>
    <a:accent4>
      <a:srgbClr val="7030A0"/>
    </a:accent4>
    <a:accent5>
      <a:srgbClr val="2C59B2"/>
    </a:accent5>
    <a:accent6>
      <a:srgbClr val="0066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D7D31"/>
    </a:accent1>
    <a:accent2>
      <a:srgbClr val="ED7D31"/>
    </a:accent2>
    <a:accent3>
      <a:srgbClr val="ED7D31"/>
    </a:accent3>
    <a:accent4>
      <a:srgbClr val="7030A0"/>
    </a:accent4>
    <a:accent5>
      <a:srgbClr val="2C59B2"/>
    </a:accent5>
    <a:accent6>
      <a:srgbClr val="0066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37431</TotalTime>
  <Words>1363</Words>
  <Application>Microsoft Office PowerPoint</Application>
  <PresentationFormat>Widescreen</PresentationFormat>
  <Paragraphs>260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Helvetica</vt:lpstr>
      <vt:lpstr>Helvetica Light</vt:lpstr>
      <vt:lpstr>Helvetica Neue</vt:lpstr>
      <vt:lpstr>Times New Roman</vt:lpstr>
      <vt:lpstr>Trebuchet MS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Simpson</dc:creator>
  <cp:lastModifiedBy>Andrew Simpson (Sydney LHD)</cp:lastModifiedBy>
  <cp:revision>276</cp:revision>
  <cp:lastPrinted>2018-12-20T01:03:39Z</cp:lastPrinted>
  <dcterms:created xsi:type="dcterms:W3CDTF">2018-06-26T02:36:03Z</dcterms:created>
  <dcterms:modified xsi:type="dcterms:W3CDTF">2022-04-09T07:15:51Z</dcterms:modified>
</cp:coreProperties>
</file>