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92" r:id="rId2"/>
  </p:sldMasterIdLst>
  <p:notesMasterIdLst>
    <p:notesMasterId r:id="rId23"/>
  </p:notesMasterIdLst>
  <p:handoutMasterIdLst>
    <p:handoutMasterId r:id="rId24"/>
  </p:handoutMasterIdLst>
  <p:sldIdLst>
    <p:sldId id="345" r:id="rId3"/>
    <p:sldId id="257" r:id="rId4"/>
    <p:sldId id="307" r:id="rId5"/>
    <p:sldId id="308" r:id="rId6"/>
    <p:sldId id="294" r:id="rId7"/>
    <p:sldId id="291" r:id="rId8"/>
    <p:sldId id="277" r:id="rId9"/>
    <p:sldId id="274" r:id="rId10"/>
    <p:sldId id="306" r:id="rId11"/>
    <p:sldId id="285" r:id="rId12"/>
    <p:sldId id="303" r:id="rId13"/>
    <p:sldId id="263" r:id="rId14"/>
    <p:sldId id="309" r:id="rId15"/>
    <p:sldId id="310" r:id="rId16"/>
    <p:sldId id="311" r:id="rId17"/>
    <p:sldId id="312" r:id="rId18"/>
    <p:sldId id="292" r:id="rId19"/>
    <p:sldId id="273" r:id="rId20"/>
    <p:sldId id="314" r:id="rId21"/>
    <p:sldId id="304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2527FA-7E14-5C24-D1DF-E7BE0D7A916E}" name="Joanna Latter" initials="JL" userId="S::jlm205@newcastle.edu.au::f8452a40-715f-4510-ba2b-34badee5a2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3913" autoAdjust="0"/>
  </p:normalViewPr>
  <p:slideViewPr>
    <p:cSldViewPr snapToGrid="0" snapToObjects="1">
      <p:cViewPr varScale="1">
        <p:scale>
          <a:sx n="60" d="100"/>
          <a:sy n="60" d="100"/>
        </p:scale>
        <p:origin x="19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36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6B60A-83DB-3748-84BE-4E7B35FB458E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71E3A-B8BA-264C-8B44-DB2296D80D78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1A78E1EB-8900-1C45-B8C0-68C1957CF62B}" type="parTrans" cxnId="{C7BA0D95-AFB7-A940-9037-053CC10B743A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998A30A-5EBA-404D-8614-5DAD48B995A6}" type="sibTrans" cxnId="{C7BA0D95-AFB7-A940-9037-053CC10B743A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2373A42-EEF9-E649-9C1A-78D97E694B55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D19A0858-FC0E-EB48-9C77-A3757EE95CE1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+mj-lt"/>
              <a:ea typeface="Segoe UI" pitchFamily="34" charset="0"/>
              <a:cs typeface="Segoe UI" pitchFamily="34" charset="0"/>
            </a:rPr>
            <a:t>Text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0BA2360-61F1-B444-829B-E905A57814D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8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AFB8D9F3-644A-B740-87B9-A0C57F5096BE}" type="sibTrans" cxnId="{6DAFBD1A-3A68-0E42-9494-D3879BE41271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D77F515-EEA8-E846-BC18-173D9A833C51}" type="parTrans" cxnId="{6DAFBD1A-3A68-0E42-9494-D3879BE41271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9E4680B-D870-E843-AA8E-0FAB0B2335C4}" type="sibTrans" cxnId="{E7E9F607-97E0-7740-AB77-F96678B86495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8673E80-E734-4E4B-9D2B-E7E9D2B20DAB}" type="parTrans" cxnId="{E7E9F607-97E0-7740-AB77-F96678B86495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7BA3766-1450-F145-8568-4FA5FD0DA889}" type="sibTrans" cxnId="{899A6831-D19B-BE4A-8412-953B4764E106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B40F8A-EDF5-E54D-9ECF-03B13EF7B4E8}" type="parTrans" cxnId="{899A6831-D19B-BE4A-8412-953B4764E106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30BEAF9-BDED-8D4E-8A88-A86022713343}">
      <dgm:prSet custT="1"/>
      <dgm:spPr>
        <a:solidFill>
          <a:schemeClr val="accent5"/>
        </a:solidFill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95485C7F-7032-E44B-93E2-B730C6D12EBE}" type="parTrans" cxnId="{2F6A843F-9359-564A-9E2E-B281FDD112C9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7BFFDEB-0601-514B-9962-E7D5E6228484}" type="sibTrans" cxnId="{2F6A843F-9359-564A-9E2E-B281FDD112C9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6EEB234-1DE8-D34D-A50D-20FB82D317ED}">
      <dgm:prSet custT="1"/>
      <dgm:spPr>
        <a:solidFill>
          <a:schemeClr val="accent5"/>
        </a:solidFill>
      </dgm:spPr>
      <dgm:t>
        <a:bodyPr lIns="108000" tIns="72000" rIns="108000" bIns="72000"/>
        <a:lstStyle/>
        <a:p>
          <a:pPr algn="l"/>
          <a:r>
            <a:rPr lang="en-US" sz="1200" dirty="0">
              <a:latin typeface="+mj-lt"/>
              <a:ea typeface="Segoe UI" pitchFamily="34" charset="0"/>
              <a:cs typeface="Segoe UI" pitchFamily="34" charset="0"/>
            </a:rPr>
            <a:t>Text</a:t>
          </a:r>
        </a:p>
      </dgm:t>
    </dgm:pt>
    <dgm:pt modelId="{D28F9CE1-6B02-E043-893A-14967F4FECFA}" type="parTrans" cxnId="{2FDF354C-31A1-AD4F-AD64-50AE308DC16D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C0BD8D-797D-364C-8794-4E27AF051575}" type="sibTrans" cxnId="{2FDF354C-31A1-AD4F-AD64-50AE308DC16D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04B603-B0C4-BC4B-AA2A-6CA25806BB2A}" type="pres">
      <dgm:prSet presAssocID="{71C6B60A-83DB-3748-84BE-4E7B35FB45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31AD04F-50C6-A046-96FC-C16428544D71}" type="pres">
      <dgm:prSet presAssocID="{50BA2360-61F1-B444-829B-E905A57814D3}" presName="singleCycle" presStyleCnt="0"/>
      <dgm:spPr/>
    </dgm:pt>
    <dgm:pt modelId="{2EAC45E7-9A43-E444-888F-83CDC0528604}" type="pres">
      <dgm:prSet presAssocID="{50BA2360-61F1-B444-829B-E905A57814D3}" presName="singleCenter" presStyleLbl="node1" presStyleIdx="0" presStyleCnt="6" custScaleX="257188" custScaleY="67898" custLinFactNeighborX="-430" custLinFactNeighborY="5859">
        <dgm:presLayoutVars>
          <dgm:chMax val="7"/>
          <dgm:chPref val="7"/>
        </dgm:presLayoutVars>
      </dgm:prSet>
      <dgm:spPr>
        <a:prstGeom prst="rect">
          <a:avLst/>
        </a:prstGeom>
      </dgm:spPr>
    </dgm:pt>
    <dgm:pt modelId="{16E1A1AE-974B-694D-AEE1-492AAA20BC58}" type="pres">
      <dgm:prSet presAssocID="{85B40F8A-EDF5-E54D-9ECF-03B13EF7B4E8}" presName="Name56" presStyleLbl="parChTrans1D2" presStyleIdx="0" presStyleCnt="5"/>
      <dgm:spPr/>
    </dgm:pt>
    <dgm:pt modelId="{D27D08FD-4DD2-0F4D-ACE2-D9F614E47B2A}" type="pres">
      <dgm:prSet presAssocID="{D19A0858-FC0E-EB48-9C77-A3757EE95CE1}" presName="text0" presStyleLbl="node1" presStyleIdx="1" presStyleCnt="6" custScaleX="198387" custScaleY="79355" custRadScaleRad="79122" custRadScaleInc="-4715">
        <dgm:presLayoutVars>
          <dgm:bulletEnabled val="1"/>
        </dgm:presLayoutVars>
      </dgm:prSet>
      <dgm:spPr>
        <a:prstGeom prst="rect">
          <a:avLst/>
        </a:prstGeom>
      </dgm:spPr>
    </dgm:pt>
    <dgm:pt modelId="{84DF871A-D123-3B42-BD9A-E40091B17D63}" type="pres">
      <dgm:prSet presAssocID="{A8673E80-E734-4E4B-9D2B-E7E9D2B20DAB}" presName="Name56" presStyleLbl="parChTrans1D2" presStyleIdx="1" presStyleCnt="5"/>
      <dgm:spPr/>
    </dgm:pt>
    <dgm:pt modelId="{4BAD9AFA-7C8C-474C-9847-ACA7ED5E0732}" type="pres">
      <dgm:prSet presAssocID="{12373A42-EEF9-E649-9C1A-78D97E694B55}" presName="text0" presStyleLbl="node1" presStyleIdx="2" presStyleCnt="6" custScaleX="198387" custScaleY="79355" custRadScaleRad="179555" custRadScaleInc="-18445">
        <dgm:presLayoutVars>
          <dgm:bulletEnabled val="1"/>
        </dgm:presLayoutVars>
      </dgm:prSet>
      <dgm:spPr>
        <a:prstGeom prst="rect">
          <a:avLst/>
        </a:prstGeom>
      </dgm:spPr>
    </dgm:pt>
    <dgm:pt modelId="{01D8DD42-FA99-6040-BB1C-9F24DD700289}" type="pres">
      <dgm:prSet presAssocID="{1A78E1EB-8900-1C45-B8C0-68C1957CF62B}" presName="Name56" presStyleLbl="parChTrans1D2" presStyleIdx="2" presStyleCnt="5"/>
      <dgm:spPr/>
    </dgm:pt>
    <dgm:pt modelId="{1F6CD02D-F532-0847-8A5A-12B90EEDDB18}" type="pres">
      <dgm:prSet presAssocID="{E9371E3A-B8BA-264C-8B44-DB2296D80D78}" presName="text0" presStyleLbl="node1" presStyleIdx="3" presStyleCnt="6" custScaleX="198387" custScaleY="79355" custRadScaleRad="172265" custRadScaleInc="-69951">
        <dgm:presLayoutVars>
          <dgm:bulletEnabled val="1"/>
        </dgm:presLayoutVars>
      </dgm:prSet>
      <dgm:spPr>
        <a:prstGeom prst="rect">
          <a:avLst/>
        </a:prstGeom>
      </dgm:spPr>
    </dgm:pt>
    <dgm:pt modelId="{90AF95E1-34CD-DD4D-8FD0-5EA7A73CFAF9}" type="pres">
      <dgm:prSet presAssocID="{95485C7F-7032-E44B-93E2-B730C6D12EBE}" presName="Name56" presStyleLbl="parChTrans1D2" presStyleIdx="3" presStyleCnt="5"/>
      <dgm:spPr/>
    </dgm:pt>
    <dgm:pt modelId="{E6EAA4B2-EB3D-434D-9594-5ACD142044DF}" type="pres">
      <dgm:prSet presAssocID="{330BEAF9-BDED-8D4E-8A88-A86022713343}" presName="text0" presStyleLbl="node1" presStyleIdx="4" presStyleCnt="6" custScaleX="198387" custScaleY="79355" custRadScaleRad="171069" custRadScaleInc="72050">
        <dgm:presLayoutVars>
          <dgm:bulletEnabled val="1"/>
        </dgm:presLayoutVars>
      </dgm:prSet>
      <dgm:spPr>
        <a:prstGeom prst="rect">
          <a:avLst/>
        </a:prstGeom>
      </dgm:spPr>
    </dgm:pt>
    <dgm:pt modelId="{86FC8611-EC0C-1041-B9BD-1FF71339A839}" type="pres">
      <dgm:prSet presAssocID="{D28F9CE1-6B02-E043-893A-14967F4FECFA}" presName="Name56" presStyleLbl="parChTrans1D2" presStyleIdx="4" presStyleCnt="5"/>
      <dgm:spPr/>
    </dgm:pt>
    <dgm:pt modelId="{2FFE7F29-E3CC-B54A-ACC0-A242BEA6E0DD}" type="pres">
      <dgm:prSet presAssocID="{46EEB234-1DE8-D34D-A50D-20FB82D317ED}" presName="text0" presStyleLbl="node1" presStyleIdx="5" presStyleCnt="6" custScaleX="198387" custScaleY="79355" custRadScaleRad="188520" custRadScaleInc="1640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7E9F607-97E0-7740-AB77-F96678B86495}" srcId="{50BA2360-61F1-B444-829B-E905A57814D3}" destId="{12373A42-EEF9-E649-9C1A-78D97E694B55}" srcOrd="1" destOrd="0" parTransId="{A8673E80-E734-4E4B-9D2B-E7E9D2B20DAB}" sibTransId="{49E4680B-D870-E843-AA8E-0FAB0B2335C4}"/>
    <dgm:cxn modelId="{6DAFBD1A-3A68-0E42-9494-D3879BE41271}" srcId="{71C6B60A-83DB-3748-84BE-4E7B35FB458E}" destId="{50BA2360-61F1-B444-829B-E905A57814D3}" srcOrd="0" destOrd="0" parTransId="{2D77F515-EEA8-E846-BC18-173D9A833C51}" sibTransId="{AFB8D9F3-644A-B740-87B9-A0C57F5096BE}"/>
    <dgm:cxn modelId="{35D38628-671A-984A-AA6A-236E24CA6E5C}" type="presOf" srcId="{1A78E1EB-8900-1C45-B8C0-68C1957CF62B}" destId="{01D8DD42-FA99-6040-BB1C-9F24DD700289}" srcOrd="0" destOrd="0" presId="urn:microsoft.com/office/officeart/2008/layout/RadialCluster"/>
    <dgm:cxn modelId="{899A6831-D19B-BE4A-8412-953B4764E106}" srcId="{50BA2360-61F1-B444-829B-E905A57814D3}" destId="{D19A0858-FC0E-EB48-9C77-A3757EE95CE1}" srcOrd="0" destOrd="0" parTransId="{85B40F8A-EDF5-E54D-9ECF-03B13EF7B4E8}" sibTransId="{E7BA3766-1450-F145-8568-4FA5FD0DA889}"/>
    <dgm:cxn modelId="{2F6A843F-9359-564A-9E2E-B281FDD112C9}" srcId="{50BA2360-61F1-B444-829B-E905A57814D3}" destId="{330BEAF9-BDED-8D4E-8A88-A86022713343}" srcOrd="3" destOrd="0" parTransId="{95485C7F-7032-E44B-93E2-B730C6D12EBE}" sibTransId="{A7BFFDEB-0601-514B-9962-E7D5E6228484}"/>
    <dgm:cxn modelId="{714C615D-5853-8748-938E-297923C6781F}" type="presOf" srcId="{95485C7F-7032-E44B-93E2-B730C6D12EBE}" destId="{90AF95E1-34CD-DD4D-8FD0-5EA7A73CFAF9}" srcOrd="0" destOrd="0" presId="urn:microsoft.com/office/officeart/2008/layout/RadialCluster"/>
    <dgm:cxn modelId="{61DC845D-0194-B64F-8377-5DBBD1C07E38}" type="presOf" srcId="{46EEB234-1DE8-D34D-A50D-20FB82D317ED}" destId="{2FFE7F29-E3CC-B54A-ACC0-A242BEA6E0DD}" srcOrd="0" destOrd="0" presId="urn:microsoft.com/office/officeart/2008/layout/RadialCluster"/>
    <dgm:cxn modelId="{AB139348-82A8-4D41-88EF-A112A9E9A271}" type="presOf" srcId="{D19A0858-FC0E-EB48-9C77-A3757EE95CE1}" destId="{D27D08FD-4DD2-0F4D-ACE2-D9F614E47B2A}" srcOrd="0" destOrd="0" presId="urn:microsoft.com/office/officeart/2008/layout/RadialCluster"/>
    <dgm:cxn modelId="{6ED7A249-984B-A740-A0D5-ECD92218766E}" type="presOf" srcId="{A8673E80-E734-4E4B-9D2B-E7E9D2B20DAB}" destId="{84DF871A-D123-3B42-BD9A-E40091B17D63}" srcOrd="0" destOrd="0" presId="urn:microsoft.com/office/officeart/2008/layout/RadialCluster"/>
    <dgm:cxn modelId="{2FDF354C-31A1-AD4F-AD64-50AE308DC16D}" srcId="{50BA2360-61F1-B444-829B-E905A57814D3}" destId="{46EEB234-1DE8-D34D-A50D-20FB82D317ED}" srcOrd="4" destOrd="0" parTransId="{D28F9CE1-6B02-E043-893A-14967F4FECFA}" sibTransId="{85C0BD8D-797D-364C-8794-4E27AF051575}"/>
    <dgm:cxn modelId="{D9EB6571-C94B-6C48-A58E-C4489D596C01}" type="presOf" srcId="{330BEAF9-BDED-8D4E-8A88-A86022713343}" destId="{E6EAA4B2-EB3D-434D-9594-5ACD142044DF}" srcOrd="0" destOrd="0" presId="urn:microsoft.com/office/officeart/2008/layout/RadialCluster"/>
    <dgm:cxn modelId="{797A727C-655E-6B4B-98E8-40592A3E16DA}" type="presOf" srcId="{50BA2360-61F1-B444-829B-E905A57814D3}" destId="{2EAC45E7-9A43-E444-888F-83CDC0528604}" srcOrd="0" destOrd="0" presId="urn:microsoft.com/office/officeart/2008/layout/RadialCluster"/>
    <dgm:cxn modelId="{C7BA0D95-AFB7-A940-9037-053CC10B743A}" srcId="{50BA2360-61F1-B444-829B-E905A57814D3}" destId="{E9371E3A-B8BA-264C-8B44-DB2296D80D78}" srcOrd="2" destOrd="0" parTransId="{1A78E1EB-8900-1C45-B8C0-68C1957CF62B}" sibTransId="{7998A30A-5EBA-404D-8614-5DAD48B995A6}"/>
    <dgm:cxn modelId="{945759A0-55C3-CB4D-A48C-E96AA6EA6506}" type="presOf" srcId="{71C6B60A-83DB-3748-84BE-4E7B35FB458E}" destId="{3904B603-B0C4-BC4B-AA2A-6CA25806BB2A}" srcOrd="0" destOrd="0" presId="urn:microsoft.com/office/officeart/2008/layout/RadialCluster"/>
    <dgm:cxn modelId="{FA39A7A8-B1E9-204C-8200-4D57EB247E4D}" type="presOf" srcId="{D28F9CE1-6B02-E043-893A-14967F4FECFA}" destId="{86FC8611-EC0C-1041-B9BD-1FF71339A839}" srcOrd="0" destOrd="0" presId="urn:microsoft.com/office/officeart/2008/layout/RadialCluster"/>
    <dgm:cxn modelId="{117E12D7-6FD4-1446-ABFF-4FE57DF7EE5C}" type="presOf" srcId="{85B40F8A-EDF5-E54D-9ECF-03B13EF7B4E8}" destId="{16E1A1AE-974B-694D-AEE1-492AAA20BC58}" srcOrd="0" destOrd="0" presId="urn:microsoft.com/office/officeart/2008/layout/RadialCluster"/>
    <dgm:cxn modelId="{B2C996F3-8648-DB4E-A794-C953C12A0307}" type="presOf" srcId="{E9371E3A-B8BA-264C-8B44-DB2296D80D78}" destId="{1F6CD02D-F532-0847-8A5A-12B90EEDDB18}" srcOrd="0" destOrd="0" presId="urn:microsoft.com/office/officeart/2008/layout/RadialCluster"/>
    <dgm:cxn modelId="{0AACA0FD-5B15-CB4E-9340-FC6D1831E175}" type="presOf" srcId="{12373A42-EEF9-E649-9C1A-78D97E694B55}" destId="{4BAD9AFA-7C8C-474C-9847-ACA7ED5E0732}" srcOrd="0" destOrd="0" presId="urn:microsoft.com/office/officeart/2008/layout/RadialCluster"/>
    <dgm:cxn modelId="{DE36F3AA-850E-304E-8200-5B7B98AB679E}" type="presParOf" srcId="{3904B603-B0C4-BC4B-AA2A-6CA25806BB2A}" destId="{D31AD04F-50C6-A046-96FC-C16428544D71}" srcOrd="0" destOrd="0" presId="urn:microsoft.com/office/officeart/2008/layout/RadialCluster"/>
    <dgm:cxn modelId="{9A4FDCC4-2BF1-6440-8727-566C13B19216}" type="presParOf" srcId="{D31AD04F-50C6-A046-96FC-C16428544D71}" destId="{2EAC45E7-9A43-E444-888F-83CDC0528604}" srcOrd="0" destOrd="0" presId="urn:microsoft.com/office/officeart/2008/layout/RadialCluster"/>
    <dgm:cxn modelId="{9FD3DCC7-4ADA-384F-A7AB-F9F5D2B59303}" type="presParOf" srcId="{D31AD04F-50C6-A046-96FC-C16428544D71}" destId="{16E1A1AE-974B-694D-AEE1-492AAA20BC58}" srcOrd="1" destOrd="0" presId="urn:microsoft.com/office/officeart/2008/layout/RadialCluster"/>
    <dgm:cxn modelId="{682FF40E-1277-E544-8915-54AC5CC068BE}" type="presParOf" srcId="{D31AD04F-50C6-A046-96FC-C16428544D71}" destId="{D27D08FD-4DD2-0F4D-ACE2-D9F614E47B2A}" srcOrd="2" destOrd="0" presId="urn:microsoft.com/office/officeart/2008/layout/RadialCluster"/>
    <dgm:cxn modelId="{7EAC6E5B-34C3-9C4E-82AF-1A7150F6C7F1}" type="presParOf" srcId="{D31AD04F-50C6-A046-96FC-C16428544D71}" destId="{84DF871A-D123-3B42-BD9A-E40091B17D63}" srcOrd="3" destOrd="0" presId="urn:microsoft.com/office/officeart/2008/layout/RadialCluster"/>
    <dgm:cxn modelId="{3FC59B2C-3B82-EE45-A435-4465FDF972CE}" type="presParOf" srcId="{D31AD04F-50C6-A046-96FC-C16428544D71}" destId="{4BAD9AFA-7C8C-474C-9847-ACA7ED5E0732}" srcOrd="4" destOrd="0" presId="urn:microsoft.com/office/officeart/2008/layout/RadialCluster"/>
    <dgm:cxn modelId="{2B39A74C-6434-3646-95F6-F6E0A9E2A53D}" type="presParOf" srcId="{D31AD04F-50C6-A046-96FC-C16428544D71}" destId="{01D8DD42-FA99-6040-BB1C-9F24DD700289}" srcOrd="5" destOrd="0" presId="urn:microsoft.com/office/officeart/2008/layout/RadialCluster"/>
    <dgm:cxn modelId="{44D9BC84-418F-B44C-B014-E34972D58959}" type="presParOf" srcId="{D31AD04F-50C6-A046-96FC-C16428544D71}" destId="{1F6CD02D-F532-0847-8A5A-12B90EEDDB18}" srcOrd="6" destOrd="0" presId="urn:microsoft.com/office/officeart/2008/layout/RadialCluster"/>
    <dgm:cxn modelId="{A5F9E893-F7C7-4C4C-B7F9-13997BB86990}" type="presParOf" srcId="{D31AD04F-50C6-A046-96FC-C16428544D71}" destId="{90AF95E1-34CD-DD4D-8FD0-5EA7A73CFAF9}" srcOrd="7" destOrd="0" presId="urn:microsoft.com/office/officeart/2008/layout/RadialCluster"/>
    <dgm:cxn modelId="{3FEA7BD3-AA9E-8D46-9ADB-31B4738BC98C}" type="presParOf" srcId="{D31AD04F-50C6-A046-96FC-C16428544D71}" destId="{E6EAA4B2-EB3D-434D-9594-5ACD142044DF}" srcOrd="8" destOrd="0" presId="urn:microsoft.com/office/officeart/2008/layout/RadialCluster"/>
    <dgm:cxn modelId="{D880A448-730E-4B49-B932-0EDD218E4FCB}" type="presParOf" srcId="{D31AD04F-50C6-A046-96FC-C16428544D71}" destId="{86FC8611-EC0C-1041-B9BD-1FF71339A839}" srcOrd="9" destOrd="0" presId="urn:microsoft.com/office/officeart/2008/layout/RadialCluster"/>
    <dgm:cxn modelId="{B7BFA1E2-32C8-7242-9052-AA2392001E43}" type="presParOf" srcId="{D31AD04F-50C6-A046-96FC-C16428544D71}" destId="{2FFE7F29-E3CC-B54A-ACC0-A242BEA6E0DD}" srcOrd="10" destOrd="0" presId="urn:microsoft.com/office/officeart/2008/layout/Radial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C45E7-9A43-E444-888F-83CDC0528604}">
      <dsp:nvSpPr>
        <dsp:cNvPr id="0" name=""/>
        <dsp:cNvSpPr/>
      </dsp:nvSpPr>
      <dsp:spPr>
        <a:xfrm>
          <a:off x="2250921" y="2004831"/>
          <a:ext cx="3173307" cy="837757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2250921" y="2004831"/>
        <a:ext cx="3173307" cy="837757"/>
      </dsp:txXfrm>
    </dsp:sp>
    <dsp:sp modelId="{16E1A1AE-974B-694D-AEE1-492AAA20BC58}">
      <dsp:nvSpPr>
        <dsp:cNvPr id="0" name=""/>
        <dsp:cNvSpPr/>
      </dsp:nvSpPr>
      <dsp:spPr>
        <a:xfrm rot="16143836">
          <a:off x="3413274" y="1594139"/>
          <a:ext cx="821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492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D08FD-4DD2-0F4D-ACE2-D9F614E47B2A}">
      <dsp:nvSpPr>
        <dsp:cNvPr id="0" name=""/>
        <dsp:cNvSpPr/>
      </dsp:nvSpPr>
      <dsp:spPr>
        <a:xfrm>
          <a:off x="2991940" y="527438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  <a:ea typeface="Segoe UI" pitchFamily="34" charset="0"/>
              <a:cs typeface="Segoe UI" pitchFamily="34" charset="0"/>
            </a:rPr>
            <a:t>Text</a:t>
          </a:r>
          <a:endParaRPr lang="en-US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2991940" y="527438"/>
        <a:ext cx="1640021" cy="656010"/>
      </dsp:txXfrm>
    </dsp:sp>
    <dsp:sp modelId="{84DF871A-D123-3B42-BD9A-E40091B17D63}">
      <dsp:nvSpPr>
        <dsp:cNvPr id="0" name=""/>
        <dsp:cNvSpPr/>
      </dsp:nvSpPr>
      <dsp:spPr>
        <a:xfrm rot="19930755">
          <a:off x="4538679" y="1630645"/>
          <a:ext cx="1603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3514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D9AFA-7C8C-474C-9847-ACA7ED5E0732}">
      <dsp:nvSpPr>
        <dsp:cNvPr id="0" name=""/>
        <dsp:cNvSpPr/>
      </dsp:nvSpPr>
      <dsp:spPr>
        <a:xfrm>
          <a:off x="5851081" y="600449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5851081" y="600449"/>
        <a:ext cx="1640021" cy="656010"/>
      </dsp:txXfrm>
    </dsp:sp>
    <dsp:sp modelId="{01D8DD42-FA99-6040-BB1C-9F24DD700289}">
      <dsp:nvSpPr>
        <dsp:cNvPr id="0" name=""/>
        <dsp:cNvSpPr/>
      </dsp:nvSpPr>
      <dsp:spPr>
        <a:xfrm rot="1509963">
          <a:off x="4674999" y="3084999"/>
          <a:ext cx="1140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102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D02D-F532-0847-8A5A-12B90EEDDB18}">
      <dsp:nvSpPr>
        <dsp:cNvPr id="0" name=""/>
        <dsp:cNvSpPr/>
      </dsp:nvSpPr>
      <dsp:spPr>
        <a:xfrm>
          <a:off x="5639101" y="3327409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5639101" y="3327409"/>
        <a:ext cx="1640021" cy="656010"/>
      </dsp:txXfrm>
    </dsp:sp>
    <dsp:sp modelId="{90AF95E1-34CD-DD4D-8FD0-5EA7A73CFAF9}">
      <dsp:nvSpPr>
        <dsp:cNvPr id="0" name=""/>
        <dsp:cNvSpPr/>
      </dsp:nvSpPr>
      <dsp:spPr>
        <a:xfrm rot="9323295">
          <a:off x="1913265" y="3062889"/>
          <a:ext cx="1057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7950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A4B2-EB3D-434D-9594-5ACD142044DF}">
      <dsp:nvSpPr>
        <dsp:cNvPr id="0" name=""/>
        <dsp:cNvSpPr/>
      </dsp:nvSpPr>
      <dsp:spPr>
        <a:xfrm>
          <a:off x="425274" y="3283190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425274" y="3283190"/>
        <a:ext cx="1640021" cy="656010"/>
      </dsp:txXfrm>
    </dsp:sp>
    <dsp:sp modelId="{86FC8611-EC0C-1041-B9BD-1FF71339A839}">
      <dsp:nvSpPr>
        <dsp:cNvPr id="0" name=""/>
        <dsp:cNvSpPr/>
      </dsp:nvSpPr>
      <dsp:spPr>
        <a:xfrm rot="12431643">
          <a:off x="1420544" y="1617409"/>
          <a:ext cx="1695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5477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E7F29-E3CC-B54A-ACC0-A242BEA6E0DD}">
      <dsp:nvSpPr>
        <dsp:cNvPr id="0" name=""/>
        <dsp:cNvSpPr/>
      </dsp:nvSpPr>
      <dsp:spPr>
        <a:xfrm>
          <a:off x="55848" y="573977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55848" y="573977"/>
        <a:ext cx="1640021" cy="656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5CAC-2481-1B49-A1DD-54DEB759C87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7944D-3BAE-C943-AD98-6B9F9562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FBE5E-1526-4CEC-89F4-03A3BBD601B3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C8CC-B221-4D36-AD33-23D2DAEC30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22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Add your name and introduce yourself</a:t>
            </a:r>
          </a:p>
          <a:p>
            <a:r>
              <a:rPr lang="en-NZ" dirty="0"/>
              <a:t>Also let people know about following us on social media – all handles on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E2841-FFFD-4A59-BE8D-6DD6D3A261C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C8CC-B221-4D36-AD33-23D2DAEC30C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7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C8CC-B221-4D36-AD33-23D2DAEC30C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0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C8CC-B221-4D36-AD33-23D2DAEC30C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27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58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1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01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48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06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35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4C8CC-B221-4D36-AD33-23D2DAEC30C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67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C8CC-B221-4D36-AD33-23D2DAEC30C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3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file://localhost/Users/coughlanj/Desktop/TAPPC/SAX15860%20Logo/SAX15860%20Partnership%20Logos/JPGs/Aust%20Prev%20Partner%20Centre_CMYK_72dpi.jpg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file://localhost/Users/coughlanj/Desktop/TAPPC/TAPPC_PP/Sponsor_logos_new.jpg" TargetMode="External"/><Relationship Id="rId7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file://localhost/Users/coughlanj/Desktop/TAPPC/TAPPC_0012_BC/imageline.jpg" TargetMode="External"/><Relationship Id="rId4" Type="http://schemas.openxmlformats.org/officeDocument/2006/relationships/image" Target="../media/image1.jpg"/><Relationship Id="rId9" Type="http://schemas.openxmlformats.org/officeDocument/2006/relationships/image" Target="file://localhost/Users/coughlanj/Desktop/TAPPC/TAPPC_PP/Sponsor_support_logos.jp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TAPPC_0012_BC/imageline.jpg" TargetMode="Externa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file://localhost/Users/coughlanj/Desktop/TAPPC/SAX15860%20Logo/SAX15860%20Partnership%20Logos/JPGs/Aust_Prev_Shape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01869"/>
            <a:ext cx="9144000" cy="93345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aseline="0">
                <a:ln>
                  <a:noFill/>
                </a:ln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57937"/>
            <a:ext cx="9144000" cy="985495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here or date</a:t>
            </a:r>
            <a:br>
              <a:rPr lang="en-US" dirty="0"/>
            </a:br>
            <a:r>
              <a:rPr lang="en-US" dirty="0"/>
              <a:t>Presented by </a:t>
            </a:r>
            <a:r>
              <a:rPr lang="en-US" dirty="0" err="1"/>
              <a:t>xxxxxxxx</a:t>
            </a:r>
            <a:endParaRPr dirty="0"/>
          </a:p>
        </p:txBody>
      </p:sp>
      <p:pic>
        <p:nvPicPr>
          <p:cNvPr id="15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0756" y="5233928"/>
            <a:ext cx="4894148" cy="119194"/>
          </a:xfrm>
          <a:prstGeom prst="rect">
            <a:avLst/>
          </a:prstGeom>
        </p:spPr>
      </p:pic>
      <p:pic>
        <p:nvPicPr>
          <p:cNvPr id="8" name="Aust Prev Partner Centre_CMYK_72dpi.jpg" descr="/Users/coughlanj/Desktop/TAPPC/SAX15860 Logo/SAX15860 Partnership Logos/JPGs/Aust Prev Partner Centre_CMYK_72dpi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2" y="919833"/>
            <a:ext cx="5256696" cy="2005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88" y="4999785"/>
            <a:ext cx="423668" cy="492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6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ertic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dirty="0"/>
              <a:t>Heading here for vertical layout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8474" y="282573"/>
            <a:ext cx="3460658" cy="5161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69404" y="3995737"/>
            <a:ext cx="3898272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Body copy here</a:t>
            </a:r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3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7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8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505" y="3999693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dirty="0"/>
              <a:t>Heading here for horizontal layout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6505" y="228600"/>
            <a:ext cx="6149789" cy="37710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6505" y="4893814"/>
            <a:ext cx="6191157" cy="88582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Body copy here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2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10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3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153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Section header alternate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94" y="3733800"/>
            <a:ext cx="6179566" cy="23923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Only to be used as a section starts or 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417988"/>
            <a:ext cx="2057400" cy="192980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14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5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8" y="4618714"/>
            <a:ext cx="1530645" cy="1709263"/>
          </a:xfrm>
          <a:prstGeom prst="rect">
            <a:avLst/>
          </a:prstGeom>
        </p:spPr>
      </p:pic>
      <p:pic>
        <p:nvPicPr>
          <p:cNvPr id="9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1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8" y="4618714"/>
            <a:ext cx="1530645" cy="1709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66AC-D7A3-4C36-B87F-723B5E9DFAE4}" type="datetimeFigureOut">
              <a:rPr lang="en-AU" smtClean="0"/>
              <a:t>7/04/2022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41-0832-4E40-800C-81C7E0D0C1D8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1" y="6245964"/>
            <a:ext cx="11521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06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3530" y="6237312"/>
            <a:ext cx="11521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85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19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6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onsor_final_logos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5" y="2536799"/>
            <a:ext cx="6791132" cy="1368151"/>
          </a:xfrm>
          <a:prstGeom prst="rect">
            <a:avLst/>
          </a:prstGeom>
        </p:spPr>
      </p:pic>
      <p:pic>
        <p:nvPicPr>
          <p:cNvPr id="13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7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484094"/>
            <a:ext cx="7556313" cy="11161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AU" dirty="0"/>
              <a:t>Our partners</a:t>
            </a:r>
            <a:endParaRPr dirty="0"/>
          </a:p>
        </p:txBody>
      </p:sp>
      <p:pic>
        <p:nvPicPr>
          <p:cNvPr id="10" name="Sponsor_final_logos.jpg"/>
          <p:cNvPicPr>
            <a:picLocks noChangeAspect="1"/>
          </p:cNvPicPr>
          <p:nvPr userDrawn="1"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80" y="4220637"/>
            <a:ext cx="3946157" cy="136815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12574"/>
            <a:ext cx="9144000" cy="52422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Our funding partners</a:t>
            </a:r>
            <a:endParaRPr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0" y="3999014"/>
            <a:ext cx="9144000" cy="4625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Co-hosted by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0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2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7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74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5184576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54006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1" y="6245964"/>
            <a:ext cx="11521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217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61254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95538" y="1600206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530" y="6237312"/>
            <a:ext cx="11521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8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5184576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54006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1" y="6245964"/>
            <a:ext cx="11521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847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612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95537" y="1600202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529" y="6237312"/>
            <a:ext cx="115212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91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4" y="1822174"/>
            <a:ext cx="7556313" cy="360017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/>
            </a:lvl5pPr>
          </a:lstStyle>
          <a:p>
            <a:pPr lvl="0"/>
            <a:r>
              <a:rPr lang="en-AU" dirty="0"/>
              <a:t>Body copy here</a:t>
            </a:r>
          </a:p>
          <a:p>
            <a:pPr lvl="1"/>
            <a:r>
              <a:rPr lang="en-AU" dirty="0"/>
              <a:t>Body copy here</a:t>
            </a:r>
          </a:p>
          <a:p>
            <a:pPr lvl="2"/>
            <a:r>
              <a:rPr lang="en-AU" dirty="0"/>
              <a:t>Body copy here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4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9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010" y="228600"/>
            <a:ext cx="863382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header title </a:t>
            </a:r>
            <a:r>
              <a:rPr lang="en-AU" dirty="0" err="1"/>
              <a:t>pg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To be used only for section starters</a:t>
            </a:r>
          </a:p>
        </p:txBody>
      </p:sp>
      <p:pic>
        <p:nvPicPr>
          <p:cNvPr id="10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6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518" y="1711739"/>
            <a:ext cx="3657600" cy="3721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9878" y="1711739"/>
            <a:ext cx="3657600" cy="3721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3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5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9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0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7541" y="2160248"/>
            <a:ext cx="3657600" cy="3176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99878" y="2160248"/>
            <a:ext cx="3657600" cy="3176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541" y="1783729"/>
            <a:ext cx="3657600" cy="3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Small heading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99878" y="1783729"/>
            <a:ext cx="3657600" cy="3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Small heading here</a:t>
            </a:r>
          </a:p>
        </p:txBody>
      </p:sp>
      <p:pic>
        <p:nvPicPr>
          <p:cNvPr id="14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9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11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517" y="1731974"/>
            <a:ext cx="7569157" cy="16583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98517" y="3555779"/>
            <a:ext cx="7569157" cy="1667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 marL="1828800" indent="0">
              <a:buNone/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16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9144000" cy="76200"/>
          </a:xfrm>
          <a:prstGeom prst="rect">
            <a:avLst/>
          </a:prstGeom>
        </p:spPr>
      </p:pic>
      <p:pic>
        <p:nvPicPr>
          <p:cNvPr id="9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7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1176602"/>
              </p:ext>
            </p:extLst>
          </p:nvPr>
        </p:nvGraphicFramePr>
        <p:xfrm>
          <a:off x="520560" y="1892449"/>
          <a:ext cx="7556313" cy="137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8">
                <a:tc gridSpan="3">
                  <a:txBody>
                    <a:bodyPr/>
                    <a:lstStyle/>
                    <a:p>
                      <a:r>
                        <a:rPr lang="en-US" sz="17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Title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0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83959" marR="83959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6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54" y="5336727"/>
            <a:ext cx="769508" cy="85930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 userDrawn="1">
            <p:extLst>
              <p:ext uri="{D42A27DB-BD31-4B8C-83A1-F6EECF244321}">
                <p14:modId xmlns:p14="http://schemas.microsoft.com/office/powerpoint/2010/main" val="2271355267"/>
              </p:ext>
            </p:extLst>
          </p:nvPr>
        </p:nvGraphicFramePr>
        <p:xfrm>
          <a:off x="498474" y="1330399"/>
          <a:ext cx="7704856" cy="411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703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9" r:id="rId8"/>
    <p:sldLayoutId id="2147483690" r:id="rId9"/>
    <p:sldLayoutId id="2147483691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66AC-D7A3-4C36-B87F-723B5E9DFAE4}" type="datetimeFigureOut">
              <a:rPr lang="en-AU" smtClean="0"/>
              <a:t>7/04/2022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C141-0832-4E40-800C-81C7E0D0C1D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48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oi.org/10.3390/ijerph19053119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1964665" y="940948"/>
            <a:ext cx="5042465" cy="10887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5549566"/>
            <a:ext cx="4573800" cy="4516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4573800" y="5548017"/>
            <a:ext cx="4570200" cy="451684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" y="5582505"/>
            <a:ext cx="981506" cy="3827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15" y="5548016"/>
            <a:ext cx="450959" cy="454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578" y="5659792"/>
            <a:ext cx="1033672" cy="255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540026" y="2426574"/>
            <a:ext cx="391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63" y="2974479"/>
            <a:ext cx="1041372" cy="634983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1" y="2854742"/>
            <a:ext cx="807935" cy="807935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81" y="3009274"/>
            <a:ext cx="1170725" cy="468290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1" y="4097681"/>
            <a:ext cx="1288621" cy="451683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6" y="4062737"/>
            <a:ext cx="740679" cy="433298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" y="4020615"/>
            <a:ext cx="1615962" cy="5684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3144399" y="5023694"/>
            <a:ext cx="320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4" y="2853208"/>
            <a:ext cx="1311062" cy="83950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75" y="4137022"/>
            <a:ext cx="1393435" cy="320162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67" y="4066794"/>
            <a:ext cx="891000" cy="4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7574-FC82-4832-A156-82AAF244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Aims of the CMO Connect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898F-262A-4BB4-A3D6-294C3408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448102"/>
            <a:ext cx="7556313" cy="38928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/>
                </a:solidFill>
              </a:rPr>
              <a:t>Aim 1 </a:t>
            </a:r>
            <a:r>
              <a:rPr lang="en-US" sz="2400" dirty="0"/>
              <a:t>– to explore the potential role that mental health CMOs might play in providing chronic disease preventive care to people with a mental health issue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/>
                </a:solidFill>
              </a:rPr>
              <a:t>Aim 2 </a:t>
            </a:r>
            <a:r>
              <a:rPr lang="en-US" sz="2400" dirty="0"/>
              <a:t>– identify ways to assist CMOs to adopt and implement evidence-based methods of delivering preventive care to better address the physical health needs of their consumers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26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0741-492A-4C25-AF2E-A1A9365D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Characteristics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ADD7-6BA4-400A-9358-E9732B76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89" y="4692556"/>
            <a:ext cx="8243190" cy="2676674"/>
          </a:xfrm>
        </p:spPr>
        <p:txBody>
          <a:bodyPr>
            <a:normAutofit/>
          </a:bodyPr>
          <a:lstStyle/>
          <a:p>
            <a:r>
              <a:rPr lang="en-AU" sz="1600" dirty="0"/>
              <a:t>Focus on: 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Chronic disease preventive care – all SNAP risk factors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Organisational change – focus on the system </a:t>
            </a:r>
            <a:r>
              <a:rPr lang="en-AU" sz="1600" i="1" dirty="0"/>
              <a:t>and </a:t>
            </a:r>
            <a:r>
              <a:rPr lang="en-AU" sz="1600" dirty="0"/>
              <a:t>the individual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Co-development process – involvement of consumers, staff, organisations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78362-9827-4CB2-81B0-1DCF0F3A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46" y="1233269"/>
            <a:ext cx="6950042" cy="397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5104-23B5-40F4-8A9A-AE8BF54D4F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2336" y="1629077"/>
            <a:ext cx="1883827" cy="1883827"/>
          </a:xfrm>
          <a:prstGeom prst="rect">
            <a:avLst/>
          </a:prstGeom>
        </p:spPr>
      </p:pic>
      <p:sp>
        <p:nvSpPr>
          <p:cNvPr id="7" name="TextBox 6" descr="Prevention">
            <a:extLst>
              <a:ext uri="{FF2B5EF4-FFF2-40B4-BE49-F238E27FC236}">
                <a16:creationId xmlns:a16="http://schemas.microsoft.com/office/drawing/2014/main" id="{415E97FC-A4EC-421F-A24A-4C26D91D8511}"/>
              </a:ext>
            </a:extLst>
          </p:cNvPr>
          <p:cNvSpPr txBox="1"/>
          <p:nvPr/>
        </p:nvSpPr>
        <p:spPr>
          <a:xfrm>
            <a:off x="1499051" y="2346866"/>
            <a:ext cx="12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Prevention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3CF4B-1EB5-4CC8-955E-55BE6806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8871" y="2645715"/>
            <a:ext cx="1883827" cy="1883827"/>
          </a:xfrm>
          <a:prstGeom prst="rect">
            <a:avLst/>
          </a:prstGeom>
        </p:spPr>
      </p:pic>
      <p:sp>
        <p:nvSpPr>
          <p:cNvPr id="10" name="TextBox 9" descr="Prevention">
            <a:extLst>
              <a:ext uri="{FF2B5EF4-FFF2-40B4-BE49-F238E27FC236}">
                <a16:creationId xmlns:a16="http://schemas.microsoft.com/office/drawing/2014/main" id="{D9B9A4AD-3B20-427E-B71A-C9EB716D5C43}"/>
              </a:ext>
            </a:extLst>
          </p:cNvPr>
          <p:cNvSpPr txBox="1"/>
          <p:nvPr/>
        </p:nvSpPr>
        <p:spPr>
          <a:xfrm>
            <a:off x="3464365" y="3271565"/>
            <a:ext cx="175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Organisational 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159DC5-6090-454F-B387-CD62F451F1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03640" y="3576558"/>
            <a:ext cx="1883827" cy="1883827"/>
          </a:xfrm>
          <a:prstGeom prst="rect">
            <a:avLst/>
          </a:prstGeom>
        </p:spPr>
      </p:pic>
      <p:sp>
        <p:nvSpPr>
          <p:cNvPr id="12" name="TextBox 11" descr="Prevention">
            <a:extLst>
              <a:ext uri="{FF2B5EF4-FFF2-40B4-BE49-F238E27FC236}">
                <a16:creationId xmlns:a16="http://schemas.microsoft.com/office/drawing/2014/main" id="{AE1D27E8-73D8-4613-A3B6-91EADBE1E7A9}"/>
              </a:ext>
            </a:extLst>
          </p:cNvPr>
          <p:cNvSpPr txBox="1"/>
          <p:nvPr/>
        </p:nvSpPr>
        <p:spPr>
          <a:xfrm>
            <a:off x="5492536" y="4251832"/>
            <a:ext cx="204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solidFill>
                  <a:schemeClr val="bg1"/>
                </a:solidFill>
              </a:rPr>
              <a:t>Codevelopment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8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37" y="834014"/>
            <a:ext cx="3460658" cy="871538"/>
          </a:xfrm>
        </p:spPr>
        <p:txBody>
          <a:bodyPr>
            <a:noAutofit/>
          </a:bodyPr>
          <a:lstStyle/>
          <a:p>
            <a:r>
              <a:rPr lang="en-US" dirty="0"/>
              <a:t>Knowledge to Action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71" y="2302636"/>
            <a:ext cx="3618250" cy="40348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The CMO Connect project focuses on four Action phases</a:t>
            </a:r>
          </a:p>
          <a:p>
            <a:pPr marL="342900" indent="-342900">
              <a:buAutoNum type="arabicPeriod"/>
            </a:pPr>
            <a:r>
              <a:rPr lang="en-US" dirty="0"/>
              <a:t>Determine the know-do gap</a:t>
            </a:r>
          </a:p>
          <a:p>
            <a:pPr marL="342900" indent="-342900">
              <a:buAutoNum type="arabicPeriod"/>
            </a:pPr>
            <a:r>
              <a:rPr lang="en-US" dirty="0"/>
              <a:t>Adapt knowledge to local context</a:t>
            </a:r>
          </a:p>
          <a:p>
            <a:pPr marL="342900" indent="-342900">
              <a:buAutoNum type="arabicPeriod"/>
            </a:pPr>
            <a:r>
              <a:rPr lang="en-US" dirty="0"/>
              <a:t>Assess barriers and facilitators to knowledge use</a:t>
            </a:r>
          </a:p>
          <a:p>
            <a:pPr marL="342900" indent="-342900">
              <a:buAutoNum type="arabicPeriod"/>
            </a:pPr>
            <a:r>
              <a:rPr lang="en-US" dirty="0"/>
              <a:t>Select, tailor, implement an intervention</a:t>
            </a:r>
          </a:p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3659501-81E9-410A-A9E3-8BCE8795B24D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601978" y="520476"/>
            <a:ext cx="5245932" cy="5067741"/>
          </a:xfrm>
        </p:spPr>
      </p:pic>
    </p:spTree>
    <p:extLst>
      <p:ext uri="{BB962C8B-B14F-4D97-AF65-F5344CB8AC3E}">
        <p14:creationId xmlns:p14="http://schemas.microsoft.com/office/powerpoint/2010/main" val="109350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898F-262A-4BB4-A3D6-294C3408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394856"/>
            <a:ext cx="7556313" cy="56868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300" dirty="0">
                <a:solidFill>
                  <a:schemeClr val="accent1"/>
                </a:solidFill>
                <a:latin typeface="+mj-lt"/>
              </a:rPr>
              <a:t>Triangulated data collection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uantitative and qualitative methods: assessing current provision of preventive care, as well as barriers and enablers.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CMO managers (online survey n=86; interviews n=12),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(online survey n=199)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Consumers (telephone interviews n=150)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sz="3300" dirty="0">
                <a:solidFill>
                  <a:schemeClr val="accent1"/>
                </a:solidFill>
                <a:latin typeface="+mj-lt"/>
              </a:rPr>
              <a:t>Pilot trial of co-developed strategies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increase the capacity of CMO staff to support healthy lifestyle behaviours for consumers</a:t>
            </a:r>
            <a:endParaRPr lang="en-US" sz="2400" dirty="0"/>
          </a:p>
          <a:p>
            <a:pPr>
              <a:spcBef>
                <a:spcPts val="6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616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7574-FC82-4832-A156-82AAF244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74553"/>
            <a:ext cx="7556313" cy="540913"/>
          </a:xfrm>
        </p:spPr>
        <p:txBody>
          <a:bodyPr/>
          <a:lstStyle/>
          <a:p>
            <a:r>
              <a:rPr lang="en-AU" dirty="0"/>
              <a:t>Some findings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898F-262A-4BB4-A3D6-294C3408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817808"/>
            <a:ext cx="8226963" cy="555079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accent6"/>
                </a:solidFill>
              </a:rPr>
              <a:t>Current Provision of Care</a:t>
            </a:r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happening, but … systematic? Comprehensive ? </a:t>
            </a:r>
            <a:r>
              <a:rPr lang="en-AU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endParaRPr lang="en-AU" sz="3600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A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Fewer than 50% have policies addressing even one risk behaviour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80% of managers reported that their organisation addressed </a:t>
            </a:r>
            <a:r>
              <a:rPr lang="en-AU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least one </a:t>
            </a: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 disease risk behaviour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in 3 </a:t>
            </a:r>
            <a:r>
              <a:rPr lang="en-AU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routinely ask </a:t>
            </a: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consumers about physical activity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4 </a:t>
            </a:r>
            <a:r>
              <a:rPr lang="en-AU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most consumers to improve physical activity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ess than 1 in 10 </a:t>
            </a:r>
            <a:r>
              <a:rPr lang="en-AU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most consumers to reduce or quit smoking</a:t>
            </a:r>
          </a:p>
          <a:p>
            <a:pPr marL="2286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en-A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CMO managers reported ‘types of support’ most often provided were :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practical education and life skills; referral and local connections; encouragement</a:t>
            </a:r>
          </a:p>
          <a:p>
            <a:pPr marL="2286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en-A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reported that in a usual week, the support provided did include, in some way,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smoking (61%) and physical activity (85%) </a:t>
            </a:r>
          </a:p>
        </p:txBody>
      </p:sp>
    </p:spTree>
    <p:extLst>
      <p:ext uri="{BB962C8B-B14F-4D97-AF65-F5344CB8AC3E}">
        <p14:creationId xmlns:p14="http://schemas.microsoft.com/office/powerpoint/2010/main" val="301140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7574-FC82-4832-A156-82AAF244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76161"/>
            <a:ext cx="7556313" cy="785525"/>
          </a:xfrm>
        </p:spPr>
        <p:txBody>
          <a:bodyPr/>
          <a:lstStyle/>
          <a:p>
            <a:r>
              <a:rPr lang="en-AU" dirty="0"/>
              <a:t>Some findings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898F-262A-4BB4-A3D6-294C3408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146220"/>
            <a:ext cx="7995143" cy="49354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6"/>
                </a:solidFill>
              </a:rPr>
              <a:t>Barriers and Enablers </a:t>
            </a: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A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training and guidelines </a:t>
            </a:r>
          </a:p>
          <a:p>
            <a:pPr lvl="1">
              <a:lnSpc>
                <a:spcPct val="150000"/>
              </a:lnSpc>
            </a:pPr>
            <a:r>
              <a:rPr lang="en-A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availability of funding at a service level </a:t>
            </a:r>
          </a:p>
          <a:p>
            <a:pPr lvl="1">
              <a:lnSpc>
                <a:spcPct val="150000"/>
              </a:lnSpc>
            </a:pPr>
            <a:r>
              <a:rPr lang="en-A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perceived ability to influence behaviours</a:t>
            </a:r>
          </a:p>
          <a:p>
            <a:pPr lvl="1">
              <a:lnSpc>
                <a:spcPct val="150000"/>
              </a:lnSpc>
            </a:pPr>
            <a:r>
              <a:rPr lang="en-A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‘a healthy lifestyle’ embedded within organisational policy and culture </a:t>
            </a:r>
          </a:p>
          <a:p>
            <a:pPr lvl="1">
              <a:lnSpc>
                <a:spcPct val="150000"/>
              </a:lnSpc>
            </a:pPr>
            <a:r>
              <a:rPr lang="en-A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awareness of support available within other CMOs and services, to which consumers might be connected</a:t>
            </a:r>
            <a:endParaRPr lang="en-AU" sz="22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sz="18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681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7574-FC82-4832-A156-82AAF244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76161"/>
            <a:ext cx="7556313" cy="876498"/>
          </a:xfrm>
        </p:spPr>
        <p:txBody>
          <a:bodyPr/>
          <a:lstStyle/>
          <a:p>
            <a:r>
              <a:rPr lang="en-AU" dirty="0"/>
              <a:t>Pilot trial of co-developed strategies</a:t>
            </a:r>
            <a:b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898F-262A-4BB4-A3D6-294C3408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966355"/>
            <a:ext cx="7924309" cy="548639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AU" sz="4400" dirty="0">
                <a:solidFill>
                  <a:schemeClr val="accent6"/>
                </a:solidFill>
                <a:latin typeface="+mj-lt"/>
              </a:rPr>
              <a:t>Workshops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4400" dirty="0">
                <a:cs typeface="Times New Roman" panose="02020603050405020304" pitchFamily="18" charset="0"/>
              </a:rPr>
              <a:t>Staff and managers from one large CMO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4400" dirty="0">
                <a:cs typeface="Times New Roman" panose="02020603050405020304" pitchFamily="18" charset="0"/>
              </a:rPr>
              <a:t>20 participants across two sessions</a:t>
            </a:r>
            <a:endParaRPr lang="en-US" sz="44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AU" sz="5100" dirty="0">
                <a:solidFill>
                  <a:schemeClr val="accent6"/>
                </a:solidFill>
                <a:latin typeface="+mj-lt"/>
              </a:rPr>
              <a:t>Strategies being piloted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4400" dirty="0">
                <a:cs typeface="Times New Roman" panose="02020603050405020304" pitchFamily="18" charset="0"/>
              </a:rPr>
              <a:t>Training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400" dirty="0">
                <a:cs typeface="Calibri" panose="020F0502020204030204" pitchFamily="34" charset="0"/>
              </a:rPr>
              <a:t>how to have difficult conversations inclusive of motivational interviewing and practical skills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AU" sz="4400" dirty="0">
                <a:cs typeface="Times New Roman" panose="02020603050405020304" pitchFamily="18" charset="0"/>
              </a:rPr>
              <a:t>Step-by-Step ‘how to’ guide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400" dirty="0">
                <a:cs typeface="Calibri" panose="020F0502020204030204" pitchFamily="34" charset="0"/>
              </a:rPr>
              <a:t>to support Conversation, Advice and Connection, for each behaviour; recovery/strength-based focus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4400" dirty="0">
                <a:cs typeface="Times New Roman" panose="02020603050405020304" pitchFamily="18" charset="0"/>
              </a:rPr>
              <a:t>Connections guide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AU" sz="3400" dirty="0">
                <a:cs typeface="Calibri" panose="020F0502020204030204" pitchFamily="34" charset="0"/>
              </a:rPr>
              <a:t>referral services that are affordable, local, accessible</a:t>
            </a:r>
          </a:p>
          <a:p>
            <a:endParaRPr lang="en-AU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2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0005-6500-4433-A195-8E974C63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A2DD7-662C-4950-8490-A1E9A472A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326524"/>
            <a:ext cx="7556313" cy="42533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Improved understanding of how preventive care might be integrated into CMO practice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Development and piloting of strategies for the provision of preventive care, that could be further developed and tested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Future?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Large scale rigorous trial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Scale and maintain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937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25641"/>
            <a:ext cx="7134226" cy="1134495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AU" sz="1600" dirty="0"/>
              <a:t>Funding for this research has been provided from the Australian Government’s Medical Research Future Fund (MRFF). MRFF funding   has </a:t>
            </a:r>
            <a:r>
              <a:rPr lang="en-AU" sz="1600" dirty="0" err="1"/>
              <a:t>has</a:t>
            </a:r>
            <a:r>
              <a:rPr lang="en-AU" sz="1600" dirty="0"/>
              <a:t> been provided to The Australian Prevention Partnership Centre. 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AU" sz="16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01768-42BC-4798-8B2C-7DA99192EF05}"/>
              </a:ext>
            </a:extLst>
          </p:cNvPr>
          <p:cNvSpPr txBox="1"/>
          <p:nvPr/>
        </p:nvSpPr>
        <p:spPr>
          <a:xfrm>
            <a:off x="443666" y="4076538"/>
            <a:ext cx="2323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>
                <a:solidFill>
                  <a:schemeClr val="accent6"/>
                </a:solidFill>
              </a:rPr>
              <a:t>Supported by</a:t>
            </a: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09ADDD-655A-4D3A-A69B-77A71FBFB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876"/>
          <a:stretch/>
        </p:blipFill>
        <p:spPr>
          <a:xfrm>
            <a:off x="7039791" y="1889081"/>
            <a:ext cx="1605735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00CB85-2B7D-415E-AB80-BD16FD2A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57" y="4783404"/>
            <a:ext cx="1987291" cy="675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AC1A0E-50C4-4960-93D8-7C7261B66088}"/>
              </a:ext>
            </a:extLst>
          </p:cNvPr>
          <p:cNvSpPr txBox="1"/>
          <p:nvPr/>
        </p:nvSpPr>
        <p:spPr>
          <a:xfrm>
            <a:off x="498474" y="1327055"/>
            <a:ext cx="453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>
                <a:solidFill>
                  <a:schemeClr val="accent6"/>
                </a:solidFill>
              </a:rPr>
              <a:t>Funded by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90CB7-A659-4EFC-9DEE-5B675CFF0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798" y="4677767"/>
            <a:ext cx="190500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ECBAD-947D-4004-87B4-39864C337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248" y="4845979"/>
            <a:ext cx="16954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0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934F-2A83-4869-AF5F-DCA47C76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03200"/>
            <a:ext cx="7556313" cy="406400"/>
          </a:xfrm>
        </p:spPr>
        <p:txBody>
          <a:bodyPr/>
          <a:lstStyle/>
          <a:p>
            <a:r>
              <a:rPr lang="en-AU" sz="2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06B8-721D-4430-BC7F-FACE8945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20700"/>
            <a:ext cx="8559800" cy="58674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Stockings et al (2013) 'Readiness to quit smoking and quit attempts among Australian mental health inpatients.', Nicotine Tob Res, 15 942-949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Bartlem et al (2015) 'Acceptability and receipt of preventive care for chronic-disease health risk </a:t>
            </a:r>
            <a:r>
              <a:rPr lang="en-A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reported by clients of community mental health services', Psychiatric Services, 66 857-864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Bartlem et al (2016) 'Effectiveness of an intervention in increasing the provision of preventive care by community mental health services: a non-randomized, multiple baseline implementation trial’, Implementation Science, 11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Fehily et al (2020) 'Effectiveness of embedding a specialist preventive care clinician in a community mental health service in increasing preventive care provision: A randomised controlled trial', Australian and New Zealand Journal of Psychiatry, 54 620-632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Metse et al (2016) 'Uptake of smoking cessation aids by smokers with a mental illness', Journal of </a:t>
            </a:r>
            <a:r>
              <a:rPr lang="en-A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Medicine, 39 876-886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Fehily et al (2020) 'Uptake of a preventive care consultation offered to clients of a community mental health service', Preventive Medicine Reports, 18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Anderson et al (2013) 'Smoking cessation care provision and support procedures in Australian community mental health </a:t>
            </a:r>
            <a:r>
              <a:rPr lang="en-A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', Psychiatric Services, 64 707-710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Bartlem et al (2014) 'Care provision to prevent chronic disease by community mental health clinicians', American Journal of Preventive </a:t>
            </a:r>
            <a:r>
              <a:rPr lang="en-AU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Medicine, 47 762-770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Wye et al (2017) 'Effectiveness of a clinical practice change intervention in increasing the provision of nicotine dependence treatment in inpatient psychiatric facilities: an implementation trial', BMC Psychiatry, 17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Wye et al (2009). Smoking restrictions and treatment for smoking: Policies and procedures in psychiatric inpatient units in Australia. Psychiatric Services, 60(1), 100-107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Stockngs</a:t>
            </a:r>
            <a:r>
              <a:rPr lang="en-AU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et al (2014) </a:t>
            </a:r>
            <a:r>
              <a:rPr lang="en-AU" sz="1000" i="0" dirty="0">
                <a:solidFill>
                  <a:srgbClr val="2A2A2A"/>
                </a:solidFill>
                <a:effectLst/>
                <a:latin typeface="+mj-lt"/>
              </a:rPr>
              <a:t>Impact of a </a:t>
            </a:r>
            <a:r>
              <a:rPr lang="en-AU" sz="1000" i="0" dirty="0" err="1">
                <a:solidFill>
                  <a:srgbClr val="2A2A2A"/>
                </a:solidFill>
                <a:effectLst/>
                <a:latin typeface="+mj-lt"/>
              </a:rPr>
              <a:t>Postdischarge</a:t>
            </a:r>
            <a:r>
              <a:rPr lang="en-AU" sz="1000" i="0" dirty="0">
                <a:solidFill>
                  <a:srgbClr val="2A2A2A"/>
                </a:solidFill>
                <a:effectLst/>
                <a:latin typeface="+mj-lt"/>
              </a:rPr>
              <a:t> Smoking Cessation Intervention for Smokers Admitted to an Inpatient Psychiatric Facility: A Randomized Controlled Trial. </a:t>
            </a:r>
            <a:r>
              <a:rPr lang="en-AU" sz="1000" b="0" i="1" dirty="0">
                <a:solidFill>
                  <a:srgbClr val="2A2A2A"/>
                </a:solidFill>
                <a:effectLst/>
                <a:latin typeface="+mj-lt"/>
              </a:rPr>
              <a:t>Nicotine &amp; Tobacco Research</a:t>
            </a:r>
            <a:r>
              <a:rPr lang="en-AU" sz="1000" b="0" i="0" dirty="0">
                <a:solidFill>
                  <a:srgbClr val="2A2A2A"/>
                </a:solidFill>
                <a:effectLst/>
                <a:latin typeface="+mj-lt"/>
              </a:rPr>
              <a:t>, Volume 16, Issue 11,, </a:t>
            </a:r>
            <a:endParaRPr lang="en-AU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Metse et al (2014) 'Evaluating the efficacy of an integrated smoking cessation intervention for mental health patients: study protocol for a randomised controlled trial.', Trials, 15 266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Bartlem et al (2013) 'Evaluating the effectiveness of a clinical practice change intervention in increasing clinician provision of preventive care in a network </a:t>
            </a: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community-based mental health services: a study protocol of a non-randomized, multiple baseline trial', Implementation Science, 8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Fehily et al (2017) ‘Evaluating the effectiveness of a healthy lifestyle clinician in addressing the chronic disease risk behaviours of community mental health clients: study protocol for a randomised controlled trial’, Trials, 18 276. 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>
                <a:ea typeface="Calibri" panose="020F0502020204030204" pitchFamily="34" charset="0"/>
                <a:cs typeface="Times New Roman" panose="02020603050405020304" pitchFamily="18" charset="0"/>
              </a:rPr>
              <a:t>Fehily et al (2022) </a:t>
            </a:r>
            <a:r>
              <a:rPr lang="en-AU" sz="900" i="0" dirty="0">
                <a:solidFill>
                  <a:srgbClr val="303030"/>
                </a:solidFill>
                <a:effectLst/>
              </a:rPr>
              <a:t>The Effectiveness and Cost of an Intervention to Increase the Provision of Preventive Care in Community Mental Health Services: Protocol for a Cluster-Randomized Controlled Trial.</a:t>
            </a:r>
            <a:r>
              <a:rPr lang="en-AU" sz="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sz="1000" b="0" i="0" dirty="0">
                <a:solidFill>
                  <a:srgbClr val="000000"/>
                </a:solidFill>
                <a:effectLst/>
              </a:rPr>
              <a:t>International Journal of Environmental Research and Public Health </a:t>
            </a:r>
            <a:r>
              <a:rPr lang="en-AU" sz="1000" b="1" i="0" dirty="0">
                <a:solidFill>
                  <a:srgbClr val="000000"/>
                </a:solidFill>
                <a:effectLst/>
              </a:rPr>
              <a:t>19</a:t>
            </a:r>
            <a:r>
              <a:rPr lang="en-AU" sz="1000" b="0" i="0" dirty="0">
                <a:solidFill>
                  <a:srgbClr val="000000"/>
                </a:solidFill>
                <a:effectLst/>
              </a:rPr>
              <a:t>(5) 01 Mar 2022 </a:t>
            </a:r>
            <a:r>
              <a:rPr lang="en-AU" sz="1000" b="0" i="0" u="sng" dirty="0">
                <a:solidFill>
                  <a:srgbClr val="325B92"/>
                </a:solidFill>
                <a:effectLst/>
                <a:hlinkClick r:id="rId2"/>
              </a:rPr>
              <a:t>DOI</a:t>
            </a:r>
            <a:r>
              <a:rPr lang="en-AU" sz="1000" i="0" dirty="0">
                <a:solidFill>
                  <a:srgbClr val="303030"/>
                </a:solidFill>
                <a:effectLst/>
              </a:rPr>
              <a:t> 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A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Ridoutt</a:t>
            </a:r>
            <a:r>
              <a:rPr lang="en-A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 (2019) ‘The NSW CMO Mental Health Workforce: Findings from the 2019 MHCC Workforce Survey.’ MHCC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Gibson et al (2021) 'Preventive care practices to address health </a:t>
            </a:r>
            <a:r>
              <a:rPr lang="en-US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behaviours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among people living with mental health conditions:</a:t>
            </a:r>
          </a:p>
          <a:p>
            <a:pPr marL="0" lvl="0" indent="0">
              <a:lnSpc>
                <a:spcPct val="107000"/>
              </a:lnSpc>
              <a:spcBef>
                <a:spcPts val="200"/>
              </a:spcBef>
              <a:buNone/>
              <a:tabLst>
                <a:tab pos="45720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A survey of Community Managed </a:t>
            </a:r>
            <a:r>
              <a:rPr lang="en-US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', Preventive Medicine Reports, 23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93390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67646"/>
            <a:ext cx="9144000" cy="93345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Healthier Lifestyles: a role for Community Managed </a:t>
            </a:r>
            <a:r>
              <a:rPr lang="en-US" dirty="0" err="1"/>
              <a:t>Organisations</a:t>
            </a:r>
            <a:r>
              <a:rPr lang="en-US" dirty="0"/>
              <a:t> (CMOs)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26" y="4090354"/>
            <a:ext cx="8534400" cy="985495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A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Jenny Bowman</a:t>
            </a:r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Kate Bartlem, Tara Clinton-McHarg, Lauren Gibson, Julia Dray, Caitlin Fehily, Magdalena Wilczynska, Olivia Wynne, Joanna Latter</a:t>
            </a:r>
            <a:endParaRPr lang="en-US" sz="2200" dirty="0">
              <a:latin typeface="+mn-lt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47" y="4963766"/>
            <a:ext cx="487110" cy="597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C2E9C-D306-4346-8A28-05AE7DF27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482" y="5465107"/>
            <a:ext cx="2857683" cy="114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050A6-1749-4C17-A671-4AB357FB3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324" y="5556314"/>
            <a:ext cx="1047354" cy="10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8023-C5B5-426F-A326-CB4FA01B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793D-E272-4A9C-ADD9-BB946680A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Jenny.Bowman@newcastle.edu.au</a:t>
            </a:r>
          </a:p>
          <a:p>
            <a:r>
              <a:rPr lang="en-AU" dirty="0"/>
              <a:t>Ph: 0412604128</a:t>
            </a: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1F1CC-A4E2-4353-B9FF-28C85B0B6599}"/>
              </a:ext>
            </a:extLst>
          </p:cNvPr>
          <p:cNvSpPr txBox="1"/>
          <p:nvPr/>
        </p:nvSpPr>
        <p:spPr>
          <a:xfrm>
            <a:off x="6729984" y="2564892"/>
            <a:ext cx="217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Thanks to the  CMO Connect Investigator team, Project team and Collaborators and all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4789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045B-F759-4E5A-8716-C7D850EE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12" y="644376"/>
            <a:ext cx="7045176" cy="4603765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Globally, people living with a mental health condition have a reduced life expectancy of a median of 10 years.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Australia, 12 -16 years.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‘Equally Well’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634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045B-F759-4E5A-8716-C7D850EE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12" y="644376"/>
            <a:ext cx="7045176" cy="4136279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physical disease </a:t>
            </a:r>
            <a:br>
              <a:rPr lang="en-US" dirty="0"/>
            </a:br>
            <a:r>
              <a:rPr lang="en-US" sz="2800" dirty="0"/>
              <a:t>CVD, diabetes, respiratory conditions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Modifiable lifestyle </a:t>
            </a:r>
            <a:r>
              <a:rPr lang="en-US" dirty="0" err="1"/>
              <a:t>behaviours</a:t>
            </a:r>
            <a:br>
              <a:rPr lang="en-US" dirty="0"/>
            </a:br>
            <a:r>
              <a:rPr lang="en-US" sz="2800" dirty="0"/>
              <a:t>Smoking </a:t>
            </a:r>
            <a:br>
              <a:rPr lang="en-US" sz="2800" dirty="0"/>
            </a:br>
            <a:r>
              <a:rPr lang="en-US" sz="2800" dirty="0"/>
              <a:t>Nutrition (not enough fruit and veg)</a:t>
            </a:r>
            <a:br>
              <a:rPr lang="en-US" dirty="0"/>
            </a:br>
            <a:r>
              <a:rPr lang="en-US" sz="2800" dirty="0"/>
              <a:t>Alcohol (harmful levels of consumption)</a:t>
            </a:r>
            <a:br>
              <a:rPr lang="en-US" sz="2800" dirty="0"/>
            </a:br>
            <a:r>
              <a:rPr lang="en-US" sz="2800" dirty="0"/>
              <a:t>Physical activity (not enough activity) </a:t>
            </a:r>
            <a:br>
              <a:rPr lang="en-US" sz="2800" dirty="0"/>
            </a:br>
            <a:r>
              <a:rPr lang="en-US" sz="2800" dirty="0"/>
              <a:t>Poor sleep</a:t>
            </a:r>
            <a:br>
              <a:rPr lang="en-US" sz="2800" dirty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0046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045B-F759-4E5A-8716-C7D850EE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12" y="760977"/>
            <a:ext cx="7045176" cy="358395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 need to implement strategies to support ‘preventive care’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738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A6E7-0B28-4024-81C8-C3702ED4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learnings from our work to date in other settings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0418A-0CB4-49A2-9F60-C53D2793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779704"/>
            <a:ext cx="7895718" cy="4273623"/>
          </a:xfrm>
        </p:spPr>
        <p:txBody>
          <a:bodyPr>
            <a:normAutofit/>
          </a:bodyPr>
          <a:lstStyle/>
          <a:p>
            <a:r>
              <a:rPr lang="en-US" sz="2400" dirty="0"/>
              <a:t>People living with a mental health condition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are interested and motivated to improve health lifestyle behaviours</a:t>
            </a:r>
            <a:r>
              <a:rPr lang="en-US" sz="1900" baseline="30000" dirty="0"/>
              <a:t>1,2,3</a:t>
            </a:r>
            <a:r>
              <a:rPr lang="en-US" sz="19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want and expect support from mental health services</a:t>
            </a:r>
            <a:r>
              <a:rPr lang="en-US" sz="1900" baseline="30000" dirty="0"/>
              <a:t>2,3,4</a:t>
            </a:r>
            <a:r>
              <a:rPr lang="en-US" sz="1900" dirty="0"/>
              <a:t>    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will take up, and accept referrals to behaviour change supports</a:t>
            </a:r>
            <a:r>
              <a:rPr lang="en-US" sz="1900" baseline="30000" dirty="0"/>
              <a:t>5,6</a:t>
            </a:r>
            <a:r>
              <a:rPr lang="en-US" sz="19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Simple tools and resources can support health professionals / clinicians to provide preventive care</a:t>
            </a:r>
            <a:r>
              <a:rPr lang="en-US" baseline="30000" dirty="0"/>
              <a:t>7,8,9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2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B2DD-2F1A-49F6-A8F6-42B5878C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interventions to deliver preventive care – previous trials in clinical settings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543E-078D-44D2-82CA-E55FD148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853968"/>
            <a:ext cx="8011681" cy="46751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Hospital inpatient trials – </a:t>
            </a:r>
            <a:r>
              <a:rPr lang="en-US" dirty="0"/>
              <a:t>3 studies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Support inpatient units to provide nicotine dependence treatment</a:t>
            </a:r>
            <a:r>
              <a:rPr lang="en-US" sz="1900" baseline="30000" dirty="0"/>
              <a:t>10</a:t>
            </a:r>
            <a:r>
              <a:rPr lang="en-US" sz="19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Provide smoking cessation support to inpatients post-discharge</a:t>
            </a:r>
            <a:r>
              <a:rPr lang="en-US" sz="1900" baseline="30000" dirty="0"/>
              <a:t>11, 12</a:t>
            </a:r>
            <a:r>
              <a:rPr lang="en-US" sz="19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Community Mental Health Services – </a:t>
            </a:r>
            <a:r>
              <a:rPr lang="en-US" dirty="0"/>
              <a:t>2 studies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All clinicians provide preventive care in routine consultations</a:t>
            </a:r>
            <a:r>
              <a:rPr lang="en-US" sz="1900" baseline="30000" dirty="0"/>
              <a:t>13</a:t>
            </a:r>
            <a:r>
              <a:rPr lang="en-US" sz="19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A designated ‘healthy lifestyle clinician’ provides preventive care</a:t>
            </a:r>
            <a:r>
              <a:rPr lang="en-US" sz="1900" baseline="30000" dirty="0"/>
              <a:t>14</a:t>
            </a:r>
            <a:r>
              <a:rPr lang="en-US" sz="19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A study underway across 3 NSW LHDs </a:t>
            </a:r>
            <a:r>
              <a:rPr lang="en-US" sz="1400" dirty="0"/>
              <a:t>15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05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E273-8785-4520-8BF2-2D8993E6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CMOs?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7BDB-C65A-4596-AD5C-12D7344D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3" y="1636776"/>
            <a:ext cx="7556313" cy="406903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AU" sz="2400" dirty="0"/>
              <a:t>Non-government organisations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Work alongside traditional health system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Holistic, person-centred support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Employment, accommodation, daily life assistance, peer support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Organisations such as Flourish Australia, Neami National, Being, One Door, New Horizons ….</a:t>
            </a:r>
          </a:p>
          <a:p>
            <a:endParaRPr lang="en-US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396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E273-8785-4520-8BF2-2D8993E6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338569"/>
          </a:xfrm>
        </p:spPr>
        <p:txBody>
          <a:bodyPr/>
          <a:lstStyle/>
          <a:p>
            <a:r>
              <a:rPr lang="en-AU" dirty="0"/>
              <a:t>Why CMOs?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7BDB-C65A-4596-AD5C-12D7344D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3" y="1343984"/>
            <a:ext cx="7556313" cy="43618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600" dirty="0"/>
              <a:t> Important and growing providers of support for people living with a mental health condition</a:t>
            </a:r>
            <a:r>
              <a:rPr lang="en-AU" sz="2600" baseline="30000" dirty="0"/>
              <a:t>16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‘at least’ 78 providers in NSW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¼ of the entire mental health workforce in NSW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growing by 6.5% per annum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14% are peer workers, an increasing proportion</a:t>
            </a:r>
          </a:p>
        </p:txBody>
      </p:sp>
    </p:spTree>
    <p:extLst>
      <p:ext uri="{BB962C8B-B14F-4D97-AF65-F5344CB8AC3E}">
        <p14:creationId xmlns:p14="http://schemas.microsoft.com/office/powerpoint/2010/main" val="3335482132"/>
      </p:ext>
    </p:extLst>
  </p:cSld>
  <p:clrMapOvr>
    <a:masterClrMapping/>
  </p:clrMapOvr>
</p:sld>
</file>

<file path=ppt/theme/theme1.xml><?xml version="1.0" encoding="utf-8"?>
<a:theme xmlns:a="http://schemas.openxmlformats.org/drawingml/2006/main" name="TAPPC">
  <a:themeElements>
    <a:clrScheme name="Custom 3">
      <a:dk1>
        <a:sysClr val="windowText" lastClr="000000"/>
      </a:dk1>
      <a:lt1>
        <a:sysClr val="window" lastClr="FFFFFF"/>
      </a:lt1>
      <a:dk2>
        <a:srgbClr val="505150"/>
      </a:dk2>
      <a:lt2>
        <a:srgbClr val="EEEEE4"/>
      </a:lt2>
      <a:accent1>
        <a:srgbClr val="1D9E67"/>
      </a:accent1>
      <a:accent2>
        <a:srgbClr val="D3DB21"/>
      </a:accent2>
      <a:accent3>
        <a:srgbClr val="73B632"/>
      </a:accent3>
      <a:accent4>
        <a:srgbClr val="EEEEE4"/>
      </a:accent4>
      <a:accent5>
        <a:srgbClr val="006774"/>
      </a:accent5>
      <a:accent6>
        <a:srgbClr val="62B51A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7D101A6-BD7A-44B2-9CFD-4702AE2DC344}" vid="{8C5C3A95-32CB-43C8-8EFD-1B536B9635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2019_PP_standard_MRFF funder</Template>
  <TotalTime>1428</TotalTime>
  <Words>1530</Words>
  <Application>Microsoft Office PowerPoint</Application>
  <PresentationFormat>On-screen Show (4:3)</PresentationFormat>
  <Paragraphs>147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Times New Roman</vt:lpstr>
      <vt:lpstr>Wingdings</vt:lpstr>
      <vt:lpstr>TAPPC</vt:lpstr>
      <vt:lpstr>Office Theme</vt:lpstr>
      <vt:lpstr>PowerPoint Presentation</vt:lpstr>
      <vt:lpstr>Supporting Healthier Lifestyles: a role for Community Managed Organisations (CMOs) </vt:lpstr>
      <vt:lpstr>Globally, people living with a mental health condition have a reduced life expectancy of a median of 10 years.  In Australia, 12 -16 years.  ‘Equally Well’</vt:lpstr>
      <vt:lpstr>Chronic physical disease  CVD, diabetes, respiratory conditions etc…  Modifiable lifestyle behaviours Smoking  Nutrition (not enough fruit and veg) Alcohol (harmful levels of consumption) Physical activity (not enough activity)  Poor sleep </vt:lpstr>
      <vt:lpstr>   A need to implement strategies to support ‘preventive care’ </vt:lpstr>
      <vt:lpstr>Key learnings from our work to date in other settings </vt:lpstr>
      <vt:lpstr>Brief interventions to deliver preventive care – previous trials in clinical settings</vt:lpstr>
      <vt:lpstr>Why CMOs?</vt:lpstr>
      <vt:lpstr>Why CMOs?</vt:lpstr>
      <vt:lpstr>Aims of the CMO Connect Project</vt:lpstr>
      <vt:lpstr>Characteristics of the project</vt:lpstr>
      <vt:lpstr>Knowledge to Action Framework</vt:lpstr>
      <vt:lpstr>PowerPoint Presentation</vt:lpstr>
      <vt:lpstr>Some findings to date</vt:lpstr>
      <vt:lpstr>Some findings to date</vt:lpstr>
      <vt:lpstr>Pilot trial of co-developed strategies </vt:lpstr>
      <vt:lpstr>Project Outcomes</vt:lpstr>
      <vt:lpstr>Our partners</vt:lpstr>
      <vt:lpstr>References</vt:lpstr>
      <vt:lpstr>Contact</vt:lpstr>
    </vt:vector>
  </TitlesOfParts>
  <Company>The University of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goes here</dc:title>
  <dc:creator>Jennifer Bowman</dc:creator>
  <cp:lastModifiedBy>Jennifer Bowman</cp:lastModifiedBy>
  <cp:revision>110</cp:revision>
  <cp:lastPrinted>2022-02-03T00:43:49Z</cp:lastPrinted>
  <dcterms:created xsi:type="dcterms:W3CDTF">2019-03-21T23:48:49Z</dcterms:created>
  <dcterms:modified xsi:type="dcterms:W3CDTF">2022-04-07T09:01:24Z</dcterms:modified>
</cp:coreProperties>
</file>