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sldIdLst>
    <p:sldId id="345" r:id="rId2"/>
    <p:sldId id="256" r:id="rId3"/>
    <p:sldId id="257" r:id="rId4"/>
    <p:sldId id="259" r:id="rId5"/>
    <p:sldId id="278" r:id="rId6"/>
    <p:sldId id="262" r:id="rId7"/>
    <p:sldId id="264" r:id="rId8"/>
    <p:sldId id="280" r:id="rId9"/>
    <p:sldId id="279" r:id="rId10"/>
    <p:sldId id="266" r:id="rId11"/>
    <p:sldId id="261" r:id="rId12"/>
    <p:sldId id="274" r:id="rId13"/>
    <p:sldId id="283" r:id="rId14"/>
    <p:sldId id="275" r:id="rId15"/>
    <p:sldId id="277" r:id="rId16"/>
    <p:sldId id="271" r:id="rId17"/>
    <p:sldId id="281" r:id="rId18"/>
    <p:sldId id="265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79225"/>
  </p:normalViewPr>
  <p:slideViewPr>
    <p:cSldViewPr snapToGrid="0" snapToObjects="1">
      <p:cViewPr varScale="1">
        <p:scale>
          <a:sx n="96" d="100"/>
          <a:sy n="96" d="100"/>
        </p:scale>
        <p:origin x="1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D346-C5DC-8C4D-BDF4-59518A5DD0D1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DEB99-6E27-CC4A-AD80-B75029C9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75112" cy="2292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E2841-FFFD-4A59-BE8D-6DD6D3A261CD}" type="slidenum">
              <a:rPr kumimoji="0" lang="en-NZ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93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DEB99-6E27-CC4A-AD80-B75029C9BD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60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DEB99-6E27-CC4A-AD80-B75029C9BD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33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DEB99-6E27-CC4A-AD80-B75029C9BD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05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DEB99-6E27-CC4A-AD80-B75029C9BD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9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DEB99-6E27-CC4A-AD80-B75029C9BD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71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DEB99-6E27-CC4A-AD80-B75029C9BD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4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DEB99-6E27-CC4A-AD80-B75029C9BD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DEB99-6E27-CC4A-AD80-B75029C9BD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37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DEB99-6E27-CC4A-AD80-B75029C9BD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77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DEB99-6E27-CC4A-AD80-B75029C9BD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84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DEB99-6E27-CC4A-AD80-B75029C9BD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25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DEB99-6E27-CC4A-AD80-B75029C9BD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DEB99-6E27-CC4A-AD80-B75029C9BD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39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DEB99-6E27-CC4A-AD80-B75029C9BD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8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DEB99-6E27-CC4A-AD80-B75029C9BD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2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9236-483A-E543-92EC-BF94237CD2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306EA-FC76-EF46-8997-E170B6020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1EBCF-B1F6-EA43-9537-D7D51D6E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8485-B1B6-434C-BFF1-925A83983B25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5DF18-0452-CE44-BAED-9A5D97D9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82899-FAAD-0F45-93F7-0A6182A9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8E8B-4ED7-8A41-8DC5-91172144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7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CB0A9-8775-DF4D-B720-78405FFF5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3836E-BE99-954B-B37A-2AC28ACF3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D8D7-A5DE-4242-9F5D-FD8F4C60F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8485-B1B6-434C-BFF1-925A83983B25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0DFFA-4D80-864A-9C22-4243CA4CE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13B39-4E25-F64B-94DE-296AC4137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8E8B-4ED7-8A41-8DC5-91172144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7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CA5176-F451-984D-9075-7AB092C69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2003A8-DE26-314E-B823-D35009415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5F84F-780A-0946-A75A-5347F3CA6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8485-B1B6-434C-BFF1-925A83983B25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32617-64A5-874A-B029-F9B576F8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6CC2D-0F58-E145-AE15-8C72C81A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8E8B-4ED7-8A41-8DC5-91172144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70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A062A-EF7E-C540-8352-8FEECFBB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090D8-94DC-AC47-8544-BDE5B4BBB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8BBDE-7CCA-AB4A-8421-A5319C3C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8485-B1B6-434C-BFF1-925A83983B25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240EC-2DC8-C347-BA1D-36E12E34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15093-E961-E34E-889D-F6092F79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8E8B-4ED7-8A41-8DC5-91172144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7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56BF1-3F52-5844-B2C7-BCE15C90F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BFF10-B4DA-3046-AF7F-D67A2947D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1D899-7D55-8143-9BE4-3693486F1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8485-B1B6-434C-BFF1-925A83983B25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3C14B-A95C-8A45-837F-DF931D03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6E0A2-7BF5-4E46-8744-2120DA2A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8E8B-4ED7-8A41-8DC5-91172144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5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051C9-71FE-184D-A308-4A3B33B57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667B7-7CD7-AF49-8103-BDCE1A5CF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41DCD-A8C4-A44B-A4A2-4D17F8E14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2ECA5-468B-444F-BA2E-2378AC9F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8485-B1B6-434C-BFF1-925A83983B25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BADFD-268F-904D-A34B-E1A459C90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59E8E-34F2-3249-839D-4F9D5EBF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8E8B-4ED7-8A41-8DC5-91172144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3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3A6A-FD33-5144-B822-6171D3B8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D89AA-D0E7-DD4E-BAB6-CD3694F1A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A8DED-900F-CB4E-A960-69EF311CB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C50DDD-BBBC-484F-AE5D-725A0355C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B7627-8D60-6946-A233-3E5BE3D6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EF69E-F008-194F-8D18-E5DAB86A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8485-B1B6-434C-BFF1-925A83983B25}" type="datetimeFigureOut">
              <a:rPr lang="en-US" smtClean="0"/>
              <a:t>4/5/22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4FE9FB-96F4-E04C-98CF-2C0AFED1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D2E62-7D84-CC48-99BF-9636D6DB0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8E8B-4ED7-8A41-8DC5-91172144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1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8C294-38C4-424C-992B-9CB636F5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F6600-1240-C542-8BDB-8A785E11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8485-B1B6-434C-BFF1-925A83983B25}" type="datetimeFigureOut">
              <a:rPr lang="en-US" smtClean="0"/>
              <a:t>4/5/22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17C9E-0B46-6942-AC15-61C20E09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41D50C-60EB-3B4F-A404-95B02276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8E8B-4ED7-8A41-8DC5-91172144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3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6526D-7BA1-6F4B-A6F7-E6DA79167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8485-B1B6-434C-BFF1-925A83983B25}" type="datetimeFigureOut">
              <a:rPr lang="en-US" smtClean="0"/>
              <a:t>4/5/22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04E2F-77FB-6F48-9037-C2F034CE0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C99B3-A74A-A742-8839-7ABB4652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8E8B-4ED7-8A41-8DC5-91172144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0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B942-FCE2-E741-BABD-C20DC8B1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9B154-1973-5D4B-91A7-8B6FA8292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C02A-DDE9-8B40-B7FE-124E68E38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268E1-EE0C-0447-8117-DC0726213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8485-B1B6-434C-BFF1-925A83983B25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F8D4A-92DD-714F-A65D-AA7393FDA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47AE7-09CF-4149-BB72-8D5D6966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8E8B-4ED7-8A41-8DC5-91172144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3DAE1-5C07-354A-A0D6-CA09C62B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FFE064-9511-134C-8DDC-09738DC117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C7809B-AEA1-A84E-9BAA-B81DB1212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D2DB0-1FEB-564C-8CF9-E960B995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8485-B1B6-434C-BFF1-925A83983B25}" type="datetimeFigureOut">
              <a:rPr lang="en-US" smtClean="0"/>
              <a:t>4/5/22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699F6-3A33-DE4C-BF8E-10730C66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16C55-8EC6-DF42-AAB7-2E4D8A7F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8E8B-4ED7-8A41-8DC5-91172144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5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C5AD3-787D-CA4B-9123-4099382E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A01A7-3137-4C4A-BA5F-67F8C6FEC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2737A-0D90-E24A-8A9B-0ACAF1A6E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8485-B1B6-434C-BFF1-925A83983B25}" type="datetimeFigureOut">
              <a:rPr lang="en-US" smtClean="0"/>
              <a:t>4/5/22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EF793-F970-784D-B638-8B3EA12C7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451F9-DA5C-5E44-A95B-EC79DFE6E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18E8B-4ED7-8A41-8DC5-911721445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6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12529-013-9298-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3" b="13483"/>
          <a:stretch/>
        </p:blipFill>
        <p:spPr>
          <a:xfrm>
            <a:off x="2619553" y="111597"/>
            <a:ext cx="6723286" cy="145160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536671-9A2F-48AB-9B8D-14BDEA6C57FD}"/>
              </a:ext>
            </a:extLst>
          </p:cNvPr>
          <p:cNvSpPr/>
          <p:nvPr/>
        </p:nvSpPr>
        <p:spPr>
          <a:xfrm>
            <a:off x="0" y="6256421"/>
            <a:ext cx="6098400" cy="60224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50000">
                <a:srgbClr val="1253A7">
                  <a:lumMod val="25000"/>
                  <a:lumOff val="75000"/>
                </a:srgbClr>
              </a:gs>
              <a:gs pos="75000">
                <a:srgbClr val="1253A7">
                  <a:lumMod val="50000"/>
                  <a:lumOff val="50000"/>
                </a:srgbClr>
              </a:gs>
              <a:gs pos="25000">
                <a:schemeClr val="accent1">
                  <a:lumMod val="0"/>
                  <a:lumOff val="100000"/>
                </a:schemeClr>
              </a:gs>
              <a:gs pos="100000">
                <a:srgbClr val="1253A7">
                  <a:lumMod val="75000"/>
                  <a:lumOff val="2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2712D6-1832-4607-A833-4D643367F163}"/>
              </a:ext>
            </a:extLst>
          </p:cNvPr>
          <p:cNvSpPr/>
          <p:nvPr/>
        </p:nvSpPr>
        <p:spPr>
          <a:xfrm>
            <a:off x="6098400" y="6254355"/>
            <a:ext cx="6093600" cy="602245"/>
          </a:xfrm>
          <a:prstGeom prst="rect">
            <a:avLst/>
          </a:prstGeom>
          <a:gradFill>
            <a:gsLst>
              <a:gs pos="0">
                <a:srgbClr val="43921B"/>
              </a:gs>
              <a:gs pos="50000">
                <a:srgbClr val="43921B">
                  <a:lumMod val="25000"/>
                  <a:lumOff val="75000"/>
                </a:srgbClr>
              </a:gs>
              <a:gs pos="75000">
                <a:srgbClr val="43921B">
                  <a:lumMod val="0"/>
                  <a:lumOff val="100000"/>
                </a:srgbClr>
              </a:gs>
              <a:gs pos="25000">
                <a:srgbClr val="43921B">
                  <a:lumMod val="92000"/>
                  <a:lumOff val="8000"/>
                </a:srgbClr>
              </a:gs>
              <a:gs pos="100000">
                <a:srgbClr val="43921B">
                  <a:lumMod val="0"/>
                  <a:lumOff val="10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12B2F38-EDD5-4D27-BDF2-C46991749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" y="6300339"/>
            <a:ext cx="1308674" cy="510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B29C34C-A12E-41FA-B717-024FCCEDC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53" y="6254355"/>
            <a:ext cx="601278" cy="60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0C693B-C233-4566-A8AD-0AE09600E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2770" y="6403389"/>
            <a:ext cx="1378229" cy="3405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D1E88-7B8F-40D5-98B2-513646E253BC}"/>
              </a:ext>
            </a:extLst>
          </p:cNvPr>
          <p:cNvSpPr txBox="1"/>
          <p:nvPr/>
        </p:nvSpPr>
        <p:spPr>
          <a:xfrm>
            <a:off x="720035" y="2092431"/>
            <a:ext cx="521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5">
                    <a:lumMod val="75000"/>
                  </a:schemeClr>
                </a:solidFill>
              </a:rPr>
              <a:t>Thank you to our Sponsors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14FE8F82-BC56-4297-844D-3973E84593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817" y="2822972"/>
            <a:ext cx="1388496" cy="846644"/>
          </a:xfrm>
          <a:prstGeom prst="rect">
            <a:avLst/>
          </a:prstGeom>
        </p:spPr>
      </p:pic>
      <p:pic>
        <p:nvPicPr>
          <p:cNvPr id="20" name="Picture 1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6DAE9A7A-6002-442B-8EB1-80C9A3B358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20" y="2663322"/>
            <a:ext cx="1077247" cy="1077247"/>
          </a:xfrm>
          <a:prstGeom prst="rect">
            <a:avLst/>
          </a:prstGeom>
        </p:spPr>
      </p:pic>
      <p:pic>
        <p:nvPicPr>
          <p:cNvPr id="22" name="Picture 21" descr="Pie chart&#10;&#10;Description automatically generated with medium confidence">
            <a:extLst>
              <a:ext uri="{FF2B5EF4-FFF2-40B4-BE49-F238E27FC236}">
                <a16:creationId xmlns:a16="http://schemas.microsoft.com/office/drawing/2014/main" id="{7FF84D3B-10BD-499D-922D-5C9C13EC5A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74" y="2869365"/>
            <a:ext cx="1560967" cy="624387"/>
          </a:xfrm>
          <a:prstGeom prst="rect">
            <a:avLst/>
          </a:prstGeom>
        </p:spPr>
      </p:pic>
      <p:pic>
        <p:nvPicPr>
          <p:cNvPr id="24" name="Picture 23" descr="A picture containing logo&#10;&#10;Description automatically generated">
            <a:extLst>
              <a:ext uri="{FF2B5EF4-FFF2-40B4-BE49-F238E27FC236}">
                <a16:creationId xmlns:a16="http://schemas.microsoft.com/office/drawing/2014/main" id="{B0B53593-6339-423F-BA72-ABA8218B35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41" y="4320575"/>
            <a:ext cx="1718161" cy="602244"/>
          </a:xfrm>
          <a:prstGeom prst="rect">
            <a:avLst/>
          </a:prstGeom>
        </p:spPr>
      </p:pic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1B6BBBDD-E3C4-4D0C-9F12-6D8BF192A1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514" y="4273983"/>
            <a:ext cx="987572" cy="577730"/>
          </a:xfrm>
          <a:prstGeom prst="rect">
            <a:avLst/>
          </a:prstGeom>
        </p:spPr>
      </p:pic>
      <p:pic>
        <p:nvPicPr>
          <p:cNvPr id="28" name="Picture 27" descr="Diagram&#10;&#10;Description automatically generated with low confidence">
            <a:extLst>
              <a:ext uri="{FF2B5EF4-FFF2-40B4-BE49-F238E27FC236}">
                <a16:creationId xmlns:a16="http://schemas.microsoft.com/office/drawing/2014/main" id="{52A895F5-7F7E-4EE2-BCAA-15351874EF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95" y="4217819"/>
            <a:ext cx="2154616" cy="75790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4E375A3-AAFF-48E5-BDC9-653CEB9094D9}"/>
              </a:ext>
            </a:extLst>
          </p:cNvPr>
          <p:cNvSpPr txBox="1"/>
          <p:nvPr/>
        </p:nvSpPr>
        <p:spPr>
          <a:xfrm>
            <a:off x="4192531" y="5555258"/>
            <a:ext cx="427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</a:t>
            </a:r>
            <a:r>
              <a:rPr lang="en-AU" sz="3200" dirty="0">
                <a:solidFill>
                  <a:srgbClr val="002060"/>
                </a:solidFill>
                <a:latin typeface="Calibri Light" panose="020F0302020204030204" pitchFamily="34" charset="0"/>
              </a:rPr>
              <a:t>#EquallyWellAu22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6E7D13-E537-4634-93CD-FD67AA0D50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12" y="2661277"/>
            <a:ext cx="1748082" cy="1119344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EBBC800-1D28-42D0-911C-3840BB5708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900" y="4373028"/>
            <a:ext cx="1857913" cy="426883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B1C1C6B-7432-48F6-BE06-46447B7BDEA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23" y="4279392"/>
            <a:ext cx="1188000" cy="5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6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F67E5-6CDC-EB4B-98D3-325ED3A2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823351" cy="2414488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rethinking the </a:t>
            </a:r>
            <a:r>
              <a:rPr lang="en-US" sz="5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problem</a:t>
            </a:r>
          </a:p>
        </p:txBody>
      </p:sp>
      <p:pic>
        <p:nvPicPr>
          <p:cNvPr id="5" name="Picture 2" descr="Determinants of social and emotional wellbeing. | Download Scientific  Diagram">
            <a:extLst>
              <a:ext uri="{FF2B5EF4-FFF2-40B4-BE49-F238E27FC236}">
                <a16:creationId xmlns:a16="http://schemas.microsoft.com/office/drawing/2014/main" id="{B88CA92A-39FA-2540-9DB6-20027DFB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9536" y="914396"/>
            <a:ext cx="4973140" cy="500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4E9369-3FDD-A242-87A2-B596EADE54FC}"/>
              </a:ext>
            </a:extLst>
          </p:cNvPr>
          <p:cNvSpPr txBox="1">
            <a:spLocks/>
          </p:cNvSpPr>
          <p:nvPr/>
        </p:nvSpPr>
        <p:spPr>
          <a:xfrm>
            <a:off x="7093512" y="5980189"/>
            <a:ext cx="3405188" cy="374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Image source: Dudgeon &amp; Walker, 2015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3B1697-6F6A-3243-99DF-0BCF647FF18F}"/>
              </a:ext>
            </a:extLst>
          </p:cNvPr>
          <p:cNvSpPr txBox="1"/>
          <p:nvPr/>
        </p:nvSpPr>
        <p:spPr>
          <a:xfrm>
            <a:off x="11909234" y="6422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4AEE7-35A8-4243-A963-F2D91874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189095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Physical activity involves people </a:t>
            </a: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moving, acting and performing within culturally specific spaces and contexts, and influenced by a unique array of interests, emotions, ideas, instructions and relationships.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4" name="Picture 3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C10DE0E8-B7EB-4B4C-B762-9951ED67E7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90ED8D2-A638-F64A-B970-FAF084AA580A}"/>
              </a:ext>
            </a:extLst>
          </p:cNvPr>
          <p:cNvSpPr txBox="1">
            <a:spLocks/>
          </p:cNvSpPr>
          <p:nvPr/>
        </p:nvSpPr>
        <p:spPr>
          <a:xfrm>
            <a:off x="77154" y="2429649"/>
            <a:ext cx="561401" cy="143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DD5974C-FFE9-7B4B-93DB-E28B7C279AC9}"/>
              </a:ext>
            </a:extLst>
          </p:cNvPr>
          <p:cNvSpPr txBox="1">
            <a:spLocks/>
          </p:cNvSpPr>
          <p:nvPr/>
        </p:nvSpPr>
        <p:spPr>
          <a:xfrm>
            <a:off x="2914663" y="4644051"/>
            <a:ext cx="561401" cy="143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D248FA1-A1C0-8D40-B5D1-159A0DC1B545}"/>
              </a:ext>
            </a:extLst>
          </p:cNvPr>
          <p:cNvSpPr txBox="1">
            <a:spLocks/>
          </p:cNvSpPr>
          <p:nvPr/>
        </p:nvSpPr>
        <p:spPr>
          <a:xfrm>
            <a:off x="667332" y="5478180"/>
            <a:ext cx="2795480" cy="481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A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Piggin, 2020, p.5</a:t>
            </a:r>
          </a:p>
        </p:txBody>
      </p:sp>
    </p:spTree>
    <p:extLst>
      <p:ext uri="{BB962C8B-B14F-4D97-AF65-F5344CB8AC3E}">
        <p14:creationId xmlns:p14="http://schemas.microsoft.com/office/powerpoint/2010/main" val="373037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F67E5-6CDC-EB4B-98D3-325ED3A2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03432" cy="2414488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rethinking the </a:t>
            </a:r>
            <a:r>
              <a:rPr lang="en-US" sz="5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solution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355F058-3E57-8E4D-96AF-90DFD72B4065}"/>
              </a:ext>
            </a:extLst>
          </p:cNvPr>
          <p:cNvSpPr/>
          <p:nvPr/>
        </p:nvSpPr>
        <p:spPr>
          <a:xfrm rot="7989244">
            <a:off x="5276527" y="375982"/>
            <a:ext cx="7266663" cy="6106036"/>
          </a:xfrm>
          <a:custGeom>
            <a:avLst/>
            <a:gdLst>
              <a:gd name="connsiteX0" fmla="*/ 1022286 w 7266663"/>
              <a:gd name="connsiteY0" fmla="*/ 612533 h 6733001"/>
              <a:gd name="connsiteX1" fmla="*/ 6848928 w 7266663"/>
              <a:gd name="connsiteY1" fmla="*/ 527472 h 6733001"/>
              <a:gd name="connsiteX2" fmla="*/ 6083384 w 7266663"/>
              <a:gd name="connsiteY2" fmla="*/ 6290319 h 6733001"/>
              <a:gd name="connsiteX3" fmla="*/ 341802 w 7266663"/>
              <a:gd name="connsiteY3" fmla="*/ 5822486 h 6733001"/>
              <a:gd name="connsiteX4" fmla="*/ 1213672 w 7266663"/>
              <a:gd name="connsiteY4" fmla="*/ 1697054 h 6733001"/>
              <a:gd name="connsiteX5" fmla="*/ 5806937 w 7266663"/>
              <a:gd name="connsiteY5" fmla="*/ 2717779 h 6733001"/>
              <a:gd name="connsiteX6" fmla="*/ 4658621 w 7266663"/>
              <a:gd name="connsiteY6" fmla="*/ 4631640 h 6733001"/>
              <a:gd name="connsiteX7" fmla="*/ 1086081 w 7266663"/>
              <a:gd name="connsiteY7" fmla="*/ 4525314 h 6733001"/>
              <a:gd name="connsiteX8" fmla="*/ 1596444 w 7266663"/>
              <a:gd name="connsiteY8" fmla="*/ 6269054 h 6733001"/>
              <a:gd name="connsiteX9" fmla="*/ 5615551 w 7266663"/>
              <a:gd name="connsiteY9" fmla="*/ 5779956 h 6733001"/>
              <a:gd name="connsiteX10" fmla="*/ 6891458 w 7266663"/>
              <a:gd name="connsiteY10" fmla="*/ 2143621 h 6733001"/>
              <a:gd name="connsiteX11" fmla="*/ 724574 w 7266663"/>
              <a:gd name="connsiteY11" fmla="*/ 1420607 h 6733001"/>
              <a:gd name="connsiteX12" fmla="*/ 724574 w 7266663"/>
              <a:gd name="connsiteY12" fmla="*/ 1420607 h 6733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66663" h="6733001">
                <a:moveTo>
                  <a:pt x="1022286" y="612533"/>
                </a:moveTo>
                <a:cubicBezTo>
                  <a:pt x="3513849" y="96853"/>
                  <a:pt x="6005412" y="-418826"/>
                  <a:pt x="6848928" y="527472"/>
                </a:cubicBezTo>
                <a:cubicBezTo>
                  <a:pt x="7692444" y="1473770"/>
                  <a:pt x="7167905" y="5407817"/>
                  <a:pt x="6083384" y="6290319"/>
                </a:cubicBezTo>
                <a:cubicBezTo>
                  <a:pt x="4998863" y="7172821"/>
                  <a:pt x="1153421" y="6588030"/>
                  <a:pt x="341802" y="5822486"/>
                </a:cubicBezTo>
                <a:cubicBezTo>
                  <a:pt x="-469817" y="5056942"/>
                  <a:pt x="302816" y="2214505"/>
                  <a:pt x="1213672" y="1697054"/>
                </a:cubicBezTo>
                <a:cubicBezTo>
                  <a:pt x="2124528" y="1179603"/>
                  <a:pt x="5232779" y="2228681"/>
                  <a:pt x="5806937" y="2717779"/>
                </a:cubicBezTo>
                <a:cubicBezTo>
                  <a:pt x="6381095" y="3206877"/>
                  <a:pt x="5445430" y="4330384"/>
                  <a:pt x="4658621" y="4631640"/>
                </a:cubicBezTo>
                <a:cubicBezTo>
                  <a:pt x="3871812" y="4932896"/>
                  <a:pt x="1596444" y="4252412"/>
                  <a:pt x="1086081" y="4525314"/>
                </a:cubicBezTo>
                <a:cubicBezTo>
                  <a:pt x="575718" y="4798216"/>
                  <a:pt x="841532" y="6059947"/>
                  <a:pt x="1596444" y="6269054"/>
                </a:cubicBezTo>
                <a:cubicBezTo>
                  <a:pt x="2351356" y="6478161"/>
                  <a:pt x="4733049" y="6467528"/>
                  <a:pt x="5615551" y="5779956"/>
                </a:cubicBezTo>
                <a:cubicBezTo>
                  <a:pt x="6498053" y="5092384"/>
                  <a:pt x="7706621" y="2870179"/>
                  <a:pt x="6891458" y="2143621"/>
                </a:cubicBezTo>
                <a:cubicBezTo>
                  <a:pt x="6076295" y="1417063"/>
                  <a:pt x="724574" y="1420607"/>
                  <a:pt x="724574" y="1420607"/>
                </a:cubicBezTo>
                <a:lnTo>
                  <a:pt x="724574" y="1420607"/>
                </a:lnTo>
              </a:path>
            </a:pathLst>
          </a:custGeom>
          <a:noFill/>
          <a:ln w="38100">
            <a:solidFill>
              <a:schemeClr val="accent2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7FE1CF-EC2B-B845-97EB-064546C99FFE}"/>
              </a:ext>
            </a:extLst>
          </p:cNvPr>
          <p:cNvSpPr txBox="1">
            <a:spLocks/>
          </p:cNvSpPr>
          <p:nvPr/>
        </p:nvSpPr>
        <p:spPr>
          <a:xfrm>
            <a:off x="6185032" y="3013949"/>
            <a:ext cx="5134337" cy="1443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diverse meanings </a:t>
            </a:r>
            <a:b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not prescriptive models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9A5E5B-B30A-734B-90C4-0345B8B747AA}"/>
              </a:ext>
            </a:extLst>
          </p:cNvPr>
          <p:cNvSpPr txBox="1">
            <a:spLocks/>
          </p:cNvSpPr>
          <p:nvPr/>
        </p:nvSpPr>
        <p:spPr>
          <a:xfrm>
            <a:off x="6215232" y="1498728"/>
            <a:ext cx="5690144" cy="1252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nested approach</a:t>
            </a:r>
            <a:b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not individual lifestyle programs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FBDD715-7629-EC43-A95D-A1EFD090AFF2}"/>
              </a:ext>
            </a:extLst>
          </p:cNvPr>
          <p:cNvSpPr txBox="1">
            <a:spLocks/>
          </p:cNvSpPr>
          <p:nvPr/>
        </p:nvSpPr>
        <p:spPr>
          <a:xfrm>
            <a:off x="6215232" y="4456987"/>
            <a:ext cx="6397182" cy="1443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decolonise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practice</a:t>
            </a:r>
            <a:b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not uphold Western systems</a:t>
            </a:r>
          </a:p>
        </p:txBody>
      </p:sp>
    </p:spTree>
    <p:extLst>
      <p:ext uri="{BB962C8B-B14F-4D97-AF65-F5344CB8AC3E}">
        <p14:creationId xmlns:p14="http://schemas.microsoft.com/office/powerpoint/2010/main" val="392110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4AEE7-35A8-4243-A963-F2D91874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5569" y="565344"/>
            <a:ext cx="6600862" cy="5431536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b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 felt that the music motivates me to go and do things. There is a link between music and physical activity for me. The fact that I listen to, if I listen to nice active music, it gets me in the mood to get active and do active things in the house and outside.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A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Consumer, Physical Movement Project Focus Group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236FD1-93F1-954D-96CE-94B34906680F}"/>
              </a:ext>
            </a:extLst>
          </p:cNvPr>
          <p:cNvSpPr txBox="1">
            <a:spLocks/>
          </p:cNvSpPr>
          <p:nvPr/>
        </p:nvSpPr>
        <p:spPr>
          <a:xfrm>
            <a:off x="2366050" y="1876821"/>
            <a:ext cx="561401" cy="143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CC8635-0553-B74F-AC27-77F83DB69F9F}"/>
              </a:ext>
            </a:extLst>
          </p:cNvPr>
          <p:cNvSpPr txBox="1">
            <a:spLocks/>
          </p:cNvSpPr>
          <p:nvPr/>
        </p:nvSpPr>
        <p:spPr>
          <a:xfrm>
            <a:off x="9330809" y="3373876"/>
            <a:ext cx="561401" cy="143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0758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D5E0-2376-F248-B641-645D54960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76333"/>
            <a:ext cx="9144000" cy="9753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movement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AFE74-5DBF-0049-A9C2-1085CE176727}"/>
              </a:ext>
            </a:extLst>
          </p:cNvPr>
          <p:cNvSpPr txBox="1">
            <a:spLocks/>
          </p:cNvSpPr>
          <p:nvPr/>
        </p:nvSpPr>
        <p:spPr>
          <a:xfrm>
            <a:off x="1524000" y="2494544"/>
            <a:ext cx="9144000" cy="975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681024-5A9C-C14C-8655-BD5205058A39}"/>
              </a:ext>
            </a:extLst>
          </p:cNvPr>
          <p:cNvSpPr txBox="1">
            <a:spLocks/>
          </p:cNvSpPr>
          <p:nvPr/>
        </p:nvSpPr>
        <p:spPr>
          <a:xfrm>
            <a:off x="3797325" y="2856815"/>
            <a:ext cx="561401" cy="143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F2BEF2-7735-4C45-83B9-4DBE48BF3E7C}"/>
              </a:ext>
            </a:extLst>
          </p:cNvPr>
          <p:cNvSpPr txBox="1">
            <a:spLocks/>
          </p:cNvSpPr>
          <p:nvPr/>
        </p:nvSpPr>
        <p:spPr>
          <a:xfrm>
            <a:off x="7724851" y="2909823"/>
            <a:ext cx="561401" cy="143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7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D5E0-2376-F248-B641-645D54960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76333"/>
            <a:ext cx="9144000" cy="9753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movement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7AFE74-5DBF-0049-A9C2-1085CE176727}"/>
              </a:ext>
            </a:extLst>
          </p:cNvPr>
          <p:cNvSpPr txBox="1">
            <a:spLocks/>
          </p:cNvSpPr>
          <p:nvPr/>
        </p:nvSpPr>
        <p:spPr>
          <a:xfrm>
            <a:off x="1524000" y="2494544"/>
            <a:ext cx="9144000" cy="975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2"/>
                </a:solidFill>
              </a:rPr>
              <a:t>joyful</a:t>
            </a:r>
          </a:p>
        </p:txBody>
      </p:sp>
      <p:pic>
        <p:nvPicPr>
          <p:cNvPr id="4" name="Graphic 3" descr="Cherry Blossom with solid fill">
            <a:extLst>
              <a:ext uri="{FF2B5EF4-FFF2-40B4-BE49-F238E27FC236}">
                <a16:creationId xmlns:a16="http://schemas.microsoft.com/office/drawing/2014/main" id="{3869C6B1-2D03-B147-9BAB-403C303AF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864052">
            <a:off x="6986337" y="2342145"/>
            <a:ext cx="914400" cy="914400"/>
          </a:xfrm>
          <a:prstGeom prst="rect">
            <a:avLst/>
          </a:prstGeom>
        </p:spPr>
      </p:pic>
      <p:pic>
        <p:nvPicPr>
          <p:cNvPr id="8" name="Graphic 7" descr="Cherry Blossom with solid fill">
            <a:extLst>
              <a:ext uri="{FF2B5EF4-FFF2-40B4-BE49-F238E27FC236}">
                <a16:creationId xmlns:a16="http://schemas.microsoft.com/office/drawing/2014/main" id="{71775D92-2771-444D-AA2D-2C0BADC26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273473">
            <a:off x="4208505" y="2665198"/>
            <a:ext cx="785239" cy="7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50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2CAB3731-5F0D-A34D-A7F5-B52B457FF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41EC0F-D36C-554F-9DE5-C7B9B1372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5979"/>
            <a:ext cx="4567989" cy="1065046"/>
          </a:xfrm>
        </p:spPr>
        <p:txBody>
          <a:bodyPr>
            <a:normAutofit/>
          </a:bodyPr>
          <a:lstStyle/>
          <a:p>
            <a:r>
              <a:rPr lang="en-US" sz="39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Personal reflection</a:t>
            </a:r>
          </a:p>
        </p:txBody>
      </p:sp>
    </p:spTree>
    <p:extLst>
      <p:ext uri="{BB962C8B-B14F-4D97-AF65-F5344CB8AC3E}">
        <p14:creationId xmlns:p14="http://schemas.microsoft.com/office/powerpoint/2010/main" val="827656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outdoor&#10;&#10;Description automatically generated">
            <a:extLst>
              <a:ext uri="{FF2B5EF4-FFF2-40B4-BE49-F238E27FC236}">
                <a16:creationId xmlns:a16="http://schemas.microsoft.com/office/drawing/2014/main" id="{2CAB3731-5F0D-A34D-A7F5-B52B457FF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80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8256-5F7B-8F45-92A0-A7D275CD7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5FBD9-C594-C749-838A-98DFCEB37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079"/>
            <a:ext cx="10515600" cy="466725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Atkinson. (2013).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Beyond Components of Wellbeing: The Effects of Relational and Situated Assemblage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. Topoi, 32(2), 137–144. https://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doi.org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/10.1007/s11245-013-9164-0. 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Caspersen, C. J., Powell, K. E., and Christenson, G. M. (1985).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Physical activity, exercise, and physical fitness: definitions and distinctions for health-related research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. Public Health Rep. 100, 126–131  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Darroch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Roett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, C.,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Varcoe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, C.,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Oliffe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, J. ., &amp; Gonzalez Montaner, G. (2020).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Trauma-informed approaches to physical activity: A scoping study. Complementary Therapies in Clinical Practice,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41, 101224–101224. https://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doi.org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/10.1016/j.ctcp.2020.101224.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Dudgeon, &amp; Walker, R. (2015). </a:t>
            </a:r>
            <a:r>
              <a:rPr lang="en-US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Decolonising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 Australian Psychology: Discourses, Strategies, and Practice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. Journal of Social and Political Psychology, 3(1), 276–297. https://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doi.org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/10.5964/jspp.v3i1.126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Macdonald, D., Abbott, R., &amp; Jenkins, D. (2012).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Physical Activity of Remote Indigenous Australian Women: A Postcolonial Analysis of Lifestyle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. Leisure Sciences, 34(1), 39–54. https://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doi.org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/10.1080/01490400.2012.633854.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McGonigal, K. &amp; Chatterjee, R. (2020, April 22). </a:t>
            </a:r>
            <a:r>
              <a:rPr lang="en-A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Discover the Joy of Movement with Dr Kelly McGonigal </a:t>
            </a:r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[Audio Podcast]. Retrieved from https://</a:t>
            </a:r>
            <a:r>
              <a:rPr lang="en-A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drchatterjee.com</a:t>
            </a:r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/discover-the-joy-of-movement-with-</a:t>
            </a:r>
            <a:r>
              <a:rPr lang="en-A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dr</a:t>
            </a:r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-</a:t>
            </a:r>
            <a:r>
              <a:rPr lang="en-A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kelly-mcgonigal</a:t>
            </a:r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Phoenix, C., &amp; Bell, S. L. (2019). </a:t>
            </a:r>
            <a:r>
              <a:rPr lang="en-A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Beyond “Move More”: Feeling the Rhythms of physical activity in mid and later-life</a:t>
            </a:r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. Social Science &amp; Medicine (1982), 231, 47–54. https://</a:t>
            </a:r>
            <a:r>
              <a:rPr lang="en-A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doi.org</a:t>
            </a:r>
            <a:r>
              <a:rPr lang="en-A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/10.1016/j.socscimed.2018.05.006.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Piggin, J. (2020).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What is Physical Activity? A Holistic Definition for Teachers, Researchers and Policy Makers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. Frontiers in Sports and Active Living. 2(72).  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Stanley, S., &amp; 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Laugharne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, J. (2014).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The Impact of Lifestyle Factors on the Physical Health of People with a Mental Illness: 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a Brief Review. International Journal of Behavioral Medicine, 21(2), 275–281.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  <a:hlinkClick r:id="rId2"/>
              </a:rPr>
              <a:t>https://doi.org/10.1007/s12529-013-9298-x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Shakespeare, Fisher, M.,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Mackean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, T., &amp; Wilson, R. (2021).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Theories of Indigenous and non-Indigenous wellbeing in Australian health policies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. Health Promotion International, 36(3), 669–679. https://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doi.org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/10.1093/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heapro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/daaa097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Terare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, &amp;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Rawsthorne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, M. (2020).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Country Is Yarning to Me: Worldview, Health and Well-Being Amongst Australian First Nations People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. The British Journal of Social Work, 50(3), 944–960. https://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doi.org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/10.1093/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bjsw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/bcz072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Wellard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, I. (2012). 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Body-reflexive pleasures: exploring bodily experiences within the context of sport and physical activity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.  Journal of Sport, Education and Society, 17(10), pp. 21-33.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Williams, T. L., Hunt, E. R., 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Papathomas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, A., &amp; Smith, B. (2018). 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Exercise is medicine? Most of the time for most; but not always for all.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Qualitative Research in Sport, Exercise and Health, 10(4), 441–456. https://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doi.org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 panose="020F0502020204030204" pitchFamily="34" charset="0"/>
              </a:rPr>
              <a:t>/10.1080/2159676X.2017.1405363.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57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FCB2B-C6DE-CA40-BD14-B6009254A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en-US" sz="3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Physical Movement</a:t>
            </a:r>
            <a:br>
              <a:rPr lang="en-US" sz="39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3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Challenging the medical model of exercise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CA991F-8A7D-0946-8AE9-D8103A17CFF4}"/>
              </a:ext>
            </a:extLst>
          </p:cNvPr>
          <p:cNvSpPr txBox="1">
            <a:spLocks/>
          </p:cNvSpPr>
          <p:nvPr/>
        </p:nvSpPr>
        <p:spPr>
          <a:xfrm>
            <a:off x="838200" y="5074093"/>
            <a:ext cx="7775713" cy="653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Bonnie Ratcliff </a:t>
            </a:r>
            <a:b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Master of Social Work (Qualifying)</a:t>
            </a:r>
          </a:p>
        </p:txBody>
      </p:sp>
      <p:pic>
        <p:nvPicPr>
          <p:cNvPr id="1026" name="Picture 2" descr="Our story | Neami National">
            <a:extLst>
              <a:ext uri="{FF2B5EF4-FFF2-40B4-BE49-F238E27FC236}">
                <a16:creationId xmlns:a16="http://schemas.microsoft.com/office/drawing/2014/main" id="{24157993-55D7-6946-8F0C-882A19903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365" y="754884"/>
            <a:ext cx="2637183" cy="138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2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43233EA-B22A-D140-8417-20504ABC8F0E}"/>
              </a:ext>
            </a:extLst>
          </p:cNvPr>
          <p:cNvSpPr/>
          <p:nvPr/>
        </p:nvSpPr>
        <p:spPr>
          <a:xfrm>
            <a:off x="3310270" y="877188"/>
            <a:ext cx="5467981" cy="51036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5DAEAA4-11CC-6342-A584-92C6285A4209}"/>
              </a:ext>
            </a:extLst>
          </p:cNvPr>
          <p:cNvSpPr/>
          <p:nvPr/>
        </p:nvSpPr>
        <p:spPr>
          <a:xfrm rot="19022883">
            <a:off x="7340010" y="1887279"/>
            <a:ext cx="3083442" cy="3083442"/>
          </a:xfrm>
          <a:custGeom>
            <a:avLst/>
            <a:gdLst>
              <a:gd name="connsiteX0" fmla="*/ 0 w 3083442"/>
              <a:gd name="connsiteY0" fmla="*/ 1541721 h 3083442"/>
              <a:gd name="connsiteX1" fmla="*/ 1541721 w 3083442"/>
              <a:gd name="connsiteY1" fmla="*/ 0 h 3083442"/>
              <a:gd name="connsiteX2" fmla="*/ 3083442 w 3083442"/>
              <a:gd name="connsiteY2" fmla="*/ 1541721 h 3083442"/>
              <a:gd name="connsiteX3" fmla="*/ 1541721 w 3083442"/>
              <a:gd name="connsiteY3" fmla="*/ 3083442 h 3083442"/>
              <a:gd name="connsiteX4" fmla="*/ 0 w 3083442"/>
              <a:gd name="connsiteY4" fmla="*/ 1541721 h 308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442" h="3083442" fill="none" extrusionOk="0">
                <a:moveTo>
                  <a:pt x="0" y="1541721"/>
                </a:moveTo>
                <a:cubicBezTo>
                  <a:pt x="87556" y="700639"/>
                  <a:pt x="760092" y="-143729"/>
                  <a:pt x="1541721" y="0"/>
                </a:cubicBezTo>
                <a:cubicBezTo>
                  <a:pt x="2190738" y="-31003"/>
                  <a:pt x="2965547" y="801249"/>
                  <a:pt x="3083442" y="1541721"/>
                </a:cubicBezTo>
                <a:cubicBezTo>
                  <a:pt x="3080477" y="2364911"/>
                  <a:pt x="2340517" y="3156643"/>
                  <a:pt x="1541721" y="3083442"/>
                </a:cubicBezTo>
                <a:cubicBezTo>
                  <a:pt x="750820" y="3117351"/>
                  <a:pt x="76487" y="2411580"/>
                  <a:pt x="0" y="1541721"/>
                </a:cubicBezTo>
                <a:close/>
              </a:path>
              <a:path w="3083442" h="3083442" stroke="0" extrusionOk="0">
                <a:moveTo>
                  <a:pt x="0" y="1541721"/>
                </a:moveTo>
                <a:cubicBezTo>
                  <a:pt x="-64395" y="650532"/>
                  <a:pt x="591588" y="37030"/>
                  <a:pt x="1541721" y="0"/>
                </a:cubicBezTo>
                <a:cubicBezTo>
                  <a:pt x="2476969" y="17637"/>
                  <a:pt x="2872953" y="696945"/>
                  <a:pt x="3083442" y="1541721"/>
                </a:cubicBezTo>
                <a:cubicBezTo>
                  <a:pt x="2958044" y="2515648"/>
                  <a:pt x="2355814" y="3290033"/>
                  <a:pt x="1541721" y="3083442"/>
                </a:cubicBezTo>
                <a:cubicBezTo>
                  <a:pt x="588003" y="3027499"/>
                  <a:pt x="82376" y="2432550"/>
                  <a:pt x="0" y="1541721"/>
                </a:cubicBezTo>
                <a:close/>
              </a:path>
            </a:pathLst>
          </a:custGeom>
          <a:solidFill>
            <a:schemeClr val="bg2"/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F257BA-8287-E44D-BE2D-045A20DA9A3B}"/>
              </a:ext>
            </a:extLst>
          </p:cNvPr>
          <p:cNvSpPr/>
          <p:nvPr/>
        </p:nvSpPr>
        <p:spPr>
          <a:xfrm rot="3921735">
            <a:off x="1768549" y="1887279"/>
            <a:ext cx="3083442" cy="3083442"/>
          </a:xfrm>
          <a:custGeom>
            <a:avLst/>
            <a:gdLst>
              <a:gd name="connsiteX0" fmla="*/ 0 w 3083442"/>
              <a:gd name="connsiteY0" fmla="*/ 1541721 h 3083442"/>
              <a:gd name="connsiteX1" fmla="*/ 1541721 w 3083442"/>
              <a:gd name="connsiteY1" fmla="*/ 0 h 3083442"/>
              <a:gd name="connsiteX2" fmla="*/ 3083442 w 3083442"/>
              <a:gd name="connsiteY2" fmla="*/ 1541721 h 3083442"/>
              <a:gd name="connsiteX3" fmla="*/ 1541721 w 3083442"/>
              <a:gd name="connsiteY3" fmla="*/ 3083442 h 3083442"/>
              <a:gd name="connsiteX4" fmla="*/ 0 w 3083442"/>
              <a:gd name="connsiteY4" fmla="*/ 1541721 h 308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442" h="3083442" fill="none" extrusionOk="0">
                <a:moveTo>
                  <a:pt x="0" y="1541721"/>
                </a:moveTo>
                <a:cubicBezTo>
                  <a:pt x="149573" y="707996"/>
                  <a:pt x="749461" y="-121852"/>
                  <a:pt x="1541721" y="0"/>
                </a:cubicBezTo>
                <a:cubicBezTo>
                  <a:pt x="2276233" y="-17910"/>
                  <a:pt x="2966874" y="800000"/>
                  <a:pt x="3083442" y="1541721"/>
                </a:cubicBezTo>
                <a:cubicBezTo>
                  <a:pt x="3077139" y="2333078"/>
                  <a:pt x="2349665" y="3143929"/>
                  <a:pt x="1541721" y="3083442"/>
                </a:cubicBezTo>
                <a:cubicBezTo>
                  <a:pt x="735489" y="3108768"/>
                  <a:pt x="30161" y="2400442"/>
                  <a:pt x="0" y="1541721"/>
                </a:cubicBezTo>
                <a:close/>
              </a:path>
              <a:path w="3083442" h="3083442" stroke="0" extrusionOk="0">
                <a:moveTo>
                  <a:pt x="0" y="1541721"/>
                </a:moveTo>
                <a:cubicBezTo>
                  <a:pt x="-122252" y="614844"/>
                  <a:pt x="608759" y="30586"/>
                  <a:pt x="1541721" y="0"/>
                </a:cubicBezTo>
                <a:cubicBezTo>
                  <a:pt x="2548893" y="32779"/>
                  <a:pt x="2951602" y="694444"/>
                  <a:pt x="3083442" y="1541721"/>
                </a:cubicBezTo>
                <a:cubicBezTo>
                  <a:pt x="3009471" y="2465427"/>
                  <a:pt x="2383354" y="3137807"/>
                  <a:pt x="1541721" y="3083442"/>
                </a:cubicBezTo>
                <a:cubicBezTo>
                  <a:pt x="583506" y="3025039"/>
                  <a:pt x="41724" y="2413126"/>
                  <a:pt x="0" y="1541721"/>
                </a:cubicBezTo>
                <a:close/>
              </a:path>
            </a:pathLst>
          </a:custGeom>
          <a:solidFill>
            <a:schemeClr val="bg2"/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97752-1D1D-BC45-8F64-A18033958CAF}"/>
              </a:ext>
            </a:extLst>
          </p:cNvPr>
          <p:cNvSpPr txBox="1"/>
          <p:nvPr/>
        </p:nvSpPr>
        <p:spPr>
          <a:xfrm>
            <a:off x="2091070" y="2921168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physical</a:t>
            </a:r>
          </a:p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health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1BBC2-572A-604E-8F2E-20E0ECACABA7}"/>
              </a:ext>
            </a:extLst>
          </p:cNvPr>
          <p:cNvSpPr txBox="1"/>
          <p:nvPr/>
        </p:nvSpPr>
        <p:spPr>
          <a:xfrm>
            <a:off x="7662530" y="2921168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mental</a:t>
            </a:r>
          </a:p>
          <a:p>
            <a:pPr algn="ctr"/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1378644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4AEE7-35A8-4243-A963-F2D91874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1396105"/>
            <a:ext cx="6224335" cy="374350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needs analysis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development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pilot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evaluation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5DD4E4-3591-1744-9AA3-98AED5D5848F}"/>
              </a:ext>
            </a:extLst>
          </p:cNvPr>
          <p:cNvSpPr txBox="1">
            <a:spLocks/>
          </p:cNvSpPr>
          <p:nvPr/>
        </p:nvSpPr>
        <p:spPr>
          <a:xfrm>
            <a:off x="1599126" y="1446555"/>
            <a:ext cx="2842982" cy="3743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accent2"/>
                </a:solidFill>
                <a:latin typeface="Calibri Light" panose="020F0302020204030204" pitchFamily="34" charset="0"/>
                <a:cs typeface="Cavolini" panose="020B0604020202020204" pitchFamily="34" charset="0"/>
              </a:rPr>
              <a:t>1.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accent2"/>
                </a:solidFill>
                <a:latin typeface="Calibri Light" panose="020F0302020204030204" pitchFamily="34" charset="0"/>
                <a:cs typeface="Cavolini" panose="020B0604020202020204" pitchFamily="34" charset="0"/>
              </a:rPr>
              <a:t>2.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accent2"/>
                </a:solidFill>
                <a:latin typeface="Calibri Light" panose="020F0302020204030204" pitchFamily="34" charset="0"/>
                <a:cs typeface="Cavolini" panose="020B0604020202020204" pitchFamily="34" charset="0"/>
              </a:rPr>
              <a:t>3.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accent2"/>
                </a:solidFill>
                <a:latin typeface="Calibri Light" panose="020F0302020204030204" pitchFamily="34" charset="0"/>
                <a:cs typeface="Cavolini" panose="020B0604020202020204" pitchFamily="34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45933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4AEE7-35A8-4243-A963-F2D91874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1396105"/>
            <a:ext cx="6672292" cy="3743507"/>
          </a:xfrm>
        </p:spPr>
        <p:txBody>
          <a:bodyPr anchor="ctr"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needs analysis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literature review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consumer and peer worker focus groups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stakeholder consultation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65DD4E4-3591-1744-9AA3-98AED5D5848F}"/>
              </a:ext>
            </a:extLst>
          </p:cNvPr>
          <p:cNvSpPr txBox="1">
            <a:spLocks/>
          </p:cNvSpPr>
          <p:nvPr/>
        </p:nvSpPr>
        <p:spPr>
          <a:xfrm>
            <a:off x="1599126" y="1355115"/>
            <a:ext cx="2842982" cy="802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volini" panose="020B0604020202020204" pitchFamily="34" charset="0"/>
              </a:rPr>
              <a:t>1.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EF5AFE-46C5-AD48-BF07-3817B82769EF}"/>
              </a:ext>
            </a:extLst>
          </p:cNvPr>
          <p:cNvGrpSpPr/>
          <p:nvPr/>
        </p:nvGrpSpPr>
        <p:grpSpPr>
          <a:xfrm>
            <a:off x="5220586" y="3194607"/>
            <a:ext cx="2562447" cy="58648"/>
            <a:chOff x="5220586" y="3159882"/>
            <a:chExt cx="2562447" cy="5864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F35D156-426B-9D45-A9CC-792394A3B8B5}"/>
                </a:ext>
              </a:extLst>
            </p:cNvPr>
            <p:cNvCxnSpPr/>
            <p:nvPr/>
          </p:nvCxnSpPr>
          <p:spPr>
            <a:xfrm>
              <a:off x="5220586" y="3192200"/>
              <a:ext cx="2546498" cy="0"/>
            </a:xfrm>
            <a:prstGeom prst="line">
              <a:avLst/>
            </a:prstGeom>
            <a:ln w="317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190C632-FD83-7848-A9BB-62ED83E839B8}"/>
                </a:ext>
              </a:extLst>
            </p:cNvPr>
            <p:cNvSpPr/>
            <p:nvPr/>
          </p:nvSpPr>
          <p:spPr>
            <a:xfrm>
              <a:off x="5231219" y="3159882"/>
              <a:ext cx="2551814" cy="58648"/>
            </a:xfrm>
            <a:custGeom>
              <a:avLst/>
              <a:gdLst>
                <a:gd name="connsiteX0" fmla="*/ 0 w 2551814"/>
                <a:gd name="connsiteY0" fmla="*/ 32017 h 58648"/>
                <a:gd name="connsiteX1" fmla="*/ 244548 w 2551814"/>
                <a:gd name="connsiteY1" fmla="*/ 10752 h 58648"/>
                <a:gd name="connsiteX2" fmla="*/ 361507 w 2551814"/>
                <a:gd name="connsiteY2" fmla="*/ 58598 h 58648"/>
                <a:gd name="connsiteX3" fmla="*/ 648586 w 2551814"/>
                <a:gd name="connsiteY3" fmla="*/ 119 h 58648"/>
                <a:gd name="connsiteX4" fmla="*/ 994144 w 2551814"/>
                <a:gd name="connsiteY4" fmla="*/ 42650 h 58648"/>
                <a:gd name="connsiteX5" fmla="*/ 1222744 w 2551814"/>
                <a:gd name="connsiteY5" fmla="*/ 16068 h 58648"/>
                <a:gd name="connsiteX6" fmla="*/ 1754372 w 2551814"/>
                <a:gd name="connsiteY6" fmla="*/ 58598 h 58648"/>
                <a:gd name="connsiteX7" fmla="*/ 2402958 w 2551814"/>
                <a:gd name="connsiteY7" fmla="*/ 10752 h 58648"/>
                <a:gd name="connsiteX8" fmla="*/ 2551814 w 2551814"/>
                <a:gd name="connsiteY8" fmla="*/ 42650 h 5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1814" h="58648" fill="none" extrusionOk="0">
                  <a:moveTo>
                    <a:pt x="0" y="32017"/>
                  </a:moveTo>
                  <a:cubicBezTo>
                    <a:pt x="88769" y="18622"/>
                    <a:pt x="190038" y="11017"/>
                    <a:pt x="244548" y="10752"/>
                  </a:cubicBezTo>
                  <a:cubicBezTo>
                    <a:pt x="311472" y="25115"/>
                    <a:pt x="295420" y="73342"/>
                    <a:pt x="361507" y="58598"/>
                  </a:cubicBezTo>
                  <a:cubicBezTo>
                    <a:pt x="443236" y="78990"/>
                    <a:pt x="555947" y="18456"/>
                    <a:pt x="648586" y="119"/>
                  </a:cubicBezTo>
                  <a:cubicBezTo>
                    <a:pt x="763367" y="-10719"/>
                    <a:pt x="903681" y="15391"/>
                    <a:pt x="994144" y="42650"/>
                  </a:cubicBezTo>
                  <a:cubicBezTo>
                    <a:pt x="1084771" y="46140"/>
                    <a:pt x="1088511" y="8216"/>
                    <a:pt x="1222744" y="16068"/>
                  </a:cubicBezTo>
                  <a:cubicBezTo>
                    <a:pt x="1329907" y="17339"/>
                    <a:pt x="1544248" y="32124"/>
                    <a:pt x="1754372" y="58598"/>
                  </a:cubicBezTo>
                  <a:cubicBezTo>
                    <a:pt x="1953977" y="18439"/>
                    <a:pt x="2259114" y="19796"/>
                    <a:pt x="2402958" y="10752"/>
                  </a:cubicBezTo>
                  <a:cubicBezTo>
                    <a:pt x="2535865" y="8095"/>
                    <a:pt x="2551815" y="42651"/>
                    <a:pt x="2551814" y="42650"/>
                  </a:cubicBezTo>
                </a:path>
                <a:path w="2551814" h="58648" stroke="0" extrusionOk="0">
                  <a:moveTo>
                    <a:pt x="0" y="32017"/>
                  </a:moveTo>
                  <a:cubicBezTo>
                    <a:pt x="90081" y="17894"/>
                    <a:pt x="171595" y="11089"/>
                    <a:pt x="244548" y="10752"/>
                  </a:cubicBezTo>
                  <a:cubicBezTo>
                    <a:pt x="307131" y="15673"/>
                    <a:pt x="287536" y="60581"/>
                    <a:pt x="361507" y="58598"/>
                  </a:cubicBezTo>
                  <a:cubicBezTo>
                    <a:pt x="418736" y="66700"/>
                    <a:pt x="537899" y="31785"/>
                    <a:pt x="648586" y="119"/>
                  </a:cubicBezTo>
                  <a:cubicBezTo>
                    <a:pt x="737631" y="-11508"/>
                    <a:pt x="906715" y="43941"/>
                    <a:pt x="994144" y="42650"/>
                  </a:cubicBezTo>
                  <a:cubicBezTo>
                    <a:pt x="1094122" y="45816"/>
                    <a:pt x="1098385" y="8582"/>
                    <a:pt x="1222744" y="16068"/>
                  </a:cubicBezTo>
                  <a:cubicBezTo>
                    <a:pt x="1319368" y="14119"/>
                    <a:pt x="1536779" y="79152"/>
                    <a:pt x="1754372" y="58598"/>
                  </a:cubicBezTo>
                  <a:cubicBezTo>
                    <a:pt x="1950387" y="51159"/>
                    <a:pt x="2266306" y="18614"/>
                    <a:pt x="2402958" y="10752"/>
                  </a:cubicBezTo>
                  <a:cubicBezTo>
                    <a:pt x="2535865" y="8094"/>
                    <a:pt x="2551814" y="42650"/>
                    <a:pt x="2551814" y="42650"/>
                  </a:cubicBezTo>
                </a:path>
              </a:pathLst>
            </a:custGeom>
            <a:ln w="41275"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2551814"/>
                        <a:gd name="connsiteY0" fmla="*/ 32017 h 58648"/>
                        <a:gd name="connsiteX1" fmla="*/ 244548 w 2551814"/>
                        <a:gd name="connsiteY1" fmla="*/ 10752 h 58648"/>
                        <a:gd name="connsiteX2" fmla="*/ 361507 w 2551814"/>
                        <a:gd name="connsiteY2" fmla="*/ 58598 h 58648"/>
                        <a:gd name="connsiteX3" fmla="*/ 648586 w 2551814"/>
                        <a:gd name="connsiteY3" fmla="*/ 119 h 58648"/>
                        <a:gd name="connsiteX4" fmla="*/ 994144 w 2551814"/>
                        <a:gd name="connsiteY4" fmla="*/ 42650 h 58648"/>
                        <a:gd name="connsiteX5" fmla="*/ 1222744 w 2551814"/>
                        <a:gd name="connsiteY5" fmla="*/ 16068 h 58648"/>
                        <a:gd name="connsiteX6" fmla="*/ 1754372 w 2551814"/>
                        <a:gd name="connsiteY6" fmla="*/ 58598 h 58648"/>
                        <a:gd name="connsiteX7" fmla="*/ 2402958 w 2551814"/>
                        <a:gd name="connsiteY7" fmla="*/ 10752 h 58648"/>
                        <a:gd name="connsiteX8" fmla="*/ 2551814 w 2551814"/>
                        <a:gd name="connsiteY8" fmla="*/ 42650 h 586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51814" h="58648">
                          <a:moveTo>
                            <a:pt x="0" y="32017"/>
                          </a:moveTo>
                          <a:cubicBezTo>
                            <a:pt x="92148" y="19169"/>
                            <a:pt x="184297" y="6322"/>
                            <a:pt x="244548" y="10752"/>
                          </a:cubicBezTo>
                          <a:cubicBezTo>
                            <a:pt x="304799" y="15182"/>
                            <a:pt x="294167" y="60370"/>
                            <a:pt x="361507" y="58598"/>
                          </a:cubicBezTo>
                          <a:cubicBezTo>
                            <a:pt x="428847" y="56826"/>
                            <a:pt x="543147" y="2777"/>
                            <a:pt x="648586" y="119"/>
                          </a:cubicBezTo>
                          <a:cubicBezTo>
                            <a:pt x="754025" y="-2539"/>
                            <a:pt x="898451" y="39992"/>
                            <a:pt x="994144" y="42650"/>
                          </a:cubicBezTo>
                          <a:cubicBezTo>
                            <a:pt x="1089837" y="45308"/>
                            <a:pt x="1096039" y="13410"/>
                            <a:pt x="1222744" y="16068"/>
                          </a:cubicBezTo>
                          <a:cubicBezTo>
                            <a:pt x="1349449" y="18726"/>
                            <a:pt x="1557670" y="59484"/>
                            <a:pt x="1754372" y="58598"/>
                          </a:cubicBezTo>
                          <a:cubicBezTo>
                            <a:pt x="1951074" y="57712"/>
                            <a:pt x="2270051" y="13410"/>
                            <a:pt x="2402958" y="10752"/>
                          </a:cubicBezTo>
                          <a:cubicBezTo>
                            <a:pt x="2535865" y="8094"/>
                            <a:pt x="2551814" y="42650"/>
                            <a:pt x="2551814" y="42650"/>
                          </a:cubicBezTo>
                        </a:path>
                      </a:pathLst>
                    </a:cu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608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4AEE7-35A8-4243-A963-F2D91874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84" y="552091"/>
            <a:ext cx="10404269" cy="543153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how have we </a:t>
            </a:r>
          </a:p>
          <a:p>
            <a:pPr marL="0" indent="0" algn="ctr">
              <a:buNone/>
            </a:pPr>
            <a:r>
              <a:rPr lang="en-US" sz="39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come to understand </a:t>
            </a:r>
          </a:p>
          <a:p>
            <a:pPr marL="0" indent="0" algn="ctr">
              <a:buNone/>
            </a:pPr>
            <a:r>
              <a:rPr lang="en-US" sz="3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what ‘works well’?</a:t>
            </a:r>
          </a:p>
        </p:txBody>
      </p:sp>
    </p:spTree>
    <p:extLst>
      <p:ext uri="{BB962C8B-B14F-4D97-AF65-F5344CB8AC3E}">
        <p14:creationId xmlns:p14="http://schemas.microsoft.com/office/powerpoint/2010/main" val="71592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outdoor, person, toy, footwear&#10;&#10;Description automatically generated">
            <a:extLst>
              <a:ext uri="{FF2B5EF4-FFF2-40B4-BE49-F238E27FC236}">
                <a16:creationId xmlns:a16="http://schemas.microsoft.com/office/drawing/2014/main" id="{E368A7AF-C67A-2745-95AA-691659B60F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4AEE7-35A8-4243-A963-F2D91874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Physical activity is any </a:t>
            </a:r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bodily movement </a:t>
            </a: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produced by </a:t>
            </a:r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skeletal muscles </a:t>
            </a: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that </a:t>
            </a:r>
            <a:b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results in </a:t>
            </a:r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energy expenditure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455B86F-55F0-D044-853D-E08754A7C4A2}"/>
              </a:ext>
            </a:extLst>
          </p:cNvPr>
          <p:cNvSpPr txBox="1">
            <a:spLocks/>
          </p:cNvSpPr>
          <p:nvPr/>
        </p:nvSpPr>
        <p:spPr>
          <a:xfrm>
            <a:off x="4736360" y="2245815"/>
            <a:ext cx="561401" cy="143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9457E4F-03EA-A546-9754-3D1044B0EED1}"/>
              </a:ext>
            </a:extLst>
          </p:cNvPr>
          <p:cNvSpPr txBox="1">
            <a:spLocks/>
          </p:cNvSpPr>
          <p:nvPr/>
        </p:nvSpPr>
        <p:spPr>
          <a:xfrm>
            <a:off x="8978955" y="3017761"/>
            <a:ext cx="561401" cy="143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F3992ED-0C8F-EB40-80BA-F3DC54ED02CA}"/>
              </a:ext>
            </a:extLst>
          </p:cNvPr>
          <p:cNvSpPr txBox="1">
            <a:spLocks/>
          </p:cNvSpPr>
          <p:nvPr/>
        </p:nvSpPr>
        <p:spPr>
          <a:xfrm>
            <a:off x="5297761" y="3896787"/>
            <a:ext cx="2795480" cy="481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A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Caspersen et al., 1985, p.126</a:t>
            </a:r>
            <a:endParaRPr lang="en-US" sz="15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3356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erson, toy, footwear&#10;&#10;Description automatically generated">
            <a:extLst>
              <a:ext uri="{FF2B5EF4-FFF2-40B4-BE49-F238E27FC236}">
                <a16:creationId xmlns:a16="http://schemas.microsoft.com/office/drawing/2014/main" id="{E368A7AF-C67A-2745-95AA-691659B60F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DE68EFD-3E6D-574C-862E-DB6B4AFE0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73" y="4063662"/>
            <a:ext cx="5762626" cy="844489"/>
          </a:xfrm>
          <a:custGeom>
            <a:avLst/>
            <a:gdLst>
              <a:gd name="connsiteX0" fmla="*/ 0 w 5762626"/>
              <a:gd name="connsiteY0" fmla="*/ 0 h 844489"/>
              <a:gd name="connsiteX1" fmla="*/ 518636 w 5762626"/>
              <a:gd name="connsiteY1" fmla="*/ 0 h 844489"/>
              <a:gd name="connsiteX2" fmla="*/ 922020 w 5762626"/>
              <a:gd name="connsiteY2" fmla="*/ 0 h 844489"/>
              <a:gd name="connsiteX3" fmla="*/ 1613535 w 5762626"/>
              <a:gd name="connsiteY3" fmla="*/ 0 h 844489"/>
              <a:gd name="connsiteX4" fmla="*/ 2132172 w 5762626"/>
              <a:gd name="connsiteY4" fmla="*/ 0 h 844489"/>
              <a:gd name="connsiteX5" fmla="*/ 2650808 w 5762626"/>
              <a:gd name="connsiteY5" fmla="*/ 0 h 844489"/>
              <a:gd name="connsiteX6" fmla="*/ 3342323 w 5762626"/>
              <a:gd name="connsiteY6" fmla="*/ 0 h 844489"/>
              <a:gd name="connsiteX7" fmla="*/ 3803333 w 5762626"/>
              <a:gd name="connsiteY7" fmla="*/ 0 h 844489"/>
              <a:gd name="connsiteX8" fmla="*/ 4494848 w 5762626"/>
              <a:gd name="connsiteY8" fmla="*/ 0 h 844489"/>
              <a:gd name="connsiteX9" fmla="*/ 5186363 w 5762626"/>
              <a:gd name="connsiteY9" fmla="*/ 0 h 844489"/>
              <a:gd name="connsiteX10" fmla="*/ 5762626 w 5762626"/>
              <a:gd name="connsiteY10" fmla="*/ 0 h 844489"/>
              <a:gd name="connsiteX11" fmla="*/ 5762626 w 5762626"/>
              <a:gd name="connsiteY11" fmla="*/ 439134 h 844489"/>
              <a:gd name="connsiteX12" fmla="*/ 5762626 w 5762626"/>
              <a:gd name="connsiteY12" fmla="*/ 844489 h 844489"/>
              <a:gd name="connsiteX13" fmla="*/ 5359242 w 5762626"/>
              <a:gd name="connsiteY13" fmla="*/ 844489 h 844489"/>
              <a:gd name="connsiteX14" fmla="*/ 4667727 w 5762626"/>
              <a:gd name="connsiteY14" fmla="*/ 844489 h 844489"/>
              <a:gd name="connsiteX15" fmla="*/ 4206717 w 5762626"/>
              <a:gd name="connsiteY15" fmla="*/ 844489 h 844489"/>
              <a:gd name="connsiteX16" fmla="*/ 3630454 w 5762626"/>
              <a:gd name="connsiteY16" fmla="*/ 844489 h 844489"/>
              <a:gd name="connsiteX17" fmla="*/ 2938939 w 5762626"/>
              <a:gd name="connsiteY17" fmla="*/ 844489 h 844489"/>
              <a:gd name="connsiteX18" fmla="*/ 2362677 w 5762626"/>
              <a:gd name="connsiteY18" fmla="*/ 844489 h 844489"/>
              <a:gd name="connsiteX19" fmla="*/ 1959293 w 5762626"/>
              <a:gd name="connsiteY19" fmla="*/ 844489 h 844489"/>
              <a:gd name="connsiteX20" fmla="*/ 1498283 w 5762626"/>
              <a:gd name="connsiteY20" fmla="*/ 844489 h 844489"/>
              <a:gd name="connsiteX21" fmla="*/ 806768 w 5762626"/>
              <a:gd name="connsiteY21" fmla="*/ 844489 h 844489"/>
              <a:gd name="connsiteX22" fmla="*/ 0 w 5762626"/>
              <a:gd name="connsiteY22" fmla="*/ 844489 h 844489"/>
              <a:gd name="connsiteX23" fmla="*/ 0 w 5762626"/>
              <a:gd name="connsiteY23" fmla="*/ 439134 h 844489"/>
              <a:gd name="connsiteX24" fmla="*/ 0 w 5762626"/>
              <a:gd name="connsiteY24" fmla="*/ 0 h 84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62626" h="844489" extrusionOk="0">
                <a:moveTo>
                  <a:pt x="0" y="0"/>
                </a:moveTo>
                <a:cubicBezTo>
                  <a:pt x="161728" y="-52485"/>
                  <a:pt x="295018" y="47195"/>
                  <a:pt x="518636" y="0"/>
                </a:cubicBezTo>
                <a:cubicBezTo>
                  <a:pt x="742254" y="-47195"/>
                  <a:pt x="826397" y="6036"/>
                  <a:pt x="922020" y="0"/>
                </a:cubicBezTo>
                <a:cubicBezTo>
                  <a:pt x="1017643" y="-6036"/>
                  <a:pt x="1376499" y="9019"/>
                  <a:pt x="1613535" y="0"/>
                </a:cubicBezTo>
                <a:cubicBezTo>
                  <a:pt x="1850572" y="-9019"/>
                  <a:pt x="1907548" y="47382"/>
                  <a:pt x="2132172" y="0"/>
                </a:cubicBezTo>
                <a:cubicBezTo>
                  <a:pt x="2356796" y="-47382"/>
                  <a:pt x="2464435" y="7778"/>
                  <a:pt x="2650808" y="0"/>
                </a:cubicBezTo>
                <a:cubicBezTo>
                  <a:pt x="2837181" y="-7778"/>
                  <a:pt x="3054329" y="40269"/>
                  <a:pt x="3342323" y="0"/>
                </a:cubicBezTo>
                <a:cubicBezTo>
                  <a:pt x="3630317" y="-40269"/>
                  <a:pt x="3702229" y="6385"/>
                  <a:pt x="3803333" y="0"/>
                </a:cubicBezTo>
                <a:cubicBezTo>
                  <a:pt x="3904437" y="-6385"/>
                  <a:pt x="4267619" y="19403"/>
                  <a:pt x="4494848" y="0"/>
                </a:cubicBezTo>
                <a:cubicBezTo>
                  <a:pt x="4722078" y="-19403"/>
                  <a:pt x="4910825" y="55775"/>
                  <a:pt x="5186363" y="0"/>
                </a:cubicBezTo>
                <a:cubicBezTo>
                  <a:pt x="5461901" y="-55775"/>
                  <a:pt x="5557124" y="56836"/>
                  <a:pt x="5762626" y="0"/>
                </a:cubicBezTo>
                <a:cubicBezTo>
                  <a:pt x="5790640" y="160936"/>
                  <a:pt x="5719575" y="298312"/>
                  <a:pt x="5762626" y="439134"/>
                </a:cubicBezTo>
                <a:cubicBezTo>
                  <a:pt x="5805677" y="579956"/>
                  <a:pt x="5735273" y="761696"/>
                  <a:pt x="5762626" y="844489"/>
                </a:cubicBezTo>
                <a:cubicBezTo>
                  <a:pt x="5674014" y="891072"/>
                  <a:pt x="5528340" y="826165"/>
                  <a:pt x="5359242" y="844489"/>
                </a:cubicBezTo>
                <a:cubicBezTo>
                  <a:pt x="5190144" y="862813"/>
                  <a:pt x="4905572" y="771223"/>
                  <a:pt x="4667727" y="844489"/>
                </a:cubicBezTo>
                <a:cubicBezTo>
                  <a:pt x="4429882" y="917755"/>
                  <a:pt x="4423513" y="827230"/>
                  <a:pt x="4206717" y="844489"/>
                </a:cubicBezTo>
                <a:cubicBezTo>
                  <a:pt x="3989921" y="861748"/>
                  <a:pt x="3907562" y="820455"/>
                  <a:pt x="3630454" y="844489"/>
                </a:cubicBezTo>
                <a:cubicBezTo>
                  <a:pt x="3353346" y="868523"/>
                  <a:pt x="3242590" y="762452"/>
                  <a:pt x="2938939" y="844489"/>
                </a:cubicBezTo>
                <a:cubicBezTo>
                  <a:pt x="2635288" y="926526"/>
                  <a:pt x="2510245" y="822702"/>
                  <a:pt x="2362677" y="844489"/>
                </a:cubicBezTo>
                <a:cubicBezTo>
                  <a:pt x="2215109" y="866276"/>
                  <a:pt x="2063322" y="842054"/>
                  <a:pt x="1959293" y="844489"/>
                </a:cubicBezTo>
                <a:cubicBezTo>
                  <a:pt x="1855264" y="846924"/>
                  <a:pt x="1656563" y="815730"/>
                  <a:pt x="1498283" y="844489"/>
                </a:cubicBezTo>
                <a:cubicBezTo>
                  <a:pt x="1340003" y="873248"/>
                  <a:pt x="979226" y="797655"/>
                  <a:pt x="806768" y="844489"/>
                </a:cubicBezTo>
                <a:cubicBezTo>
                  <a:pt x="634311" y="891323"/>
                  <a:pt x="321064" y="815891"/>
                  <a:pt x="0" y="844489"/>
                </a:cubicBezTo>
                <a:cubicBezTo>
                  <a:pt x="-24958" y="673889"/>
                  <a:pt x="24591" y="557394"/>
                  <a:pt x="0" y="439134"/>
                </a:cubicBezTo>
                <a:cubicBezTo>
                  <a:pt x="-24591" y="320874"/>
                  <a:pt x="32937" y="129703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behavioural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lifestyle change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CCFF61-4099-3142-B565-98F5B8DC9E16}"/>
              </a:ext>
            </a:extLst>
          </p:cNvPr>
          <p:cNvSpPr txBox="1">
            <a:spLocks/>
          </p:cNvSpPr>
          <p:nvPr/>
        </p:nvSpPr>
        <p:spPr>
          <a:xfrm>
            <a:off x="6429373" y="1770466"/>
            <a:ext cx="5762626" cy="844489"/>
          </a:xfrm>
          <a:custGeom>
            <a:avLst/>
            <a:gdLst>
              <a:gd name="connsiteX0" fmla="*/ 0 w 5762626"/>
              <a:gd name="connsiteY0" fmla="*/ 0 h 844489"/>
              <a:gd name="connsiteX1" fmla="*/ 691515 w 5762626"/>
              <a:gd name="connsiteY1" fmla="*/ 0 h 844489"/>
              <a:gd name="connsiteX2" fmla="*/ 1267778 w 5762626"/>
              <a:gd name="connsiteY2" fmla="*/ 0 h 844489"/>
              <a:gd name="connsiteX3" fmla="*/ 1844040 w 5762626"/>
              <a:gd name="connsiteY3" fmla="*/ 0 h 844489"/>
              <a:gd name="connsiteX4" fmla="*/ 2305050 w 5762626"/>
              <a:gd name="connsiteY4" fmla="*/ 0 h 844489"/>
              <a:gd name="connsiteX5" fmla="*/ 2766060 w 5762626"/>
              <a:gd name="connsiteY5" fmla="*/ 0 h 844489"/>
              <a:gd name="connsiteX6" fmla="*/ 3457576 w 5762626"/>
              <a:gd name="connsiteY6" fmla="*/ 0 h 844489"/>
              <a:gd name="connsiteX7" fmla="*/ 4033838 w 5762626"/>
              <a:gd name="connsiteY7" fmla="*/ 0 h 844489"/>
              <a:gd name="connsiteX8" fmla="*/ 4552475 w 5762626"/>
              <a:gd name="connsiteY8" fmla="*/ 0 h 844489"/>
              <a:gd name="connsiteX9" fmla="*/ 5186363 w 5762626"/>
              <a:gd name="connsiteY9" fmla="*/ 0 h 844489"/>
              <a:gd name="connsiteX10" fmla="*/ 5762626 w 5762626"/>
              <a:gd name="connsiteY10" fmla="*/ 0 h 844489"/>
              <a:gd name="connsiteX11" fmla="*/ 5762626 w 5762626"/>
              <a:gd name="connsiteY11" fmla="*/ 413800 h 844489"/>
              <a:gd name="connsiteX12" fmla="*/ 5762626 w 5762626"/>
              <a:gd name="connsiteY12" fmla="*/ 844489 h 844489"/>
              <a:gd name="connsiteX13" fmla="*/ 5071111 w 5762626"/>
              <a:gd name="connsiteY13" fmla="*/ 844489 h 844489"/>
              <a:gd name="connsiteX14" fmla="*/ 4494848 w 5762626"/>
              <a:gd name="connsiteY14" fmla="*/ 844489 h 844489"/>
              <a:gd name="connsiteX15" fmla="*/ 4091464 w 5762626"/>
              <a:gd name="connsiteY15" fmla="*/ 844489 h 844489"/>
              <a:gd name="connsiteX16" fmla="*/ 3515202 w 5762626"/>
              <a:gd name="connsiteY16" fmla="*/ 844489 h 844489"/>
              <a:gd name="connsiteX17" fmla="*/ 3111818 w 5762626"/>
              <a:gd name="connsiteY17" fmla="*/ 844489 h 844489"/>
              <a:gd name="connsiteX18" fmla="*/ 2708434 w 5762626"/>
              <a:gd name="connsiteY18" fmla="*/ 844489 h 844489"/>
              <a:gd name="connsiteX19" fmla="*/ 2016919 w 5762626"/>
              <a:gd name="connsiteY19" fmla="*/ 844489 h 844489"/>
              <a:gd name="connsiteX20" fmla="*/ 1498283 w 5762626"/>
              <a:gd name="connsiteY20" fmla="*/ 844489 h 844489"/>
              <a:gd name="connsiteX21" fmla="*/ 806768 w 5762626"/>
              <a:gd name="connsiteY21" fmla="*/ 844489 h 844489"/>
              <a:gd name="connsiteX22" fmla="*/ 0 w 5762626"/>
              <a:gd name="connsiteY22" fmla="*/ 844489 h 844489"/>
              <a:gd name="connsiteX23" fmla="*/ 0 w 5762626"/>
              <a:gd name="connsiteY23" fmla="*/ 413800 h 844489"/>
              <a:gd name="connsiteX24" fmla="*/ 0 w 5762626"/>
              <a:gd name="connsiteY24" fmla="*/ 0 h 84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62626" h="844489" extrusionOk="0">
                <a:moveTo>
                  <a:pt x="0" y="0"/>
                </a:moveTo>
                <a:cubicBezTo>
                  <a:pt x="196267" y="-39748"/>
                  <a:pt x="496482" y="16413"/>
                  <a:pt x="691515" y="0"/>
                </a:cubicBezTo>
                <a:cubicBezTo>
                  <a:pt x="886549" y="-16413"/>
                  <a:pt x="1029541" y="51320"/>
                  <a:pt x="1267778" y="0"/>
                </a:cubicBezTo>
                <a:cubicBezTo>
                  <a:pt x="1506015" y="-51320"/>
                  <a:pt x="1727240" y="57692"/>
                  <a:pt x="1844040" y="0"/>
                </a:cubicBezTo>
                <a:cubicBezTo>
                  <a:pt x="1960840" y="-57692"/>
                  <a:pt x="2136762" y="37449"/>
                  <a:pt x="2305050" y="0"/>
                </a:cubicBezTo>
                <a:cubicBezTo>
                  <a:pt x="2473338" y="-37449"/>
                  <a:pt x="2655104" y="40353"/>
                  <a:pt x="2766060" y="0"/>
                </a:cubicBezTo>
                <a:cubicBezTo>
                  <a:pt x="2877016" y="-40353"/>
                  <a:pt x="3200431" y="75333"/>
                  <a:pt x="3457576" y="0"/>
                </a:cubicBezTo>
                <a:cubicBezTo>
                  <a:pt x="3714721" y="-75333"/>
                  <a:pt x="3909350" y="37233"/>
                  <a:pt x="4033838" y="0"/>
                </a:cubicBezTo>
                <a:cubicBezTo>
                  <a:pt x="4158326" y="-37233"/>
                  <a:pt x="4350918" y="21942"/>
                  <a:pt x="4552475" y="0"/>
                </a:cubicBezTo>
                <a:cubicBezTo>
                  <a:pt x="4754032" y="-21942"/>
                  <a:pt x="4963660" y="19458"/>
                  <a:pt x="5186363" y="0"/>
                </a:cubicBezTo>
                <a:cubicBezTo>
                  <a:pt x="5409066" y="-19458"/>
                  <a:pt x="5489290" y="65343"/>
                  <a:pt x="5762626" y="0"/>
                </a:cubicBezTo>
                <a:cubicBezTo>
                  <a:pt x="5790369" y="173813"/>
                  <a:pt x="5752134" y="304414"/>
                  <a:pt x="5762626" y="413800"/>
                </a:cubicBezTo>
                <a:cubicBezTo>
                  <a:pt x="5773118" y="523186"/>
                  <a:pt x="5755906" y="659752"/>
                  <a:pt x="5762626" y="844489"/>
                </a:cubicBezTo>
                <a:cubicBezTo>
                  <a:pt x="5419950" y="873629"/>
                  <a:pt x="5219485" y="777799"/>
                  <a:pt x="5071111" y="844489"/>
                </a:cubicBezTo>
                <a:cubicBezTo>
                  <a:pt x="4922737" y="911179"/>
                  <a:pt x="4731350" y="813758"/>
                  <a:pt x="4494848" y="844489"/>
                </a:cubicBezTo>
                <a:cubicBezTo>
                  <a:pt x="4258346" y="875220"/>
                  <a:pt x="4258482" y="798399"/>
                  <a:pt x="4091464" y="844489"/>
                </a:cubicBezTo>
                <a:cubicBezTo>
                  <a:pt x="3924446" y="890579"/>
                  <a:pt x="3724563" y="781654"/>
                  <a:pt x="3515202" y="844489"/>
                </a:cubicBezTo>
                <a:cubicBezTo>
                  <a:pt x="3305841" y="907324"/>
                  <a:pt x="3256221" y="818615"/>
                  <a:pt x="3111818" y="844489"/>
                </a:cubicBezTo>
                <a:cubicBezTo>
                  <a:pt x="2967415" y="870363"/>
                  <a:pt x="2893010" y="823503"/>
                  <a:pt x="2708434" y="844489"/>
                </a:cubicBezTo>
                <a:cubicBezTo>
                  <a:pt x="2523858" y="865475"/>
                  <a:pt x="2201641" y="821124"/>
                  <a:pt x="2016919" y="844489"/>
                </a:cubicBezTo>
                <a:cubicBezTo>
                  <a:pt x="1832198" y="867854"/>
                  <a:pt x="1698041" y="825773"/>
                  <a:pt x="1498283" y="844489"/>
                </a:cubicBezTo>
                <a:cubicBezTo>
                  <a:pt x="1298525" y="863205"/>
                  <a:pt x="1082576" y="777491"/>
                  <a:pt x="806768" y="844489"/>
                </a:cubicBezTo>
                <a:cubicBezTo>
                  <a:pt x="530961" y="911487"/>
                  <a:pt x="166875" y="763090"/>
                  <a:pt x="0" y="844489"/>
                </a:cubicBezTo>
                <a:cubicBezTo>
                  <a:pt x="-8658" y="740271"/>
                  <a:pt x="13372" y="545783"/>
                  <a:pt x="0" y="413800"/>
                </a:cubicBezTo>
                <a:cubicBezTo>
                  <a:pt x="-13372" y="281817"/>
                  <a:pt x="42041" y="135869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6610582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exercise is medicine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D173640-F1A1-2E4B-BA0A-03ED534C2ABF}"/>
              </a:ext>
            </a:extLst>
          </p:cNvPr>
          <p:cNvSpPr txBox="1">
            <a:spLocks/>
          </p:cNvSpPr>
          <p:nvPr/>
        </p:nvSpPr>
        <p:spPr>
          <a:xfrm>
            <a:off x="6429373" y="2914173"/>
            <a:ext cx="5762626" cy="844489"/>
          </a:xfrm>
          <a:custGeom>
            <a:avLst/>
            <a:gdLst>
              <a:gd name="connsiteX0" fmla="*/ 0 w 5762626"/>
              <a:gd name="connsiteY0" fmla="*/ 0 h 844489"/>
              <a:gd name="connsiteX1" fmla="*/ 403384 w 5762626"/>
              <a:gd name="connsiteY1" fmla="*/ 0 h 844489"/>
              <a:gd name="connsiteX2" fmla="*/ 979646 w 5762626"/>
              <a:gd name="connsiteY2" fmla="*/ 0 h 844489"/>
              <a:gd name="connsiteX3" fmla="*/ 1440657 w 5762626"/>
              <a:gd name="connsiteY3" fmla="*/ 0 h 844489"/>
              <a:gd name="connsiteX4" fmla="*/ 2016919 w 5762626"/>
              <a:gd name="connsiteY4" fmla="*/ 0 h 844489"/>
              <a:gd name="connsiteX5" fmla="*/ 2593182 w 5762626"/>
              <a:gd name="connsiteY5" fmla="*/ 0 h 844489"/>
              <a:gd name="connsiteX6" fmla="*/ 3054192 w 5762626"/>
              <a:gd name="connsiteY6" fmla="*/ 0 h 844489"/>
              <a:gd name="connsiteX7" fmla="*/ 3457576 w 5762626"/>
              <a:gd name="connsiteY7" fmla="*/ 0 h 844489"/>
              <a:gd name="connsiteX8" fmla="*/ 3976212 w 5762626"/>
              <a:gd name="connsiteY8" fmla="*/ 0 h 844489"/>
              <a:gd name="connsiteX9" fmla="*/ 4437222 w 5762626"/>
              <a:gd name="connsiteY9" fmla="*/ 0 h 844489"/>
              <a:gd name="connsiteX10" fmla="*/ 5071111 w 5762626"/>
              <a:gd name="connsiteY10" fmla="*/ 0 h 844489"/>
              <a:gd name="connsiteX11" fmla="*/ 5762626 w 5762626"/>
              <a:gd name="connsiteY11" fmla="*/ 0 h 844489"/>
              <a:gd name="connsiteX12" fmla="*/ 5762626 w 5762626"/>
              <a:gd name="connsiteY12" fmla="*/ 396910 h 844489"/>
              <a:gd name="connsiteX13" fmla="*/ 5762626 w 5762626"/>
              <a:gd name="connsiteY13" fmla="*/ 844489 h 844489"/>
              <a:gd name="connsiteX14" fmla="*/ 5359242 w 5762626"/>
              <a:gd name="connsiteY14" fmla="*/ 844489 h 844489"/>
              <a:gd name="connsiteX15" fmla="*/ 4782980 w 5762626"/>
              <a:gd name="connsiteY15" fmla="*/ 844489 h 844489"/>
              <a:gd name="connsiteX16" fmla="*/ 4091464 w 5762626"/>
              <a:gd name="connsiteY16" fmla="*/ 844489 h 844489"/>
              <a:gd name="connsiteX17" fmla="*/ 3457576 w 5762626"/>
              <a:gd name="connsiteY17" fmla="*/ 844489 h 844489"/>
              <a:gd name="connsiteX18" fmla="*/ 2766060 w 5762626"/>
              <a:gd name="connsiteY18" fmla="*/ 844489 h 844489"/>
              <a:gd name="connsiteX19" fmla="*/ 2189798 w 5762626"/>
              <a:gd name="connsiteY19" fmla="*/ 844489 h 844489"/>
              <a:gd name="connsiteX20" fmla="*/ 1555909 w 5762626"/>
              <a:gd name="connsiteY20" fmla="*/ 844489 h 844489"/>
              <a:gd name="connsiteX21" fmla="*/ 1152525 w 5762626"/>
              <a:gd name="connsiteY21" fmla="*/ 844489 h 844489"/>
              <a:gd name="connsiteX22" fmla="*/ 691515 w 5762626"/>
              <a:gd name="connsiteY22" fmla="*/ 844489 h 844489"/>
              <a:gd name="connsiteX23" fmla="*/ 0 w 5762626"/>
              <a:gd name="connsiteY23" fmla="*/ 844489 h 844489"/>
              <a:gd name="connsiteX24" fmla="*/ 0 w 5762626"/>
              <a:gd name="connsiteY24" fmla="*/ 447579 h 844489"/>
              <a:gd name="connsiteX25" fmla="*/ 0 w 5762626"/>
              <a:gd name="connsiteY25" fmla="*/ 0 h 84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762626" h="844489" extrusionOk="0">
                <a:moveTo>
                  <a:pt x="0" y="0"/>
                </a:moveTo>
                <a:cubicBezTo>
                  <a:pt x="134830" y="-770"/>
                  <a:pt x="245942" y="37116"/>
                  <a:pt x="403384" y="0"/>
                </a:cubicBezTo>
                <a:cubicBezTo>
                  <a:pt x="560826" y="-37116"/>
                  <a:pt x="784409" y="19619"/>
                  <a:pt x="979646" y="0"/>
                </a:cubicBezTo>
                <a:cubicBezTo>
                  <a:pt x="1174883" y="-19619"/>
                  <a:pt x="1232305" y="14349"/>
                  <a:pt x="1440657" y="0"/>
                </a:cubicBezTo>
                <a:cubicBezTo>
                  <a:pt x="1649009" y="-14349"/>
                  <a:pt x="1803162" y="43485"/>
                  <a:pt x="2016919" y="0"/>
                </a:cubicBezTo>
                <a:cubicBezTo>
                  <a:pt x="2230676" y="-43485"/>
                  <a:pt x="2438558" y="58030"/>
                  <a:pt x="2593182" y="0"/>
                </a:cubicBezTo>
                <a:cubicBezTo>
                  <a:pt x="2747806" y="-58030"/>
                  <a:pt x="2890382" y="26156"/>
                  <a:pt x="3054192" y="0"/>
                </a:cubicBezTo>
                <a:cubicBezTo>
                  <a:pt x="3218002" y="-26156"/>
                  <a:pt x="3350762" y="47318"/>
                  <a:pt x="3457576" y="0"/>
                </a:cubicBezTo>
                <a:cubicBezTo>
                  <a:pt x="3564390" y="-47318"/>
                  <a:pt x="3814519" y="16652"/>
                  <a:pt x="3976212" y="0"/>
                </a:cubicBezTo>
                <a:cubicBezTo>
                  <a:pt x="4137905" y="-16652"/>
                  <a:pt x="4314534" y="27601"/>
                  <a:pt x="4437222" y="0"/>
                </a:cubicBezTo>
                <a:cubicBezTo>
                  <a:pt x="4559910" y="-27601"/>
                  <a:pt x="4758279" y="48690"/>
                  <a:pt x="5071111" y="0"/>
                </a:cubicBezTo>
                <a:cubicBezTo>
                  <a:pt x="5383943" y="-48690"/>
                  <a:pt x="5495681" y="78720"/>
                  <a:pt x="5762626" y="0"/>
                </a:cubicBezTo>
                <a:cubicBezTo>
                  <a:pt x="5774768" y="101622"/>
                  <a:pt x="5749185" y="211491"/>
                  <a:pt x="5762626" y="396910"/>
                </a:cubicBezTo>
                <a:cubicBezTo>
                  <a:pt x="5776067" y="582329"/>
                  <a:pt x="5710790" y="742339"/>
                  <a:pt x="5762626" y="844489"/>
                </a:cubicBezTo>
                <a:cubicBezTo>
                  <a:pt x="5680440" y="868003"/>
                  <a:pt x="5456585" y="844185"/>
                  <a:pt x="5359242" y="844489"/>
                </a:cubicBezTo>
                <a:cubicBezTo>
                  <a:pt x="5261899" y="844793"/>
                  <a:pt x="5039122" y="817951"/>
                  <a:pt x="4782980" y="844489"/>
                </a:cubicBezTo>
                <a:cubicBezTo>
                  <a:pt x="4526838" y="871027"/>
                  <a:pt x="4435275" y="795465"/>
                  <a:pt x="4091464" y="844489"/>
                </a:cubicBezTo>
                <a:cubicBezTo>
                  <a:pt x="3747653" y="893513"/>
                  <a:pt x="3693303" y="827747"/>
                  <a:pt x="3457576" y="844489"/>
                </a:cubicBezTo>
                <a:cubicBezTo>
                  <a:pt x="3221849" y="861231"/>
                  <a:pt x="3071029" y="829121"/>
                  <a:pt x="2766060" y="844489"/>
                </a:cubicBezTo>
                <a:cubicBezTo>
                  <a:pt x="2461091" y="859857"/>
                  <a:pt x="2315099" y="790474"/>
                  <a:pt x="2189798" y="844489"/>
                </a:cubicBezTo>
                <a:cubicBezTo>
                  <a:pt x="2064497" y="898504"/>
                  <a:pt x="1797350" y="787501"/>
                  <a:pt x="1555909" y="844489"/>
                </a:cubicBezTo>
                <a:cubicBezTo>
                  <a:pt x="1314468" y="901477"/>
                  <a:pt x="1243126" y="837023"/>
                  <a:pt x="1152525" y="844489"/>
                </a:cubicBezTo>
                <a:cubicBezTo>
                  <a:pt x="1061924" y="851955"/>
                  <a:pt x="840125" y="837272"/>
                  <a:pt x="691515" y="844489"/>
                </a:cubicBezTo>
                <a:cubicBezTo>
                  <a:pt x="542905" y="851706"/>
                  <a:pt x="212140" y="835051"/>
                  <a:pt x="0" y="844489"/>
                </a:cubicBezTo>
                <a:cubicBezTo>
                  <a:pt x="-43691" y="725891"/>
                  <a:pt x="22845" y="542407"/>
                  <a:pt x="0" y="447579"/>
                </a:cubicBezTo>
                <a:cubicBezTo>
                  <a:pt x="-22845" y="352751"/>
                  <a:pt x="42029" y="92518"/>
                  <a:pt x="0" y="0"/>
                </a:cubicBezTo>
                <a:close/>
              </a:path>
            </a:pathLst>
          </a:custGeom>
          <a:noFill/>
          <a:ln>
            <a:noFill/>
            <a:extLst>
              <a:ext uri="{C807C97D-BFC1-408E-A445-0C87EB9F89A2}">
                <ask:lineSketchStyleProps xmlns:ask="http://schemas.microsoft.com/office/drawing/2018/sketchyshapes" sd="425299923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move more and sit less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D90636-4DBA-4642-BF07-62F945C9DEDC}"/>
              </a:ext>
            </a:extLst>
          </p:cNvPr>
          <p:cNvSpPr/>
          <p:nvPr/>
        </p:nvSpPr>
        <p:spPr>
          <a:xfrm rot="3921735">
            <a:off x="5421648" y="4158829"/>
            <a:ext cx="748760" cy="748760"/>
          </a:xfrm>
          <a:custGeom>
            <a:avLst/>
            <a:gdLst>
              <a:gd name="connsiteX0" fmla="*/ 0 w 748760"/>
              <a:gd name="connsiteY0" fmla="*/ 374380 h 748760"/>
              <a:gd name="connsiteX1" fmla="*/ 374380 w 748760"/>
              <a:gd name="connsiteY1" fmla="*/ 0 h 748760"/>
              <a:gd name="connsiteX2" fmla="*/ 748760 w 748760"/>
              <a:gd name="connsiteY2" fmla="*/ 374380 h 748760"/>
              <a:gd name="connsiteX3" fmla="*/ 374380 w 748760"/>
              <a:gd name="connsiteY3" fmla="*/ 748760 h 748760"/>
              <a:gd name="connsiteX4" fmla="*/ 0 w 748760"/>
              <a:gd name="connsiteY4" fmla="*/ 374380 h 74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760" h="748760" fill="none" extrusionOk="0">
                <a:moveTo>
                  <a:pt x="0" y="374380"/>
                </a:moveTo>
                <a:cubicBezTo>
                  <a:pt x="4104" y="168103"/>
                  <a:pt x="179302" y="-24050"/>
                  <a:pt x="374380" y="0"/>
                </a:cubicBezTo>
                <a:cubicBezTo>
                  <a:pt x="543617" y="-5747"/>
                  <a:pt x="730845" y="184482"/>
                  <a:pt x="748760" y="374380"/>
                </a:cubicBezTo>
                <a:cubicBezTo>
                  <a:pt x="746326" y="557936"/>
                  <a:pt x="576165" y="755680"/>
                  <a:pt x="374380" y="748760"/>
                </a:cubicBezTo>
                <a:cubicBezTo>
                  <a:pt x="201203" y="767563"/>
                  <a:pt x="11520" y="583914"/>
                  <a:pt x="0" y="374380"/>
                </a:cubicBezTo>
                <a:close/>
              </a:path>
              <a:path w="748760" h="748760" stroke="0" extrusionOk="0">
                <a:moveTo>
                  <a:pt x="0" y="374380"/>
                </a:moveTo>
                <a:cubicBezTo>
                  <a:pt x="-27769" y="150488"/>
                  <a:pt x="164303" y="1244"/>
                  <a:pt x="374380" y="0"/>
                </a:cubicBezTo>
                <a:cubicBezTo>
                  <a:pt x="603833" y="4777"/>
                  <a:pt x="728070" y="168274"/>
                  <a:pt x="748760" y="374380"/>
                </a:cubicBezTo>
                <a:cubicBezTo>
                  <a:pt x="731815" y="597692"/>
                  <a:pt x="576368" y="775158"/>
                  <a:pt x="374380" y="748760"/>
                </a:cubicBezTo>
                <a:cubicBezTo>
                  <a:pt x="163422" y="746465"/>
                  <a:pt x="29295" y="595141"/>
                  <a:pt x="0" y="374380"/>
                </a:cubicBezTo>
                <a:close/>
              </a:path>
            </a:pathLst>
          </a:custGeom>
          <a:solidFill>
            <a:schemeClr val="bg2"/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Alarm clock with solid fill">
            <a:extLst>
              <a:ext uri="{FF2B5EF4-FFF2-40B4-BE49-F238E27FC236}">
                <a16:creationId xmlns:a16="http://schemas.microsoft.com/office/drawing/2014/main" id="{F024B61E-CAFA-8E44-AA87-B6A061760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75828" y="4297385"/>
            <a:ext cx="476869" cy="476869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7CC93E7-7456-E84A-A290-A6E52B969184}"/>
              </a:ext>
            </a:extLst>
          </p:cNvPr>
          <p:cNvSpPr/>
          <p:nvPr/>
        </p:nvSpPr>
        <p:spPr>
          <a:xfrm rot="3921735">
            <a:off x="5421647" y="1868578"/>
            <a:ext cx="748760" cy="748760"/>
          </a:xfrm>
          <a:custGeom>
            <a:avLst/>
            <a:gdLst>
              <a:gd name="connsiteX0" fmla="*/ 0 w 748760"/>
              <a:gd name="connsiteY0" fmla="*/ 374380 h 748760"/>
              <a:gd name="connsiteX1" fmla="*/ 374380 w 748760"/>
              <a:gd name="connsiteY1" fmla="*/ 0 h 748760"/>
              <a:gd name="connsiteX2" fmla="*/ 748760 w 748760"/>
              <a:gd name="connsiteY2" fmla="*/ 374380 h 748760"/>
              <a:gd name="connsiteX3" fmla="*/ 374380 w 748760"/>
              <a:gd name="connsiteY3" fmla="*/ 748760 h 748760"/>
              <a:gd name="connsiteX4" fmla="*/ 0 w 748760"/>
              <a:gd name="connsiteY4" fmla="*/ 374380 h 74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760" h="748760" fill="none" extrusionOk="0">
                <a:moveTo>
                  <a:pt x="0" y="374380"/>
                </a:moveTo>
                <a:cubicBezTo>
                  <a:pt x="4104" y="168103"/>
                  <a:pt x="179302" y="-24050"/>
                  <a:pt x="374380" y="0"/>
                </a:cubicBezTo>
                <a:cubicBezTo>
                  <a:pt x="543617" y="-5747"/>
                  <a:pt x="730845" y="184482"/>
                  <a:pt x="748760" y="374380"/>
                </a:cubicBezTo>
                <a:cubicBezTo>
                  <a:pt x="746326" y="557936"/>
                  <a:pt x="576165" y="755680"/>
                  <a:pt x="374380" y="748760"/>
                </a:cubicBezTo>
                <a:cubicBezTo>
                  <a:pt x="201203" y="767563"/>
                  <a:pt x="11520" y="583914"/>
                  <a:pt x="0" y="374380"/>
                </a:cubicBezTo>
                <a:close/>
              </a:path>
              <a:path w="748760" h="748760" stroke="0" extrusionOk="0">
                <a:moveTo>
                  <a:pt x="0" y="374380"/>
                </a:moveTo>
                <a:cubicBezTo>
                  <a:pt x="-27769" y="150488"/>
                  <a:pt x="164303" y="1244"/>
                  <a:pt x="374380" y="0"/>
                </a:cubicBezTo>
                <a:cubicBezTo>
                  <a:pt x="603833" y="4777"/>
                  <a:pt x="728070" y="168274"/>
                  <a:pt x="748760" y="374380"/>
                </a:cubicBezTo>
                <a:cubicBezTo>
                  <a:pt x="731815" y="597692"/>
                  <a:pt x="576368" y="775158"/>
                  <a:pt x="374380" y="748760"/>
                </a:cubicBezTo>
                <a:cubicBezTo>
                  <a:pt x="163422" y="746465"/>
                  <a:pt x="29295" y="595141"/>
                  <a:pt x="0" y="374380"/>
                </a:cubicBezTo>
                <a:close/>
              </a:path>
            </a:pathLst>
          </a:custGeom>
          <a:solidFill>
            <a:schemeClr val="bg2"/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Graphic 19" descr="Medicine with solid fill">
            <a:extLst>
              <a:ext uri="{FF2B5EF4-FFF2-40B4-BE49-F238E27FC236}">
                <a16:creationId xmlns:a16="http://schemas.microsoft.com/office/drawing/2014/main" id="{188A8D94-DB86-5E42-AF9C-2895206038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75827" y="2007134"/>
            <a:ext cx="476869" cy="47686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BA36303D-478E-C244-9172-10C0CF338009}"/>
              </a:ext>
            </a:extLst>
          </p:cNvPr>
          <p:cNvSpPr/>
          <p:nvPr/>
        </p:nvSpPr>
        <p:spPr>
          <a:xfrm rot="3921735">
            <a:off x="5421648" y="3015098"/>
            <a:ext cx="748760" cy="748760"/>
          </a:xfrm>
          <a:custGeom>
            <a:avLst/>
            <a:gdLst>
              <a:gd name="connsiteX0" fmla="*/ 0 w 748760"/>
              <a:gd name="connsiteY0" fmla="*/ 374380 h 748760"/>
              <a:gd name="connsiteX1" fmla="*/ 374380 w 748760"/>
              <a:gd name="connsiteY1" fmla="*/ 0 h 748760"/>
              <a:gd name="connsiteX2" fmla="*/ 748760 w 748760"/>
              <a:gd name="connsiteY2" fmla="*/ 374380 h 748760"/>
              <a:gd name="connsiteX3" fmla="*/ 374380 w 748760"/>
              <a:gd name="connsiteY3" fmla="*/ 748760 h 748760"/>
              <a:gd name="connsiteX4" fmla="*/ 0 w 748760"/>
              <a:gd name="connsiteY4" fmla="*/ 374380 h 74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760" h="748760" fill="none" extrusionOk="0">
                <a:moveTo>
                  <a:pt x="0" y="374380"/>
                </a:moveTo>
                <a:cubicBezTo>
                  <a:pt x="4104" y="168103"/>
                  <a:pt x="179302" y="-24050"/>
                  <a:pt x="374380" y="0"/>
                </a:cubicBezTo>
                <a:cubicBezTo>
                  <a:pt x="543617" y="-5747"/>
                  <a:pt x="730845" y="184482"/>
                  <a:pt x="748760" y="374380"/>
                </a:cubicBezTo>
                <a:cubicBezTo>
                  <a:pt x="746326" y="557936"/>
                  <a:pt x="576165" y="755680"/>
                  <a:pt x="374380" y="748760"/>
                </a:cubicBezTo>
                <a:cubicBezTo>
                  <a:pt x="201203" y="767563"/>
                  <a:pt x="11520" y="583914"/>
                  <a:pt x="0" y="374380"/>
                </a:cubicBezTo>
                <a:close/>
              </a:path>
              <a:path w="748760" h="748760" stroke="0" extrusionOk="0">
                <a:moveTo>
                  <a:pt x="0" y="374380"/>
                </a:moveTo>
                <a:cubicBezTo>
                  <a:pt x="-27769" y="150488"/>
                  <a:pt x="164303" y="1244"/>
                  <a:pt x="374380" y="0"/>
                </a:cubicBezTo>
                <a:cubicBezTo>
                  <a:pt x="603833" y="4777"/>
                  <a:pt x="728070" y="168274"/>
                  <a:pt x="748760" y="374380"/>
                </a:cubicBezTo>
                <a:cubicBezTo>
                  <a:pt x="731815" y="597692"/>
                  <a:pt x="576368" y="775158"/>
                  <a:pt x="374380" y="748760"/>
                </a:cubicBezTo>
                <a:cubicBezTo>
                  <a:pt x="163422" y="746465"/>
                  <a:pt x="29295" y="595141"/>
                  <a:pt x="0" y="374380"/>
                </a:cubicBezTo>
                <a:close/>
              </a:path>
            </a:pathLst>
          </a:custGeom>
          <a:solidFill>
            <a:schemeClr val="bg2"/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Graphic 23" descr="Walk with solid fill">
            <a:extLst>
              <a:ext uri="{FF2B5EF4-FFF2-40B4-BE49-F238E27FC236}">
                <a16:creationId xmlns:a16="http://schemas.microsoft.com/office/drawing/2014/main" id="{1EEB46F6-B949-9B4C-B249-9ECA47AAB7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575828" y="3153654"/>
            <a:ext cx="476869" cy="4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1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3" grpId="0"/>
      <p:bldP spid="15" grpId="0" animBg="1"/>
      <p:bldP spid="19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4AEE7-35A8-4243-A963-F2D918741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0695" y="552091"/>
            <a:ext cx="7090610" cy="5431536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b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Investigation into the specific dimension of lifestyle reveals a number of unhealthy habits, attitudes and behaviours leading to chronic disease and mortality. A lack of exercise, poor diet, smoking tobacco, high cholesterol levels and little if any, dental care appear to be dominant contributors to poor physical health.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A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Stanley &amp; </a:t>
            </a:r>
            <a:r>
              <a:rPr lang="en-AU" sz="15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Laugharne</a:t>
            </a:r>
            <a:r>
              <a:rPr lang="en-A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2014, p. 275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236FD1-93F1-954D-96CE-94B34906680F}"/>
              </a:ext>
            </a:extLst>
          </p:cNvPr>
          <p:cNvSpPr txBox="1">
            <a:spLocks/>
          </p:cNvSpPr>
          <p:nvPr/>
        </p:nvSpPr>
        <p:spPr>
          <a:xfrm>
            <a:off x="2221863" y="1675745"/>
            <a:ext cx="561401" cy="143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CC8635-0553-B74F-AC27-77F83DB69F9F}"/>
              </a:ext>
            </a:extLst>
          </p:cNvPr>
          <p:cNvSpPr txBox="1">
            <a:spLocks/>
          </p:cNvSpPr>
          <p:nvPr/>
        </p:nvSpPr>
        <p:spPr>
          <a:xfrm>
            <a:off x="9287060" y="3539938"/>
            <a:ext cx="561401" cy="1430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1405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943</Words>
  <Application>Microsoft Macintosh PowerPoint</Application>
  <PresentationFormat>Widescreen</PresentationFormat>
  <Paragraphs>86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 Light</vt:lpstr>
      <vt:lpstr>Calibri</vt:lpstr>
      <vt:lpstr>Arial</vt:lpstr>
      <vt:lpstr>Office Theme</vt:lpstr>
      <vt:lpstr>PowerPoint Presentation</vt:lpstr>
      <vt:lpstr>Physical Movement Challenging the medical model of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rethinking the problem</vt:lpstr>
      <vt:lpstr>PowerPoint Presentation</vt:lpstr>
      <vt:lpstr>rethinking the solution</vt:lpstr>
      <vt:lpstr>PowerPoint Presentation</vt:lpstr>
      <vt:lpstr>movement</vt:lpstr>
      <vt:lpstr>movement</vt:lpstr>
      <vt:lpstr>Personal reflection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Movement Project Literature Review</dc:title>
  <dc:creator>Bonnie May Ratcliff</dc:creator>
  <cp:lastModifiedBy>Bonnie May Ratcliff</cp:lastModifiedBy>
  <cp:revision>17</cp:revision>
  <dcterms:created xsi:type="dcterms:W3CDTF">2021-12-06T10:12:40Z</dcterms:created>
  <dcterms:modified xsi:type="dcterms:W3CDTF">2022-04-05T05:48:46Z</dcterms:modified>
</cp:coreProperties>
</file>