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theme/themeOverride1.xml" ContentType="application/vnd.openxmlformats-officedocument.themeOverr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7.xml" ContentType="application/vnd.openxmlformats-officedocument.presentationml.slide+xml"/>
  <Override PartName="/ppt/charts/style1.xml" ContentType="application/vnd.ms-office.chartstyl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charts/colors1.xml" ContentType="application/vnd.ms-office.chartcolorstyle+xml"/>
  <Override PartName="/ppt/charts/chart1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9144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1D5FF6E-8811-DEFC-9098-8B2C62B585BE}">
  <a:tblStyle styleId="{1842BFD8-C921-C19D-286F-B4166E9B7D6E}" styleName="Medium Style 4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dk1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28CD1698-65CB-53A9-D9ED-9BA052FA65C1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1D5FF6E-8811-DEFC-9098-8B2C62B585BE}" styleName="No Style, Table Grid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Relationship Id="rId2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Relationship Id="rId2" Type="http://schemas.openxmlformats.org/officeDocument/2006/relationships/package" Target="../embeddings/Microsoft_Excel_Worksheet3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Cause of death – primary and secondary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Primary</c:v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 xml:space="preserve">Drug related primary</c:v>
                </c:pt>
                <c:pt idx="1">
                  <c:v>Alcohol</c:v>
                </c:pt>
                <c:pt idx="2">
                  <c:v>Heart</c:v>
                </c:pt>
                <c:pt idx="3">
                  <c:v>Diabetes</c:v>
                </c:pt>
                <c:pt idx="4">
                  <c:v>Obesity</c:v>
                </c:pt>
                <c:pt idx="5">
                  <c:v xml:space="preserve">Pulmonary embolism</c:v>
                </c:pt>
                <c:pt idx="6">
                  <c:v>Epilepsy</c:v>
                </c:pt>
                <c:pt idx="7">
                  <c:v xml:space="preserve">Deep vein thrombosis</c:v>
                </c:pt>
                <c:pt idx="8">
                  <c:v>Unascertained</c:v>
                </c:pt>
                <c:pt idx="9">
                  <c:v xml:space="preserve">Lung infection (does not include drug-induced lung infection)</c:v>
                </c:pt>
                <c:pt idx="10">
                  <c:v xml:space="preserve">Chronic lung disease (inc. 6 asthma)</c:v>
                </c:pt>
                <c:pt idx="11">
                  <c:v xml:space="preserve">Mental Illness</c:v>
                </c:pt>
                <c:pt idx="12">
                  <c:v xml:space="preserve">Infection (non-lung)</c:v>
                </c:pt>
                <c:pt idx="13">
                  <c:v xml:space="preserve">Renal disease</c:v>
                </c:pt>
                <c:pt idx="14">
                  <c:v xml:space="preserve">Brain infarct/stroke/haemorrhage</c:v>
                </c:pt>
                <c:pt idx="15">
                  <c:v>Hypertension</c:v>
                </c:pt>
                <c:pt idx="16">
                  <c:v xml:space="preserve">Hepatitis C</c:v>
                </c:pt>
                <c:pt idx="17">
                  <c:v>Cancer</c:v>
                </c:pt>
                <c:pt idx="18">
                  <c:v>Hypothermia</c:v>
                </c:pt>
                <c:pt idx="19">
                  <c:v xml:space="preserve">Aortic aneuyrysm/dissection</c:v>
                </c:pt>
                <c:pt idx="20">
                  <c:v>Other</c:v>
                </c:pt>
                <c:pt idx="21">
                  <c:v>Pancreatitis</c:v>
                </c:pt>
                <c:pt idx="22">
                  <c:v>Liver</c:v>
                </c:pt>
                <c:pt idx="23">
                  <c:v xml:space="preserve">Gastrointestinal Haemorrhage</c:v>
                </c:pt>
                <c:pt idx="24">
                  <c:v xml:space="preserve">Traumatic injuries</c:v>
                </c:pt>
                <c:pt idx="25">
                  <c:v>Drowning</c:v>
                </c:pt>
                <c:pt idx="26">
                  <c:v>Peritonitis</c:v>
                </c:pt>
                <c:pt idx="27">
                  <c:v>Choking</c:v>
                </c:pt>
                <c:pt idx="28">
                  <c:v>Strangulation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444</c:v>
                </c:pt>
                <c:pt idx="1">
                  <c:v>72</c:v>
                </c:pt>
                <c:pt idx="2">
                  <c:v>310</c:v>
                </c:pt>
                <c:pt idx="3">
                  <c:v>25</c:v>
                </c:pt>
                <c:pt idx="4">
                  <c:v>34</c:v>
                </c:pt>
                <c:pt idx="5">
                  <c:v>45</c:v>
                </c:pt>
                <c:pt idx="6">
                  <c:v>15</c:v>
                </c:pt>
                <c:pt idx="7">
                  <c:v>0</c:v>
                </c:pt>
                <c:pt idx="8">
                  <c:v>94</c:v>
                </c:pt>
                <c:pt idx="9">
                  <c:v>80</c:v>
                </c:pt>
                <c:pt idx="10">
                  <c:v>34</c:v>
                </c:pt>
                <c:pt idx="11">
                  <c:v>9</c:v>
                </c:pt>
                <c:pt idx="12">
                  <c:v>18</c:v>
                </c:pt>
                <c:pt idx="13">
                  <c:v>3</c:v>
                </c:pt>
                <c:pt idx="14">
                  <c:v>18</c:v>
                </c:pt>
                <c:pt idx="15">
                  <c:v>4</c:v>
                </c:pt>
                <c:pt idx="16">
                  <c:v>12</c:v>
                </c:pt>
                <c:pt idx="17">
                  <c:v>12</c:v>
                </c:pt>
                <c:pt idx="18">
                  <c:v>10</c:v>
                </c:pt>
                <c:pt idx="19">
                  <c:v>6</c:v>
                </c:pt>
                <c:pt idx="20">
                  <c:v>86</c:v>
                </c:pt>
                <c:pt idx="21">
                  <c:v>5</c:v>
                </c:pt>
                <c:pt idx="22">
                  <c:v>15</c:v>
                </c:pt>
                <c:pt idx="23">
                  <c:v>12</c:v>
                </c:pt>
                <c:pt idx="24">
                  <c:v>58</c:v>
                </c:pt>
                <c:pt idx="25">
                  <c:v>19</c:v>
                </c:pt>
                <c:pt idx="26">
                  <c:v>6</c:v>
                </c:pt>
                <c:pt idx="27">
                  <c:v>14</c:v>
                </c:pt>
                <c:pt idx="28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 xml:space="preserve">Secondary or other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 xml:space="preserve">Drug related primary</c:v>
                </c:pt>
                <c:pt idx="1">
                  <c:v>Alcohol</c:v>
                </c:pt>
                <c:pt idx="2">
                  <c:v>Heart</c:v>
                </c:pt>
                <c:pt idx="3">
                  <c:v>Diabetes</c:v>
                </c:pt>
                <c:pt idx="4">
                  <c:v>Obesity</c:v>
                </c:pt>
                <c:pt idx="5">
                  <c:v xml:space="preserve">Pulmonary embolism</c:v>
                </c:pt>
                <c:pt idx="6">
                  <c:v>Epilepsy</c:v>
                </c:pt>
                <c:pt idx="7">
                  <c:v xml:space="preserve">Deep vein thrombosis</c:v>
                </c:pt>
                <c:pt idx="8">
                  <c:v>Unascertained</c:v>
                </c:pt>
                <c:pt idx="9">
                  <c:v xml:space="preserve">Lung infection (does not include drug-induced lung infection)</c:v>
                </c:pt>
                <c:pt idx="10">
                  <c:v xml:space="preserve">Chronic lung disease (inc. 6 asthma)</c:v>
                </c:pt>
                <c:pt idx="11">
                  <c:v xml:space="preserve">Mental Illness</c:v>
                </c:pt>
                <c:pt idx="12">
                  <c:v xml:space="preserve">Infection (non-lung)</c:v>
                </c:pt>
                <c:pt idx="13">
                  <c:v xml:space="preserve">Renal disease</c:v>
                </c:pt>
                <c:pt idx="14">
                  <c:v xml:space="preserve">Brain infarct/stroke/haemorrhage</c:v>
                </c:pt>
                <c:pt idx="15">
                  <c:v>Hypertension</c:v>
                </c:pt>
                <c:pt idx="16">
                  <c:v xml:space="preserve">Hepatitis C</c:v>
                </c:pt>
                <c:pt idx="17">
                  <c:v>Cancer</c:v>
                </c:pt>
                <c:pt idx="18">
                  <c:v>Hypothermia</c:v>
                </c:pt>
                <c:pt idx="19">
                  <c:v xml:space="preserve">Aortic aneuyrysm/dissection</c:v>
                </c:pt>
                <c:pt idx="20">
                  <c:v>Other</c:v>
                </c:pt>
                <c:pt idx="21">
                  <c:v>Pancreatitis</c:v>
                </c:pt>
                <c:pt idx="22">
                  <c:v>Liver</c:v>
                </c:pt>
                <c:pt idx="23">
                  <c:v xml:space="preserve">Gastrointestinal Haemorrhage</c:v>
                </c:pt>
                <c:pt idx="24">
                  <c:v xml:space="preserve">Traumatic injuries</c:v>
                </c:pt>
                <c:pt idx="25">
                  <c:v>Drowning</c:v>
                </c:pt>
                <c:pt idx="26">
                  <c:v>Peritonitis</c:v>
                </c:pt>
                <c:pt idx="27">
                  <c:v>Choking</c:v>
                </c:pt>
                <c:pt idx="28">
                  <c:v>Strangulation</c:v>
                </c:pt>
              </c:strCache>
            </c:strRef>
          </c:cat>
          <c:val>
            <c:numRef>
              <c:f>Sheet1!$C$2:$C$30</c:f>
              <c:numCache>
                <c:formatCode>General</c:formatCode>
                <c:ptCount val="29"/>
                <c:pt idx="0">
                  <c:v>50</c:v>
                </c:pt>
                <c:pt idx="1">
                  <c:v>51</c:v>
                </c:pt>
                <c:pt idx="2">
                  <c:v>102</c:v>
                </c:pt>
                <c:pt idx="3">
                  <c:v>54</c:v>
                </c:pt>
                <c:pt idx="4">
                  <c:v>63</c:v>
                </c:pt>
                <c:pt idx="5">
                  <c:v>0</c:v>
                </c:pt>
                <c:pt idx="6">
                  <c:v>7</c:v>
                </c:pt>
                <c:pt idx="7">
                  <c:v>24</c:v>
                </c:pt>
                <c:pt idx="8">
                  <c:v>0</c:v>
                </c:pt>
                <c:pt idx="9">
                  <c:v>16</c:v>
                </c:pt>
                <c:pt idx="10">
                  <c:v>50</c:v>
                </c:pt>
                <c:pt idx="11">
                  <c:v>83</c:v>
                </c:pt>
                <c:pt idx="12">
                  <c:v>13</c:v>
                </c:pt>
                <c:pt idx="13">
                  <c:v>15</c:v>
                </c:pt>
                <c:pt idx="14">
                  <c:v>7</c:v>
                </c:pt>
                <c:pt idx="15">
                  <c:v>57</c:v>
                </c:pt>
                <c:pt idx="16">
                  <c:v>0</c:v>
                </c:pt>
                <c:pt idx="17">
                  <c:v>16</c:v>
                </c:pt>
                <c:pt idx="18">
                  <c:v>0</c:v>
                </c:pt>
                <c:pt idx="19">
                  <c:v>0</c:v>
                </c:pt>
                <c:pt idx="20">
                  <c:v>135</c:v>
                </c:pt>
                <c:pt idx="21">
                  <c:v>6</c:v>
                </c:pt>
                <c:pt idx="22">
                  <c:v>24</c:v>
                </c:pt>
                <c:pt idx="23">
                  <c:v>0</c:v>
                </c:pt>
                <c:pt idx="24">
                  <c:v>16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 xml:space="preserve">Drug related primary</c:v>
                </c:pt>
                <c:pt idx="1">
                  <c:v>Alcohol</c:v>
                </c:pt>
                <c:pt idx="2">
                  <c:v>Heart</c:v>
                </c:pt>
                <c:pt idx="3">
                  <c:v>Diabetes</c:v>
                </c:pt>
                <c:pt idx="4">
                  <c:v>Obesity</c:v>
                </c:pt>
                <c:pt idx="5">
                  <c:v xml:space="preserve">Pulmonary embolism</c:v>
                </c:pt>
                <c:pt idx="6">
                  <c:v>Epilepsy</c:v>
                </c:pt>
                <c:pt idx="7">
                  <c:v xml:space="preserve">Deep vein thrombosis</c:v>
                </c:pt>
                <c:pt idx="8">
                  <c:v>Unascertained</c:v>
                </c:pt>
                <c:pt idx="9">
                  <c:v xml:space="preserve">Lung infection (does not include drug-induced lung infection)</c:v>
                </c:pt>
                <c:pt idx="10">
                  <c:v xml:space="preserve">Chronic lung disease (inc. 6 asthma)</c:v>
                </c:pt>
                <c:pt idx="11">
                  <c:v xml:space="preserve">Mental Illness</c:v>
                </c:pt>
                <c:pt idx="12">
                  <c:v xml:space="preserve">Infection (non-lung)</c:v>
                </c:pt>
                <c:pt idx="13">
                  <c:v xml:space="preserve">Renal disease</c:v>
                </c:pt>
                <c:pt idx="14">
                  <c:v xml:space="preserve">Brain infarct/stroke/haemorrhage</c:v>
                </c:pt>
                <c:pt idx="15">
                  <c:v>Hypertension</c:v>
                </c:pt>
                <c:pt idx="16">
                  <c:v xml:space="preserve">Hepatitis C</c:v>
                </c:pt>
                <c:pt idx="17">
                  <c:v>Cancer</c:v>
                </c:pt>
                <c:pt idx="18">
                  <c:v>Hypothermia</c:v>
                </c:pt>
                <c:pt idx="19">
                  <c:v xml:space="preserve">Aortic aneuyrysm/dissection</c:v>
                </c:pt>
                <c:pt idx="20">
                  <c:v>Other</c:v>
                </c:pt>
                <c:pt idx="21">
                  <c:v>Pancreatitis</c:v>
                </c:pt>
                <c:pt idx="22">
                  <c:v>Liver</c:v>
                </c:pt>
                <c:pt idx="23">
                  <c:v xml:space="preserve">Gastrointestinal Haemorrhage</c:v>
                </c:pt>
                <c:pt idx="24">
                  <c:v xml:space="preserve">Traumatic injuries</c:v>
                </c:pt>
                <c:pt idx="25">
                  <c:v>Drowning</c:v>
                </c:pt>
                <c:pt idx="26">
                  <c:v>Peritonitis</c:v>
                </c:pt>
                <c:pt idx="27">
                  <c:v>Choking</c:v>
                </c:pt>
                <c:pt idx="28">
                  <c:v>Strangulation</c:v>
                </c:pt>
              </c:strCache>
            </c:strRef>
          </c:cat>
          <c:val>
            <c:numRef>
              <c:f>Sheet1!$D$2:$D$30</c:f>
              <c:numCache>
                <c:formatCode>General</c:formatCode>
                <c:ptCount val="29"/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205071688"/>
        <c:axId val="205072080"/>
      </c:barChart>
      <c:catAx>
        <c:axId val="205071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072080"/>
        <c:crosses val="autoZero"/>
        <c:auto val="1"/>
        <c:lblAlgn val="ctr"/>
        <c:lblOffset val="100"/>
        <c:noMultiLvlLbl val="0"/>
      </c:catAx>
      <c:valAx>
        <c:axId val="205072080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071688"/>
        <c:crosses val="autoZero"/>
        <c:crossBetween val="between"/>
        <c:majorUnit val="50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318052" y="278297"/>
      <a:ext cx="8534400" cy="6188764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lrMapOvr accent1="accent1" accent2="accent2" accent3="accent3" accent4="accent4" accent5="accent5" accent6="accent6" bg1="lt1" bg2="lt2" folHlink="folHlink" hlink="hlink" tx1="dk1" tx2="dk2"/>
  <c:chart>
    <c:autoTitleDeleted val="1"/>
    <c:plotArea>
      <c:layout>
        <c:manualLayout>
          <c:layoutTarget val="inner"/>
          <c:xMode val="edge"/>
          <c:yMode val="edge"/>
          <c:x val="0.12548381452318461"/>
          <c:y val="0.050925925925925923"/>
          <c:w val="0.84396062992125986"/>
          <c:h val="0.683896179644211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年齢ごと薬剤数!$C$3</c:f>
              <c:strCache>
                <c:ptCount val="1"/>
                <c:pt idx="0">
                  <c:v>1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年齢ごと薬剤数!$C$4:$C$9</c:f>
              <c:numCache>
                <c:formatCode>General</c:formatCode>
                <c:ptCount val="6"/>
                <c:pt idx="0">
                  <c:v>3</c:v>
                </c:pt>
                <c:pt idx="1">
                  <c:v>26</c:v>
                </c:pt>
                <c:pt idx="2">
                  <c:v>32</c:v>
                </c:pt>
                <c:pt idx="3">
                  <c:v>21</c:v>
                </c:pt>
                <c:pt idx="4">
                  <c:v>12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年齢ごと薬剤数!$D$3</c:f>
              <c:strCache>
                <c:ptCount val="1"/>
                <c:pt idx="0">
                  <c:v>2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年齢ごと薬剤数!$D$4:$D$9</c:f>
              <c:numCache>
                <c:formatCode>General</c:formatCode>
                <c:ptCount val="6"/>
                <c:pt idx="0">
                  <c:v>2</c:v>
                </c:pt>
                <c:pt idx="1">
                  <c:v>13</c:v>
                </c:pt>
                <c:pt idx="2">
                  <c:v>16</c:v>
                </c:pt>
                <c:pt idx="3">
                  <c:v>18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年齢ごと薬剤数!$E$3</c:f>
              <c:strCache>
                <c:ptCount val="1"/>
                <c:pt idx="0">
                  <c:v>3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年齢ごと薬剤数!$E$4:$E$9</c:f>
              <c:numCache>
                <c:formatCode>General</c:formatCode>
                <c:ptCount val="6"/>
                <c:pt idx="1">
                  <c:v>10</c:v>
                </c:pt>
                <c:pt idx="2">
                  <c:v>12</c:v>
                </c:pt>
                <c:pt idx="3">
                  <c:v>14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3"/>
          <c:order val="3"/>
          <c:tx>
            <c:strRef>
              <c:f>年齢ごと薬剤数!$F$3</c:f>
              <c:strCache>
                <c:ptCount val="1"/>
                <c:pt idx="0">
                  <c:v>4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年齢ごと薬剤数!$F$4:$F$9</c:f>
              <c:numCache>
                <c:formatCode>General</c:formatCode>
                <c:ptCount val="6"/>
                <c:pt idx="0">
                  <c:v>4</c:v>
                </c:pt>
                <c:pt idx="1">
                  <c:v>7</c:v>
                </c:pt>
                <c:pt idx="2">
                  <c:v>16</c:v>
                </c:pt>
                <c:pt idx="3">
                  <c:v>18</c:v>
                </c:pt>
                <c:pt idx="4">
                  <c:v>6</c:v>
                </c:pt>
                <c:pt idx="5">
                  <c:v>3</c:v>
                </c:pt>
              </c:numCache>
            </c:numRef>
          </c:val>
        </c:ser>
        <c:ser>
          <c:idx val="4"/>
          <c:order val="4"/>
          <c:tx>
            <c:strRef>
              <c:f>年齢ごと薬剤数!$G$3</c:f>
              <c:strCache>
                <c:ptCount val="1"/>
                <c:pt idx="0">
                  <c:v>5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年齢ごと薬剤数!$G$4:$G$9</c:f>
              <c:numCache>
                <c:formatCode>General</c:formatCode>
                <c:ptCount val="6"/>
                <c:pt idx="0">
                  <c:v>2</c:v>
                </c:pt>
                <c:pt idx="1">
                  <c:v>5</c:v>
                </c:pt>
                <c:pt idx="2">
                  <c:v>17</c:v>
                </c:pt>
                <c:pt idx="3">
                  <c:v>16</c:v>
                </c:pt>
                <c:pt idx="4">
                  <c:v>9</c:v>
                </c:pt>
                <c:pt idx="5">
                  <c:v>2</c:v>
                </c:pt>
              </c:numCache>
            </c:numRef>
          </c:val>
        </c:ser>
        <c:ser>
          <c:idx val="5"/>
          <c:order val="5"/>
          <c:tx>
            <c:strRef>
              <c:f>年齢ごと薬剤数!$H$3</c:f>
              <c:strCache>
                <c:ptCount val="1"/>
                <c:pt idx="0">
                  <c:v>6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年齢ごと薬剤数!$H$4:$H$9</c:f>
              <c:numCache>
                <c:formatCode>General</c:formatCode>
                <c:ptCount val="6"/>
                <c:pt idx="0">
                  <c:v>3</c:v>
                </c:pt>
                <c:pt idx="1">
                  <c:v>20</c:v>
                </c:pt>
                <c:pt idx="2">
                  <c:v>20</c:v>
                </c:pt>
                <c:pt idx="3">
                  <c:v>9</c:v>
                </c:pt>
                <c:pt idx="4">
                  <c:v>7</c:v>
                </c:pt>
                <c:pt idx="5">
                  <c:v>2</c:v>
                </c:pt>
              </c:numCache>
            </c:numRef>
          </c:val>
        </c:ser>
        <c:ser>
          <c:idx val="6"/>
          <c:order val="6"/>
          <c:tx>
            <c:strRef>
              <c:f>年齢ごと薬剤数!$I$3</c:f>
              <c:strCache>
                <c:ptCount val="1"/>
                <c:pt idx="0">
                  <c:v>7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年齢ごと薬剤数!$I$4:$I$9</c:f>
              <c:numCache>
                <c:formatCode>General</c:formatCode>
                <c:ptCount val="6"/>
                <c:pt idx="0">
                  <c:v>1</c:v>
                </c:pt>
                <c:pt idx="1">
                  <c:v>11</c:v>
                </c:pt>
                <c:pt idx="2">
                  <c:v>10</c:v>
                </c:pt>
                <c:pt idx="3">
                  <c:v>9</c:v>
                </c:pt>
                <c:pt idx="4">
                  <c:v>4</c:v>
                </c:pt>
                <c:pt idx="5">
                  <c:v>3</c:v>
                </c:pt>
              </c:numCache>
            </c:numRef>
          </c:val>
        </c:ser>
        <c:ser>
          <c:idx val="7"/>
          <c:order val="7"/>
          <c:tx>
            <c:strRef>
              <c:f>年齢ごと薬剤数!$J$3</c:f>
              <c:strCache>
                <c:ptCount val="1"/>
                <c:pt idx="0">
                  <c:v>8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年齢ごと薬剤数!$J$4:$J$9</c:f>
              <c:numCache>
                <c:formatCode>General</c:formatCode>
                <c:ptCount val="6"/>
                <c:pt idx="0">
                  <c:v>3</c:v>
                </c:pt>
                <c:pt idx="1">
                  <c:v>14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</c:v>
                </c:pt>
              </c:numCache>
            </c:numRef>
          </c:val>
        </c:ser>
        <c:ser>
          <c:idx val="8"/>
          <c:order val="8"/>
          <c:tx>
            <c:strRef>
              <c:f>年齢ごと薬剤数!$K$3</c:f>
              <c:strCache>
                <c:ptCount val="1"/>
                <c:pt idx="0">
                  <c:v>9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年齢ごと薬剤数!$K$4:$K$9</c:f>
              <c:numCache>
                <c:formatCode>General</c:formatCode>
                <c:ptCount val="6"/>
                <c:pt idx="0">
                  <c:v>1</c:v>
                </c:pt>
                <c:pt idx="1">
                  <c:v>6</c:v>
                </c:pt>
                <c:pt idx="2">
                  <c:v>10</c:v>
                </c:pt>
                <c:pt idx="3">
                  <c:v>7</c:v>
                </c:pt>
                <c:pt idx="4">
                  <c:v>3</c:v>
                </c:pt>
              </c:numCache>
            </c:numRef>
          </c:val>
        </c:ser>
        <c:ser>
          <c:idx val="9"/>
          <c:order val="9"/>
          <c:tx>
            <c:strRef>
              <c:f>年齢ごと薬剤数!$L$3</c:f>
              <c:strCache>
                <c:ptCount val="1"/>
                <c:pt idx="0">
                  <c:v>10≤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年齢ごと薬剤数!$B$4:$B$9</c:f>
              <c:strCache>
                <c:ptCount val="6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</c:v>
                </c:pt>
              </c:strCache>
            </c:strRef>
          </c:cat>
          <c:val>
            <c:numRef>
              <c:f>年齢ごと薬剤数!$L$4:$L$9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10</c:v>
                </c:pt>
                <c:pt idx="4">
                  <c:v>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19"/>
        <c:overlap val="-27"/>
        <c:axId val="1055504256"/>
        <c:axId val="1055507864"/>
      </c:barChart>
      <c:catAx>
        <c:axId val="10555042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Age group</a:t>
                </a:r>
                <a:endParaRPr/>
              </a:p>
            </c:rich>
          </c:tx>
          <c:layout/>
          <c:overlay val="0"/>
          <c:spPr bwMode="auto">
            <a:prstGeom prst="rect">
              <a:avLst/>
            </a:prstGeom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5507864"/>
        <c:crosses val="autoZero"/>
        <c:auto val="1"/>
        <c:lblAlgn val="ctr"/>
        <c:lblOffset val="100"/>
        <c:noMultiLvlLbl val="0"/>
      </c:catAx>
      <c:valAx>
        <c:axId val="1055507864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Frequency (n=495)</a:t>
                </a:r>
                <a:endParaRPr/>
              </a:p>
            </c:rich>
          </c:tx>
          <c:layout/>
          <c:overlay val="0"/>
          <c:spPr bwMode="auto">
            <a:prstGeom prst="rect">
              <a:avLst/>
            </a:prstGeom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5504256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648856394831701"/>
          <c:y val="0.83692050583062028"/>
          <c:w val="0.39779258892227132"/>
          <c:h val="0.04925243683666955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2920289" y="2836600"/>
      <a:ext cx="5881007" cy="4351338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lrMapOvr accent1="accent1" accent2="accent2" accent3="accent3" accent4="accent4" accent5="accent5" accent6="accent6" bg1="lt1" bg2="lt2" folHlink="folHlink" hlink="hlink" tx1="dk1" tx2="dk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 bwMode="auto">
              <a:prstGeom prst="rect">
                <a:avLst/>
              </a:prstGeom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  <a:effectLst/>
            </c:spPr>
          </c:dPt>
          <c:cat>
            <c:numRef>
              <c:f>'Table3,4元'!$T$2:$AJ$2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cat>
          <c:val>
            <c:numRef>
              <c:f>'Table3,4元'!$T$3:$AJ$3</c:f>
              <c:numCache>
                <c:formatCode>General</c:formatCode>
                <c:ptCount val="16"/>
                <c:pt idx="0">
                  <c:v>97</c:v>
                </c:pt>
                <c:pt idx="1">
                  <c:v>53</c:v>
                </c:pt>
                <c:pt idx="2">
                  <c:v>43</c:v>
                </c:pt>
                <c:pt idx="3">
                  <c:v>50</c:v>
                </c:pt>
                <c:pt idx="4">
                  <c:v>51</c:v>
                </c:pt>
                <c:pt idx="5">
                  <c:v>51</c:v>
                </c:pt>
                <c:pt idx="6">
                  <c:v>46</c:v>
                </c:pt>
                <c:pt idx="7">
                  <c:v>41</c:v>
                </c:pt>
                <c:pt idx="8">
                  <c:v>26</c:v>
                </c:pt>
                <c:pt idx="9">
                  <c:v>16</c:v>
                </c:pt>
                <c:pt idx="10">
                  <c:v>11</c:v>
                </c:pt>
                <c:pt idx="11">
                  <c:v>7</c:v>
                </c:pt>
                <c:pt idx="12">
                  <c:v>2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overlap val="-17"/>
        <c:axId val="356311136"/>
        <c:axId val="636059376"/>
      </c:barChart>
      <c:catAx>
        <c:axId val="3563111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>
                    <a:solidFill>
                      <a:schemeClr val="tx1"/>
                    </a:solidFill>
                    <a:latin typeface="Arial"/>
                    <a:ea typeface="+mn-ea"/>
                    <a:cs typeface="Arial"/>
                  </a:defRPr>
                </a:pPr>
                <a:r>
                  <a:rPr lang="en-AU" sz="800"/>
                  <a:t>Number of drugs involved per case</a:t>
                </a:r>
                <a:endParaRPr/>
              </a:p>
            </c:rich>
          </c:tx>
          <c:layout/>
          <c:overlay val="0"/>
          <c:spPr bwMode="auto">
            <a:prstGeom prst="rect">
              <a:avLst/>
            </a:prstGeom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>
                <a:solidFill>
                  <a:schemeClr val="tx1"/>
                </a:solidFill>
                <a:latin typeface="Arial"/>
                <a:ea typeface="+mn-ea"/>
                <a:cs typeface="Arial"/>
              </a:defRPr>
            </a:pPr>
            <a:endParaRPr lang="en-US"/>
          </a:p>
        </c:txPr>
        <c:crossAx val="636059376"/>
        <c:crosses val="autoZero"/>
        <c:auto val="0"/>
        <c:lblAlgn val="ctr"/>
        <c:lblOffset val="100"/>
        <c:noMultiLvlLbl val="0"/>
      </c:catAx>
      <c:valAx>
        <c:axId val="636059376"/>
        <c:scaling>
          <c:orientation val="minMax"/>
          <c:max val="100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>
                    <a:solidFill>
                      <a:schemeClr val="tx1"/>
                    </a:solidFill>
                    <a:latin typeface="Arial"/>
                    <a:ea typeface="+mn-ea"/>
                    <a:cs typeface="Arial"/>
                  </a:defRPr>
                </a:pPr>
                <a:r>
                  <a:rPr lang="en-AU" sz="800"/>
                  <a:t>Freqency (n=495)</a:t>
                </a:r>
                <a:endParaRPr/>
              </a:p>
            </c:rich>
          </c:tx>
          <c:layout/>
          <c:overlay val="0"/>
          <c:spPr bwMode="auto">
            <a:prstGeom prst="rect">
              <a:avLst/>
            </a:prstGeom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>
                <a:solidFill>
                  <a:schemeClr val="tx1"/>
                </a:solidFill>
                <a:latin typeface="Arial"/>
                <a:ea typeface="+mn-ea"/>
                <a:cs typeface="Arial"/>
              </a:defRPr>
            </a:pPr>
            <a:endParaRPr lang="en-US"/>
          </a:p>
        </c:txPr>
        <c:crossAx val="356311136"/>
        <c:crosses val="autoZero"/>
        <c:crossBetween val="between"/>
      </c:valAx>
      <c:spPr bwMode="auto">
        <a:prstGeom prst="rect">
          <a:avLst/>
        </a:prstGeom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 bwMode="auto">
    <a:xfrm>
      <a:off x="465364" y="240165"/>
      <a:ext cx="4540269" cy="2927241"/>
    </a:xfrm>
    <a:prstGeom prst="rect">
      <a:avLst/>
    </a:prstGeom>
    <a:solidFill>
      <a:sysClr val="window" lastClr="ffffff"/>
    </a:solidFill>
    <a:ln w="12700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chemeClr val="tx1"/>
          </a:solidFill>
          <a:latin typeface="Arial"/>
          <a:cs typeface="Arial"/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543675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Title slide – Red option 2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Picture 6" hidden="0"/>
          <p:cNvPicPr>
            <a:picLocks noChangeAspect="1"/>
          </p:cNvPicPr>
          <p:nvPr isPhoto="0" userDrawn="1"/>
        </p:nvPicPr>
        <p:blipFill>
          <a:blip r:embed="rId2"/>
          <a:stretch/>
        </p:blipFill>
        <p:spPr bwMode="auto">
          <a:xfrm>
            <a:off x="4571344" y="0"/>
            <a:ext cx="4581600" cy="6872400"/>
          </a:xfrm>
          <a:prstGeom prst="rect">
            <a:avLst/>
          </a:prstGeom>
          <a:blipFill>
            <a:blip r:embed="rId3"/>
            <a:stretch/>
          </a:blipFill>
          <a:ln>
            <a:noFill/>
          </a:ln>
        </p:spPr>
      </p:pic>
      <p:sp>
        <p:nvSpPr>
          <p:cNvPr id="8" name="Rectangle 7" hidden="0"/>
          <p:cNvSpPr/>
          <p:nvPr isPhoto="0" userDrawn="1"/>
        </p:nvSpPr>
        <p:spPr bwMode="auto">
          <a:xfrm>
            <a:off x="0" y="0"/>
            <a:ext cx="4587875" cy="6858000"/>
          </a:xfrm>
          <a:prstGeom prst="rect">
            <a:avLst/>
          </a:prstGeom>
          <a:solidFill>
            <a:srgbClr val="E64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9" descr="USY_MB1_PMS_1_Colour_Standard_Logo.png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>
            <a:off x="454025" y="5905500"/>
            <a:ext cx="1536700" cy="5302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le 8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81884" y="1797599"/>
            <a:ext cx="3948874" cy="443577"/>
          </a:xfrm>
        </p:spPr>
        <p:txBody>
          <a:bodyPr anchor="t"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3" name="Text Placeholder 4" hidden="0"/>
          <p:cNvSpPr>
            <a:spLocks noGrp="1"/>
          </p:cNvSpPr>
          <p:nvPr isPhoto="0" userDrawn="0">
            <p:ph type="body" sz="quarter" idx="11" hasCustomPrompt="0"/>
          </p:nvPr>
        </p:nvSpPr>
        <p:spPr bwMode="auto">
          <a:xfrm>
            <a:off x="366941" y="3360968"/>
            <a:ext cx="3963817" cy="852488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</p:txBody>
      </p:sp>
      <p:sp>
        <p:nvSpPr>
          <p:cNvPr id="15" name="Text Placeholder 4" hidden="0"/>
          <p:cNvSpPr>
            <a:spLocks noGrp="1"/>
          </p:cNvSpPr>
          <p:nvPr isPhoto="0" userDrawn="0">
            <p:ph type="body" sz="quarter" idx="13" hasCustomPrompt="0"/>
          </p:nvPr>
        </p:nvSpPr>
        <p:spPr bwMode="auto">
          <a:xfrm>
            <a:off x="382766" y="2248650"/>
            <a:ext cx="3947992" cy="852488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200"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9841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29150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C093F4-2C51-40D8-9908-6B4D8F9F1F36}" type="datetimeFigureOut">
              <a:rPr lang="en-AU"/>
              <a:t/>
            </a:fld>
            <a:endParaRPr lang="en-A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BC3A8A4-79C1-43D1-B1AB-77D0D48D6FA0}" type="slidenum">
              <a:rPr lang="en-AU"/>
              <a:t/>
            </a:fld>
            <a:endParaRPr lang="en-A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jennifer.smith-merry@sydney.edu.au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 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2.xml" /><Relationship Id="rId3" Type="http://schemas.openxmlformats.org/officeDocument/2006/relationships/chart" Target="../charts/chart3.xml" 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5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66941" y="1211117"/>
            <a:ext cx="3948874" cy="44357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AU">
                <a:latin typeface="Tw Cen MT"/>
              </a:rPr>
              <a:t>Unintentional Drug-related Deaths for people with mental illness in NSW Australia, 2012-2016</a:t>
            </a:r>
            <a:endParaRPr lang="en-US">
              <a:latin typeface="Tw Cen MT"/>
            </a:endParaRPr>
          </a:p>
        </p:txBody>
      </p:sp>
      <p:sp>
        <p:nvSpPr>
          <p:cNvPr id="16386" name="Text Placeholder 2" hidden="0"/>
          <p:cNvSpPr>
            <a:spLocks noGrp="1"/>
          </p:cNvSpPr>
          <p:nvPr isPhoto="0" userDrawn="0">
            <p:ph type="body" sz="quarter" idx="11" hasCustomPrompt="0"/>
          </p:nvPr>
        </p:nvSpPr>
        <p:spPr bwMode="auto">
          <a:xfrm>
            <a:off x="366941" y="3360967"/>
            <a:ext cx="3963817" cy="1644665"/>
          </a:xfrm>
        </p:spPr>
        <p:txBody>
          <a:bodyPr wrap="square" numCol="1" anchor="t" anchorCtr="0" compatLnSpc="1">
            <a:prstTxWarp prst="textNoShape"/>
            <a:normAutofit lnSpcReduction="10000"/>
          </a:bodyPr>
          <a:lstStyle/>
          <a:p>
            <a:pPr>
              <a:defRPr/>
            </a:pPr>
            <a:r>
              <a:rPr lang="en-US" sz="1600" b="1">
                <a:latin typeface="Tw Cen MT"/>
              </a:rPr>
              <a:t>Presented by</a:t>
            </a:r>
            <a:endParaRPr lang="en-US" sz="1600">
              <a:latin typeface="Tw Cen MT"/>
            </a:endParaRPr>
          </a:p>
          <a:p>
            <a:pPr>
              <a:defRPr/>
            </a:pPr>
            <a:r>
              <a:rPr lang="en-US" sz="1600">
                <a:latin typeface="Tw Cen MT"/>
              </a:rPr>
              <a:t>Professor Jennifer Smith-Merry</a:t>
            </a:r>
            <a:endParaRPr/>
          </a:p>
          <a:p>
            <a:pPr>
              <a:defRPr/>
            </a:pPr>
            <a:r>
              <a:rPr lang="en-US" sz="1600">
                <a:latin typeface="Tw Cen MT"/>
              </a:rPr>
              <a:t>Director, Centre for Disability Research and Policy</a:t>
            </a:r>
            <a:endParaRPr/>
          </a:p>
          <a:p>
            <a:pPr>
              <a:defRPr/>
            </a:pPr>
            <a:r>
              <a:rPr lang="en-US" sz="1600">
                <a:latin typeface="Tw Cen MT"/>
              </a:rPr>
              <a:t>Sydney School of Health Sciences, The University of Sydney</a:t>
            </a:r>
            <a:endParaRPr/>
          </a:p>
          <a:p>
            <a:pPr>
              <a:defRPr/>
            </a:pPr>
            <a:endParaRPr lang="en-US">
              <a:latin typeface="Tw Cen MT"/>
            </a:endParaRPr>
          </a:p>
        </p:txBody>
      </p:sp>
      <p:sp>
        <p:nvSpPr>
          <p:cNvPr id="16387" name="Text Placeholder 4" hidden="0"/>
          <p:cNvSpPr>
            <a:spLocks noGrp="1"/>
          </p:cNvSpPr>
          <p:nvPr isPhoto="0" userDrawn="0">
            <p:ph type="body" sz="quarter" idx="13" hasCustomPrompt="0"/>
          </p:nvPr>
        </p:nvSpPr>
        <p:spPr bwMode="auto">
          <a:xfrm>
            <a:off x="382766" y="2469305"/>
            <a:ext cx="3947992" cy="635952"/>
          </a:xfrm>
        </p:spPr>
        <p:txBody>
          <a:bodyPr wrap="square" numCol="1" anchor="t" anchorCtr="0" compatLnSpc="1">
            <a:prstTxWarp prst="textNoShape"/>
          </a:bodyPr>
          <a:lstStyle/>
          <a:p>
            <a:pPr>
              <a:defRPr/>
            </a:pPr>
            <a:r>
              <a:rPr lang="en-AU" sz="1600" b="1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Authors</a:t>
            </a:r>
            <a:r>
              <a:rPr lang="en-AU" sz="1600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 Jennifer Smith-Merry, Kenji Fujita, Tim Chen</a:t>
            </a:r>
            <a:endParaRPr/>
          </a:p>
          <a:p>
            <a:pPr>
              <a:defRPr/>
            </a:pPr>
            <a:endParaRPr lang="en-US">
              <a:latin typeface="Tw Cen M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38199" y="0"/>
            <a:ext cx="4766310" cy="9227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AU" sz="4000"/>
              <a:t>Policy implications</a:t>
            </a:r>
            <a:endParaRPr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296141" y="922713"/>
            <a:ext cx="3851909" cy="5653620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AU"/>
              <a:t>We cannot keep having systems that do not bring together drug and alcohol and mental health needs. </a:t>
            </a:r>
            <a:endParaRPr/>
          </a:p>
          <a:p>
            <a:pPr>
              <a:defRPr/>
            </a:pPr>
            <a:endParaRPr lang="en-AU"/>
          </a:p>
          <a:p>
            <a:pPr>
              <a:defRPr/>
            </a:pPr>
            <a:r>
              <a:rPr lang="en-AU"/>
              <a:t>Care for physical health and drug use are not mentioned in the NSW Mental Health Act (2007)</a:t>
            </a:r>
            <a:endParaRPr/>
          </a:p>
          <a:p>
            <a:pPr>
              <a:defRPr/>
            </a:pPr>
            <a:r>
              <a:rPr lang="en-AU"/>
              <a:t>No actions tied to mental health and drug and alcohol use in either national or state-based mental health policy</a:t>
            </a:r>
            <a:endParaRPr/>
          </a:p>
          <a:p>
            <a:pPr>
              <a:defRPr/>
            </a:pPr>
            <a:r>
              <a:rPr lang="en-AU"/>
              <a:t>No actions tied to mental health in the national drug and alcohol strategy (we don’t have an up to date policy in NSW)</a:t>
            </a:r>
            <a:endParaRPr/>
          </a:p>
          <a:p>
            <a:pPr>
              <a:defRPr/>
            </a:pPr>
            <a:r>
              <a:rPr lang="en-AU"/>
              <a:t>Clinical guidelines for transfer, monitoring do not adequately deal with drug and alcohol problems.</a:t>
            </a:r>
            <a:endParaRPr/>
          </a:p>
          <a:p>
            <a:pPr>
              <a:defRPr/>
            </a:pPr>
            <a:endParaRPr lang="en-AU"/>
          </a:p>
          <a:p>
            <a:pPr marL="0" indent="0">
              <a:buNone/>
              <a:defRPr/>
            </a:pPr>
            <a:r>
              <a:rPr lang="en-AU"/>
              <a:t>We cannot rely just on mental health specific approaches or drug and alcohol specific approaches. Need to go beyond these two systems (or even these systems combined).</a:t>
            </a:r>
            <a:endParaRPr/>
          </a:p>
          <a:p>
            <a:pPr marL="0" indent="0">
              <a:buNone/>
              <a:defRPr/>
            </a:pPr>
            <a:endParaRPr lang="en-AU"/>
          </a:p>
        </p:txBody>
      </p:sp>
      <p:graphicFrame>
        <p:nvGraphicFramePr>
          <p:cNvPr id="6" name="Content Placeholder 3" hidden="0"/>
          <p:cNvGraphicFramePr>
            <a:graphicFrameLocks xmlns:a="http://schemas.openxmlformats.org/drawingml/2006/main" noGrp="1"/>
          </p:cNvGraphicFramePr>
          <p:nvPr isPhoto="0" userDrawn="0">
            <p:ph sz="half" idx="2" hasCustomPrompt="0"/>
          </p:nvPr>
        </p:nvGraphicFramePr>
        <p:xfrm>
          <a:off x="4432761" y="304396"/>
          <a:ext cx="4573040" cy="6418391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{1842BFD8-C921-C19D-286F-B4166E9B7D6E}</a:tableStyleId>
              </a:tblPr>
              <a:tblGrid>
                <a:gridCol w="547477"/>
                <a:gridCol w="4025563"/>
              </a:tblGrid>
              <a:tr h="268639"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Tier</a:t>
                      </a:r>
                      <a:endParaRPr lang="en-AU" sz="1600">
                        <a:solidFill>
                          <a:schemeClr val="bg1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Policy/ guidelines/ legislation name and date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4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Physical Health Care of Mental Health Consumers (2017)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4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Physical Health Care within Mental Health Services (2017)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4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Transfer of care from mental health inpatient services (2016)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27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4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Metabolic Monitoring, New Mental Health Clinical Documentation Module (2012)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4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Clozapine-induced Myocarditis - Monitoring Protocol (2012)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4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Adult Mental Health Intensive Care Unit Networks (2019)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27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3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Living Well: A strategic plan for mental health in New South Wales 2014-2024 (2014)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27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3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NSW Strategic Framework and Workforce Plan for Mental Health 2018–2022 (2018)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1680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2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5</a:t>
                      </a:r>
                      <a:r>
                        <a:rPr lang="en-AU" sz="1600" baseline="30000"/>
                        <a:t>th</a:t>
                      </a:r>
                      <a:r>
                        <a:rPr lang="en-AU" sz="1600"/>
                        <a:t> National Mental Health and Suicide Prevention Plan (2017)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27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2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5</a:t>
                      </a:r>
                      <a:r>
                        <a:rPr lang="en-AU" sz="1600" baseline="30000"/>
                        <a:t>th</a:t>
                      </a:r>
                      <a:r>
                        <a:rPr lang="en-AU" sz="1600"/>
                        <a:t> National Mental Health and Suicide Prevention Implementation Plan (2017)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2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National Drug Strategy 2017-2026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1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Mental Health Commission Act 2012 (NSW)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1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Mental Health Act (2007)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639"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1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AU" sz="1600"/>
                        <a:t>Mental Health (Forensic Provisions) Act (1990)</a:t>
                      </a:r>
                      <a:endParaRPr lang="en-AU" sz="1600">
                        <a:solidFill>
                          <a:srgbClr val="000000"/>
                        </a:solidFill>
                        <a:latin typeface="Tw Cen MT"/>
                        <a:ea typeface="MS PGothic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3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AU"/>
              <a:t>Thank you</a:t>
            </a:r>
            <a:endParaRPr/>
          </a:p>
        </p:txBody>
      </p:sp>
      <p:sp>
        <p:nvSpPr>
          <p:cNvPr id="5" name="Content Placeholder 4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AU"/>
              <a:t>Questions?</a:t>
            </a:r>
            <a:endParaRPr/>
          </a:p>
          <a:p>
            <a:pPr>
              <a:defRPr/>
            </a:pPr>
            <a:endParaRPr lang="en-AU"/>
          </a:p>
          <a:p>
            <a:pPr>
              <a:defRPr/>
            </a:pPr>
            <a:r>
              <a:rPr lang="en-AU"/>
              <a:t>Follow up: </a:t>
            </a:r>
            <a:r>
              <a:rPr lang="en-AU" u="sng">
                <a:hlinkClick r:id="rId2" tooltip="mailto:jennifer.smith-merry@sydney.edu.au"/>
              </a:rPr>
              <a:t>jennifer.smith-merry@sydney.edu.au</a:t>
            </a:r>
            <a:endParaRPr lang="en-AU"/>
          </a:p>
          <a:p>
            <a:pPr>
              <a:defRPr/>
            </a:pPr>
            <a:endParaRPr lang="en-AU"/>
          </a:p>
          <a:p>
            <a:pPr>
              <a:defRPr/>
            </a:pPr>
            <a:r>
              <a:rPr lang="en-AU"/>
              <a:t>Twitter: @USydCDRP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544" y="1299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AU"/>
              <a:t>Searching for the right data</a:t>
            </a:r>
            <a:endParaRPr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1124744"/>
            <a:ext cx="8229600" cy="54006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AU"/>
              <a:t>Test searches of different word combinations.</a:t>
            </a:r>
            <a:endParaRPr/>
          </a:p>
          <a:p>
            <a:pPr>
              <a:defRPr/>
            </a:pPr>
            <a:r>
              <a:rPr lang="en-AU"/>
              <a:t>“mental illness” 15/22 unintentional relevant </a:t>
            </a:r>
            <a:endParaRPr/>
          </a:p>
          <a:p>
            <a:pPr>
              <a:defRPr/>
            </a:pPr>
            <a:r>
              <a:rPr lang="en-AU"/>
              <a:t>‘Depressed’ search irrelevancy rate: 72%</a:t>
            </a:r>
            <a:endParaRPr/>
          </a:p>
          <a:p>
            <a:pPr>
              <a:defRPr/>
            </a:pPr>
            <a:r>
              <a:rPr lang="en-AU"/>
              <a:t>Removing depressed we missed 8 that would not have been picked up elsewhere (out of 261 results): 3%</a:t>
            </a:r>
            <a:endParaRPr/>
          </a:p>
          <a:p>
            <a:pPr>
              <a:defRPr/>
            </a:pPr>
            <a:r>
              <a:rPr lang="en-AU"/>
              <a:t>Anorexi</a:t>
            </a:r>
            <a:r>
              <a:rPr lang="en-AU"/>
              <a:t>* search irrelevancy rate: 73% but only small number of hits (e.g. only 61 in total for 6 years and missing those results would mean they were not picked up elsewhere). </a:t>
            </a:r>
            <a:endParaRPr/>
          </a:p>
          <a:p>
            <a:pPr>
              <a:defRPr/>
            </a:pPr>
            <a:r>
              <a:rPr lang="en-AU"/>
              <a:t>In addition to </a:t>
            </a:r>
            <a:r>
              <a:rPr lang="en-AU"/>
              <a:t>anorexi</a:t>
            </a:r>
            <a:r>
              <a:rPr lang="en-AU"/>
              <a:t>* and “mental illness” irrelevancy most irrelevant results came from ‘anxiety’</a:t>
            </a:r>
            <a:endParaRPr/>
          </a:p>
          <a:p>
            <a:pPr>
              <a:defRPr/>
            </a:pPr>
            <a:r>
              <a:rPr lang="en-AU" b="1"/>
              <a:t>Irrelevancy rate final selection 2012 test data: 31 out of 917 (3.4%)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8650" y="365127"/>
            <a:ext cx="7886700" cy="102061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AU" sz="2400" b="1" u="sng"/>
              <a:t>Warning: this presentation focuses on the circumstances of deaths in people with mental illness. 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628649" y="1480008"/>
            <a:ext cx="7886699" cy="5012865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AU" b="1"/>
              <a:t>This project</a:t>
            </a:r>
            <a:endParaRPr/>
          </a:p>
          <a:p>
            <a:pPr>
              <a:defRPr/>
            </a:pPr>
            <a:r>
              <a:rPr lang="en-AU"/>
              <a:t>Funded by the NSW Mental Health Commission</a:t>
            </a:r>
            <a:endParaRPr/>
          </a:p>
          <a:p>
            <a:pPr>
              <a:defRPr/>
            </a:pPr>
            <a:r>
              <a:rPr lang="en-AU"/>
              <a:t>Aims: to use the National Coronial Information System to understand the circumstances of unexpected deaths in people with serious mental illness.</a:t>
            </a:r>
            <a:endParaRPr/>
          </a:p>
          <a:p>
            <a:pPr>
              <a:defRPr/>
            </a:pPr>
            <a:r>
              <a:rPr lang="en-AU"/>
              <a:t>Focuses on New South Wales</a:t>
            </a:r>
            <a:endParaRPr/>
          </a:p>
          <a:p>
            <a:pPr marL="0" indent="0">
              <a:buNone/>
              <a:defRPr/>
            </a:pPr>
            <a:r>
              <a:rPr lang="en-AU" b="1"/>
              <a:t>This paper </a:t>
            </a:r>
            <a:endParaRPr/>
          </a:p>
          <a:p>
            <a:pPr>
              <a:defRPr/>
            </a:pPr>
            <a:r>
              <a:rPr lang="en-AU"/>
              <a:t>Focuses on drug-related deaths only as part of this broader data set.</a:t>
            </a:r>
            <a:endParaRPr/>
          </a:p>
          <a:p>
            <a:pPr>
              <a:defRPr/>
            </a:pPr>
            <a:r>
              <a:rPr lang="en-AU"/>
              <a:t>Forthcoming publication in </a:t>
            </a:r>
            <a:r>
              <a:rPr lang="en-AU" i="1"/>
              <a:t>Social Psychiatry and Psychiatric Epidemiology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82963" y="18255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en-AU" b="1"/>
              <a:t>Coroner data</a:t>
            </a:r>
            <a:endParaRPr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211113" y="1253330"/>
            <a:ext cx="3886200" cy="30547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AU"/>
              <a:t>‘Reportable’ deaths:</a:t>
            </a:r>
            <a:endParaRPr/>
          </a:p>
          <a:p>
            <a:pPr>
              <a:buFontTx/>
              <a:buChar char="-"/>
              <a:defRPr/>
            </a:pPr>
            <a:r>
              <a:rPr lang="en-AU"/>
              <a:t>include MH facility (but not mandatory inquest)</a:t>
            </a:r>
            <a:endParaRPr/>
          </a:p>
          <a:p>
            <a:pPr>
              <a:buFontTx/>
              <a:buChar char="-"/>
              <a:defRPr/>
            </a:pPr>
            <a:r>
              <a:rPr lang="en-AU"/>
              <a:t>Violent, unnatural, </a:t>
            </a:r>
            <a:r>
              <a:rPr lang="en-AU" i="1"/>
              <a:t>unexpected</a:t>
            </a:r>
            <a:r>
              <a:rPr lang="en-AU"/>
              <a:t>.</a:t>
            </a:r>
            <a:endParaRPr/>
          </a:p>
          <a:p>
            <a:pPr>
              <a:buFontTx/>
              <a:buChar char="-"/>
              <a:defRPr/>
            </a:pPr>
            <a:r>
              <a:rPr lang="en-AU"/>
              <a:t>National Coronial Information System</a:t>
            </a:r>
            <a:endParaRPr/>
          </a:p>
          <a:p>
            <a:pPr marL="0" indent="0">
              <a:buNone/>
              <a:defRPr/>
            </a:pPr>
            <a:endParaRPr lang="en-AU"/>
          </a:p>
          <a:p>
            <a:pPr marL="0" indent="0">
              <a:buNone/>
              <a:defRPr/>
            </a:pPr>
            <a:endParaRPr lang="en-AU"/>
          </a:p>
        </p:txBody>
      </p:sp>
      <p:sp>
        <p:nvSpPr>
          <p:cNvPr id="5" name="Content Placeholder 4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1340" y="4845377"/>
            <a:ext cx="8044010" cy="16972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AU"/>
              <a:t>Finding the relevant deaths:</a:t>
            </a:r>
            <a:endParaRPr/>
          </a:p>
          <a:p>
            <a:pPr>
              <a:defRPr/>
            </a:pPr>
            <a:r>
              <a:rPr lang="en-AU"/>
              <a:t>Text based search for relevant ‘cases’ </a:t>
            </a:r>
            <a:endParaRPr/>
          </a:p>
          <a:p>
            <a:pPr>
              <a:defRPr/>
            </a:pPr>
            <a:r>
              <a:rPr lang="en-AU"/>
              <a:t>Altogether identified: 1456 deaths over 2012-2016 which were ‘unintentional’</a:t>
            </a:r>
            <a:endParaRPr/>
          </a:p>
        </p:txBody>
      </p:sp>
      <p:pic>
        <p:nvPicPr>
          <p:cNvPr id="6" name="Picture 5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4193400" y="290388"/>
            <a:ext cx="4813109" cy="37160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318052" y="278297"/>
          <a:ext cx="8534400" cy="6188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8650" y="365126"/>
            <a:ext cx="7886700" cy="54096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AU"/>
              <a:t>Key findings</a:t>
            </a:r>
            <a:endParaRPr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04206" y="1080655"/>
            <a:ext cx="7886700" cy="497993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AU"/>
              <a:t>There were 495 drug-related deaths identified (19% of all drug related deaths in NSW).</a:t>
            </a:r>
            <a:endParaRPr/>
          </a:p>
          <a:p>
            <a:pPr>
              <a:defRPr/>
            </a:pPr>
            <a:r>
              <a:rPr lang="en-AU"/>
              <a:t>Coroner found individuals died from 1 drug alone (n=97) or between 2 and 16 drugs (n = 398)</a:t>
            </a:r>
            <a:endParaRPr/>
          </a:p>
          <a:p>
            <a:pPr>
              <a:defRPr/>
            </a:pPr>
            <a:r>
              <a:rPr lang="en-AU"/>
              <a:t>Young men aged 25-44 were most likely to die from just one drug. </a:t>
            </a:r>
            <a:endParaRPr/>
          </a:p>
          <a:p>
            <a:pPr>
              <a:defRPr/>
            </a:pPr>
            <a:r>
              <a:rPr lang="en-AU"/>
              <a:t>The most common drugs involved in deaths were diazepam (43% of deaths), temazepam (27%), codeine (26%) and morphine (25%).</a:t>
            </a:r>
            <a:endParaRPr/>
          </a:p>
          <a:p>
            <a:pPr>
              <a:defRPr/>
            </a:pPr>
            <a:r>
              <a:rPr lang="en-AU"/>
              <a:t>Alcohol was included as a cause in 32% of deaths.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348792" y="867265"/>
          <a:ext cx="8700940" cy="5144717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{51D5FF6E-8811-DEFC-9098-8B2C62B585BE}</a:tableStyleId>
              </a:tblPr>
              <a:tblGrid>
                <a:gridCol w="1157047"/>
                <a:gridCol w="854784"/>
                <a:gridCol w="677651"/>
                <a:gridCol w="581772"/>
                <a:gridCol w="259135"/>
                <a:gridCol w="793030"/>
                <a:gridCol w="389983"/>
                <a:gridCol w="994573"/>
                <a:gridCol w="594773"/>
                <a:gridCol w="154613"/>
                <a:gridCol w="669303"/>
                <a:gridCol w="650449"/>
                <a:gridCol w="245097"/>
                <a:gridCol w="678730"/>
              </a:tblGrid>
              <a:tr h="164318">
                <a:tc row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Substance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 row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ATC</a:t>
                      </a:r>
                      <a:br>
                        <a:rPr lang="en-AU" sz="1000" b="1"/>
                      </a:br>
                      <a:r>
                        <a:rPr lang="en-AU" sz="1000" b="1"/>
                        <a:t>code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 grid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Total (n=495)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row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Fold increase</a:t>
                      </a:r>
                      <a:br>
                        <a:rPr lang="en-AU" sz="1000" b="1"/>
                      </a:br>
                      <a:r>
                        <a:rPr lang="en-AU" sz="1000" b="1"/>
                        <a:t>(2012 VS 2016)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grid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Male (n=319)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 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grid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Female (n=176)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rowSpan="2"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Male versus</a:t>
                      </a:r>
                      <a:br>
                        <a:rPr lang="en-AU" sz="1000" b="1"/>
                      </a:br>
                      <a:r>
                        <a:rPr lang="en-AU" sz="1000" b="1"/>
                        <a:t> female</a:t>
                      </a:r>
                      <a:r>
                        <a:rPr lang="en-AU" sz="1000" b="1" baseline="30000"/>
                        <a:t>b</a:t>
                      </a:r>
                      <a:br>
                        <a:rPr lang="en-AU" sz="1000" b="1"/>
                      </a:br>
                      <a:r>
                        <a:rPr lang="en-AU" sz="1000" b="1"/>
                        <a:t>χ</a:t>
                      </a:r>
                      <a:r>
                        <a:rPr lang="en-AU" sz="1000" b="1" baseline="30000"/>
                        <a:t>2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</a:tr>
              <a:tr h="708216">
                <a:tc vMerge="1">
                  <a:txBody>
                    <a:bodyPr/>
                    <a:p>
                      <a:pPr>
                        <a:defRPr/>
                      </a:pPr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en-A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Number </a:t>
                      </a:r>
                      <a:br>
                        <a:rPr lang="en-AU" sz="1000" b="1"/>
                      </a:br>
                      <a:r>
                        <a:rPr lang="en-AU" sz="1000" b="1"/>
                        <a:t>of cases</a:t>
                      </a:r>
                      <a:r>
                        <a:rPr lang="en-AU" sz="1000" b="1" baseline="30000"/>
                        <a:t>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%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 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en-A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 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Number </a:t>
                      </a:r>
                      <a:br>
                        <a:rPr lang="en-AU" sz="1000" b="1"/>
                      </a:br>
                      <a:r>
                        <a:rPr lang="en-AU" sz="1000" b="1"/>
                        <a:t>of cases</a:t>
                      </a:r>
                      <a:r>
                        <a:rPr lang="en-AU" sz="1000" b="1" baseline="30000"/>
                        <a:t>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%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 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Number </a:t>
                      </a:r>
                      <a:br>
                        <a:rPr lang="en-AU" sz="1000" b="1"/>
                      </a:br>
                      <a:r>
                        <a:rPr lang="en-AU" sz="1000" b="1"/>
                        <a:t>of cases</a:t>
                      </a:r>
                      <a:r>
                        <a:rPr lang="en-AU" sz="1000" b="1" baseline="30000"/>
                        <a:t>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%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 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ctr"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en-AU"/>
                    </a:p>
                  </a:txBody>
                  <a:tcPr/>
                </a:tc>
              </a:tr>
              <a:tr h="36222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Diazepam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N05BA01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211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42.6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135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42.3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76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43.2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0.008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88983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Alcohol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N/A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159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32.1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35.4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4.1*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983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Temazepam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N05CD07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132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27.0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Codeine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R05DA04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130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79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24.8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29.0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Morphine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N02AA01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25.1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23.3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88983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Oxazepam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N05BA04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22.6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73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22.9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22.2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Oxycodone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N02AA05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21.8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19.4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44326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Paracetamol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N02BE01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20.8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16.0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29.5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11.8***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Alprazolam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N05BA12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18.8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19.7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17.0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Methadone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N07BC02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18.6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20.1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15.9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Quetiapine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N05AH04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18.4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16.0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22.7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Amphetamine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N06BA01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14.4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983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Heroin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N02AA09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5.1*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2662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Amitriptyline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N06AA09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17.6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16.9***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5737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200" b="1"/>
                        <a:t>Olanzapine</a:t>
                      </a:r>
                      <a:endParaRPr lang="en-AU" sz="12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N05AH03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</a:tr>
              <a:tr h="508641">
                <a:tc gridSpan="14">
                  <a:txBody>
                    <a:bodyPr/>
                    <a:p>
                      <a:pPr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a. a total of 2323 substances were identified amongst 495 deceased. Because more than 1 substance could be involved par case, frequencies for substances total &gt;100%.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b. *p &lt; 0.05, **p &lt; 0.01, ***p &lt; 0.001 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28219" marR="28219" marT="0" marB="0" anchor="b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sp>
        <p:nvSpPr>
          <p:cNvPr id="5" name="Rectangle 1" hidden="0"/>
          <p:cNvSpPr>
            <a:spLocks noChangeArrowheads="1"/>
          </p:cNvSpPr>
          <p:nvPr isPhoto="0" userDrawn="0"/>
        </p:nvSpPr>
        <p:spPr bwMode="auto">
          <a:xfrm>
            <a:off x="348792" y="192765"/>
            <a:ext cx="8031637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AU" sz="2400" b="0" i="0" u="none" strike="noStrike" cap="none">
                <a:ln>
                  <a:noFill/>
                </a:ln>
                <a:solidFill>
                  <a:srgbClr val="000000"/>
                </a:solidFill>
                <a:ea typeface="MS Gothic"/>
                <a:cs typeface="Times New Roman"/>
              </a:rPr>
              <a:t>Individual drugs involved in deaths</a:t>
            </a:r>
            <a:endParaRPr lang="en-A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 hidden="0"/>
          <p:cNvGraphicFramePr>
            <a:graphicFrameLocks xmlns:a="http://schemas.openxmlformats.org/drawingml/2006/main" noGrp="1"/>
          </p:cNvGraphicFramePr>
          <p:nvPr isPhoto="0" userDrawn="0">
            <p:ph sz="half" idx="2" hasCustomPrompt="0"/>
          </p:nvPr>
        </p:nvGraphicFramePr>
        <p:xfrm>
          <a:off x="2920289" y="2836600"/>
          <a:ext cx="588100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 hidden="0"/>
          <p:cNvGraphicFramePr>
            <a:graphicFrameLocks xmlns:a="http://schemas.openxmlformats.org/drawingml/2006/main" noGrp="1"/>
          </p:cNvGraphicFramePr>
          <p:nvPr isPhoto="0" userDrawn="0">
            <p:ph sz="half" idx="1" hasCustomPrompt="0"/>
          </p:nvPr>
        </p:nvGraphicFramePr>
        <p:xfrm>
          <a:off x="465364" y="240165"/>
          <a:ext cx="4540269" cy="2927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e 8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342704" y="3714163"/>
          <a:ext cx="2765425" cy="2752608"/>
        </p:xfrm>
        <a:graphic>
          <a:graphicData uri="http://schemas.openxmlformats.org/drawingml/2006/table">
            <a:tbl>
              <a:tblPr firstRow="0" firstCol="0" lastRow="0" lastCol="0" bandRow="0" bandCol="0">
                <a:tableStyleId>{28CD1698-65CB-53A9-D9ED-9BA052FA65C1}</a:tableStyleId>
              </a:tblPr>
              <a:tblGrid>
                <a:gridCol w="1163955"/>
                <a:gridCol w="858520"/>
                <a:gridCol w="742950"/>
              </a:tblGrid>
              <a:tr h="20358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Name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ATC code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Number </a:t>
                      </a:r>
                      <a:endParaRPr lang="en-AU" sz="1100"/>
                    </a:p>
                    <a:p>
                      <a:pPr algn="ctr">
                        <a:defRPr/>
                      </a:pPr>
                      <a:r>
                        <a:rPr lang="en-AU" sz="1100"/>
                        <a:t>(%)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Heroin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N02AA09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21 (22)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Methadone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N07BC02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10 (10)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Morphine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N02AA01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7 (7)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Oxycodone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N02AA05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7 (7)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Amphetamine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N06BA01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7 (7)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Fentanyl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N02AB03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7 (7)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Clozapine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N05AH02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7 (7)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Quetiapine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N05AH04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3 (3)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Olanzapine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N05AH03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2 (2)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Citalopram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N06AB04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2 (2)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047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Others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 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24 (25)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3288">
                <a:tc>
                  <a:txBody>
                    <a:bodyPr/>
                    <a:p>
                      <a:pPr>
                        <a:defRPr/>
                      </a:pPr>
                      <a:r>
                        <a:rPr lang="en-AU" sz="1100"/>
                        <a:t>Total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 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n-AU" sz="1100"/>
                        <a:t>97 (100)</a:t>
                      </a:r>
                      <a:endParaRPr lang="en-AU" sz="11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1" hidden="0"/>
          <p:cNvSpPr>
            <a:spLocks noChangeArrowheads="1"/>
          </p:cNvSpPr>
          <p:nvPr isPhoto="0" userDrawn="0"/>
        </p:nvSpPr>
        <p:spPr bwMode="auto">
          <a:xfrm>
            <a:off x="-175769" y="3378871"/>
            <a:ext cx="3389069" cy="5386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AU" sz="1100" b="0" i="0" u="none" strike="noStrike" cap="none">
                <a:ln>
                  <a:noFill/>
                </a:ln>
                <a:solidFill>
                  <a:srgbClr val="000000"/>
                </a:solidFill>
                <a:latin typeface="Tw Cen MT"/>
                <a:ea typeface="MS Gothic"/>
                <a:cs typeface="Times New Roman"/>
              </a:rPr>
              <a:t>          Drugs involved in a death from only a single drug.</a:t>
            </a:r>
            <a:endParaRPr lang="en-AU" sz="600" b="0" i="0" u="none" strike="noStrike" cap="none">
              <a:ln>
                <a:noFill/>
              </a:ln>
              <a:solidFill>
                <a:schemeClr val="tx1"/>
              </a:solidFill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A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179111" y="668615"/>
          <a:ext cx="8785778" cy="5749227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{51D5FF6E-8811-DEFC-9098-8B2C62B585BE}</a:tableStyleId>
              </a:tblPr>
              <a:tblGrid>
                <a:gridCol w="1328623"/>
                <a:gridCol w="692106"/>
                <a:gridCol w="706449"/>
                <a:gridCol w="706449"/>
                <a:gridCol w="611418"/>
                <a:gridCol w="701069"/>
                <a:gridCol w="939305"/>
                <a:gridCol w="894489"/>
                <a:gridCol w="622169"/>
                <a:gridCol w="970960"/>
                <a:gridCol w="612740"/>
              </a:tblGrid>
              <a:tr h="414779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 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2012</a:t>
                      </a:r>
                      <a:r>
                        <a:rPr lang="en-AU" sz="1000" b="1" baseline="30000"/>
                        <a:t>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2013</a:t>
                      </a:r>
                      <a:r>
                        <a:rPr lang="en-AU" sz="1000" b="1" baseline="30000"/>
                        <a:t> 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2014</a:t>
                      </a:r>
                      <a:r>
                        <a:rPr lang="en-AU" sz="1000" b="1" baseline="30000"/>
                        <a:t> 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2015</a:t>
                      </a:r>
                      <a:r>
                        <a:rPr lang="en-AU" sz="1000" b="1" baseline="30000"/>
                        <a:t> 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2016</a:t>
                      </a:r>
                      <a:r>
                        <a:rPr lang="en-AU" sz="1000" b="1" baseline="30000"/>
                        <a:t> 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Total</a:t>
                      </a:r>
                      <a:r>
                        <a:rPr lang="en-AU" sz="1000" b="1" baseline="30000"/>
                        <a:t> a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Fold increase</a:t>
                      </a:r>
                      <a:br>
                        <a:rPr lang="en-AU" sz="1000" b="1"/>
                      </a:br>
                      <a:r>
                        <a:rPr lang="en-AU" sz="1000" b="1"/>
                        <a:t>(2012 VS 2016)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Trend</a:t>
                      </a:r>
                      <a:r>
                        <a:rPr lang="en-AU" sz="1000" b="1" baseline="30000"/>
                        <a:t>b</a:t>
                      </a:r>
                      <a:br>
                        <a:rPr lang="en-AU" sz="1000" b="1"/>
                      </a:br>
                      <a:r>
                        <a:rPr lang="en-AU" sz="1000" b="1"/>
                        <a:t>χ</a:t>
                      </a:r>
                      <a:r>
                        <a:rPr lang="en-AU" sz="1000" b="1" baseline="30000"/>
                        <a:t>2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Rate ratio (CI)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p-value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ctr"/>
                </a:tc>
              </a:tr>
              <a:tr h="229129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Gender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Male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50 (1.7)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55 (1.9)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61 (2.0)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72 (2.4)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81 (2.6)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319 (2.1)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7.7**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1.81 (1.48-2.22)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Female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34 (1.1)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 (0.9)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30 (1.0)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40 (1.3)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46 (1.4)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176 (1.1)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1.3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229129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Age (years)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15-24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 (0.2)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 (0.3)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 (0.1)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 (0.6)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 (0.9)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21 (0.4)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6.6*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0.16 (0.01-0.26)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25-34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17 (1.6)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26 (2.4)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23 (2.1)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27 (2.4)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23 (2.0)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116 (2.1)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35-44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25 (2.5)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20 (2.0)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30 (2.9)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42 (4.1)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35 (3.4)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152 (3.0)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5.4*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1.71 (1.31-2.24)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45-54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24 (2.4)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18 (1.8)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28 (2.8)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19 (1.9)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39 (3.9)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128 (2.6)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3.6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1.29 (0.96-1.73)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55-64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 (1.2)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 (1.2)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 (0.6)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14 (1.6)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20 (2.2)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59 (1.4)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4.1*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0.73 (0.50-1.05)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≥65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 (0.6)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 (0.4)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 (0.3)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 (0.3)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 (0.1)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19 (0.3)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0.17 (0.09-0.30)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217673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Marital status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endParaRPr lang="en-AU" sz="1000">
                        <a:latin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Married / De facto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23 (0.8)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17 (0.6)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22 (0.7)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21 (0.7)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33 (1.1)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116 (0.8)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1.8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Never married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32 (1.5)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36 (1.7)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36 (1.7)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52 (2.4)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51 (2.3)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207 (1.9)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5.7*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3.25 (2.54-4.16)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Divorced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 (2.5)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 (2.2)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 (2.2)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 (1.8)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14 (2.7)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57 (2.3)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0.0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3.36 (2.41-4.62)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Separated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 (2.2)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 (2.1)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 (4.2)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 (5.2)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7 (3.6)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33 (3.5)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1.7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1.9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4.32 (2.88-6.29)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  Widowed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 (1.3)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 (0.7)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 (0.6)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5 (1.5)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 (0.3)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14 (0.9)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0.2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0.5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4.29 (2.24-7.65)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&lt;.001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  Unlikely to be known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 (N/A)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 (N/A)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 (N/A)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15 (N/A)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21 (N/A)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68 (N/A)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N/A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NA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    </a:t>
                      </a:r>
                      <a:r>
                        <a:rPr lang="en-AU" sz="1000"/>
                        <a:t>NA</a:t>
                      </a:r>
                      <a:r>
                        <a:rPr lang="en-AU" sz="1000" baseline="30000"/>
                        <a:t>c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NA</a:t>
                      </a:r>
                      <a:r>
                        <a:rPr lang="en-AU" sz="1000" baseline="30000"/>
                        <a:t>c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/>
                </a:tc>
              </a:tr>
              <a:tr h="305201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defRPr/>
                      </a:pPr>
                      <a:r>
                        <a:rPr lang="en-AU" sz="1000" b="1"/>
                        <a:t>Total</a:t>
                      </a:r>
                      <a:endParaRPr lang="en-AU" sz="1000" b="1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84 (1.4)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81 (1.3)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91 (1.5)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112 (1.8)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127 (2.0)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495 (1.6)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1.4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10.7**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/>
                </a:tc>
                <a:tc>
                  <a:txBody>
                    <a:bodyPr/>
                    <a:p>
                      <a:pPr algn="ctr">
                        <a:lnSpc>
                          <a:spcPct val="107000"/>
                        </a:lnSpc>
                        <a:defRPr/>
                      </a:pPr>
                      <a:r>
                        <a:rPr lang="en-AU" sz="1000"/>
                        <a:t> </a:t>
                      </a:r>
                      <a:endParaRPr lang="en-AU" sz="1000">
                        <a:solidFill>
                          <a:srgbClr val="000000"/>
                        </a:solidFill>
                        <a:latin typeface="Tw Cen MT"/>
                        <a:ea typeface="Calibri"/>
                        <a:cs typeface="Times New Roman"/>
                      </a:endParaRPr>
                    </a:p>
                  </a:txBody>
                  <a:tcPr marL="61116" marR="61116" marT="0" marB="0"/>
                </a:tc>
              </a:tr>
            </a:tbl>
          </a:graphicData>
        </a:graphic>
      </p:graphicFrame>
      <p:sp>
        <p:nvSpPr>
          <p:cNvPr id="6" name="TextBox 5" hidden="0"/>
          <p:cNvSpPr txBox="1"/>
          <p:nvPr isPhoto="0" userDrawn="0"/>
        </p:nvSpPr>
        <p:spPr bwMode="auto">
          <a:xfrm>
            <a:off x="179110" y="6417842"/>
            <a:ext cx="861609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AU" sz="1200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a. Number of deaths (Mortality rate per 100,000); b. *</a:t>
            </a:r>
            <a:r>
              <a:rPr lang="en-AU" sz="1200" i="1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p</a:t>
            </a:r>
            <a:r>
              <a:rPr lang="en-AU" sz="1200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 &lt; 0.05, **</a:t>
            </a:r>
            <a:r>
              <a:rPr lang="en-AU" sz="1200" i="1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p</a:t>
            </a:r>
            <a:r>
              <a:rPr lang="en-AU" sz="1200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 &lt; 0.01, ***</a:t>
            </a:r>
            <a:r>
              <a:rPr lang="en-AU" sz="1200" i="1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p</a:t>
            </a:r>
            <a:r>
              <a:rPr lang="en-AU" sz="1200">
                <a:solidFill>
                  <a:srgbClr val="000000"/>
                </a:solidFill>
                <a:latin typeface="Tw Cen MT"/>
                <a:ea typeface="Calibri"/>
                <a:cs typeface="Times New Roman"/>
              </a:rPr>
              <a:t> &lt; 0.001; c </a:t>
            </a:r>
            <a:r>
              <a:rPr lang="en-AU" sz="1200">
                <a:solidFill>
                  <a:srgbClr val="000000"/>
                </a:solidFill>
                <a:latin typeface="Tw Cen MT"/>
                <a:ea typeface="Times New Roman"/>
                <a:cs typeface="Times New Roman"/>
              </a:rPr>
              <a:t>68 cases (Unlikely to be known) excluded </a:t>
            </a:r>
            <a:endParaRPr lang="en-AU" sz="1200">
              <a:solidFill>
                <a:srgbClr val="000000"/>
              </a:solidFill>
              <a:latin typeface="Tw Cen MT"/>
              <a:ea typeface="Calibri"/>
              <a:cs typeface="Times New Roman"/>
            </a:endParaRPr>
          </a:p>
        </p:txBody>
      </p:sp>
      <p:sp>
        <p:nvSpPr>
          <p:cNvPr id="7" name="TextBox 6" hidden="0"/>
          <p:cNvSpPr txBox="1"/>
          <p:nvPr isPhoto="0" userDrawn="0"/>
        </p:nvSpPr>
        <p:spPr bwMode="auto">
          <a:xfrm>
            <a:off x="249382" y="174567"/>
            <a:ext cx="5868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AU"/>
              <a:t>Demographic findings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117475"/>
            <a:ext cx="8229600" cy="758288"/>
          </a:xfrm>
        </p:spPr>
        <p:txBody>
          <a:bodyPr/>
          <a:lstStyle/>
          <a:p>
            <a:pPr>
              <a:defRPr/>
            </a:pPr>
            <a:r>
              <a:rPr lang="en-AU"/>
              <a:t>Text analysis findings</a:t>
            </a:r>
            <a:endParaRPr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1094704"/>
            <a:ext cx="8321039" cy="55388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/>
              <a:buChar char="§"/>
              <a:defRPr/>
            </a:pPr>
            <a:r>
              <a:rPr lang="en-AU"/>
              <a:t>Multi-drug toxicity. No overall toxic level of one drug. </a:t>
            </a:r>
            <a:endParaRPr/>
          </a:p>
          <a:p>
            <a:pPr>
              <a:buFont typeface="Wingdings"/>
              <a:buChar char="§"/>
              <a:defRPr/>
            </a:pPr>
            <a:r>
              <a:rPr lang="en-AU"/>
              <a:t>Many were getting different medications from different doctors or specialists (e.g. Oxycodone overdose via dentist)</a:t>
            </a:r>
            <a:endParaRPr/>
          </a:p>
          <a:p>
            <a:pPr>
              <a:buFont typeface="Wingdings"/>
              <a:buChar char="§"/>
              <a:defRPr/>
            </a:pPr>
            <a:r>
              <a:rPr lang="en-AU"/>
              <a:t>Some people dying of toxicity while receiving only their injected medications (but with background cardio-metabolic disease)</a:t>
            </a:r>
            <a:endParaRPr/>
          </a:p>
          <a:p>
            <a:pPr>
              <a:buFont typeface="Wingdings"/>
              <a:buChar char="§"/>
              <a:defRPr/>
            </a:pPr>
            <a:r>
              <a:rPr lang="en-AU"/>
              <a:t>Behaviours related to drug misuse of OTC and prescription drugs:</a:t>
            </a:r>
            <a:endParaRPr/>
          </a:p>
          <a:p>
            <a:pPr lvl="1">
              <a:defRPr/>
            </a:pPr>
            <a:r>
              <a:rPr lang="en-AU"/>
              <a:t>purchasing prescription drugs illegally from acquaintances or drug dealers</a:t>
            </a:r>
            <a:endParaRPr/>
          </a:p>
          <a:p>
            <a:pPr lvl="1">
              <a:defRPr/>
            </a:pPr>
            <a:r>
              <a:rPr lang="en-AU"/>
              <a:t>using the prescription medication of partners or friends</a:t>
            </a:r>
            <a:endParaRPr/>
          </a:p>
          <a:p>
            <a:pPr lvl="1">
              <a:defRPr/>
            </a:pPr>
            <a:r>
              <a:rPr lang="en-AU"/>
              <a:t>purchasing prescription drugs on the internet including the ‘dark web’</a:t>
            </a:r>
            <a:endParaRPr/>
          </a:p>
          <a:p>
            <a:pPr lvl="1">
              <a:defRPr/>
            </a:pPr>
            <a:r>
              <a:rPr lang="en-AU"/>
              <a:t>doctor and chemist shopping</a:t>
            </a:r>
            <a:endParaRPr/>
          </a:p>
          <a:p>
            <a:pPr lvl="1">
              <a:defRPr/>
            </a:pPr>
            <a:r>
              <a:rPr lang="en-AU"/>
              <a:t>Use of prescription medication all on day of prescribing (e.g. </a:t>
            </a:r>
            <a:r>
              <a:rPr lang="en-AU"/>
              <a:t>misusing </a:t>
            </a:r>
            <a:r>
              <a:rPr lang="en-AU"/>
              <a:t>Fentanyl patches).</a:t>
            </a:r>
            <a:endParaRPr/>
          </a:p>
          <a:p>
            <a:pPr marL="0" indent="0">
              <a:buNone/>
              <a:defRPr/>
            </a:pPr>
            <a:endParaRPr lang="en-A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Override1.xml><?xml version="1.0" encoding="utf-8"?>
<a:themeOverride xmlns:a="http://schemas.openxmlformats.org/drawingml/2006/main" xmlns:r="http://schemas.openxmlformats.org/officeDocument/2006/relationships" xmlns:p="http://schemas.openxmlformats.org/presentation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Arial"/>
      <a:cs typeface="Arial"/>
    </a:majorFont>
    <a:minorFont>
      <a:latin typeface="Calibri"/>
      <a:ea typeface="Arial"/>
      <a:cs typeface="Arial"/>
    </a:minorFont>
  </a:fontScheme>
  <a:fmtScheme name="Office">
    <a:fillStyleLst>
      <a:solidFill>
        <a:schemeClr val="phClr"/>
      </a:solidFill>
      <a:gradFill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Lecture</Template>
  <TotalTime>0</TotalTime>
  <Words>0</Words>
  <Application>ONLYOFFICE/6.4.2.6</Application>
  <DocSecurity>0</DocSecurity>
  <PresentationFormat>On-screen Show (4:3)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Unintentional Drug-related Deaths for people with mental illness in NSW Australia, 2012-2016</dc:title>
  <dc:subject/>
  <dc:creator>Jennifer Smith-Merry</dc:creator>
  <cp:keywords/>
  <dc:description/>
  <dc:identifier/>
  <dc:language/>
  <cp:lastModifiedBy>Anonymous</cp:lastModifiedBy>
  <cp:revision>2</cp:revision>
  <dcterms:created xsi:type="dcterms:W3CDTF">2022-04-07T21:43:58Z</dcterms:created>
  <dcterms:modified xsi:type="dcterms:W3CDTF">2022-04-08T02:16:22Z</dcterms:modified>
  <cp:category/>
  <cp:contentStatus/>
  <cp:version/>
</cp:coreProperties>
</file>