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1"/>
    <p:restoredTop sz="94658"/>
  </p:normalViewPr>
  <p:slideViewPr>
    <p:cSldViewPr snapToGrid="0">
      <p:cViewPr varScale="1">
        <p:scale>
          <a:sx n="72" d="100"/>
          <a:sy n="72" d="100"/>
        </p:scale>
        <p:origin x="63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6BB07B-B34D-4A31-9E23-6910CB99ABB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DF8BFE-EEBA-470F-A385-460CAB2A75D6}">
      <dgm:prSet/>
      <dgm:spPr/>
      <dgm:t>
        <a:bodyPr/>
        <a:lstStyle/>
        <a:p>
          <a:r>
            <a:rPr lang="en-AU"/>
            <a:t>The Quitlink study was a randomised controlled trial to evaluate a tobacco treatment intervention for people who experience SMI</a:t>
          </a:r>
          <a:endParaRPr lang="en-US"/>
        </a:p>
      </dgm:t>
    </dgm:pt>
    <dgm:pt modelId="{61A6EC4C-6DBC-4BD9-966B-6A2926F62064}" type="parTrans" cxnId="{D061E45E-82D3-4B7E-B9A6-4D8180A55295}">
      <dgm:prSet/>
      <dgm:spPr/>
      <dgm:t>
        <a:bodyPr/>
        <a:lstStyle/>
        <a:p>
          <a:endParaRPr lang="en-US"/>
        </a:p>
      </dgm:t>
    </dgm:pt>
    <dgm:pt modelId="{E30316EE-BD46-4901-BAF7-28F2EC158869}" type="sibTrans" cxnId="{D061E45E-82D3-4B7E-B9A6-4D8180A55295}">
      <dgm:prSet/>
      <dgm:spPr/>
      <dgm:t>
        <a:bodyPr/>
        <a:lstStyle/>
        <a:p>
          <a:endParaRPr lang="en-US"/>
        </a:p>
      </dgm:t>
    </dgm:pt>
    <dgm:pt modelId="{BDEA49BA-711F-4659-9A2A-9494C82BF25A}">
      <dgm:prSet/>
      <dgm:spPr/>
      <dgm:t>
        <a:bodyPr/>
        <a:lstStyle/>
        <a:p>
          <a:r>
            <a:rPr lang="en-AU"/>
            <a:t>Participants were invited to qualitative interviews at 2, 5 and 8 months following recruitment, in line with quantitative follow-up time points</a:t>
          </a:r>
          <a:endParaRPr lang="en-US"/>
        </a:p>
      </dgm:t>
    </dgm:pt>
    <dgm:pt modelId="{3D07A998-E4B1-47A2-BF3C-9B8CCD3904EA}" type="parTrans" cxnId="{57CE49E4-F46A-4D1A-9A40-83ECC25F955B}">
      <dgm:prSet/>
      <dgm:spPr/>
      <dgm:t>
        <a:bodyPr/>
        <a:lstStyle/>
        <a:p>
          <a:endParaRPr lang="en-US"/>
        </a:p>
      </dgm:t>
    </dgm:pt>
    <dgm:pt modelId="{23D0F3D7-71A4-414A-84CB-3C9F089336F0}" type="sibTrans" cxnId="{57CE49E4-F46A-4D1A-9A40-83ECC25F955B}">
      <dgm:prSet/>
      <dgm:spPr/>
      <dgm:t>
        <a:bodyPr/>
        <a:lstStyle/>
        <a:p>
          <a:endParaRPr lang="en-US"/>
        </a:p>
      </dgm:t>
    </dgm:pt>
    <dgm:pt modelId="{056EBD0C-B913-4E48-9A2D-8D40DB7D7938}">
      <dgm:prSet/>
      <dgm:spPr/>
      <dgm:t>
        <a:bodyPr/>
        <a:lstStyle/>
        <a:p>
          <a:r>
            <a:rPr lang="en-AU"/>
            <a:t>I will report on the medium- and longer-term data from interviews conducted at 5 and 8 months</a:t>
          </a:r>
          <a:endParaRPr lang="en-US"/>
        </a:p>
      </dgm:t>
    </dgm:pt>
    <dgm:pt modelId="{066B02DF-A7C0-46C8-A768-47FB27A4F738}" type="parTrans" cxnId="{C4CEC619-5613-4469-9DC6-3F85D2DAD501}">
      <dgm:prSet/>
      <dgm:spPr/>
      <dgm:t>
        <a:bodyPr/>
        <a:lstStyle/>
        <a:p>
          <a:endParaRPr lang="en-US"/>
        </a:p>
      </dgm:t>
    </dgm:pt>
    <dgm:pt modelId="{B3F9FBA9-2FEB-446D-BC15-EF21EA2B6149}" type="sibTrans" cxnId="{C4CEC619-5613-4469-9DC6-3F85D2DAD501}">
      <dgm:prSet/>
      <dgm:spPr/>
      <dgm:t>
        <a:bodyPr/>
        <a:lstStyle/>
        <a:p>
          <a:endParaRPr lang="en-US"/>
        </a:p>
      </dgm:t>
    </dgm:pt>
    <dgm:pt modelId="{D4D0CB0B-A0AF-4B4F-88C2-D5C28020C99A}">
      <dgm:prSet/>
      <dgm:spPr/>
      <dgm:t>
        <a:bodyPr/>
        <a:lstStyle/>
        <a:p>
          <a:r>
            <a:rPr lang="en-AU"/>
            <a:t>28 participants were interviewed (intervention group n = 12, control group n = 16)</a:t>
          </a:r>
          <a:endParaRPr lang="en-US"/>
        </a:p>
      </dgm:t>
    </dgm:pt>
    <dgm:pt modelId="{E66FEF81-D583-419E-8B9B-4AC04E31812B}" type="parTrans" cxnId="{3596783C-1F91-4956-9E24-F44BA0657E35}">
      <dgm:prSet/>
      <dgm:spPr/>
      <dgm:t>
        <a:bodyPr/>
        <a:lstStyle/>
        <a:p>
          <a:endParaRPr lang="en-US"/>
        </a:p>
      </dgm:t>
    </dgm:pt>
    <dgm:pt modelId="{EC68CD6C-1DA4-408B-9FE2-8FCC2C894FE7}" type="sibTrans" cxnId="{3596783C-1F91-4956-9E24-F44BA0657E35}">
      <dgm:prSet/>
      <dgm:spPr/>
      <dgm:t>
        <a:bodyPr/>
        <a:lstStyle/>
        <a:p>
          <a:endParaRPr lang="en-US"/>
        </a:p>
      </dgm:t>
    </dgm:pt>
    <dgm:pt modelId="{A95403E6-FDF1-4C66-8CD0-E06A363C8BD0}">
      <dgm:prSet/>
      <dgm:spPr/>
      <dgm:t>
        <a:bodyPr/>
        <a:lstStyle/>
        <a:p>
          <a:r>
            <a:rPr lang="en-AU"/>
            <a:t>Interviews were transcribed and analysed with a thematic analysis methodology using NVivo 12. Key themes were determined using inductive coding</a:t>
          </a:r>
          <a:endParaRPr lang="en-US"/>
        </a:p>
      </dgm:t>
    </dgm:pt>
    <dgm:pt modelId="{1F2496E5-A6F2-4B5D-B557-C29738D5B985}" type="parTrans" cxnId="{90E3666A-1A62-4A68-AD3F-A11500F6E918}">
      <dgm:prSet/>
      <dgm:spPr/>
      <dgm:t>
        <a:bodyPr/>
        <a:lstStyle/>
        <a:p>
          <a:endParaRPr lang="en-US"/>
        </a:p>
      </dgm:t>
    </dgm:pt>
    <dgm:pt modelId="{776D428A-0D10-4BBD-B385-C442B1CBDB6A}" type="sibTrans" cxnId="{90E3666A-1A62-4A68-AD3F-A11500F6E918}">
      <dgm:prSet/>
      <dgm:spPr/>
      <dgm:t>
        <a:bodyPr/>
        <a:lstStyle/>
        <a:p>
          <a:endParaRPr lang="en-US"/>
        </a:p>
      </dgm:t>
    </dgm:pt>
    <dgm:pt modelId="{C6DEDF39-AAB0-F94B-88B1-38D6BF913A5C}" type="pres">
      <dgm:prSet presAssocID="{B86BB07B-B34D-4A31-9E23-6910CB99ABBE}" presName="vert0" presStyleCnt="0">
        <dgm:presLayoutVars>
          <dgm:dir/>
          <dgm:animOne val="branch"/>
          <dgm:animLvl val="lvl"/>
        </dgm:presLayoutVars>
      </dgm:prSet>
      <dgm:spPr/>
    </dgm:pt>
    <dgm:pt modelId="{76211D4C-DD24-EF4E-9BD3-6307D5EC11E7}" type="pres">
      <dgm:prSet presAssocID="{78DF8BFE-EEBA-470F-A385-460CAB2A75D6}" presName="thickLine" presStyleLbl="alignNode1" presStyleIdx="0" presStyleCnt="5"/>
      <dgm:spPr/>
    </dgm:pt>
    <dgm:pt modelId="{F81F7116-52A5-1347-96D1-C5ED0C64DD28}" type="pres">
      <dgm:prSet presAssocID="{78DF8BFE-EEBA-470F-A385-460CAB2A75D6}" presName="horz1" presStyleCnt="0"/>
      <dgm:spPr/>
    </dgm:pt>
    <dgm:pt modelId="{97F4D2E4-4028-6449-BF42-8A7941A97812}" type="pres">
      <dgm:prSet presAssocID="{78DF8BFE-EEBA-470F-A385-460CAB2A75D6}" presName="tx1" presStyleLbl="revTx" presStyleIdx="0" presStyleCnt="5"/>
      <dgm:spPr/>
    </dgm:pt>
    <dgm:pt modelId="{938FE16E-58D4-224B-9B0F-5B5782E6282B}" type="pres">
      <dgm:prSet presAssocID="{78DF8BFE-EEBA-470F-A385-460CAB2A75D6}" presName="vert1" presStyleCnt="0"/>
      <dgm:spPr/>
    </dgm:pt>
    <dgm:pt modelId="{3D57627E-7725-F84D-9F4C-02DF3EEF4DF7}" type="pres">
      <dgm:prSet presAssocID="{BDEA49BA-711F-4659-9A2A-9494C82BF25A}" presName="thickLine" presStyleLbl="alignNode1" presStyleIdx="1" presStyleCnt="5"/>
      <dgm:spPr/>
    </dgm:pt>
    <dgm:pt modelId="{35318E46-CE92-9A40-8F87-3F95D6CC5A17}" type="pres">
      <dgm:prSet presAssocID="{BDEA49BA-711F-4659-9A2A-9494C82BF25A}" presName="horz1" presStyleCnt="0"/>
      <dgm:spPr/>
    </dgm:pt>
    <dgm:pt modelId="{7939AA14-1171-CE4D-BF41-9B443F2AB070}" type="pres">
      <dgm:prSet presAssocID="{BDEA49BA-711F-4659-9A2A-9494C82BF25A}" presName="tx1" presStyleLbl="revTx" presStyleIdx="1" presStyleCnt="5"/>
      <dgm:spPr/>
    </dgm:pt>
    <dgm:pt modelId="{6E3EA7E2-3972-B047-AD2A-F6775DB75830}" type="pres">
      <dgm:prSet presAssocID="{BDEA49BA-711F-4659-9A2A-9494C82BF25A}" presName="vert1" presStyleCnt="0"/>
      <dgm:spPr/>
    </dgm:pt>
    <dgm:pt modelId="{29F8130C-CF66-9A4A-A76F-9201F4E17774}" type="pres">
      <dgm:prSet presAssocID="{056EBD0C-B913-4E48-9A2D-8D40DB7D7938}" presName="thickLine" presStyleLbl="alignNode1" presStyleIdx="2" presStyleCnt="5"/>
      <dgm:spPr/>
    </dgm:pt>
    <dgm:pt modelId="{6BC01CE6-BAC4-D742-BB6E-E3C98BB81893}" type="pres">
      <dgm:prSet presAssocID="{056EBD0C-B913-4E48-9A2D-8D40DB7D7938}" presName="horz1" presStyleCnt="0"/>
      <dgm:spPr/>
    </dgm:pt>
    <dgm:pt modelId="{4AF150E3-5BAE-6441-957E-2F4C081B82AD}" type="pres">
      <dgm:prSet presAssocID="{056EBD0C-B913-4E48-9A2D-8D40DB7D7938}" presName="tx1" presStyleLbl="revTx" presStyleIdx="2" presStyleCnt="5"/>
      <dgm:spPr/>
    </dgm:pt>
    <dgm:pt modelId="{0BCF2D66-B12F-C542-B9ED-29B620F78ED7}" type="pres">
      <dgm:prSet presAssocID="{056EBD0C-B913-4E48-9A2D-8D40DB7D7938}" presName="vert1" presStyleCnt="0"/>
      <dgm:spPr/>
    </dgm:pt>
    <dgm:pt modelId="{4DEA33B8-9C4E-BD4F-9A73-83E0DBA73766}" type="pres">
      <dgm:prSet presAssocID="{D4D0CB0B-A0AF-4B4F-88C2-D5C28020C99A}" presName="thickLine" presStyleLbl="alignNode1" presStyleIdx="3" presStyleCnt="5"/>
      <dgm:spPr/>
    </dgm:pt>
    <dgm:pt modelId="{816A4BCE-59A0-CC40-ADD9-5EFB6F9FFA77}" type="pres">
      <dgm:prSet presAssocID="{D4D0CB0B-A0AF-4B4F-88C2-D5C28020C99A}" presName="horz1" presStyleCnt="0"/>
      <dgm:spPr/>
    </dgm:pt>
    <dgm:pt modelId="{AB9A42B2-8589-344A-99A3-F7FC20EA81CD}" type="pres">
      <dgm:prSet presAssocID="{D4D0CB0B-A0AF-4B4F-88C2-D5C28020C99A}" presName="tx1" presStyleLbl="revTx" presStyleIdx="3" presStyleCnt="5"/>
      <dgm:spPr/>
    </dgm:pt>
    <dgm:pt modelId="{126622DA-8C1C-F24B-8DD6-20665BFD632B}" type="pres">
      <dgm:prSet presAssocID="{D4D0CB0B-A0AF-4B4F-88C2-D5C28020C99A}" presName="vert1" presStyleCnt="0"/>
      <dgm:spPr/>
    </dgm:pt>
    <dgm:pt modelId="{1552FC1D-0020-D84F-A8C0-DAE5E6B6ECBA}" type="pres">
      <dgm:prSet presAssocID="{A95403E6-FDF1-4C66-8CD0-E06A363C8BD0}" presName="thickLine" presStyleLbl="alignNode1" presStyleIdx="4" presStyleCnt="5"/>
      <dgm:spPr/>
    </dgm:pt>
    <dgm:pt modelId="{D3D796AE-DACF-8541-9865-A75CAB6304A0}" type="pres">
      <dgm:prSet presAssocID="{A95403E6-FDF1-4C66-8CD0-E06A363C8BD0}" presName="horz1" presStyleCnt="0"/>
      <dgm:spPr/>
    </dgm:pt>
    <dgm:pt modelId="{8450C416-482A-DC46-BE4E-8A308D1DAE81}" type="pres">
      <dgm:prSet presAssocID="{A95403E6-FDF1-4C66-8CD0-E06A363C8BD0}" presName="tx1" presStyleLbl="revTx" presStyleIdx="4" presStyleCnt="5"/>
      <dgm:spPr/>
    </dgm:pt>
    <dgm:pt modelId="{06733BFB-F943-4B43-A6B6-8901C69DE4FE}" type="pres">
      <dgm:prSet presAssocID="{A95403E6-FDF1-4C66-8CD0-E06A363C8BD0}" presName="vert1" presStyleCnt="0"/>
      <dgm:spPr/>
    </dgm:pt>
  </dgm:ptLst>
  <dgm:cxnLst>
    <dgm:cxn modelId="{C4CEC619-5613-4469-9DC6-3F85D2DAD501}" srcId="{B86BB07B-B34D-4A31-9E23-6910CB99ABBE}" destId="{056EBD0C-B913-4E48-9A2D-8D40DB7D7938}" srcOrd="2" destOrd="0" parTransId="{066B02DF-A7C0-46C8-A768-47FB27A4F738}" sibTransId="{B3F9FBA9-2FEB-446D-BC15-EF21EA2B6149}"/>
    <dgm:cxn modelId="{3596783C-1F91-4956-9E24-F44BA0657E35}" srcId="{B86BB07B-B34D-4A31-9E23-6910CB99ABBE}" destId="{D4D0CB0B-A0AF-4B4F-88C2-D5C28020C99A}" srcOrd="3" destOrd="0" parTransId="{E66FEF81-D583-419E-8B9B-4AC04E31812B}" sibTransId="{EC68CD6C-1DA4-408B-9FE2-8FCC2C894FE7}"/>
    <dgm:cxn modelId="{D061E45E-82D3-4B7E-B9A6-4D8180A55295}" srcId="{B86BB07B-B34D-4A31-9E23-6910CB99ABBE}" destId="{78DF8BFE-EEBA-470F-A385-460CAB2A75D6}" srcOrd="0" destOrd="0" parTransId="{61A6EC4C-6DBC-4BD9-966B-6A2926F62064}" sibTransId="{E30316EE-BD46-4901-BAF7-28F2EC158869}"/>
    <dgm:cxn modelId="{8E29F645-4D53-C04C-A9A2-45935BA2DDDC}" type="presOf" srcId="{A95403E6-FDF1-4C66-8CD0-E06A363C8BD0}" destId="{8450C416-482A-DC46-BE4E-8A308D1DAE81}" srcOrd="0" destOrd="0" presId="urn:microsoft.com/office/officeart/2008/layout/LinedList"/>
    <dgm:cxn modelId="{B8EF0169-3F87-B24B-8081-B8447BAB343C}" type="presOf" srcId="{B86BB07B-B34D-4A31-9E23-6910CB99ABBE}" destId="{C6DEDF39-AAB0-F94B-88B1-38D6BF913A5C}" srcOrd="0" destOrd="0" presId="urn:microsoft.com/office/officeart/2008/layout/LinedList"/>
    <dgm:cxn modelId="{90E3666A-1A62-4A68-AD3F-A11500F6E918}" srcId="{B86BB07B-B34D-4A31-9E23-6910CB99ABBE}" destId="{A95403E6-FDF1-4C66-8CD0-E06A363C8BD0}" srcOrd="4" destOrd="0" parTransId="{1F2496E5-A6F2-4B5D-B557-C29738D5B985}" sibTransId="{776D428A-0D10-4BBD-B385-C442B1CBDB6A}"/>
    <dgm:cxn modelId="{FC352CCD-829E-A643-A0C4-416CEA7EFBFD}" type="presOf" srcId="{D4D0CB0B-A0AF-4B4F-88C2-D5C28020C99A}" destId="{AB9A42B2-8589-344A-99A3-F7FC20EA81CD}" srcOrd="0" destOrd="0" presId="urn:microsoft.com/office/officeart/2008/layout/LinedList"/>
    <dgm:cxn modelId="{57CE49E4-F46A-4D1A-9A40-83ECC25F955B}" srcId="{B86BB07B-B34D-4A31-9E23-6910CB99ABBE}" destId="{BDEA49BA-711F-4659-9A2A-9494C82BF25A}" srcOrd="1" destOrd="0" parTransId="{3D07A998-E4B1-47A2-BF3C-9B8CCD3904EA}" sibTransId="{23D0F3D7-71A4-414A-84CB-3C9F089336F0}"/>
    <dgm:cxn modelId="{23892BE5-9F72-AA43-B0C5-1696AF251E68}" type="presOf" srcId="{78DF8BFE-EEBA-470F-A385-460CAB2A75D6}" destId="{97F4D2E4-4028-6449-BF42-8A7941A97812}" srcOrd="0" destOrd="0" presId="urn:microsoft.com/office/officeart/2008/layout/LinedList"/>
    <dgm:cxn modelId="{F21398E6-9995-7A49-8898-69DD98EA470C}" type="presOf" srcId="{056EBD0C-B913-4E48-9A2D-8D40DB7D7938}" destId="{4AF150E3-5BAE-6441-957E-2F4C081B82AD}" srcOrd="0" destOrd="0" presId="urn:microsoft.com/office/officeart/2008/layout/LinedList"/>
    <dgm:cxn modelId="{AF4FCDEE-E369-5246-8576-BF686FE38077}" type="presOf" srcId="{BDEA49BA-711F-4659-9A2A-9494C82BF25A}" destId="{7939AA14-1171-CE4D-BF41-9B443F2AB070}" srcOrd="0" destOrd="0" presId="urn:microsoft.com/office/officeart/2008/layout/LinedList"/>
    <dgm:cxn modelId="{EDAE0531-6D52-7443-824B-206C341D0897}" type="presParOf" srcId="{C6DEDF39-AAB0-F94B-88B1-38D6BF913A5C}" destId="{76211D4C-DD24-EF4E-9BD3-6307D5EC11E7}" srcOrd="0" destOrd="0" presId="urn:microsoft.com/office/officeart/2008/layout/LinedList"/>
    <dgm:cxn modelId="{A1708F30-3242-2844-AF75-0E23A998852B}" type="presParOf" srcId="{C6DEDF39-AAB0-F94B-88B1-38D6BF913A5C}" destId="{F81F7116-52A5-1347-96D1-C5ED0C64DD28}" srcOrd="1" destOrd="0" presId="urn:microsoft.com/office/officeart/2008/layout/LinedList"/>
    <dgm:cxn modelId="{7842881F-F321-E042-8DF6-49509034C891}" type="presParOf" srcId="{F81F7116-52A5-1347-96D1-C5ED0C64DD28}" destId="{97F4D2E4-4028-6449-BF42-8A7941A97812}" srcOrd="0" destOrd="0" presId="urn:microsoft.com/office/officeart/2008/layout/LinedList"/>
    <dgm:cxn modelId="{80FE84F4-1AB3-6344-97C0-26B188E656A3}" type="presParOf" srcId="{F81F7116-52A5-1347-96D1-C5ED0C64DD28}" destId="{938FE16E-58D4-224B-9B0F-5B5782E6282B}" srcOrd="1" destOrd="0" presId="urn:microsoft.com/office/officeart/2008/layout/LinedList"/>
    <dgm:cxn modelId="{08279E83-12CE-134C-81DF-E2E913C6A388}" type="presParOf" srcId="{C6DEDF39-AAB0-F94B-88B1-38D6BF913A5C}" destId="{3D57627E-7725-F84D-9F4C-02DF3EEF4DF7}" srcOrd="2" destOrd="0" presId="urn:microsoft.com/office/officeart/2008/layout/LinedList"/>
    <dgm:cxn modelId="{2317056C-B5A4-4C41-9FED-031FC67E731D}" type="presParOf" srcId="{C6DEDF39-AAB0-F94B-88B1-38D6BF913A5C}" destId="{35318E46-CE92-9A40-8F87-3F95D6CC5A17}" srcOrd="3" destOrd="0" presId="urn:microsoft.com/office/officeart/2008/layout/LinedList"/>
    <dgm:cxn modelId="{0D7A138F-92D6-D447-9230-D3CBFD968ADE}" type="presParOf" srcId="{35318E46-CE92-9A40-8F87-3F95D6CC5A17}" destId="{7939AA14-1171-CE4D-BF41-9B443F2AB070}" srcOrd="0" destOrd="0" presId="urn:microsoft.com/office/officeart/2008/layout/LinedList"/>
    <dgm:cxn modelId="{CFE2C224-6C87-4D45-A0A1-28068CD11D44}" type="presParOf" srcId="{35318E46-CE92-9A40-8F87-3F95D6CC5A17}" destId="{6E3EA7E2-3972-B047-AD2A-F6775DB75830}" srcOrd="1" destOrd="0" presId="urn:microsoft.com/office/officeart/2008/layout/LinedList"/>
    <dgm:cxn modelId="{0E025441-E08B-4948-967D-DB78ABCE08C2}" type="presParOf" srcId="{C6DEDF39-AAB0-F94B-88B1-38D6BF913A5C}" destId="{29F8130C-CF66-9A4A-A76F-9201F4E17774}" srcOrd="4" destOrd="0" presId="urn:microsoft.com/office/officeart/2008/layout/LinedList"/>
    <dgm:cxn modelId="{E71B4546-0BDA-624B-86B3-0577EACDEEE4}" type="presParOf" srcId="{C6DEDF39-AAB0-F94B-88B1-38D6BF913A5C}" destId="{6BC01CE6-BAC4-D742-BB6E-E3C98BB81893}" srcOrd="5" destOrd="0" presId="urn:microsoft.com/office/officeart/2008/layout/LinedList"/>
    <dgm:cxn modelId="{BE60F2A1-F22F-7C43-BF3F-E873F7C76326}" type="presParOf" srcId="{6BC01CE6-BAC4-D742-BB6E-E3C98BB81893}" destId="{4AF150E3-5BAE-6441-957E-2F4C081B82AD}" srcOrd="0" destOrd="0" presId="urn:microsoft.com/office/officeart/2008/layout/LinedList"/>
    <dgm:cxn modelId="{E1DD5285-F90D-9641-82AC-7C3CD61CB4D9}" type="presParOf" srcId="{6BC01CE6-BAC4-D742-BB6E-E3C98BB81893}" destId="{0BCF2D66-B12F-C542-B9ED-29B620F78ED7}" srcOrd="1" destOrd="0" presId="urn:microsoft.com/office/officeart/2008/layout/LinedList"/>
    <dgm:cxn modelId="{79220A22-02F3-224F-B0BC-47C2D8351483}" type="presParOf" srcId="{C6DEDF39-AAB0-F94B-88B1-38D6BF913A5C}" destId="{4DEA33B8-9C4E-BD4F-9A73-83E0DBA73766}" srcOrd="6" destOrd="0" presId="urn:microsoft.com/office/officeart/2008/layout/LinedList"/>
    <dgm:cxn modelId="{18093428-1E95-4C48-929F-447E3C6235D4}" type="presParOf" srcId="{C6DEDF39-AAB0-F94B-88B1-38D6BF913A5C}" destId="{816A4BCE-59A0-CC40-ADD9-5EFB6F9FFA77}" srcOrd="7" destOrd="0" presId="urn:microsoft.com/office/officeart/2008/layout/LinedList"/>
    <dgm:cxn modelId="{ADBAB214-9704-7D40-B74F-31F4485D11F7}" type="presParOf" srcId="{816A4BCE-59A0-CC40-ADD9-5EFB6F9FFA77}" destId="{AB9A42B2-8589-344A-99A3-F7FC20EA81CD}" srcOrd="0" destOrd="0" presId="urn:microsoft.com/office/officeart/2008/layout/LinedList"/>
    <dgm:cxn modelId="{43F1E9CE-F029-E84D-9145-CB7AA22E0B85}" type="presParOf" srcId="{816A4BCE-59A0-CC40-ADD9-5EFB6F9FFA77}" destId="{126622DA-8C1C-F24B-8DD6-20665BFD632B}" srcOrd="1" destOrd="0" presId="urn:microsoft.com/office/officeart/2008/layout/LinedList"/>
    <dgm:cxn modelId="{86AB391E-97BF-F444-9AF4-530BFAD7222C}" type="presParOf" srcId="{C6DEDF39-AAB0-F94B-88B1-38D6BF913A5C}" destId="{1552FC1D-0020-D84F-A8C0-DAE5E6B6ECBA}" srcOrd="8" destOrd="0" presId="urn:microsoft.com/office/officeart/2008/layout/LinedList"/>
    <dgm:cxn modelId="{8CD2F59E-90F9-9944-940F-121C8D485CFB}" type="presParOf" srcId="{C6DEDF39-AAB0-F94B-88B1-38D6BF913A5C}" destId="{D3D796AE-DACF-8541-9865-A75CAB6304A0}" srcOrd="9" destOrd="0" presId="urn:microsoft.com/office/officeart/2008/layout/LinedList"/>
    <dgm:cxn modelId="{40F51368-58E1-6649-910E-9FE3396E9C33}" type="presParOf" srcId="{D3D796AE-DACF-8541-9865-A75CAB6304A0}" destId="{8450C416-482A-DC46-BE4E-8A308D1DAE81}" srcOrd="0" destOrd="0" presId="urn:microsoft.com/office/officeart/2008/layout/LinedList"/>
    <dgm:cxn modelId="{93BA4DEE-6CF1-824B-87BF-A535532571A6}" type="presParOf" srcId="{D3D796AE-DACF-8541-9865-A75CAB6304A0}" destId="{06733BFB-F943-4B43-A6B6-8901C69DE4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462A2-E962-47FB-AE8B-DD277681E3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A48BC83-1808-4E2F-AB15-F40ECBA603C4}">
      <dgm:prSet/>
      <dgm:spPr/>
      <dgm:t>
        <a:bodyPr/>
        <a:lstStyle/>
        <a:p>
          <a:r>
            <a:rPr lang="en-AU"/>
            <a:t>Having clinicians supporting quitting was important to participants</a:t>
          </a:r>
          <a:endParaRPr lang="en-US"/>
        </a:p>
      </dgm:t>
    </dgm:pt>
    <dgm:pt modelId="{29467632-AB1E-43ED-BF4D-16F178CB4A9B}" type="parTrans" cxnId="{8928CB37-4CDF-4B22-9A4E-51F735F5238A}">
      <dgm:prSet/>
      <dgm:spPr/>
      <dgm:t>
        <a:bodyPr/>
        <a:lstStyle/>
        <a:p>
          <a:endParaRPr lang="en-US"/>
        </a:p>
      </dgm:t>
    </dgm:pt>
    <dgm:pt modelId="{83B818F6-9586-4E9B-946A-57BF989F242A}" type="sibTrans" cxnId="{8928CB37-4CDF-4B22-9A4E-51F735F5238A}">
      <dgm:prSet/>
      <dgm:spPr/>
      <dgm:t>
        <a:bodyPr/>
        <a:lstStyle/>
        <a:p>
          <a:endParaRPr lang="en-US"/>
        </a:p>
      </dgm:t>
    </dgm:pt>
    <dgm:pt modelId="{74D1C6BB-5CBF-47F2-B3DC-5B7C769C3F5C}">
      <dgm:prSet/>
      <dgm:spPr/>
      <dgm:t>
        <a:bodyPr/>
        <a:lstStyle/>
        <a:p>
          <a:r>
            <a:rPr lang="en-AU"/>
            <a:t>Active support from clinicians was not the norm</a:t>
          </a:r>
          <a:endParaRPr lang="en-US"/>
        </a:p>
      </dgm:t>
    </dgm:pt>
    <dgm:pt modelId="{BBCB4B8D-A9DC-46C9-9FC9-956903E904EA}" type="parTrans" cxnId="{27E57B40-01F6-4304-9A47-CF478092B72F}">
      <dgm:prSet/>
      <dgm:spPr/>
      <dgm:t>
        <a:bodyPr/>
        <a:lstStyle/>
        <a:p>
          <a:endParaRPr lang="en-US"/>
        </a:p>
      </dgm:t>
    </dgm:pt>
    <dgm:pt modelId="{6B3D9DA8-DBE2-4DBE-B41F-F635515BB6DB}" type="sibTrans" cxnId="{27E57B40-01F6-4304-9A47-CF478092B72F}">
      <dgm:prSet/>
      <dgm:spPr/>
      <dgm:t>
        <a:bodyPr/>
        <a:lstStyle/>
        <a:p>
          <a:endParaRPr lang="en-US"/>
        </a:p>
      </dgm:t>
    </dgm:pt>
    <dgm:pt modelId="{2ABF1016-2F34-4AC3-8459-256F10D42E65}">
      <dgm:prSet/>
      <dgm:spPr/>
      <dgm:t>
        <a:bodyPr/>
        <a:lstStyle/>
        <a:p>
          <a:r>
            <a:rPr lang="en-AU"/>
            <a:t>Findings suggest that giving people experiencing SMI the option of active support, without forcing it on them, was preferred</a:t>
          </a:r>
          <a:endParaRPr lang="en-US"/>
        </a:p>
      </dgm:t>
    </dgm:pt>
    <dgm:pt modelId="{3D83F28C-D942-46B0-90E2-A95D742D1C31}" type="parTrans" cxnId="{7760D2F7-1941-4C2B-ABB0-0DEC8E222DE1}">
      <dgm:prSet/>
      <dgm:spPr/>
      <dgm:t>
        <a:bodyPr/>
        <a:lstStyle/>
        <a:p>
          <a:endParaRPr lang="en-US"/>
        </a:p>
      </dgm:t>
    </dgm:pt>
    <dgm:pt modelId="{3435919A-D783-4B52-BFB1-83BF47204FF8}" type="sibTrans" cxnId="{7760D2F7-1941-4C2B-ABB0-0DEC8E222DE1}">
      <dgm:prSet/>
      <dgm:spPr/>
      <dgm:t>
        <a:bodyPr/>
        <a:lstStyle/>
        <a:p>
          <a:endParaRPr lang="en-US"/>
        </a:p>
      </dgm:t>
    </dgm:pt>
    <dgm:pt modelId="{C3053FDD-3154-3E4A-86C3-E2C2355D2BE3}" type="pres">
      <dgm:prSet presAssocID="{4FC462A2-E962-47FB-AE8B-DD277681E305}" presName="linear" presStyleCnt="0">
        <dgm:presLayoutVars>
          <dgm:animLvl val="lvl"/>
          <dgm:resizeHandles val="exact"/>
        </dgm:presLayoutVars>
      </dgm:prSet>
      <dgm:spPr/>
    </dgm:pt>
    <dgm:pt modelId="{224D273A-CEC7-DA45-9B7E-FE71AF3667F2}" type="pres">
      <dgm:prSet presAssocID="{BA48BC83-1808-4E2F-AB15-F40ECBA603C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19A9E20-E382-804E-A3BC-823FFF219DB4}" type="pres">
      <dgm:prSet presAssocID="{83B818F6-9586-4E9B-946A-57BF989F242A}" presName="spacer" presStyleCnt="0"/>
      <dgm:spPr/>
    </dgm:pt>
    <dgm:pt modelId="{9837E087-87F8-4046-A89B-FEE7C783F4B6}" type="pres">
      <dgm:prSet presAssocID="{74D1C6BB-5CBF-47F2-B3DC-5B7C769C3F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BE52B3-BEF9-5A48-9362-1FCAD999CF95}" type="pres">
      <dgm:prSet presAssocID="{6B3D9DA8-DBE2-4DBE-B41F-F635515BB6DB}" presName="spacer" presStyleCnt="0"/>
      <dgm:spPr/>
    </dgm:pt>
    <dgm:pt modelId="{CB02806A-240F-C947-8879-A646D376BBF0}" type="pres">
      <dgm:prSet presAssocID="{2ABF1016-2F34-4AC3-8459-256F10D42E6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1EC272A-B593-B044-944C-FEDE5336A62C}" type="presOf" srcId="{BA48BC83-1808-4E2F-AB15-F40ECBA603C4}" destId="{224D273A-CEC7-DA45-9B7E-FE71AF3667F2}" srcOrd="0" destOrd="0" presId="urn:microsoft.com/office/officeart/2005/8/layout/vList2"/>
    <dgm:cxn modelId="{8928CB37-4CDF-4B22-9A4E-51F735F5238A}" srcId="{4FC462A2-E962-47FB-AE8B-DD277681E305}" destId="{BA48BC83-1808-4E2F-AB15-F40ECBA603C4}" srcOrd="0" destOrd="0" parTransId="{29467632-AB1E-43ED-BF4D-16F178CB4A9B}" sibTransId="{83B818F6-9586-4E9B-946A-57BF989F242A}"/>
    <dgm:cxn modelId="{27E57B40-01F6-4304-9A47-CF478092B72F}" srcId="{4FC462A2-E962-47FB-AE8B-DD277681E305}" destId="{74D1C6BB-5CBF-47F2-B3DC-5B7C769C3F5C}" srcOrd="1" destOrd="0" parTransId="{BBCB4B8D-A9DC-46C9-9FC9-956903E904EA}" sibTransId="{6B3D9DA8-DBE2-4DBE-B41F-F635515BB6DB}"/>
    <dgm:cxn modelId="{9825824C-E79B-6D44-BDB7-6972ED694496}" type="presOf" srcId="{4FC462A2-E962-47FB-AE8B-DD277681E305}" destId="{C3053FDD-3154-3E4A-86C3-E2C2355D2BE3}" srcOrd="0" destOrd="0" presId="urn:microsoft.com/office/officeart/2005/8/layout/vList2"/>
    <dgm:cxn modelId="{D2E28C9D-8581-4C4C-AADB-E73BAE2B8AE4}" type="presOf" srcId="{2ABF1016-2F34-4AC3-8459-256F10D42E65}" destId="{CB02806A-240F-C947-8879-A646D376BBF0}" srcOrd="0" destOrd="0" presId="urn:microsoft.com/office/officeart/2005/8/layout/vList2"/>
    <dgm:cxn modelId="{08CE5BAF-BCDA-4F45-8D25-EB9F38E2EDAF}" type="presOf" srcId="{74D1C6BB-5CBF-47F2-B3DC-5B7C769C3F5C}" destId="{9837E087-87F8-4046-A89B-FEE7C783F4B6}" srcOrd="0" destOrd="0" presId="urn:microsoft.com/office/officeart/2005/8/layout/vList2"/>
    <dgm:cxn modelId="{7760D2F7-1941-4C2B-ABB0-0DEC8E222DE1}" srcId="{4FC462A2-E962-47FB-AE8B-DD277681E305}" destId="{2ABF1016-2F34-4AC3-8459-256F10D42E65}" srcOrd="2" destOrd="0" parTransId="{3D83F28C-D942-46B0-90E2-A95D742D1C31}" sibTransId="{3435919A-D783-4B52-BFB1-83BF47204FF8}"/>
    <dgm:cxn modelId="{719AE1F3-AFAC-9241-B637-D9D8A95CDA45}" type="presParOf" srcId="{C3053FDD-3154-3E4A-86C3-E2C2355D2BE3}" destId="{224D273A-CEC7-DA45-9B7E-FE71AF3667F2}" srcOrd="0" destOrd="0" presId="urn:microsoft.com/office/officeart/2005/8/layout/vList2"/>
    <dgm:cxn modelId="{6CBEED8D-DE0A-424E-A685-7F5D323662A3}" type="presParOf" srcId="{C3053FDD-3154-3E4A-86C3-E2C2355D2BE3}" destId="{619A9E20-E382-804E-A3BC-823FFF219DB4}" srcOrd="1" destOrd="0" presId="urn:microsoft.com/office/officeart/2005/8/layout/vList2"/>
    <dgm:cxn modelId="{9FDD3C6F-6AC0-3F40-AFF3-3F40F45E90E5}" type="presParOf" srcId="{C3053FDD-3154-3E4A-86C3-E2C2355D2BE3}" destId="{9837E087-87F8-4046-A89B-FEE7C783F4B6}" srcOrd="2" destOrd="0" presId="urn:microsoft.com/office/officeart/2005/8/layout/vList2"/>
    <dgm:cxn modelId="{1F2B2924-C2D5-0249-B1B9-10AE34145518}" type="presParOf" srcId="{C3053FDD-3154-3E4A-86C3-E2C2355D2BE3}" destId="{B2BE52B3-BEF9-5A48-9362-1FCAD999CF95}" srcOrd="3" destOrd="0" presId="urn:microsoft.com/office/officeart/2005/8/layout/vList2"/>
    <dgm:cxn modelId="{5D9DD646-12E2-8C40-B6B4-A5FCA93DD45D}" type="presParOf" srcId="{C3053FDD-3154-3E4A-86C3-E2C2355D2BE3}" destId="{CB02806A-240F-C947-8879-A646D376BB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F0CB5-15B1-460E-A020-C0CC01619F96}" type="doc">
      <dgm:prSet loTypeId="urn:microsoft.com/office/officeart/2005/8/layout/process4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B7555C-6A94-4668-92F2-F5C36C7CCC34}">
      <dgm:prSet/>
      <dgm:spPr/>
      <dgm:t>
        <a:bodyPr/>
        <a:lstStyle/>
        <a:p>
          <a:r>
            <a:rPr lang="en-AU"/>
            <a:t>Participants in the intervention group found the Quitlink intervention elements (Quitline, cNRT and peer researcher engagement) useful to varying degrees</a:t>
          </a:r>
          <a:endParaRPr lang="en-US"/>
        </a:p>
      </dgm:t>
    </dgm:pt>
    <dgm:pt modelId="{E3625480-F6AC-44FA-BB9E-724AABE739EC}" type="parTrans" cxnId="{179C1E78-A7EE-4463-A825-8C6828F7A94C}">
      <dgm:prSet/>
      <dgm:spPr/>
      <dgm:t>
        <a:bodyPr/>
        <a:lstStyle/>
        <a:p>
          <a:endParaRPr lang="en-US"/>
        </a:p>
      </dgm:t>
    </dgm:pt>
    <dgm:pt modelId="{BE4AA983-4388-418F-A28A-34AC2DAE975B}" type="sibTrans" cxnId="{179C1E78-A7EE-4463-A825-8C6828F7A94C}">
      <dgm:prSet/>
      <dgm:spPr/>
      <dgm:t>
        <a:bodyPr/>
        <a:lstStyle/>
        <a:p>
          <a:endParaRPr lang="en-US"/>
        </a:p>
      </dgm:t>
    </dgm:pt>
    <dgm:pt modelId="{26FEFBD1-ADAD-4F98-A2AD-10EB8FA7404A}">
      <dgm:prSet/>
      <dgm:spPr/>
      <dgm:t>
        <a:bodyPr/>
        <a:lstStyle/>
        <a:p>
          <a:r>
            <a:rPr lang="en-AU"/>
            <a:t>Some participants indicated that there was a need to have more engagement from peer workers and peer researchers</a:t>
          </a:r>
          <a:endParaRPr lang="en-US" dirty="0"/>
        </a:p>
      </dgm:t>
    </dgm:pt>
    <dgm:pt modelId="{E782AB3D-039F-4FAF-8DAD-2A3E87613B56}" type="parTrans" cxnId="{707E02F7-B626-4C29-89AD-A3B59D324FD3}">
      <dgm:prSet/>
      <dgm:spPr/>
      <dgm:t>
        <a:bodyPr/>
        <a:lstStyle/>
        <a:p>
          <a:endParaRPr lang="en-US"/>
        </a:p>
      </dgm:t>
    </dgm:pt>
    <dgm:pt modelId="{5605E107-9692-44D1-8577-4E0FCDCEC0B4}" type="sibTrans" cxnId="{707E02F7-B626-4C29-89AD-A3B59D324FD3}">
      <dgm:prSet/>
      <dgm:spPr/>
      <dgm:t>
        <a:bodyPr/>
        <a:lstStyle/>
        <a:p>
          <a:endParaRPr lang="en-US"/>
        </a:p>
      </dgm:t>
    </dgm:pt>
    <dgm:pt modelId="{F0918F3A-F07D-9D40-90F2-7379E086077E}" type="pres">
      <dgm:prSet presAssocID="{14FF0CB5-15B1-460E-A020-C0CC01619F96}" presName="Name0" presStyleCnt="0">
        <dgm:presLayoutVars>
          <dgm:dir/>
          <dgm:animLvl val="lvl"/>
          <dgm:resizeHandles val="exact"/>
        </dgm:presLayoutVars>
      </dgm:prSet>
      <dgm:spPr/>
    </dgm:pt>
    <dgm:pt modelId="{04964999-0D4D-4A44-8315-639A0B7DC01A}" type="pres">
      <dgm:prSet presAssocID="{26FEFBD1-ADAD-4F98-A2AD-10EB8FA7404A}" presName="boxAndChildren" presStyleCnt="0"/>
      <dgm:spPr/>
    </dgm:pt>
    <dgm:pt modelId="{D69B92BE-06C7-BE4D-B8E4-E38CD55824CF}" type="pres">
      <dgm:prSet presAssocID="{26FEFBD1-ADAD-4F98-A2AD-10EB8FA7404A}" presName="parentTextBox" presStyleLbl="node1" presStyleIdx="0" presStyleCnt="2"/>
      <dgm:spPr/>
    </dgm:pt>
    <dgm:pt modelId="{389DD5EE-3296-1F46-AC28-4B227946C08A}" type="pres">
      <dgm:prSet presAssocID="{BE4AA983-4388-418F-A28A-34AC2DAE975B}" presName="sp" presStyleCnt="0"/>
      <dgm:spPr/>
    </dgm:pt>
    <dgm:pt modelId="{EE3C4284-7576-D247-A98A-B1E2B64B4009}" type="pres">
      <dgm:prSet presAssocID="{0FB7555C-6A94-4668-92F2-F5C36C7CCC34}" presName="arrowAndChildren" presStyleCnt="0"/>
      <dgm:spPr/>
    </dgm:pt>
    <dgm:pt modelId="{DAF6A3CB-2F15-254A-BD82-4B9C9BA584B6}" type="pres">
      <dgm:prSet presAssocID="{0FB7555C-6A94-4668-92F2-F5C36C7CCC34}" presName="parentTextArrow" presStyleLbl="node1" presStyleIdx="1" presStyleCnt="2"/>
      <dgm:spPr/>
    </dgm:pt>
  </dgm:ptLst>
  <dgm:cxnLst>
    <dgm:cxn modelId="{87E88D08-D7B6-004D-A2BD-C5C6935077D5}" type="presOf" srcId="{14FF0CB5-15B1-460E-A020-C0CC01619F96}" destId="{F0918F3A-F07D-9D40-90F2-7379E086077E}" srcOrd="0" destOrd="0" presId="urn:microsoft.com/office/officeart/2005/8/layout/process4"/>
    <dgm:cxn modelId="{325D4D15-32D5-ED40-99D3-4CB909CD7935}" type="presOf" srcId="{26FEFBD1-ADAD-4F98-A2AD-10EB8FA7404A}" destId="{D69B92BE-06C7-BE4D-B8E4-E38CD55824CF}" srcOrd="0" destOrd="0" presId="urn:microsoft.com/office/officeart/2005/8/layout/process4"/>
    <dgm:cxn modelId="{179C1E78-A7EE-4463-A825-8C6828F7A94C}" srcId="{14FF0CB5-15B1-460E-A020-C0CC01619F96}" destId="{0FB7555C-6A94-4668-92F2-F5C36C7CCC34}" srcOrd="0" destOrd="0" parTransId="{E3625480-F6AC-44FA-BB9E-724AABE739EC}" sibTransId="{BE4AA983-4388-418F-A28A-34AC2DAE975B}"/>
    <dgm:cxn modelId="{AE7668E7-E3B0-9542-9D2F-1A36E7CE1C16}" type="presOf" srcId="{0FB7555C-6A94-4668-92F2-F5C36C7CCC34}" destId="{DAF6A3CB-2F15-254A-BD82-4B9C9BA584B6}" srcOrd="0" destOrd="0" presId="urn:microsoft.com/office/officeart/2005/8/layout/process4"/>
    <dgm:cxn modelId="{707E02F7-B626-4C29-89AD-A3B59D324FD3}" srcId="{14FF0CB5-15B1-460E-A020-C0CC01619F96}" destId="{26FEFBD1-ADAD-4F98-A2AD-10EB8FA7404A}" srcOrd="1" destOrd="0" parTransId="{E782AB3D-039F-4FAF-8DAD-2A3E87613B56}" sibTransId="{5605E107-9692-44D1-8577-4E0FCDCEC0B4}"/>
    <dgm:cxn modelId="{5BEA7C63-7F1B-104B-AFF3-130A5759C780}" type="presParOf" srcId="{F0918F3A-F07D-9D40-90F2-7379E086077E}" destId="{04964999-0D4D-4A44-8315-639A0B7DC01A}" srcOrd="0" destOrd="0" presId="urn:microsoft.com/office/officeart/2005/8/layout/process4"/>
    <dgm:cxn modelId="{4C1C0F11-3C78-D943-B38D-6DBCB44CEE69}" type="presParOf" srcId="{04964999-0D4D-4A44-8315-639A0B7DC01A}" destId="{D69B92BE-06C7-BE4D-B8E4-E38CD55824CF}" srcOrd="0" destOrd="0" presId="urn:microsoft.com/office/officeart/2005/8/layout/process4"/>
    <dgm:cxn modelId="{B26CF71F-E9C7-AB43-9BD1-68E8F9A52500}" type="presParOf" srcId="{F0918F3A-F07D-9D40-90F2-7379E086077E}" destId="{389DD5EE-3296-1F46-AC28-4B227946C08A}" srcOrd="1" destOrd="0" presId="urn:microsoft.com/office/officeart/2005/8/layout/process4"/>
    <dgm:cxn modelId="{2EB7DB68-4CFD-C048-B4BC-757DA64AEA2E}" type="presParOf" srcId="{F0918F3A-F07D-9D40-90F2-7379E086077E}" destId="{EE3C4284-7576-D247-A98A-B1E2B64B4009}" srcOrd="2" destOrd="0" presId="urn:microsoft.com/office/officeart/2005/8/layout/process4"/>
    <dgm:cxn modelId="{91D56BCE-C0AE-2744-AFE6-787FFD49A0FD}" type="presParOf" srcId="{EE3C4284-7576-D247-A98A-B1E2B64B4009}" destId="{DAF6A3CB-2F15-254A-BD82-4B9C9BA584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211D4C-DD24-EF4E-9BD3-6307D5EC11E7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4D2E4-4028-6449-BF42-8A7941A97812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The Quitlink study was a randomised controlled trial to evaluate a tobacco treatment intervention for people who experience SMI</a:t>
          </a:r>
          <a:endParaRPr lang="en-US" sz="2200" kern="1200"/>
        </a:p>
      </dsp:txBody>
      <dsp:txXfrm>
        <a:off x="0" y="675"/>
        <a:ext cx="6900512" cy="1106957"/>
      </dsp:txXfrm>
    </dsp:sp>
    <dsp:sp modelId="{3D57627E-7725-F84D-9F4C-02DF3EEF4DF7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9AA14-1171-CE4D-BF41-9B443F2AB070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Participants were invited to qualitative interviews at 2, 5 and 8 months following recruitment, in line with quantitative follow-up time points</a:t>
          </a:r>
          <a:endParaRPr lang="en-US" sz="2200" kern="1200"/>
        </a:p>
      </dsp:txBody>
      <dsp:txXfrm>
        <a:off x="0" y="1107633"/>
        <a:ext cx="6900512" cy="1106957"/>
      </dsp:txXfrm>
    </dsp:sp>
    <dsp:sp modelId="{29F8130C-CF66-9A4A-A76F-9201F4E17774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F150E3-5BAE-6441-957E-2F4C081B82AD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I will report on the medium- and longer-term data from interviews conducted at 5 and 8 months</a:t>
          </a:r>
          <a:endParaRPr lang="en-US" sz="2200" kern="1200"/>
        </a:p>
      </dsp:txBody>
      <dsp:txXfrm>
        <a:off x="0" y="2214591"/>
        <a:ext cx="6900512" cy="1106957"/>
      </dsp:txXfrm>
    </dsp:sp>
    <dsp:sp modelId="{4DEA33B8-9C4E-BD4F-9A73-83E0DBA73766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A42B2-8589-344A-99A3-F7FC20EA81CD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28 participants were interviewed (intervention group n = 12, control group n = 16)</a:t>
          </a:r>
          <a:endParaRPr lang="en-US" sz="2200" kern="1200"/>
        </a:p>
      </dsp:txBody>
      <dsp:txXfrm>
        <a:off x="0" y="3321549"/>
        <a:ext cx="6900512" cy="1106957"/>
      </dsp:txXfrm>
    </dsp:sp>
    <dsp:sp modelId="{1552FC1D-0020-D84F-A8C0-DAE5E6B6ECBA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0C416-482A-DC46-BE4E-8A308D1DAE81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200" kern="1200"/>
            <a:t>Interviews were transcribed and analysed with a thematic analysis methodology using NVivo 12. Key themes were determined using inductive coding</a:t>
          </a:r>
          <a:endParaRPr lang="en-US" sz="2200" kern="1200"/>
        </a:p>
      </dsp:txBody>
      <dsp:txXfrm>
        <a:off x="0" y="4428507"/>
        <a:ext cx="6900512" cy="11069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D273A-CEC7-DA45-9B7E-FE71AF3667F2}">
      <dsp:nvSpPr>
        <dsp:cNvPr id="0" name=""/>
        <dsp:cNvSpPr/>
      </dsp:nvSpPr>
      <dsp:spPr>
        <a:xfrm>
          <a:off x="0" y="531893"/>
          <a:ext cx="5217730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Having clinicians supporting quitting was important to participants</a:t>
          </a:r>
          <a:endParaRPr lang="en-US" sz="2000" kern="1200"/>
        </a:p>
      </dsp:txBody>
      <dsp:txXfrm>
        <a:off x="54616" y="586509"/>
        <a:ext cx="5108498" cy="1009580"/>
      </dsp:txXfrm>
    </dsp:sp>
    <dsp:sp modelId="{9837E087-87F8-4046-A89B-FEE7C783F4B6}">
      <dsp:nvSpPr>
        <dsp:cNvPr id="0" name=""/>
        <dsp:cNvSpPr/>
      </dsp:nvSpPr>
      <dsp:spPr>
        <a:xfrm>
          <a:off x="0" y="1708305"/>
          <a:ext cx="5217730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Active support from clinicians was not the norm</a:t>
          </a:r>
          <a:endParaRPr lang="en-US" sz="2000" kern="1200"/>
        </a:p>
      </dsp:txBody>
      <dsp:txXfrm>
        <a:off x="54616" y="1762921"/>
        <a:ext cx="5108498" cy="1009580"/>
      </dsp:txXfrm>
    </dsp:sp>
    <dsp:sp modelId="{CB02806A-240F-C947-8879-A646D376BBF0}">
      <dsp:nvSpPr>
        <dsp:cNvPr id="0" name=""/>
        <dsp:cNvSpPr/>
      </dsp:nvSpPr>
      <dsp:spPr>
        <a:xfrm>
          <a:off x="0" y="2884718"/>
          <a:ext cx="5217730" cy="1118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Findings suggest that giving people experiencing SMI the option of active support, without forcing it on them, was preferred</a:t>
          </a:r>
          <a:endParaRPr lang="en-US" sz="2000" kern="1200"/>
        </a:p>
      </dsp:txBody>
      <dsp:txXfrm>
        <a:off x="54616" y="2939334"/>
        <a:ext cx="5108498" cy="100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B92BE-06C7-BE4D-B8E4-E38CD55824CF}">
      <dsp:nvSpPr>
        <dsp:cNvPr id="0" name=""/>
        <dsp:cNvSpPr/>
      </dsp:nvSpPr>
      <dsp:spPr>
        <a:xfrm>
          <a:off x="0" y="1578228"/>
          <a:ext cx="10289275" cy="103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Some participants indicated that there was a need to have more engagement from peer workers and peer researchers</a:t>
          </a:r>
          <a:endParaRPr lang="en-US" sz="2400" kern="1200" dirty="0"/>
        </a:p>
      </dsp:txBody>
      <dsp:txXfrm>
        <a:off x="0" y="1578228"/>
        <a:ext cx="10289275" cy="1035488"/>
      </dsp:txXfrm>
    </dsp:sp>
    <dsp:sp modelId="{DAF6A3CB-2F15-254A-BD82-4B9C9BA584B6}">
      <dsp:nvSpPr>
        <dsp:cNvPr id="0" name=""/>
        <dsp:cNvSpPr/>
      </dsp:nvSpPr>
      <dsp:spPr>
        <a:xfrm rot="10800000">
          <a:off x="0" y="1179"/>
          <a:ext cx="10289275" cy="159258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/>
            <a:t>Participants in the intervention group found the Quitlink intervention elements (Quitline, cNRT and peer researcher engagement) useful to varying degrees</a:t>
          </a:r>
          <a:endParaRPr lang="en-US" sz="2400" kern="1200"/>
        </a:p>
      </dsp:txBody>
      <dsp:txXfrm rot="10800000">
        <a:off x="0" y="1179"/>
        <a:ext cx="10289275" cy="1034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58DFC-1B12-4003-AE67-044C4D65A1AE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41DB8-48CA-465C-A154-63BB2E544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3962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895152-FCE3-44E8-B0A1-D8C5747D0404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46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2C0F-927C-559C-EBA5-DAC3AB115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32659-F50E-D075-F4B7-95AB5E063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EE17B-7518-F861-9C27-D4D43A39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17F3-A688-A44A-AC09-D391F01B7B68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4AF0D-B25F-2580-1AC8-69D5F813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EC6B1-AAC9-3B92-38BC-E310C4E2E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43AD-754C-6F4B-84FC-2C6BD63270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9144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0DA2E-4BBB-6B11-7315-4370DD168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0CFF13-0A9F-1A99-DF41-E5279A6AC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6CBDC-D36C-F9BB-C581-1E30083E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17F3-A688-A44A-AC09-D391F01B7B68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7BB7B-09DD-AF0D-3B4D-FC15A257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71823-DCCE-0771-EE25-2D7C723EC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43AD-754C-6F4B-84FC-2C6BD63270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893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E3E239-01AF-2BB9-4626-C8278D8B7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6139E1-21E5-E6A5-53E2-DBF62F94D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68682-4CB3-B3B3-02C1-134DAEB4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17F3-A688-A44A-AC09-D391F01B7B68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4B171-DEA1-2A7D-C7BB-B5C492FC6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F619-E7F3-819F-AF24-CA2A9E768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43AD-754C-6F4B-84FC-2C6BD63270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4095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4746-D26F-412D-BB88-5CD4FEE9B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E82E7-7312-4A81-A9A2-55E2CBE79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5E720-A80E-4E03-88A9-7BF04062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33C47-5BAD-4177-9E2B-C3E35FE319A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021E4-02B5-4E40-8E69-57DC1C3A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6C0CA-3798-44D3-9DB8-6263571B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05E4-134E-4D6E-8836-49176F8BC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449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60B0B-66CE-8005-849F-3DF048AC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57395-5D37-ACC4-8DE4-D35BD310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A30D3-5774-20D4-AE68-7B7B9347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17F3-A688-A44A-AC09-D391F01B7B68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678C5-E27A-37BF-899F-4DFE49C0C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53F2D-ABBC-3FDC-9175-7545ACA4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43AD-754C-6F4B-84FC-2C6BD63270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770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6E3DF-D425-8015-7D19-F0C3C1976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E420-EE4E-1DDC-3FDE-07D6A3AE4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4204F-EA6C-1EAF-742C-6B488456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17F3-A688-A44A-AC09-D391F01B7B68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3CDBA-30E5-94AC-3D9A-4E90FF6F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BF2D7-F867-29A0-A9A0-C0C31B34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43AD-754C-6F4B-84FC-2C6BD63270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847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7D25-E3D5-F1FC-E817-2452579CE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C682C-A440-0706-B878-9086A6288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D5B3C-769B-8AAE-D2F9-3C06B6718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21742-CF49-C365-0177-D94B9FD6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17F3-A688-A44A-AC09-D391F01B7B68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EF64D-D0F2-276A-8196-FADAEBF49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35178-39CD-7EF2-8C94-378A44EB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43AD-754C-6F4B-84FC-2C6BD63270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716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4C4B-D6D6-A383-1F4D-D1E07B4F6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318A95-4BE9-EAF3-4651-03CBE51FC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7A47A9-A262-2070-665B-58244A936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65ADC1-854F-68B7-B6E2-181045B37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7BA24B-2CD6-974C-19D8-4A67401FB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A6239-62BF-30A8-33D9-C435155E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17F3-A688-A44A-AC09-D391F01B7B68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926B17-8868-728A-5C3B-D492F6EE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83737B-DADE-F65F-225E-EFDA16E5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43AD-754C-6F4B-84FC-2C6BD63270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461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F73A0-1273-915D-0A15-57EF626E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D9A85-3D76-9913-A109-4A926207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17F3-A688-A44A-AC09-D391F01B7B68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C03FDE-4981-8A0D-D334-16426AAF9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8CBEDC-ED7E-6C50-5C0C-00ADF178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43AD-754C-6F4B-84FC-2C6BD63270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35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29186-3A60-87DD-3632-4DBB0039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17F3-A688-A44A-AC09-D391F01B7B68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1ACF2-AB0C-414C-2226-771E4D9E7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88085-97BB-2134-1C8F-6ED30DDB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43AD-754C-6F4B-84FC-2C6BD63270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45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25602-9610-0BE7-9CDC-F4A272D8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51093-669E-5D99-0359-EE4B5AF8B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B8887-A427-9457-54D9-625795433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1FA00-96E1-1BDD-61F4-2F9ACE44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17F3-A688-A44A-AC09-D391F01B7B68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9F5E6-1F62-5D05-20DB-61C6A333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4A00D-2C76-0BB1-696C-24EC164D2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43AD-754C-6F4B-84FC-2C6BD63270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273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76BBE-4EE7-6D2F-8D29-F6F4A799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D5A6F4-353A-A2CB-0382-EBE9C1A77A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6E8735-D0EB-46B3-C8AA-BEC7DCB84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8BB6-7742-996C-D57B-81D59868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17F3-A688-A44A-AC09-D391F01B7B68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70C38-DA33-79A3-3C2F-C0CCFE2F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74B21-6E5E-2CBD-A680-3CF7047DE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143AD-754C-6F4B-84FC-2C6BD63270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1241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08AA44-E7BA-8264-40A9-C26537739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A4016-0CC2-9417-407B-133520E6D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3C775-5E3F-9691-5E03-A57B08E2D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17F3-A688-A44A-AC09-D391F01B7B68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D27A1-5201-FB36-769A-B52D1B3CA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8EB85-5E8C-4717-BF8F-38D912228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143AD-754C-6F4B-84FC-2C6BD63270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49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41C8E8-06B8-4D22-AA78-09AA0C1DA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5BFE5-D5F0-41A4-8FB7-E68AA2141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DCE25-B020-4BDD-B781-7A7912FF3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33C47-5BAD-4177-9E2B-C3E35FE319A7}" type="datetimeFigureOut">
              <a:rPr lang="en-AU" smtClean="0"/>
              <a:t>20/07/2023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59EA3-A541-44F6-B4B7-39E76B611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A67A-92F9-4FE3-BD47-6C9A5212A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05E4-134E-4D6E-8836-49176F8BC0D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174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hyperlink" Target="http://www.equallywell.org.au/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jp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156996" y="5455501"/>
            <a:ext cx="13915774" cy="3531219"/>
            <a:chOff x="-178075" y="-2415069"/>
            <a:chExt cx="15787666" cy="400622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92539">
              <a:off x="-177514" y="-2415061"/>
              <a:ext cx="15717477" cy="3695433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92539">
              <a:off x="-177512" y="-2415069"/>
              <a:ext cx="15717477" cy="3695435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92539">
              <a:off x="-178075" y="-2414963"/>
              <a:ext cx="15719791" cy="3726454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92539">
              <a:off x="-177282" y="-2414097"/>
              <a:ext cx="15786873" cy="4005253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3A547B9-53F6-4440-97C8-5DD5D33045FC}"/>
              </a:ext>
            </a:extLst>
          </p:cNvPr>
          <p:cNvSpPr txBox="1"/>
          <p:nvPr/>
        </p:nvSpPr>
        <p:spPr>
          <a:xfrm>
            <a:off x="15760" y="6166279"/>
            <a:ext cx="12195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755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613775" algn="r"/>
              </a:tabLst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www.equallywell.org.au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2FA1565C-F79D-AD0B-1C85-1C4B76721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16" y="317804"/>
            <a:ext cx="5627096" cy="1426588"/>
          </a:xfrm>
          <a:prstGeom prst="rect">
            <a:avLst/>
          </a:prstGeom>
        </p:spPr>
      </p:pic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296A299F-14BB-FA0F-D719-1F6A2FEB7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62" y="4677856"/>
            <a:ext cx="1573301" cy="486293"/>
          </a:xfrm>
          <a:prstGeom prst="rect">
            <a:avLst/>
          </a:prstGeom>
        </p:spPr>
      </p:pic>
      <p:pic>
        <p:nvPicPr>
          <p:cNvPr id="4" name="Picture 3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81CAAEC-A77E-6AEE-F202-0A5C34263E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19" y="4722168"/>
            <a:ext cx="1582855" cy="369332"/>
          </a:xfrm>
          <a:prstGeom prst="rect">
            <a:avLst/>
          </a:prstGeom>
        </p:spPr>
      </p:pic>
      <p:pic>
        <p:nvPicPr>
          <p:cNvPr id="5" name="Picture 4" descr="A red and blue flower with blue text&#10;&#10;Description automatically generated">
            <a:extLst>
              <a:ext uri="{FF2B5EF4-FFF2-40B4-BE49-F238E27FC236}">
                <a16:creationId xmlns:a16="http://schemas.microsoft.com/office/drawing/2014/main" id="{EA3A7F6C-705D-2E7A-BC25-43FB223F0E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604" y="3115640"/>
            <a:ext cx="742878" cy="827176"/>
          </a:xfrm>
          <a:prstGeom prst="rect">
            <a:avLst/>
          </a:prstGeom>
        </p:spPr>
      </p:pic>
      <p:pic>
        <p:nvPicPr>
          <p:cNvPr id="7" name="Picture 6" descr="A logo with a colorful circle&#10;&#10;Description automatically generated">
            <a:extLst>
              <a:ext uri="{FF2B5EF4-FFF2-40B4-BE49-F238E27FC236}">
                <a16:creationId xmlns:a16="http://schemas.microsoft.com/office/drawing/2014/main" id="{2694ECE6-BC9F-138B-501F-0EC51434E6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278" y="3222245"/>
            <a:ext cx="1581312" cy="632525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A87915B-5741-8834-56C5-9BD0DA7390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58" y="2995854"/>
            <a:ext cx="3136435" cy="94696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14AF93FB-0D07-5870-C042-72DC090096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766" y="2995854"/>
            <a:ext cx="946962" cy="946962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8178CAD-D68A-C0B3-8D78-ED550A4CD8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4" y="4380090"/>
            <a:ext cx="3548064" cy="784059"/>
          </a:xfrm>
          <a:prstGeom prst="rect">
            <a:avLst/>
          </a:prstGeom>
        </p:spPr>
      </p:pic>
      <p:pic>
        <p:nvPicPr>
          <p:cNvPr id="12" name="Picture 11" descr="A blue and yellow logo&#10;&#10;Description automatically generated">
            <a:extLst>
              <a:ext uri="{FF2B5EF4-FFF2-40B4-BE49-F238E27FC236}">
                <a16:creationId xmlns:a16="http://schemas.microsoft.com/office/drawing/2014/main" id="{E1952BB6-81F2-9C03-4189-E284DF39432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467" y="4665793"/>
            <a:ext cx="1573300" cy="55342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CC76B0-9CB3-EC72-C2D4-332778119E76}"/>
              </a:ext>
            </a:extLst>
          </p:cNvPr>
          <p:cNvSpPr txBox="1"/>
          <p:nvPr/>
        </p:nvSpPr>
        <p:spPr>
          <a:xfrm>
            <a:off x="646578" y="2174333"/>
            <a:ext cx="4158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Forte" panose="03060902040502070203" pitchFamily="66" charset="0"/>
                <a:ea typeface="+mn-ea"/>
                <a:cs typeface="+mn-cs"/>
              </a:rPr>
              <a:t>Thank you to our wonderful sponsors.</a:t>
            </a:r>
          </a:p>
        </p:txBody>
      </p:sp>
    </p:spTree>
    <p:extLst>
      <p:ext uri="{BB962C8B-B14F-4D97-AF65-F5344CB8AC3E}">
        <p14:creationId xmlns:p14="http://schemas.microsoft.com/office/powerpoint/2010/main" val="1472305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05B6-BBA2-25B4-DBA2-D939119E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Intervention Efficacy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4F4D2-9407-7CC3-2821-0673CC3E5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57931" cy="1968453"/>
          </a:xfrm>
        </p:spPr>
        <p:txBody>
          <a:bodyPr/>
          <a:lstStyle/>
          <a:p>
            <a:pPr marL="0" indent="0">
              <a:buNone/>
            </a:pPr>
            <a:r>
              <a:rPr lang="en-AU" i="1" dirty="0"/>
              <a:t>‘It was just nice to speak to somebody you know – on my isolated, I’m on my own, just nice to speak to somebody even if it was a few minutes – […] nice to have that kind of connection’ </a:t>
            </a:r>
            <a:r>
              <a:rPr lang="en-AU" dirty="0"/>
              <a:t>– Participant 92, intervention, cut down.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D4FE513-8BA1-D195-1D5F-B9F9A8C0EE8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62892878"/>
              </p:ext>
            </p:extLst>
          </p:nvPr>
        </p:nvGraphicFramePr>
        <p:xfrm>
          <a:off x="1064525" y="3562065"/>
          <a:ext cx="10289275" cy="2614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253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F2405-5146-2ADD-6AC8-B915D93D1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AU" dirty="0"/>
              <a:t>Conclusions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6D239-6613-04BE-F338-1F3FB99A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r>
              <a:rPr lang="en-AU" sz="2600"/>
              <a:t>People with mental illness who smoke have good reasons for choosing to do so – any quit intervention must recognise this</a:t>
            </a:r>
          </a:p>
          <a:p>
            <a:r>
              <a:rPr lang="en-AU" sz="2600"/>
              <a:t>Participants’ quit attempts were often delicate and vulnerable, but active support and feelings of social connection were key to cessation</a:t>
            </a:r>
          </a:p>
          <a:p>
            <a:r>
              <a:rPr lang="en-AU" sz="2600"/>
              <a:t>Anyone who wants to make a quit attempt can and should be supported to do so</a:t>
            </a:r>
          </a:p>
          <a:p>
            <a:endParaRPr lang="en-AU" sz="26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27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 descr="White flowers on a green background">
            <a:extLst>
              <a:ext uri="{FF2B5EF4-FFF2-40B4-BE49-F238E27FC236}">
                <a16:creationId xmlns:a16="http://schemas.microsoft.com/office/drawing/2014/main" id="{414B8241-AAF6-D319-ADD8-7385345F9C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5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655438" y="838201"/>
            <a:ext cx="7098161" cy="454905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E76969-EA1F-DAD4-A767-101D7B047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473" y="1924619"/>
            <a:ext cx="5541054" cy="1655378"/>
          </a:xfrm>
        </p:spPr>
        <p:txBody>
          <a:bodyPr>
            <a:normAutofit/>
          </a:bodyPr>
          <a:lstStyle/>
          <a:p>
            <a:r>
              <a:rPr lang="en-AU" sz="440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B89294-389C-CF29-4BF8-123E8359C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419" y="3668285"/>
            <a:ext cx="4431162" cy="1337967"/>
          </a:xfrm>
        </p:spPr>
        <p:txBody>
          <a:bodyPr>
            <a:normAutofit/>
          </a:bodyPr>
          <a:lstStyle/>
          <a:p>
            <a:r>
              <a:rPr lang="en-AU"/>
              <a:t>T.Zirnsak@latrobe.edu.au</a:t>
            </a:r>
          </a:p>
        </p:txBody>
      </p:sp>
    </p:spTree>
    <p:extLst>
      <p:ext uri="{BB962C8B-B14F-4D97-AF65-F5344CB8AC3E}">
        <p14:creationId xmlns:p14="http://schemas.microsoft.com/office/powerpoint/2010/main" val="65268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30DFE4-C324-D154-722A-F0DF4A0BD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021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222B5-B739-82A9-5CCC-C5585AE12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44663" y="-4344657"/>
            <a:ext cx="3512260" cy="12201589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46000"/>
                </a:srgbClr>
              </a:gs>
              <a:gs pos="100000">
                <a:srgbClr val="000000">
                  <a:alpha val="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06DD0-1CCF-0BFB-E7BA-E11B1FDF3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37434"/>
            <a:ext cx="7800660" cy="1520987"/>
          </a:xfrm>
        </p:spPr>
        <p:txBody>
          <a:bodyPr anchor="t">
            <a:normAutofit/>
          </a:bodyPr>
          <a:lstStyle/>
          <a:p>
            <a:pPr algn="l"/>
            <a:r>
              <a:rPr lang="en-AU" sz="3400">
                <a:solidFill>
                  <a:srgbClr val="FFFFFF"/>
                </a:solidFill>
              </a:rPr>
              <a:t>‘Holding on to hope’: Follow up qualitative findings of a study supporting consumers to quit smoking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23E75-E7E9-4D9F-6D25-5512363F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78570" y="-449383"/>
            <a:ext cx="2425271" cy="12201588"/>
          </a:xfrm>
          <a:prstGeom prst="rect">
            <a:avLst/>
          </a:prstGeom>
          <a:gradFill flip="none" rotWithShape="1">
            <a:gsLst>
              <a:gs pos="10000">
                <a:srgbClr val="000000">
                  <a:alpha val="0"/>
                </a:srgbClr>
              </a:gs>
              <a:gs pos="66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08410B-069A-C167-0051-78E614D2B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293441"/>
            <a:ext cx="6295332" cy="1588514"/>
          </a:xfrm>
        </p:spPr>
        <p:txBody>
          <a:bodyPr anchor="b">
            <a:normAutofit/>
          </a:bodyPr>
          <a:lstStyle/>
          <a:p>
            <a:pPr algn="l"/>
            <a:r>
              <a:rPr lang="en-AU" sz="1500" dirty="0">
                <a:solidFill>
                  <a:srgbClr val="FFFFFF"/>
                </a:solidFill>
              </a:rPr>
              <a:t>Presenter: Tessa-May Zirnsak</a:t>
            </a:r>
          </a:p>
          <a:p>
            <a:pPr algn="l"/>
            <a:r>
              <a:rPr lang="en-AU" sz="1500" dirty="0">
                <a:solidFill>
                  <a:srgbClr val="FFFFFF"/>
                </a:solidFill>
              </a:rPr>
              <a:t>Authors: Kristen McCarter, Melissa L. McKinlay, Ashleigh </a:t>
            </a:r>
            <a:r>
              <a:rPr lang="en-AU" sz="1500" dirty="0" err="1">
                <a:solidFill>
                  <a:srgbClr val="FFFFFF"/>
                </a:solidFill>
              </a:rPr>
              <a:t>Guillaumier</a:t>
            </a:r>
            <a:r>
              <a:rPr lang="en-AU" sz="1500" dirty="0">
                <a:solidFill>
                  <a:srgbClr val="FFFFFF"/>
                </a:solidFill>
              </a:rPr>
              <a:t>, Nadine Cocks, Catherine Brasier,  Laura Hayes, Amanda L. Baker,  Donita E. Baird, Billie </a:t>
            </a:r>
            <a:r>
              <a:rPr lang="en-AU" sz="1500" dirty="0" err="1">
                <a:solidFill>
                  <a:srgbClr val="FFFFFF"/>
                </a:solidFill>
              </a:rPr>
              <a:t>Bonevski</a:t>
            </a:r>
            <a:r>
              <a:rPr lang="en-AU" sz="1500" dirty="0">
                <a:solidFill>
                  <a:srgbClr val="FFFFFF"/>
                </a:solidFill>
              </a:rPr>
              <a:t>, Ron Borland, David Castle, Erin Forbes, Peter J. Kelly, Catherine </a:t>
            </a:r>
            <a:r>
              <a:rPr lang="en-AU" sz="1500" dirty="0" err="1">
                <a:solidFill>
                  <a:srgbClr val="FFFFFF"/>
                </a:solidFill>
              </a:rPr>
              <a:t>Segan</a:t>
            </a:r>
            <a:r>
              <a:rPr lang="en-AU" sz="1500" dirty="0">
                <a:solidFill>
                  <a:srgbClr val="FFFFFF"/>
                </a:solidFill>
              </a:rPr>
              <a:t>, Rohan Sweeney, </a:t>
            </a:r>
            <a:r>
              <a:rPr lang="en-AU" sz="1500" dirty="0" err="1">
                <a:solidFill>
                  <a:srgbClr val="FFFFFF"/>
                </a:solidFill>
              </a:rPr>
              <a:t>Alyna</a:t>
            </a:r>
            <a:r>
              <a:rPr lang="en-AU" sz="1500" dirty="0">
                <a:solidFill>
                  <a:srgbClr val="FFFFFF"/>
                </a:solidFill>
              </a:rPr>
              <a:t> Turner, Jill M. Williams &amp; Lisa Brophy</a:t>
            </a:r>
          </a:p>
          <a:p>
            <a:pPr algn="l"/>
            <a:endParaRPr lang="en-AU" sz="1500" dirty="0">
              <a:solidFill>
                <a:srgbClr val="FFFFFF"/>
              </a:solidFill>
            </a:endParaRPr>
          </a:p>
          <a:p>
            <a:pPr algn="l"/>
            <a:endParaRPr lang="en-AU" sz="15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B115DB-65EB-3FC3-7284-CFDF4ADC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075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5281D7-65EC-F76A-E625-013FEAB8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Why this Study Matters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EE9F4C-50C6-C8CD-8F95-07F5C8A04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AU" dirty="0"/>
              <a:t>Mental health service users are more likely to smoke tobacco and are as likely to make quit attempts as people not experiencing SMI, but they are less likely to succeed. </a:t>
            </a:r>
          </a:p>
          <a:p>
            <a:r>
              <a:rPr lang="en-AU" dirty="0"/>
              <a:t>Quitting tobacco can be harder for people experiencing SMI due to higher levels of nicotine dependence, more severe withdrawal, and many other complex factors. </a:t>
            </a:r>
          </a:p>
          <a:p>
            <a:r>
              <a:rPr lang="en-AU" dirty="0"/>
              <a:t>Sociological factors that influence smoking behaviour include discrimination, isolation and depression – these are underexplored reasons for smoking</a:t>
            </a:r>
          </a:p>
        </p:txBody>
      </p:sp>
    </p:spTree>
    <p:extLst>
      <p:ext uri="{BB962C8B-B14F-4D97-AF65-F5344CB8AC3E}">
        <p14:creationId xmlns:p14="http://schemas.microsoft.com/office/powerpoint/2010/main" val="3866714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956C7-F48C-AE46-0458-E024786A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AU" sz="5400"/>
              <a:t>Methods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71203F-A74C-8CA2-3515-F97EF72F21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91804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0670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8D436F-9ACD-4C92-AFC8-C934C527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0538E0-A884-4E60-A6AB-77D830E2FC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1BEBE-CA1C-AAA9-2BED-2C543D83A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2" y="3050434"/>
            <a:ext cx="3722933" cy="757130"/>
          </a:xfrm>
          <a:ln w="25400" cap="sq">
            <a:solidFill>
              <a:srgbClr val="FFFFFF"/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en-AU" sz="2400">
                <a:solidFill>
                  <a:srgbClr val="FFFFFF"/>
                </a:solidFill>
              </a:rPr>
              <a:t>Internal and External Attributions for Smoking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0D7DD0-1C67-4D4C-9E06-678233DB8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0A23E-6702-6411-7BB2-8F8E7F18D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4536" y="640080"/>
            <a:ext cx="5053066" cy="2546604"/>
          </a:xfrm>
        </p:spPr>
        <p:txBody>
          <a:bodyPr>
            <a:normAutofit/>
          </a:bodyPr>
          <a:lstStyle/>
          <a:p>
            <a:r>
              <a:rPr lang="en-AU" sz="2000"/>
              <a:t>Some participants thought that emotional or psychological readiness was key to their ability to cut down or make a quit attempt</a:t>
            </a:r>
          </a:p>
          <a:p>
            <a:r>
              <a:rPr lang="en-AU" sz="2000"/>
              <a:t>Others felt that external conditions were key</a:t>
            </a:r>
          </a:p>
          <a:p>
            <a:r>
              <a:rPr lang="en-AU" sz="2000"/>
              <a:t>Both control and intervention conditions seemed to have developed their own sense of what was needed to make a quit attempt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FD10DD-764F-009D-8791-5F385F59D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70204" y="3671315"/>
            <a:ext cx="5057398" cy="25466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i="1" dirty="0"/>
              <a:t>‘But you’ve got to be, your mind’s got to be in it, you know what I mean, it’s not enough for someone to say just quit today, you’ve got to be ready to quit’ </a:t>
            </a:r>
            <a:r>
              <a:rPr lang="en-AU" sz="2000" dirty="0"/>
              <a:t>– Participant 30, intervention, no change</a:t>
            </a:r>
          </a:p>
        </p:txBody>
      </p:sp>
    </p:spTree>
    <p:extLst>
      <p:ext uri="{BB962C8B-B14F-4D97-AF65-F5344CB8AC3E}">
        <p14:creationId xmlns:p14="http://schemas.microsoft.com/office/powerpoint/2010/main" val="313619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411D1-1F7A-320B-8A7F-2DAA7FAF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en-AU" sz="3200">
                <a:solidFill>
                  <a:srgbClr val="FFFFFF"/>
                </a:solidFill>
              </a:rPr>
              <a:t>Social Relationships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69D42-3B52-C60D-855F-3A0484A90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i="1"/>
              <a:t>‘If I’d see [my friend] […] if he’s got a smoke, I’d just grab it and have a couple of drags and give it back to him. […] Once you’d had that little drag, that was it’ </a:t>
            </a:r>
            <a:r>
              <a:rPr lang="en-AU" sz="2000"/>
              <a:t>– Participant 34, intervention, cut down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B274F8-D536-4D35-2BC2-E45FA0B3D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en-AU" sz="2000"/>
              <a:t>Social influence could be both helpful and detrimental</a:t>
            </a:r>
          </a:p>
          <a:p>
            <a:r>
              <a:rPr lang="en-AU" sz="2000"/>
              <a:t>There was some requirement for active support from others</a:t>
            </a:r>
          </a:p>
          <a:p>
            <a:r>
              <a:rPr lang="en-AU" sz="2000"/>
              <a:t>The situation of participants meant that social context had a significant impact</a:t>
            </a:r>
          </a:p>
        </p:txBody>
      </p:sp>
    </p:spTree>
    <p:extLst>
      <p:ext uri="{BB962C8B-B14F-4D97-AF65-F5344CB8AC3E}">
        <p14:creationId xmlns:p14="http://schemas.microsoft.com/office/powerpoint/2010/main" val="1520268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33F85-841F-E5B7-86BB-46C106A2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r"/>
            <a:r>
              <a:rPr lang="en-AU">
                <a:solidFill>
                  <a:schemeClr val="accent1"/>
                </a:solidFill>
              </a:rPr>
              <a:t>The Role of Hopefulness in Quitting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6B840-765B-5234-DFFD-9696EBDB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6030" y="963507"/>
            <a:ext cx="6250940" cy="2304627"/>
          </a:xfrm>
        </p:spPr>
        <p:txBody>
          <a:bodyPr anchor="b">
            <a:normAutofit/>
          </a:bodyPr>
          <a:lstStyle/>
          <a:p>
            <a:r>
              <a:rPr lang="en-AU" sz="2000"/>
              <a:t>Belief in a different future was a facilitator to making and maintaining a quit attempt</a:t>
            </a:r>
          </a:p>
          <a:p>
            <a:r>
              <a:rPr lang="en-AU" sz="2000"/>
              <a:t>Participants who did not feel that a different future was possible described a lack of hopefulness as a barrier to quitting</a:t>
            </a:r>
          </a:p>
          <a:p>
            <a:r>
              <a:rPr lang="en-AU" sz="2000"/>
              <a:t>Hopelessness impacted participants’ capacity to remain motivated to do anything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36A628-A96E-838D-CF5E-23CD066988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6030" y="3589866"/>
            <a:ext cx="6250940" cy="2304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/>
              <a:t>‘I could save money and I could go on holidays, or I could buy this, but you can’t plan anymore for anything you can’t, there’s just no reason you know there’s no reason, no future, no hope’ – Participant 54, control, no change</a:t>
            </a:r>
          </a:p>
        </p:txBody>
      </p:sp>
    </p:spTree>
    <p:extLst>
      <p:ext uri="{BB962C8B-B14F-4D97-AF65-F5344CB8AC3E}">
        <p14:creationId xmlns:p14="http://schemas.microsoft.com/office/powerpoint/2010/main" val="93207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8E369-DFC3-5CAF-2CC4-4CEA9F8F1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Role of Clinicians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9FEC1-36DD-E7C3-6126-3CC77F386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4017" y="2204604"/>
            <a:ext cx="4697092" cy="3944464"/>
          </a:xfrm>
        </p:spPr>
        <p:txBody>
          <a:bodyPr/>
          <a:lstStyle/>
          <a:p>
            <a:pPr marL="0" indent="0" defTabSz="822960">
              <a:spcBef>
                <a:spcPts val="900"/>
              </a:spcBef>
              <a:buNone/>
            </a:pPr>
            <a:r>
              <a:rPr lang="en-AU" sz="252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‘He had no concerns about me smoking which I thought was unusual because normally they sort of discourage that sort of thing, […] he knows what I’ve gone through for the last 18 months too so maybe he thought that [smoking] might help me mentally’ </a:t>
            </a:r>
            <a:r>
              <a:rPr lang="en-AU" sz="25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Participant 92, intervention, quit and relapsed</a:t>
            </a:r>
            <a:endParaRPr lang="en-AU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15A93CAF-B82F-B1F8-BB0F-2FD1B80F2BE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5969203"/>
              </p:ext>
            </p:extLst>
          </p:nvPr>
        </p:nvGraphicFramePr>
        <p:xfrm>
          <a:off x="5831109" y="1737360"/>
          <a:ext cx="5217730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795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8953E74-D241-4DDF-8508-F0365EA13A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5C3C901A-B2F4-4A3C-BCDD-7C8D587EC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12192000" cy="2371134"/>
          </a:xfrm>
          <a:custGeom>
            <a:avLst/>
            <a:gdLst>
              <a:gd name="connsiteX0" fmla="*/ 0 w 12192000"/>
              <a:gd name="connsiteY0" fmla="*/ 0 h 2515690"/>
              <a:gd name="connsiteX1" fmla="*/ 170442 w 12192000"/>
              <a:gd name="connsiteY1" fmla="*/ 96074 h 2515690"/>
              <a:gd name="connsiteX2" fmla="*/ 424739 w 12192000"/>
              <a:gd name="connsiteY2" fmla="*/ 224865 h 2515690"/>
              <a:gd name="connsiteX3" fmla="*/ 748273 w 12192000"/>
              <a:gd name="connsiteY3" fmla="*/ 373939 h 2515690"/>
              <a:gd name="connsiteX4" fmla="*/ 1037058 w 12192000"/>
              <a:gd name="connsiteY4" fmla="*/ 499994 h 2515690"/>
              <a:gd name="connsiteX5" fmla="*/ 1101312 w 12192000"/>
              <a:gd name="connsiteY5" fmla="*/ 428540 h 2515690"/>
              <a:gd name="connsiteX6" fmla="*/ 1367071 w 12192000"/>
              <a:gd name="connsiteY6" fmla="*/ 516118 h 2515690"/>
              <a:gd name="connsiteX7" fmla="*/ 2189943 w 12192000"/>
              <a:gd name="connsiteY7" fmla="*/ 794533 h 2515690"/>
              <a:gd name="connsiteX8" fmla="*/ 2390329 w 12192000"/>
              <a:gd name="connsiteY8" fmla="*/ 920897 h 2515690"/>
              <a:gd name="connsiteX9" fmla="*/ 2459570 w 12192000"/>
              <a:gd name="connsiteY9" fmla="*/ 983740 h 2515690"/>
              <a:gd name="connsiteX10" fmla="*/ 2503252 w 12192000"/>
              <a:gd name="connsiteY10" fmla="*/ 1000151 h 2515690"/>
              <a:gd name="connsiteX11" fmla="*/ 2503252 w 12192000"/>
              <a:gd name="connsiteY11" fmla="*/ 1008273 h 2515690"/>
              <a:gd name="connsiteX12" fmla="*/ 2511191 w 12192000"/>
              <a:gd name="connsiteY12" fmla="*/ 1009499 h 2515690"/>
              <a:gd name="connsiteX13" fmla="*/ 2565029 w 12192000"/>
              <a:gd name="connsiteY13" fmla="*/ 1015977 h 2515690"/>
              <a:gd name="connsiteX14" fmla="*/ 2593745 w 12192000"/>
              <a:gd name="connsiteY14" fmla="*/ 1019963 h 2515690"/>
              <a:gd name="connsiteX15" fmla="*/ 2591015 w 12192000"/>
              <a:gd name="connsiteY15" fmla="*/ 1019651 h 2515690"/>
              <a:gd name="connsiteX16" fmla="*/ 2590137 w 12192000"/>
              <a:gd name="connsiteY16" fmla="*/ 1019549 h 2515690"/>
              <a:gd name="connsiteX17" fmla="*/ 2589021 w 12192000"/>
              <a:gd name="connsiteY17" fmla="*/ 1019424 h 2515690"/>
              <a:gd name="connsiteX18" fmla="*/ 2591015 w 12192000"/>
              <a:gd name="connsiteY18" fmla="*/ 1019651 h 2515690"/>
              <a:gd name="connsiteX19" fmla="*/ 2602385 w 12192000"/>
              <a:gd name="connsiteY19" fmla="*/ 1020975 h 2515690"/>
              <a:gd name="connsiteX20" fmla="*/ 2614445 w 12192000"/>
              <a:gd name="connsiteY20" fmla="*/ 1022389 h 2515690"/>
              <a:gd name="connsiteX21" fmla="*/ 2614445 w 12192000"/>
              <a:gd name="connsiteY21" fmla="*/ 1020966 h 2515690"/>
              <a:gd name="connsiteX22" fmla="*/ 2676661 w 12192000"/>
              <a:gd name="connsiteY22" fmla="*/ 1029355 h 2515690"/>
              <a:gd name="connsiteX23" fmla="*/ 2788597 w 12192000"/>
              <a:gd name="connsiteY23" fmla="*/ 1048926 h 2515690"/>
              <a:gd name="connsiteX24" fmla="*/ 2812742 w 12192000"/>
              <a:gd name="connsiteY24" fmla="*/ 1057667 h 2515690"/>
              <a:gd name="connsiteX25" fmla="*/ 2970201 w 12192000"/>
              <a:gd name="connsiteY25" fmla="*/ 949091 h 2515690"/>
              <a:gd name="connsiteX26" fmla="*/ 3030610 w 12192000"/>
              <a:gd name="connsiteY26" fmla="*/ 1049340 h 2515690"/>
              <a:gd name="connsiteX27" fmla="*/ 3058913 w 12192000"/>
              <a:gd name="connsiteY27" fmla="*/ 1048085 h 2515690"/>
              <a:gd name="connsiteX28" fmla="*/ 3072697 w 12192000"/>
              <a:gd name="connsiteY28" fmla="*/ 1045316 h 2515690"/>
              <a:gd name="connsiteX29" fmla="*/ 3083305 w 12192000"/>
              <a:gd name="connsiteY29" fmla="*/ 1040550 h 2515690"/>
              <a:gd name="connsiteX30" fmla="*/ 3125603 w 12192000"/>
              <a:gd name="connsiteY30" fmla="*/ 1004583 h 2515690"/>
              <a:gd name="connsiteX31" fmla="*/ 3385106 w 12192000"/>
              <a:gd name="connsiteY31" fmla="*/ 1042233 h 2515690"/>
              <a:gd name="connsiteX32" fmla="*/ 3424945 w 12192000"/>
              <a:gd name="connsiteY32" fmla="*/ 1065268 h 2515690"/>
              <a:gd name="connsiteX33" fmla="*/ 3436948 w 12192000"/>
              <a:gd name="connsiteY33" fmla="*/ 1068018 h 2515690"/>
              <a:gd name="connsiteX34" fmla="*/ 3466714 w 12192000"/>
              <a:gd name="connsiteY34" fmla="*/ 1063419 h 2515690"/>
              <a:gd name="connsiteX35" fmla="*/ 3550909 w 12192000"/>
              <a:gd name="connsiteY35" fmla="*/ 1044511 h 2515690"/>
              <a:gd name="connsiteX36" fmla="*/ 3555900 w 12192000"/>
              <a:gd name="connsiteY36" fmla="*/ 1041996 h 2515690"/>
              <a:gd name="connsiteX37" fmla="*/ 3625978 w 12192000"/>
              <a:gd name="connsiteY37" fmla="*/ 1023459 h 2515690"/>
              <a:gd name="connsiteX38" fmla="*/ 3632465 w 12192000"/>
              <a:gd name="connsiteY38" fmla="*/ 1023522 h 2515690"/>
              <a:gd name="connsiteX39" fmla="*/ 3649063 w 12192000"/>
              <a:gd name="connsiteY39" fmla="*/ 1018726 h 2515690"/>
              <a:gd name="connsiteX40" fmla="*/ 3805954 w 12192000"/>
              <a:gd name="connsiteY40" fmla="*/ 917517 h 2515690"/>
              <a:gd name="connsiteX41" fmla="*/ 4020506 w 12192000"/>
              <a:gd name="connsiteY41" fmla="*/ 816231 h 2515690"/>
              <a:gd name="connsiteX42" fmla="*/ 4233682 w 12192000"/>
              <a:gd name="connsiteY42" fmla="*/ 799511 h 2515690"/>
              <a:gd name="connsiteX43" fmla="*/ 4306552 w 12192000"/>
              <a:gd name="connsiteY43" fmla="*/ 610207 h 2515690"/>
              <a:gd name="connsiteX44" fmla="*/ 4816604 w 12192000"/>
              <a:gd name="connsiteY44" fmla="*/ 773163 h 2515690"/>
              <a:gd name="connsiteX45" fmla="*/ 4916502 w 12192000"/>
              <a:gd name="connsiteY45" fmla="*/ 788104 h 2515690"/>
              <a:gd name="connsiteX46" fmla="*/ 5224415 w 12192000"/>
              <a:gd name="connsiteY46" fmla="*/ 674418 h 2515690"/>
              <a:gd name="connsiteX47" fmla="*/ 5274077 w 12192000"/>
              <a:gd name="connsiteY47" fmla="*/ 655978 h 2515690"/>
              <a:gd name="connsiteX48" fmla="*/ 5371217 w 12192000"/>
              <a:gd name="connsiteY48" fmla="*/ 614372 h 2515690"/>
              <a:gd name="connsiteX49" fmla="*/ 5364523 w 12192000"/>
              <a:gd name="connsiteY49" fmla="*/ 502501 h 2515690"/>
              <a:gd name="connsiteX50" fmla="*/ 5457871 w 12192000"/>
              <a:gd name="connsiteY50" fmla="*/ 558285 h 2515690"/>
              <a:gd name="connsiteX51" fmla="*/ 5750580 w 12192000"/>
              <a:gd name="connsiteY51" fmla="*/ 663503 h 2515690"/>
              <a:gd name="connsiteX52" fmla="*/ 5976618 w 12192000"/>
              <a:gd name="connsiteY52" fmla="*/ 582652 h 2515690"/>
              <a:gd name="connsiteX53" fmla="*/ 6009346 w 12192000"/>
              <a:gd name="connsiteY53" fmla="*/ 559470 h 2515690"/>
              <a:gd name="connsiteX54" fmla="*/ 6069735 w 12192000"/>
              <a:gd name="connsiteY54" fmla="*/ 587803 h 2515690"/>
              <a:gd name="connsiteX55" fmla="*/ 6270319 w 12192000"/>
              <a:gd name="connsiteY55" fmla="*/ 643982 h 2515690"/>
              <a:gd name="connsiteX56" fmla="*/ 6406781 w 12192000"/>
              <a:gd name="connsiteY56" fmla="*/ 672327 h 2515690"/>
              <a:gd name="connsiteX57" fmla="*/ 6469508 w 12192000"/>
              <a:gd name="connsiteY57" fmla="*/ 708574 h 2515690"/>
              <a:gd name="connsiteX58" fmla="*/ 6515869 w 12192000"/>
              <a:gd name="connsiteY58" fmla="*/ 715738 h 2515690"/>
              <a:gd name="connsiteX59" fmla="*/ 6725938 w 12192000"/>
              <a:gd name="connsiteY59" fmla="*/ 691128 h 2515690"/>
              <a:gd name="connsiteX60" fmla="*/ 6778240 w 12192000"/>
              <a:gd name="connsiteY60" fmla="*/ 678998 h 2515690"/>
              <a:gd name="connsiteX61" fmla="*/ 6806944 w 12192000"/>
              <a:gd name="connsiteY61" fmla="*/ 646178 h 2515690"/>
              <a:gd name="connsiteX62" fmla="*/ 6830632 w 12192000"/>
              <a:gd name="connsiteY62" fmla="*/ 633915 h 2515690"/>
              <a:gd name="connsiteX63" fmla="*/ 6858072 w 12192000"/>
              <a:gd name="connsiteY63" fmla="*/ 646178 h 2515690"/>
              <a:gd name="connsiteX64" fmla="*/ 6891322 w 12192000"/>
              <a:gd name="connsiteY64" fmla="*/ 678998 h 2515690"/>
              <a:gd name="connsiteX65" fmla="*/ 6951905 w 12192000"/>
              <a:gd name="connsiteY65" fmla="*/ 691128 h 2515690"/>
              <a:gd name="connsiteX66" fmla="*/ 7195246 w 12192000"/>
              <a:gd name="connsiteY66" fmla="*/ 715738 h 2515690"/>
              <a:gd name="connsiteX67" fmla="*/ 7248949 w 12192000"/>
              <a:gd name="connsiteY67" fmla="*/ 708574 h 2515690"/>
              <a:gd name="connsiteX68" fmla="*/ 7321609 w 12192000"/>
              <a:gd name="connsiteY68" fmla="*/ 672327 h 2515690"/>
              <a:gd name="connsiteX69" fmla="*/ 7479684 w 12192000"/>
              <a:gd name="connsiteY69" fmla="*/ 643982 h 2515690"/>
              <a:gd name="connsiteX70" fmla="*/ 7712035 w 12192000"/>
              <a:gd name="connsiteY70" fmla="*/ 587803 h 2515690"/>
              <a:gd name="connsiteX71" fmla="*/ 7781987 w 12192000"/>
              <a:gd name="connsiteY71" fmla="*/ 559470 h 2515690"/>
              <a:gd name="connsiteX72" fmla="*/ 7819900 w 12192000"/>
              <a:gd name="connsiteY72" fmla="*/ 582652 h 2515690"/>
              <a:gd name="connsiteX73" fmla="*/ 8081736 w 12192000"/>
              <a:gd name="connsiteY73" fmla="*/ 663503 h 2515690"/>
              <a:gd name="connsiteX74" fmla="*/ 8420801 w 12192000"/>
              <a:gd name="connsiteY74" fmla="*/ 558285 h 2515690"/>
              <a:gd name="connsiteX75" fmla="*/ 8528933 w 12192000"/>
              <a:gd name="connsiteY75" fmla="*/ 502501 h 2515690"/>
              <a:gd name="connsiteX76" fmla="*/ 8521178 w 12192000"/>
              <a:gd name="connsiteY76" fmla="*/ 614372 h 2515690"/>
              <a:gd name="connsiteX77" fmla="*/ 8633702 w 12192000"/>
              <a:gd name="connsiteY77" fmla="*/ 655978 h 2515690"/>
              <a:gd name="connsiteX78" fmla="*/ 8691231 w 12192000"/>
              <a:gd name="connsiteY78" fmla="*/ 674418 h 2515690"/>
              <a:gd name="connsiteX79" fmla="*/ 9047908 w 12192000"/>
              <a:gd name="connsiteY79" fmla="*/ 788104 h 2515690"/>
              <a:gd name="connsiteX80" fmla="*/ 9163628 w 12192000"/>
              <a:gd name="connsiteY80" fmla="*/ 773163 h 2515690"/>
              <a:gd name="connsiteX81" fmla="*/ 9754459 w 12192000"/>
              <a:gd name="connsiteY81" fmla="*/ 610207 h 2515690"/>
              <a:gd name="connsiteX82" fmla="*/ 9838868 w 12192000"/>
              <a:gd name="connsiteY82" fmla="*/ 799511 h 2515690"/>
              <a:gd name="connsiteX83" fmla="*/ 10085808 w 12192000"/>
              <a:gd name="connsiteY83" fmla="*/ 816231 h 2515690"/>
              <a:gd name="connsiteX84" fmla="*/ 10334338 w 12192000"/>
              <a:gd name="connsiteY84" fmla="*/ 917517 h 2515690"/>
              <a:gd name="connsiteX85" fmla="*/ 10516076 w 12192000"/>
              <a:gd name="connsiteY85" fmla="*/ 1018726 h 2515690"/>
              <a:gd name="connsiteX86" fmla="*/ 10535302 w 12192000"/>
              <a:gd name="connsiteY86" fmla="*/ 1023522 h 2515690"/>
              <a:gd name="connsiteX87" fmla="*/ 10542819 w 12192000"/>
              <a:gd name="connsiteY87" fmla="*/ 1023458 h 2515690"/>
              <a:gd name="connsiteX88" fmla="*/ 10623994 w 12192000"/>
              <a:gd name="connsiteY88" fmla="*/ 1041996 h 2515690"/>
              <a:gd name="connsiteX89" fmla="*/ 10629774 w 12192000"/>
              <a:gd name="connsiteY89" fmla="*/ 1044511 h 2515690"/>
              <a:gd name="connsiteX90" fmla="*/ 10727305 w 12192000"/>
              <a:gd name="connsiteY90" fmla="*/ 1063419 h 2515690"/>
              <a:gd name="connsiteX91" fmla="*/ 10761785 w 12192000"/>
              <a:gd name="connsiteY91" fmla="*/ 1068017 h 2515690"/>
              <a:gd name="connsiteX92" fmla="*/ 10775688 w 12192000"/>
              <a:gd name="connsiteY92" fmla="*/ 1065268 h 2515690"/>
              <a:gd name="connsiteX93" fmla="*/ 10821837 w 12192000"/>
              <a:gd name="connsiteY93" fmla="*/ 1042232 h 2515690"/>
              <a:gd name="connsiteX94" fmla="*/ 11122438 w 12192000"/>
              <a:gd name="connsiteY94" fmla="*/ 1004583 h 2515690"/>
              <a:gd name="connsiteX95" fmla="*/ 11171433 w 12192000"/>
              <a:gd name="connsiteY95" fmla="*/ 1040550 h 2515690"/>
              <a:gd name="connsiteX96" fmla="*/ 11183724 w 12192000"/>
              <a:gd name="connsiteY96" fmla="*/ 1045316 h 2515690"/>
              <a:gd name="connsiteX97" fmla="*/ 11199690 w 12192000"/>
              <a:gd name="connsiteY97" fmla="*/ 1048085 h 2515690"/>
              <a:gd name="connsiteX98" fmla="*/ 11232475 w 12192000"/>
              <a:gd name="connsiteY98" fmla="*/ 1049340 h 2515690"/>
              <a:gd name="connsiteX99" fmla="*/ 11302451 w 12192000"/>
              <a:gd name="connsiteY99" fmla="*/ 949091 h 2515690"/>
              <a:gd name="connsiteX100" fmla="*/ 11484849 w 12192000"/>
              <a:gd name="connsiteY100" fmla="*/ 1057667 h 2515690"/>
              <a:gd name="connsiteX101" fmla="*/ 11512818 w 12192000"/>
              <a:gd name="connsiteY101" fmla="*/ 1048926 h 2515690"/>
              <a:gd name="connsiteX102" fmla="*/ 11642481 w 12192000"/>
              <a:gd name="connsiteY102" fmla="*/ 1029355 h 2515690"/>
              <a:gd name="connsiteX103" fmla="*/ 11714551 w 12192000"/>
              <a:gd name="connsiteY103" fmla="*/ 1020966 h 2515690"/>
              <a:gd name="connsiteX104" fmla="*/ 11714551 w 12192000"/>
              <a:gd name="connsiteY104" fmla="*/ 1022389 h 2515690"/>
              <a:gd name="connsiteX105" fmla="*/ 11728519 w 12192000"/>
              <a:gd name="connsiteY105" fmla="*/ 1020975 h 2515690"/>
              <a:gd name="connsiteX106" fmla="*/ 11741691 w 12192000"/>
              <a:gd name="connsiteY106" fmla="*/ 1019651 h 2515690"/>
              <a:gd name="connsiteX107" fmla="*/ 11743999 w 12192000"/>
              <a:gd name="connsiteY107" fmla="*/ 1019424 h 2515690"/>
              <a:gd name="connsiteX108" fmla="*/ 11742709 w 12192000"/>
              <a:gd name="connsiteY108" fmla="*/ 1019549 h 2515690"/>
              <a:gd name="connsiteX109" fmla="*/ 11741691 w 12192000"/>
              <a:gd name="connsiteY109" fmla="*/ 1019651 h 2515690"/>
              <a:gd name="connsiteX110" fmla="*/ 11738529 w 12192000"/>
              <a:gd name="connsiteY110" fmla="*/ 1019963 h 2515690"/>
              <a:gd name="connsiteX111" fmla="*/ 11771791 w 12192000"/>
              <a:gd name="connsiteY111" fmla="*/ 1015977 h 2515690"/>
              <a:gd name="connsiteX112" fmla="*/ 11834157 w 12192000"/>
              <a:gd name="connsiteY112" fmla="*/ 1009499 h 2515690"/>
              <a:gd name="connsiteX113" fmla="*/ 11843354 w 12192000"/>
              <a:gd name="connsiteY113" fmla="*/ 1008273 h 2515690"/>
              <a:gd name="connsiteX114" fmla="*/ 11843354 w 12192000"/>
              <a:gd name="connsiteY114" fmla="*/ 1000151 h 2515690"/>
              <a:gd name="connsiteX115" fmla="*/ 11893955 w 12192000"/>
              <a:gd name="connsiteY115" fmla="*/ 983740 h 2515690"/>
              <a:gd name="connsiteX116" fmla="*/ 11974160 w 12192000"/>
              <a:gd name="connsiteY116" fmla="*/ 920897 h 2515690"/>
              <a:gd name="connsiteX117" fmla="*/ 12143531 w 12192000"/>
              <a:gd name="connsiteY117" fmla="*/ 823664 h 2515690"/>
              <a:gd name="connsiteX118" fmla="*/ 12192000 w 12192000"/>
              <a:gd name="connsiteY118" fmla="*/ 801163 h 2515690"/>
              <a:gd name="connsiteX119" fmla="*/ 12192000 w 12192000"/>
              <a:gd name="connsiteY119" fmla="*/ 2515690 h 2515690"/>
              <a:gd name="connsiteX120" fmla="*/ 0 w 12192000"/>
              <a:gd name="connsiteY120" fmla="*/ 2515690 h 251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2192000" h="2515690">
                <a:moveTo>
                  <a:pt x="0" y="0"/>
                </a:moveTo>
                <a:lnTo>
                  <a:pt x="170442" y="96074"/>
                </a:lnTo>
                <a:cubicBezTo>
                  <a:pt x="323315" y="179510"/>
                  <a:pt x="418777" y="223899"/>
                  <a:pt x="424739" y="224865"/>
                </a:cubicBezTo>
                <a:cubicBezTo>
                  <a:pt x="573781" y="248496"/>
                  <a:pt x="654649" y="314572"/>
                  <a:pt x="748273" y="373939"/>
                </a:cubicBezTo>
                <a:cubicBezTo>
                  <a:pt x="830321" y="425631"/>
                  <a:pt x="917271" y="480784"/>
                  <a:pt x="1037058" y="499994"/>
                </a:cubicBezTo>
                <a:cubicBezTo>
                  <a:pt x="1195925" y="525362"/>
                  <a:pt x="1048105" y="445478"/>
                  <a:pt x="1101312" y="428540"/>
                </a:cubicBezTo>
                <a:cubicBezTo>
                  <a:pt x="1188473" y="458169"/>
                  <a:pt x="1274625" y="505369"/>
                  <a:pt x="1367071" y="516118"/>
                </a:cubicBezTo>
                <a:cubicBezTo>
                  <a:pt x="1701323" y="554463"/>
                  <a:pt x="1964451" y="648887"/>
                  <a:pt x="2189943" y="794533"/>
                </a:cubicBezTo>
                <a:cubicBezTo>
                  <a:pt x="2255082" y="836300"/>
                  <a:pt x="2357481" y="862342"/>
                  <a:pt x="2390329" y="920897"/>
                </a:cubicBezTo>
                <a:cubicBezTo>
                  <a:pt x="2406050" y="949359"/>
                  <a:pt x="2430126" y="969285"/>
                  <a:pt x="2459570" y="983740"/>
                </a:cubicBezTo>
                <a:lnTo>
                  <a:pt x="2503252" y="1000151"/>
                </a:lnTo>
                <a:lnTo>
                  <a:pt x="2503252" y="1008273"/>
                </a:lnTo>
                <a:lnTo>
                  <a:pt x="2511191" y="1009499"/>
                </a:lnTo>
                <a:cubicBezTo>
                  <a:pt x="2529847" y="1011974"/>
                  <a:pt x="2562849" y="1015701"/>
                  <a:pt x="2565029" y="1015977"/>
                </a:cubicBezTo>
                <a:cubicBezTo>
                  <a:pt x="2610845" y="1021778"/>
                  <a:pt x="2601577" y="1020837"/>
                  <a:pt x="2593745" y="1019963"/>
                </a:cubicBezTo>
                <a:lnTo>
                  <a:pt x="2591015" y="1019651"/>
                </a:lnTo>
                <a:lnTo>
                  <a:pt x="2590137" y="1019549"/>
                </a:lnTo>
                <a:cubicBezTo>
                  <a:pt x="2588203" y="1019326"/>
                  <a:pt x="2588125" y="1019321"/>
                  <a:pt x="2589021" y="1019424"/>
                </a:cubicBezTo>
                <a:lnTo>
                  <a:pt x="2591015" y="1019651"/>
                </a:lnTo>
                <a:lnTo>
                  <a:pt x="2602385" y="1020975"/>
                </a:lnTo>
                <a:lnTo>
                  <a:pt x="2614445" y="1022389"/>
                </a:lnTo>
                <a:lnTo>
                  <a:pt x="2614445" y="1020966"/>
                </a:lnTo>
                <a:lnTo>
                  <a:pt x="2676661" y="1029355"/>
                </a:lnTo>
                <a:cubicBezTo>
                  <a:pt x="2715592" y="1034194"/>
                  <a:pt x="2753901" y="1039695"/>
                  <a:pt x="2788597" y="1048926"/>
                </a:cubicBezTo>
                <a:lnTo>
                  <a:pt x="2812742" y="1057667"/>
                </a:lnTo>
                <a:lnTo>
                  <a:pt x="2970201" y="949091"/>
                </a:lnTo>
                <a:cubicBezTo>
                  <a:pt x="3052785" y="982961"/>
                  <a:pt x="2996105" y="1020057"/>
                  <a:pt x="3030610" y="1049340"/>
                </a:cubicBezTo>
                <a:cubicBezTo>
                  <a:pt x="3039005" y="1048442"/>
                  <a:pt x="3049621" y="1048500"/>
                  <a:pt x="3058913" y="1048085"/>
                </a:cubicBezTo>
                <a:lnTo>
                  <a:pt x="3072697" y="1045316"/>
                </a:lnTo>
                <a:lnTo>
                  <a:pt x="3083305" y="1040550"/>
                </a:lnTo>
                <a:lnTo>
                  <a:pt x="3125603" y="1004583"/>
                </a:lnTo>
                <a:cubicBezTo>
                  <a:pt x="3221669" y="925596"/>
                  <a:pt x="3242489" y="937564"/>
                  <a:pt x="3385106" y="1042233"/>
                </a:cubicBezTo>
                <a:cubicBezTo>
                  <a:pt x="3399403" y="1052670"/>
                  <a:pt x="3412529" y="1060209"/>
                  <a:pt x="3424945" y="1065268"/>
                </a:cubicBezTo>
                <a:lnTo>
                  <a:pt x="3436948" y="1068018"/>
                </a:lnTo>
                <a:lnTo>
                  <a:pt x="3466714" y="1063419"/>
                </a:lnTo>
                <a:lnTo>
                  <a:pt x="3550909" y="1044511"/>
                </a:lnTo>
                <a:lnTo>
                  <a:pt x="3555900" y="1041996"/>
                </a:lnTo>
                <a:cubicBezTo>
                  <a:pt x="3573827" y="1033454"/>
                  <a:pt x="3594382" y="1025941"/>
                  <a:pt x="3625978" y="1023459"/>
                </a:cubicBezTo>
                <a:lnTo>
                  <a:pt x="3632465" y="1023522"/>
                </a:lnTo>
                <a:lnTo>
                  <a:pt x="3649063" y="1018726"/>
                </a:lnTo>
                <a:cubicBezTo>
                  <a:pt x="3741849" y="989371"/>
                  <a:pt x="3810578" y="953657"/>
                  <a:pt x="3805954" y="917517"/>
                </a:cubicBezTo>
                <a:cubicBezTo>
                  <a:pt x="4031729" y="953901"/>
                  <a:pt x="4031729" y="953901"/>
                  <a:pt x="4020506" y="816231"/>
                </a:cubicBezTo>
                <a:cubicBezTo>
                  <a:pt x="4171643" y="865324"/>
                  <a:pt x="4206308" y="864422"/>
                  <a:pt x="4233682" y="799511"/>
                </a:cubicBezTo>
                <a:cubicBezTo>
                  <a:pt x="4260226" y="737017"/>
                  <a:pt x="4254728" y="668575"/>
                  <a:pt x="4306552" y="610207"/>
                </a:cubicBezTo>
                <a:cubicBezTo>
                  <a:pt x="4495313" y="657923"/>
                  <a:pt x="4699922" y="667347"/>
                  <a:pt x="4816604" y="773163"/>
                </a:cubicBezTo>
                <a:cubicBezTo>
                  <a:pt x="4834734" y="789836"/>
                  <a:pt x="4890507" y="799946"/>
                  <a:pt x="4916502" y="788104"/>
                </a:cubicBezTo>
                <a:cubicBezTo>
                  <a:pt x="5013526" y="746101"/>
                  <a:pt x="5238129" y="796871"/>
                  <a:pt x="5224415" y="674418"/>
                </a:cubicBezTo>
                <a:cubicBezTo>
                  <a:pt x="5223051" y="659300"/>
                  <a:pt x="5240524" y="644890"/>
                  <a:pt x="5274077" y="655978"/>
                </a:cubicBezTo>
                <a:cubicBezTo>
                  <a:pt x="5388582" y="694066"/>
                  <a:pt x="5367022" y="644784"/>
                  <a:pt x="5371217" y="614372"/>
                </a:cubicBezTo>
                <a:cubicBezTo>
                  <a:pt x="5375856" y="577567"/>
                  <a:pt x="5319010" y="537578"/>
                  <a:pt x="5364523" y="502501"/>
                </a:cubicBezTo>
                <a:cubicBezTo>
                  <a:pt x="5425408" y="508891"/>
                  <a:pt x="5433299" y="538191"/>
                  <a:pt x="5457871" y="558285"/>
                </a:cubicBezTo>
                <a:cubicBezTo>
                  <a:pt x="5530352" y="617005"/>
                  <a:pt x="5609566" y="664386"/>
                  <a:pt x="5750580" y="663503"/>
                </a:cubicBezTo>
                <a:cubicBezTo>
                  <a:pt x="5864519" y="662926"/>
                  <a:pt x="5966527" y="666650"/>
                  <a:pt x="5976618" y="582652"/>
                </a:cubicBezTo>
                <a:cubicBezTo>
                  <a:pt x="5978145" y="569455"/>
                  <a:pt x="5990792" y="562346"/>
                  <a:pt x="6009346" y="559470"/>
                </a:cubicBezTo>
                <a:cubicBezTo>
                  <a:pt x="6030639" y="568485"/>
                  <a:pt x="6052592" y="577083"/>
                  <a:pt x="6069735" y="587803"/>
                </a:cubicBezTo>
                <a:cubicBezTo>
                  <a:pt x="6126182" y="623812"/>
                  <a:pt x="6196945" y="634730"/>
                  <a:pt x="6270319" y="643982"/>
                </a:cubicBezTo>
                <a:cubicBezTo>
                  <a:pt x="6317101" y="649940"/>
                  <a:pt x="6363466" y="657107"/>
                  <a:pt x="6406781" y="672327"/>
                </a:cubicBezTo>
                <a:cubicBezTo>
                  <a:pt x="6433586" y="681598"/>
                  <a:pt x="6454928" y="693402"/>
                  <a:pt x="6469508" y="708574"/>
                </a:cubicBezTo>
                <a:cubicBezTo>
                  <a:pt x="6482729" y="721786"/>
                  <a:pt x="6496225" y="725422"/>
                  <a:pt x="6515869" y="715738"/>
                </a:cubicBezTo>
                <a:cubicBezTo>
                  <a:pt x="6572200" y="688353"/>
                  <a:pt x="6639257" y="676241"/>
                  <a:pt x="6725938" y="691128"/>
                </a:cubicBezTo>
                <a:cubicBezTo>
                  <a:pt x="6752109" y="695629"/>
                  <a:pt x="6772625" y="691505"/>
                  <a:pt x="6778240" y="678998"/>
                </a:cubicBezTo>
                <a:cubicBezTo>
                  <a:pt x="6784286" y="665981"/>
                  <a:pt x="6794269" y="655280"/>
                  <a:pt x="6806944" y="646178"/>
                </a:cubicBezTo>
                <a:lnTo>
                  <a:pt x="6830632" y="633915"/>
                </a:lnTo>
                <a:lnTo>
                  <a:pt x="6858072" y="646178"/>
                </a:lnTo>
                <a:cubicBezTo>
                  <a:pt x="6872754" y="655280"/>
                  <a:pt x="6884317" y="665981"/>
                  <a:pt x="6891322" y="678998"/>
                </a:cubicBezTo>
                <a:cubicBezTo>
                  <a:pt x="6897826" y="691505"/>
                  <a:pt x="6921592" y="695629"/>
                  <a:pt x="6951905" y="691128"/>
                </a:cubicBezTo>
                <a:cubicBezTo>
                  <a:pt x="7052317" y="676241"/>
                  <a:pt x="7129994" y="688353"/>
                  <a:pt x="7195246" y="715738"/>
                </a:cubicBezTo>
                <a:cubicBezTo>
                  <a:pt x="7217999" y="725422"/>
                  <a:pt x="7233634" y="721786"/>
                  <a:pt x="7248949" y="708574"/>
                </a:cubicBezTo>
                <a:cubicBezTo>
                  <a:pt x="7265838" y="693402"/>
                  <a:pt x="7290560" y="681598"/>
                  <a:pt x="7321609" y="672327"/>
                </a:cubicBezTo>
                <a:cubicBezTo>
                  <a:pt x="7371785" y="657107"/>
                  <a:pt x="7425493" y="649940"/>
                  <a:pt x="7479684" y="643982"/>
                </a:cubicBezTo>
                <a:cubicBezTo>
                  <a:pt x="7564679" y="634730"/>
                  <a:pt x="7646649" y="623812"/>
                  <a:pt x="7712035" y="587803"/>
                </a:cubicBezTo>
                <a:cubicBezTo>
                  <a:pt x="7731892" y="577083"/>
                  <a:pt x="7757322" y="568485"/>
                  <a:pt x="7781987" y="559470"/>
                </a:cubicBezTo>
                <a:cubicBezTo>
                  <a:pt x="7803481" y="562346"/>
                  <a:pt x="7818130" y="569455"/>
                  <a:pt x="7819900" y="582652"/>
                </a:cubicBezTo>
                <a:cubicBezTo>
                  <a:pt x="7831588" y="666650"/>
                  <a:pt x="7949751" y="662926"/>
                  <a:pt x="8081736" y="663503"/>
                </a:cubicBezTo>
                <a:cubicBezTo>
                  <a:pt x="8245081" y="664386"/>
                  <a:pt x="8336842" y="617005"/>
                  <a:pt x="8420801" y="558285"/>
                </a:cubicBezTo>
                <a:cubicBezTo>
                  <a:pt x="8449265" y="538191"/>
                  <a:pt x="8458404" y="508890"/>
                  <a:pt x="8528933" y="502501"/>
                </a:cubicBezTo>
                <a:cubicBezTo>
                  <a:pt x="8581654" y="537578"/>
                  <a:pt x="8515805" y="577567"/>
                  <a:pt x="8521178" y="614372"/>
                </a:cubicBezTo>
                <a:cubicBezTo>
                  <a:pt x="8526038" y="644784"/>
                  <a:pt x="8501063" y="694066"/>
                  <a:pt x="8633702" y="655978"/>
                </a:cubicBezTo>
                <a:cubicBezTo>
                  <a:pt x="8672570" y="644890"/>
                  <a:pt x="8692811" y="659300"/>
                  <a:pt x="8691231" y="674418"/>
                </a:cubicBezTo>
                <a:cubicBezTo>
                  <a:pt x="8675345" y="796871"/>
                  <a:pt x="8935518" y="746101"/>
                  <a:pt x="9047908" y="788104"/>
                </a:cubicBezTo>
                <a:cubicBezTo>
                  <a:pt x="9078021" y="799946"/>
                  <a:pt x="9142627" y="789836"/>
                  <a:pt x="9163628" y="773163"/>
                </a:cubicBezTo>
                <a:cubicBezTo>
                  <a:pt x="9298789" y="667347"/>
                  <a:pt x="9535801" y="657923"/>
                  <a:pt x="9754459" y="610207"/>
                </a:cubicBezTo>
                <a:cubicBezTo>
                  <a:pt x="9814490" y="668575"/>
                  <a:pt x="9808123" y="737017"/>
                  <a:pt x="9838868" y="799511"/>
                </a:cubicBezTo>
                <a:cubicBezTo>
                  <a:pt x="9870579" y="864422"/>
                  <a:pt x="9910733" y="865324"/>
                  <a:pt x="10085808" y="816231"/>
                </a:cubicBezTo>
                <a:cubicBezTo>
                  <a:pt x="10072804" y="953901"/>
                  <a:pt x="10072804" y="953901"/>
                  <a:pt x="10334338" y="917517"/>
                </a:cubicBezTo>
                <a:cubicBezTo>
                  <a:pt x="10328982" y="953657"/>
                  <a:pt x="10408594" y="989371"/>
                  <a:pt x="10516076" y="1018726"/>
                </a:cubicBezTo>
                <a:lnTo>
                  <a:pt x="10535302" y="1023522"/>
                </a:lnTo>
                <a:lnTo>
                  <a:pt x="10542819" y="1023458"/>
                </a:lnTo>
                <a:cubicBezTo>
                  <a:pt x="10579419" y="1025941"/>
                  <a:pt x="10603227" y="1033454"/>
                  <a:pt x="10623994" y="1041996"/>
                </a:cubicBezTo>
                <a:lnTo>
                  <a:pt x="10629774" y="1044511"/>
                </a:lnTo>
                <a:lnTo>
                  <a:pt x="10727305" y="1063419"/>
                </a:lnTo>
                <a:lnTo>
                  <a:pt x="10761785" y="1068017"/>
                </a:lnTo>
                <a:lnTo>
                  <a:pt x="10775688" y="1065268"/>
                </a:lnTo>
                <a:cubicBezTo>
                  <a:pt x="10790070" y="1060209"/>
                  <a:pt x="10805275" y="1052670"/>
                  <a:pt x="10821837" y="1042232"/>
                </a:cubicBezTo>
                <a:cubicBezTo>
                  <a:pt x="10987041" y="937564"/>
                  <a:pt x="11011156" y="925596"/>
                  <a:pt x="11122438" y="1004583"/>
                </a:cubicBezTo>
                <a:lnTo>
                  <a:pt x="11171433" y="1040550"/>
                </a:lnTo>
                <a:lnTo>
                  <a:pt x="11183724" y="1045316"/>
                </a:lnTo>
                <a:lnTo>
                  <a:pt x="11199690" y="1048085"/>
                </a:lnTo>
                <a:cubicBezTo>
                  <a:pt x="11210452" y="1048499"/>
                  <a:pt x="11222752" y="1048442"/>
                  <a:pt x="11232475" y="1049340"/>
                </a:cubicBezTo>
                <a:cubicBezTo>
                  <a:pt x="11272445" y="1020057"/>
                  <a:pt x="11206789" y="982961"/>
                  <a:pt x="11302451" y="949091"/>
                </a:cubicBezTo>
                <a:lnTo>
                  <a:pt x="11484849" y="1057667"/>
                </a:lnTo>
                <a:lnTo>
                  <a:pt x="11512818" y="1048926"/>
                </a:lnTo>
                <a:cubicBezTo>
                  <a:pt x="11553007" y="1039695"/>
                  <a:pt x="11597385" y="1034194"/>
                  <a:pt x="11642481" y="1029355"/>
                </a:cubicBezTo>
                <a:lnTo>
                  <a:pt x="11714551" y="1020966"/>
                </a:lnTo>
                <a:lnTo>
                  <a:pt x="11714551" y="1022389"/>
                </a:lnTo>
                <a:lnTo>
                  <a:pt x="11728519" y="1020975"/>
                </a:lnTo>
                <a:lnTo>
                  <a:pt x="11741691" y="1019651"/>
                </a:lnTo>
                <a:lnTo>
                  <a:pt x="11743999" y="1019424"/>
                </a:lnTo>
                <a:cubicBezTo>
                  <a:pt x="11745037" y="1019320"/>
                  <a:pt x="11744948" y="1019326"/>
                  <a:pt x="11742709" y="1019549"/>
                </a:cubicBezTo>
                <a:lnTo>
                  <a:pt x="11741691" y="1019651"/>
                </a:lnTo>
                <a:lnTo>
                  <a:pt x="11738529" y="1019963"/>
                </a:lnTo>
                <a:cubicBezTo>
                  <a:pt x="11729455" y="1020837"/>
                  <a:pt x="11718720" y="1021778"/>
                  <a:pt x="11771791" y="1015977"/>
                </a:cubicBezTo>
                <a:cubicBezTo>
                  <a:pt x="11774317" y="1015701"/>
                  <a:pt x="11812546" y="1011974"/>
                  <a:pt x="11834157" y="1009499"/>
                </a:cubicBezTo>
                <a:lnTo>
                  <a:pt x="11843354" y="1008273"/>
                </a:lnTo>
                <a:lnTo>
                  <a:pt x="11843354" y="1000151"/>
                </a:lnTo>
                <a:lnTo>
                  <a:pt x="11893955" y="983740"/>
                </a:lnTo>
                <a:cubicBezTo>
                  <a:pt x="11928061" y="969285"/>
                  <a:pt x="11955951" y="949359"/>
                  <a:pt x="11974160" y="920897"/>
                </a:cubicBezTo>
                <a:cubicBezTo>
                  <a:pt x="12002698" y="876981"/>
                  <a:pt x="12076554" y="851353"/>
                  <a:pt x="12143531" y="823664"/>
                </a:cubicBezTo>
                <a:lnTo>
                  <a:pt x="12192000" y="801163"/>
                </a:lnTo>
                <a:lnTo>
                  <a:pt x="12192000" y="2515690"/>
                </a:lnTo>
                <a:lnTo>
                  <a:pt x="0" y="251569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9B741B-0297-D58B-B9C6-505C2FEE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Increasing Cessation Literacy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118A6-A32F-912A-0209-EDC2BAFB57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8386" y="2011363"/>
            <a:ext cx="4954750" cy="4160837"/>
          </a:xfrm>
        </p:spPr>
        <p:txBody>
          <a:bodyPr>
            <a:normAutofit/>
          </a:bodyPr>
          <a:lstStyle/>
          <a:p>
            <a:pPr marL="217170" indent="-217170" defTabSz="868680">
              <a:spcBef>
                <a:spcPts val="950"/>
              </a:spcBef>
            </a:pPr>
            <a:r>
              <a:rPr lang="en-AU" sz="26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 had a desire for more information about quitting</a:t>
            </a:r>
          </a:p>
          <a:p>
            <a:pPr marL="217170" indent="-217170" defTabSz="868680">
              <a:spcBef>
                <a:spcPts val="950"/>
              </a:spcBef>
            </a:pPr>
            <a:r>
              <a:rPr lang="en-AU" sz="26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participants were motivated to enrol in the study to understand more about how their smoking impacts their body</a:t>
            </a:r>
          </a:p>
          <a:p>
            <a:pPr marL="217170" indent="-217170" defTabSz="868680">
              <a:spcBef>
                <a:spcPts val="950"/>
              </a:spcBef>
            </a:pPr>
            <a:r>
              <a:rPr lang="en-AU" sz="26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 were happy to get publicly available information through their engagement with the trial</a:t>
            </a:r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D0CFDA-93F4-F49E-8971-CB4750B7A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8864" y="2011363"/>
            <a:ext cx="4954750" cy="4160837"/>
          </a:xfrm>
        </p:spPr>
        <p:txBody>
          <a:bodyPr>
            <a:normAutofit/>
          </a:bodyPr>
          <a:lstStyle/>
          <a:p>
            <a:pPr marL="0" indent="0" defTabSz="868680">
              <a:spcBef>
                <a:spcPts val="950"/>
              </a:spcBef>
              <a:buNone/>
            </a:pPr>
            <a:r>
              <a:rPr lang="en-AU" sz="266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‘Now I’m aware that they’re there and that I can use them for whatever I may need at that time, it’s I guess, it’s empowering, so to now know that they’re there and that you can utilise these things is good, it is really good’ </a:t>
            </a:r>
            <a:r>
              <a:rPr lang="en-AU" sz="266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Participant 41, intervention, cut down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7250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</TotalTime>
  <Words>944</Words>
  <Application>Microsoft Office PowerPoint</Application>
  <PresentationFormat>Widescreen</PresentationFormat>
  <Paragraphs>51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Forte</vt:lpstr>
      <vt:lpstr>Office Theme</vt:lpstr>
      <vt:lpstr>1_Office Theme</vt:lpstr>
      <vt:lpstr>PowerPoint Presentation</vt:lpstr>
      <vt:lpstr>‘Holding on to hope’: Follow up qualitative findings of a study supporting consumers to quit smoking </vt:lpstr>
      <vt:lpstr>Why this Study Matters</vt:lpstr>
      <vt:lpstr>Methods</vt:lpstr>
      <vt:lpstr>Internal and External Attributions for Smoking</vt:lpstr>
      <vt:lpstr>Social Relationships</vt:lpstr>
      <vt:lpstr>The Role of Hopefulness in Quitting</vt:lpstr>
      <vt:lpstr>The Role of Clinicians</vt:lpstr>
      <vt:lpstr>Increasing Cessation Literacy</vt:lpstr>
      <vt:lpstr>Intervention Efficacy</vt:lpstr>
      <vt:lpstr>Conclusions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‘Holding on to hope’: Follow up qualitative findings of a study supporting consumers to quit smoking </dc:title>
  <dc:creator>Tessa-May Zirnsak</dc:creator>
  <cp:lastModifiedBy>Sharpe, Skye</cp:lastModifiedBy>
  <cp:revision>3</cp:revision>
  <dcterms:created xsi:type="dcterms:W3CDTF">2023-07-10T21:59:52Z</dcterms:created>
  <dcterms:modified xsi:type="dcterms:W3CDTF">2023-07-20T11:01:30Z</dcterms:modified>
</cp:coreProperties>
</file>