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345" r:id="rId3"/>
    <p:sldId id="291" r:id="rId4"/>
    <p:sldId id="287" r:id="rId5"/>
    <p:sldId id="268" r:id="rId6"/>
    <p:sldId id="346" r:id="rId7"/>
    <p:sldId id="269" r:id="rId8"/>
    <p:sldId id="270" r:id="rId9"/>
    <p:sldId id="281" r:id="rId10"/>
    <p:sldId id="282" r:id="rId11"/>
    <p:sldId id="280" r:id="rId12"/>
    <p:sldId id="283" r:id="rId13"/>
    <p:sldId id="279" r:id="rId14"/>
    <p:sldId id="275" r:id="rId15"/>
    <p:sldId id="276" r:id="rId16"/>
    <p:sldId id="289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DA0D72-3CE3-554F-A541-4E94BCE94C7B}">
          <p14:sldIdLst>
            <p14:sldId id="345"/>
          </p14:sldIdLst>
        </p14:section>
        <p14:section name="Untitled Section" id="{07783AB2-0691-704E-9510-F5DEBEEC044A}">
          <p14:sldIdLst>
            <p14:sldId id="291"/>
            <p14:sldId id="287"/>
            <p14:sldId id="268"/>
            <p14:sldId id="346"/>
            <p14:sldId id="269"/>
            <p14:sldId id="270"/>
            <p14:sldId id="281"/>
            <p14:sldId id="282"/>
            <p14:sldId id="280"/>
            <p14:sldId id="283"/>
            <p14:sldId id="279"/>
            <p14:sldId id="275"/>
            <p14:sldId id="276"/>
            <p14:sldId id="289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860980-309A-9102-57E7-4691E41E4925}" name="Tetyana Rocks" initials="TR" userId="S::tetyana.rocks@deakin.edu.au::87ca2af7-a9d8-4dbb-ac9e-e02ff97946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9479B-9966-4BFB-8C20-456745E09DF5}" v="5" dt="2022-04-07T05:28:28.668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5015" autoAdjust="0"/>
  </p:normalViewPr>
  <p:slideViewPr>
    <p:cSldViewPr snapToGrid="0">
      <p:cViewPr varScale="1">
        <p:scale>
          <a:sx n="107" d="100"/>
          <a:sy n="107" d="100"/>
        </p:scale>
        <p:origin x="544" y="1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Burrows" userId="48ee4ed1-6631-4110-b842-f90a634f8a8e" providerId="ADAL" clId="{F9C9479B-9966-4BFB-8C20-456745E09DF5}"/>
    <pc:docChg chg="custSel addSld modSld">
      <pc:chgData name="Tracy Burrows" userId="48ee4ed1-6631-4110-b842-f90a634f8a8e" providerId="ADAL" clId="{F9C9479B-9966-4BFB-8C20-456745E09DF5}" dt="2022-04-07T05:33:21.620" v="1081" actId="20577"/>
      <pc:docMkLst>
        <pc:docMk/>
      </pc:docMkLst>
      <pc:sldChg chg="delSp modSp mod">
        <pc:chgData name="Tracy Burrows" userId="48ee4ed1-6631-4110-b842-f90a634f8a8e" providerId="ADAL" clId="{F9C9479B-9966-4BFB-8C20-456745E09DF5}" dt="2022-04-07T04:21:10.848" v="34" actId="478"/>
        <pc:sldMkLst>
          <pc:docMk/>
          <pc:sldMk cId="1303301948" sldId="277"/>
        </pc:sldMkLst>
        <pc:spChg chg="del mod">
          <ac:chgData name="Tracy Burrows" userId="48ee4ed1-6631-4110-b842-f90a634f8a8e" providerId="ADAL" clId="{F9C9479B-9966-4BFB-8C20-456745E09DF5}" dt="2022-04-07T04:21:10.848" v="34" actId="478"/>
          <ac:spMkLst>
            <pc:docMk/>
            <pc:sldMk cId="1303301948" sldId="277"/>
            <ac:spMk id="9" creationId="{00000000-0000-0000-0000-000000000000}"/>
          </ac:spMkLst>
        </pc:spChg>
      </pc:sldChg>
      <pc:sldChg chg="modSp mod modNotesTx">
        <pc:chgData name="Tracy Burrows" userId="48ee4ed1-6631-4110-b842-f90a634f8a8e" providerId="ADAL" clId="{F9C9479B-9966-4BFB-8C20-456745E09DF5}" dt="2022-04-07T04:24:01.733" v="294" actId="313"/>
        <pc:sldMkLst>
          <pc:docMk/>
          <pc:sldMk cId="3143730731" sldId="282"/>
        </pc:sldMkLst>
        <pc:spChg chg="mod">
          <ac:chgData name="Tracy Burrows" userId="48ee4ed1-6631-4110-b842-f90a634f8a8e" providerId="ADAL" clId="{F9C9479B-9966-4BFB-8C20-456745E09DF5}" dt="2022-04-07T04:24:01.733" v="294" actId="313"/>
          <ac:spMkLst>
            <pc:docMk/>
            <pc:sldMk cId="3143730731" sldId="282"/>
            <ac:spMk id="8" creationId="{874EAE67-F473-45C9-BE8B-602E76954682}"/>
          </ac:spMkLst>
        </pc:spChg>
      </pc:sldChg>
      <pc:sldChg chg="modSp mod">
        <pc:chgData name="Tracy Burrows" userId="48ee4ed1-6631-4110-b842-f90a634f8a8e" providerId="ADAL" clId="{F9C9479B-9966-4BFB-8C20-456745E09DF5}" dt="2022-04-07T04:18:10.300" v="21" actId="20577"/>
        <pc:sldMkLst>
          <pc:docMk/>
          <pc:sldMk cId="3722585164" sldId="283"/>
        </pc:sldMkLst>
        <pc:spChg chg="mod">
          <ac:chgData name="Tracy Burrows" userId="48ee4ed1-6631-4110-b842-f90a634f8a8e" providerId="ADAL" clId="{F9C9479B-9966-4BFB-8C20-456745E09DF5}" dt="2022-04-07T04:18:10.300" v="21" actId="20577"/>
          <ac:spMkLst>
            <pc:docMk/>
            <pc:sldMk cId="3722585164" sldId="283"/>
            <ac:spMk id="8" creationId="{AB79067E-3CDA-422A-9855-9849C895A4B8}"/>
          </ac:spMkLst>
        </pc:spChg>
      </pc:sldChg>
      <pc:sldChg chg="modSp mod">
        <pc:chgData name="Tracy Burrows" userId="48ee4ed1-6631-4110-b842-f90a634f8a8e" providerId="ADAL" clId="{F9C9479B-9966-4BFB-8C20-456745E09DF5}" dt="2022-04-07T04:22:17.733" v="137" actId="20577"/>
        <pc:sldMkLst>
          <pc:docMk/>
          <pc:sldMk cId="753848617" sldId="285"/>
        </pc:sldMkLst>
        <pc:spChg chg="mod">
          <ac:chgData name="Tracy Burrows" userId="48ee4ed1-6631-4110-b842-f90a634f8a8e" providerId="ADAL" clId="{F9C9479B-9966-4BFB-8C20-456745E09DF5}" dt="2022-04-07T04:22:17.733" v="137" actId="20577"/>
          <ac:spMkLst>
            <pc:docMk/>
            <pc:sldMk cId="753848617" sldId="285"/>
            <ac:spMk id="5" creationId="{635FB297-ECD2-453E-B7BE-9B5FB443741D}"/>
          </ac:spMkLst>
        </pc:spChg>
      </pc:sldChg>
      <pc:sldChg chg="modSp new mod">
        <pc:chgData name="Tracy Burrows" userId="48ee4ed1-6631-4110-b842-f90a634f8a8e" providerId="ADAL" clId="{F9C9479B-9966-4BFB-8C20-456745E09DF5}" dt="2022-04-07T05:22:41.988" v="750" actId="20577"/>
        <pc:sldMkLst>
          <pc:docMk/>
          <pc:sldMk cId="3572735575" sldId="289"/>
        </pc:sldMkLst>
        <pc:spChg chg="mod">
          <ac:chgData name="Tracy Burrows" userId="48ee4ed1-6631-4110-b842-f90a634f8a8e" providerId="ADAL" clId="{F9C9479B-9966-4BFB-8C20-456745E09DF5}" dt="2022-04-07T05:22:41.988" v="750" actId="20577"/>
          <ac:spMkLst>
            <pc:docMk/>
            <pc:sldMk cId="3572735575" sldId="289"/>
            <ac:spMk id="3" creationId="{FE51FAD0-0747-4C9C-85BE-9E78AF5EDDAB}"/>
          </ac:spMkLst>
        </pc:spChg>
      </pc:sldChg>
      <pc:sldChg chg="addSp delSp modSp new mod modAnim">
        <pc:chgData name="Tracy Burrows" userId="48ee4ed1-6631-4110-b842-f90a634f8a8e" providerId="ADAL" clId="{F9C9479B-9966-4BFB-8C20-456745E09DF5}" dt="2022-04-07T05:25:00.388" v="756" actId="478"/>
        <pc:sldMkLst>
          <pc:docMk/>
          <pc:sldMk cId="3345385982" sldId="290"/>
        </pc:sldMkLst>
        <pc:spChg chg="del">
          <ac:chgData name="Tracy Burrows" userId="48ee4ed1-6631-4110-b842-f90a634f8a8e" providerId="ADAL" clId="{F9C9479B-9966-4BFB-8C20-456745E09DF5}" dt="2022-04-07T05:25:00.388" v="756" actId="478"/>
          <ac:spMkLst>
            <pc:docMk/>
            <pc:sldMk cId="3345385982" sldId="290"/>
            <ac:spMk id="2" creationId="{B338188F-3960-436A-AB84-AA952914F954}"/>
          </ac:spMkLst>
        </pc:spChg>
        <pc:spChg chg="del">
          <ac:chgData name="Tracy Burrows" userId="48ee4ed1-6631-4110-b842-f90a634f8a8e" providerId="ADAL" clId="{F9C9479B-9966-4BFB-8C20-456745E09DF5}" dt="2022-04-07T05:24:47.423" v="753" actId="478"/>
          <ac:spMkLst>
            <pc:docMk/>
            <pc:sldMk cId="3345385982" sldId="290"/>
            <ac:spMk id="3" creationId="{6C3E2C56-39FD-4CB7-9746-A288A7A083A8}"/>
          </ac:spMkLst>
        </pc:spChg>
        <pc:spChg chg="del">
          <ac:chgData name="Tracy Burrows" userId="48ee4ed1-6631-4110-b842-f90a634f8a8e" providerId="ADAL" clId="{F9C9479B-9966-4BFB-8C20-456745E09DF5}" dt="2022-04-07T05:24:56.472" v="755" actId="478"/>
          <ac:spMkLst>
            <pc:docMk/>
            <pc:sldMk cId="3345385982" sldId="290"/>
            <ac:spMk id="4" creationId="{F7566159-A2B7-450E-BAA8-A215C4C07C3E}"/>
          </ac:spMkLst>
        </pc:spChg>
        <pc:spChg chg="add mod">
          <ac:chgData name="Tracy Burrows" userId="48ee4ed1-6631-4110-b842-f90a634f8a8e" providerId="ADAL" clId="{F9C9479B-9966-4BFB-8C20-456745E09DF5}" dt="2022-04-07T05:24:36.446" v="752"/>
          <ac:spMkLst>
            <pc:docMk/>
            <pc:sldMk cId="3345385982" sldId="290"/>
            <ac:spMk id="6" creationId="{05461596-4100-4063-8144-373BA71A4331}"/>
          </ac:spMkLst>
        </pc:spChg>
        <pc:spChg chg="add mod">
          <ac:chgData name="Tracy Burrows" userId="48ee4ed1-6631-4110-b842-f90a634f8a8e" providerId="ADAL" clId="{F9C9479B-9966-4BFB-8C20-456745E09DF5}" dt="2022-04-07T05:24:36.446" v="752"/>
          <ac:spMkLst>
            <pc:docMk/>
            <pc:sldMk cId="3345385982" sldId="290"/>
            <ac:spMk id="7" creationId="{EACF7DD3-AF67-4D5A-A8AD-08225EFEAD33}"/>
          </ac:spMkLst>
        </pc:spChg>
        <pc:spChg chg="add mod">
          <ac:chgData name="Tracy Burrows" userId="48ee4ed1-6631-4110-b842-f90a634f8a8e" providerId="ADAL" clId="{F9C9479B-9966-4BFB-8C20-456745E09DF5}" dt="2022-04-07T05:24:36.446" v="752"/>
          <ac:spMkLst>
            <pc:docMk/>
            <pc:sldMk cId="3345385982" sldId="290"/>
            <ac:spMk id="8" creationId="{E9D8AF7F-6152-4FA4-8DD2-A15413825104}"/>
          </ac:spMkLst>
        </pc:spChg>
        <pc:spChg chg="add mod">
          <ac:chgData name="Tracy Burrows" userId="48ee4ed1-6631-4110-b842-f90a634f8a8e" providerId="ADAL" clId="{F9C9479B-9966-4BFB-8C20-456745E09DF5}" dt="2022-04-07T05:24:36.446" v="752"/>
          <ac:spMkLst>
            <pc:docMk/>
            <pc:sldMk cId="3345385982" sldId="290"/>
            <ac:spMk id="9" creationId="{106FE95A-E078-474E-A482-852136CDA846}"/>
          </ac:spMkLst>
        </pc:spChg>
        <pc:spChg chg="add mod">
          <ac:chgData name="Tracy Burrows" userId="48ee4ed1-6631-4110-b842-f90a634f8a8e" providerId="ADAL" clId="{F9C9479B-9966-4BFB-8C20-456745E09DF5}" dt="2022-04-07T05:24:36.446" v="752"/>
          <ac:spMkLst>
            <pc:docMk/>
            <pc:sldMk cId="3345385982" sldId="290"/>
            <ac:spMk id="14" creationId="{8CCBD479-FE54-4B79-816E-437B734ACE5E}"/>
          </ac:spMkLst>
        </pc:spChg>
        <pc:spChg chg="add mod">
          <ac:chgData name="Tracy Burrows" userId="48ee4ed1-6631-4110-b842-f90a634f8a8e" providerId="ADAL" clId="{F9C9479B-9966-4BFB-8C20-456745E09DF5}" dt="2022-04-07T05:24:36.446" v="752"/>
          <ac:spMkLst>
            <pc:docMk/>
            <pc:sldMk cId="3345385982" sldId="290"/>
            <ac:spMk id="15" creationId="{4DB6DC3C-941B-464D-9B17-8E18F9298AAE}"/>
          </ac:spMkLst>
        </pc:spChg>
        <pc:spChg chg="add mod">
          <ac:chgData name="Tracy Burrows" userId="48ee4ed1-6631-4110-b842-f90a634f8a8e" providerId="ADAL" clId="{F9C9479B-9966-4BFB-8C20-456745E09DF5}" dt="2022-04-07T05:24:36.446" v="752"/>
          <ac:spMkLst>
            <pc:docMk/>
            <pc:sldMk cId="3345385982" sldId="290"/>
            <ac:spMk id="16" creationId="{2344A19F-658A-46A1-9873-A8F3333FC3A3}"/>
          </ac:spMkLst>
        </pc:spChg>
        <pc:spChg chg="add del mod">
          <ac:chgData name="Tracy Burrows" userId="48ee4ed1-6631-4110-b842-f90a634f8a8e" providerId="ADAL" clId="{F9C9479B-9966-4BFB-8C20-456745E09DF5}" dt="2022-04-07T05:24:51.236" v="754" actId="478"/>
          <ac:spMkLst>
            <pc:docMk/>
            <pc:sldMk cId="3345385982" sldId="290"/>
            <ac:spMk id="17" creationId="{9D7317A6-B03A-42C5-811E-353737FAEC1C}"/>
          </ac:spMkLst>
        </pc:spChg>
        <pc:graphicFrameChg chg="add mod">
          <ac:chgData name="Tracy Burrows" userId="48ee4ed1-6631-4110-b842-f90a634f8a8e" providerId="ADAL" clId="{F9C9479B-9966-4BFB-8C20-456745E09DF5}" dt="2022-04-07T05:24:36.446" v="752"/>
          <ac:graphicFrameMkLst>
            <pc:docMk/>
            <pc:sldMk cId="3345385982" sldId="290"/>
            <ac:graphicFrameMk id="5" creationId="{BD0B1895-4D9F-4181-800F-EB52560FB856}"/>
          </ac:graphicFrameMkLst>
        </pc:graphicFrameChg>
        <pc:cxnChg chg="add mod">
          <ac:chgData name="Tracy Burrows" userId="48ee4ed1-6631-4110-b842-f90a634f8a8e" providerId="ADAL" clId="{F9C9479B-9966-4BFB-8C20-456745E09DF5}" dt="2022-04-07T05:24:36.446" v="752"/>
          <ac:cxnSpMkLst>
            <pc:docMk/>
            <pc:sldMk cId="3345385982" sldId="290"/>
            <ac:cxnSpMk id="10" creationId="{2A85568F-8B06-4554-8F52-665D24C576DE}"/>
          </ac:cxnSpMkLst>
        </pc:cxnChg>
        <pc:cxnChg chg="add mod">
          <ac:chgData name="Tracy Burrows" userId="48ee4ed1-6631-4110-b842-f90a634f8a8e" providerId="ADAL" clId="{F9C9479B-9966-4BFB-8C20-456745E09DF5}" dt="2022-04-07T05:24:36.446" v="752"/>
          <ac:cxnSpMkLst>
            <pc:docMk/>
            <pc:sldMk cId="3345385982" sldId="290"/>
            <ac:cxnSpMk id="11" creationId="{CE7775DC-DF1F-4F8E-A460-23CF9E373DB6}"/>
          </ac:cxnSpMkLst>
        </pc:cxnChg>
        <pc:cxnChg chg="add mod">
          <ac:chgData name="Tracy Burrows" userId="48ee4ed1-6631-4110-b842-f90a634f8a8e" providerId="ADAL" clId="{F9C9479B-9966-4BFB-8C20-456745E09DF5}" dt="2022-04-07T05:24:36.446" v="752"/>
          <ac:cxnSpMkLst>
            <pc:docMk/>
            <pc:sldMk cId="3345385982" sldId="290"/>
            <ac:cxnSpMk id="12" creationId="{6B094A17-7F93-499B-B4BA-B35E4E94DE96}"/>
          </ac:cxnSpMkLst>
        </pc:cxnChg>
        <pc:cxnChg chg="add mod">
          <ac:chgData name="Tracy Burrows" userId="48ee4ed1-6631-4110-b842-f90a634f8a8e" providerId="ADAL" clId="{F9C9479B-9966-4BFB-8C20-456745E09DF5}" dt="2022-04-07T05:24:36.446" v="752"/>
          <ac:cxnSpMkLst>
            <pc:docMk/>
            <pc:sldMk cId="3345385982" sldId="290"/>
            <ac:cxnSpMk id="13" creationId="{499E5886-9F02-4C34-857F-1D8FDCB08697}"/>
          </ac:cxnSpMkLst>
        </pc:cxnChg>
      </pc:sldChg>
      <pc:sldChg chg="modSp new mod">
        <pc:chgData name="Tracy Burrows" userId="48ee4ed1-6631-4110-b842-f90a634f8a8e" providerId="ADAL" clId="{F9C9479B-9966-4BFB-8C20-456745E09DF5}" dt="2022-04-07T05:25:52.863" v="776" actId="20577"/>
        <pc:sldMkLst>
          <pc:docMk/>
          <pc:sldMk cId="3142110552" sldId="291"/>
        </pc:sldMkLst>
        <pc:spChg chg="mod">
          <ac:chgData name="Tracy Burrows" userId="48ee4ed1-6631-4110-b842-f90a634f8a8e" providerId="ADAL" clId="{F9C9479B-9966-4BFB-8C20-456745E09DF5}" dt="2022-04-07T05:25:52.863" v="776" actId="20577"/>
          <ac:spMkLst>
            <pc:docMk/>
            <pc:sldMk cId="3142110552" sldId="291"/>
            <ac:spMk id="2" creationId="{DB9256B3-F113-4274-B655-7AD5BA8E7CFF}"/>
          </ac:spMkLst>
        </pc:spChg>
      </pc:sldChg>
      <pc:sldChg chg="add modTransition">
        <pc:chgData name="Tracy Burrows" userId="48ee4ed1-6631-4110-b842-f90a634f8a8e" providerId="ADAL" clId="{F9C9479B-9966-4BFB-8C20-456745E09DF5}" dt="2022-04-07T05:25:55.570" v="777"/>
        <pc:sldMkLst>
          <pc:docMk/>
          <pc:sldMk cId="585673542" sldId="505"/>
        </pc:sldMkLst>
      </pc:sldChg>
      <pc:sldChg chg="add modTransition setBg">
        <pc:chgData name="Tracy Burrows" userId="48ee4ed1-6631-4110-b842-f90a634f8a8e" providerId="ADAL" clId="{F9C9479B-9966-4BFB-8C20-456745E09DF5}" dt="2022-04-07T05:25:55.570" v="777"/>
        <pc:sldMkLst>
          <pc:docMk/>
          <pc:sldMk cId="2937707439" sldId="507"/>
        </pc:sldMkLst>
      </pc:sldChg>
      <pc:sldChg chg="addSp modSp new mod">
        <pc:chgData name="Tracy Burrows" userId="48ee4ed1-6631-4110-b842-f90a634f8a8e" providerId="ADAL" clId="{F9C9479B-9966-4BFB-8C20-456745E09DF5}" dt="2022-04-07T05:30:01.129" v="1007" actId="20577"/>
        <pc:sldMkLst>
          <pc:docMk/>
          <pc:sldMk cId="764834014" sldId="508"/>
        </pc:sldMkLst>
        <pc:spChg chg="mod">
          <ac:chgData name="Tracy Burrows" userId="48ee4ed1-6631-4110-b842-f90a634f8a8e" providerId="ADAL" clId="{F9C9479B-9966-4BFB-8C20-456745E09DF5}" dt="2022-04-07T05:26:50.147" v="796" actId="5793"/>
          <ac:spMkLst>
            <pc:docMk/>
            <pc:sldMk cId="764834014" sldId="508"/>
            <ac:spMk id="2" creationId="{C81E6CB5-E993-4170-946D-6F7965876A68}"/>
          </ac:spMkLst>
        </pc:spChg>
        <pc:spChg chg="mod">
          <ac:chgData name="Tracy Burrows" userId="48ee4ed1-6631-4110-b842-f90a634f8a8e" providerId="ADAL" clId="{F9C9479B-9966-4BFB-8C20-456745E09DF5}" dt="2022-04-07T05:27:22.777" v="878" actId="1076"/>
          <ac:spMkLst>
            <pc:docMk/>
            <pc:sldMk cId="764834014" sldId="508"/>
            <ac:spMk id="3" creationId="{B77E0B52-6297-4353-95FA-55A360366404}"/>
          </ac:spMkLst>
        </pc:spChg>
        <pc:spChg chg="mod">
          <ac:chgData name="Tracy Burrows" userId="48ee4ed1-6631-4110-b842-f90a634f8a8e" providerId="ADAL" clId="{F9C9479B-9966-4BFB-8C20-456745E09DF5}" dt="2022-04-07T05:27:28.566" v="880" actId="14100"/>
          <ac:spMkLst>
            <pc:docMk/>
            <pc:sldMk cId="764834014" sldId="508"/>
            <ac:spMk id="4" creationId="{C553DC91-F806-410B-A553-C78D47E2931A}"/>
          </ac:spMkLst>
        </pc:spChg>
        <pc:spChg chg="add mod">
          <ac:chgData name="Tracy Burrows" userId="48ee4ed1-6631-4110-b842-f90a634f8a8e" providerId="ADAL" clId="{F9C9479B-9966-4BFB-8C20-456745E09DF5}" dt="2022-04-07T05:30:01.129" v="1007" actId="20577"/>
          <ac:spMkLst>
            <pc:docMk/>
            <pc:sldMk cId="764834014" sldId="508"/>
            <ac:spMk id="5" creationId="{F02888C9-919F-49BE-A3CA-B61EA785EE16}"/>
          </ac:spMkLst>
        </pc:spChg>
        <pc:spChg chg="add mod">
          <ac:chgData name="Tracy Burrows" userId="48ee4ed1-6631-4110-b842-f90a634f8a8e" providerId="ADAL" clId="{F9C9479B-9966-4BFB-8C20-456745E09DF5}" dt="2022-04-07T05:28:38.365" v="1005" actId="20577"/>
          <ac:spMkLst>
            <pc:docMk/>
            <pc:sldMk cId="764834014" sldId="508"/>
            <ac:spMk id="6" creationId="{D5C6887E-95E9-4413-BAE9-E97D63C1834E}"/>
          </ac:spMkLst>
        </pc:spChg>
      </pc:sldChg>
      <pc:sldChg chg="modSp new mod">
        <pc:chgData name="Tracy Burrows" userId="48ee4ed1-6631-4110-b842-f90a634f8a8e" providerId="ADAL" clId="{F9C9479B-9966-4BFB-8C20-456745E09DF5}" dt="2022-04-07T05:33:21.620" v="1081" actId="20577"/>
        <pc:sldMkLst>
          <pc:docMk/>
          <pc:sldMk cId="2957013260" sldId="509"/>
        </pc:sldMkLst>
        <pc:spChg chg="mod">
          <ac:chgData name="Tracy Burrows" userId="48ee4ed1-6631-4110-b842-f90a634f8a8e" providerId="ADAL" clId="{F9C9479B-9966-4BFB-8C20-456745E09DF5}" dt="2022-04-07T05:33:21.620" v="1081" actId="20577"/>
          <ac:spMkLst>
            <pc:docMk/>
            <pc:sldMk cId="2957013260" sldId="509"/>
            <ac:spMk id="3" creationId="{2E3BC349-9CA5-4603-A492-DB22B84ECCD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CC31D-18A1-4821-A69E-9ECC7A5FD4E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D2B5B41-EB4D-46AB-A4AF-E664C743E5F9}">
      <dgm:prSet phldrT="[Text]"/>
      <dgm:spPr>
        <a:solidFill>
          <a:srgbClr val="33CCCC"/>
        </a:solidFill>
      </dgm:spPr>
      <dgm:t>
        <a:bodyPr/>
        <a:lstStyle/>
        <a:p>
          <a:r>
            <a:rPr lang="en-AU" dirty="0"/>
            <a:t>Poor mental health </a:t>
          </a:r>
        </a:p>
      </dgm:t>
    </dgm:pt>
    <dgm:pt modelId="{E66D65B0-CB40-4345-B006-D445C9043535}" type="parTrans" cxnId="{60A15D55-1DA0-4690-B899-60AF9B00003B}">
      <dgm:prSet/>
      <dgm:spPr/>
      <dgm:t>
        <a:bodyPr/>
        <a:lstStyle/>
        <a:p>
          <a:endParaRPr lang="en-AU"/>
        </a:p>
      </dgm:t>
    </dgm:pt>
    <dgm:pt modelId="{8E5E766E-DC72-4045-9DAA-C9E25EE9144D}" type="sibTrans" cxnId="{60A15D55-1DA0-4690-B899-60AF9B00003B}">
      <dgm:prSet/>
      <dgm:spPr/>
      <dgm:t>
        <a:bodyPr/>
        <a:lstStyle/>
        <a:p>
          <a:endParaRPr lang="en-AU"/>
        </a:p>
      </dgm:t>
    </dgm:pt>
    <dgm:pt modelId="{595BE232-E455-48E7-848B-1005CADEE728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Poor Diet</a:t>
          </a:r>
        </a:p>
      </dgm:t>
    </dgm:pt>
    <dgm:pt modelId="{515FF919-52CA-4DD9-9F5A-6C7C59603F0F}" type="parTrans" cxnId="{6AEDA072-C61C-4E53-ACC5-24EBCAA97159}">
      <dgm:prSet/>
      <dgm:spPr/>
      <dgm:t>
        <a:bodyPr/>
        <a:lstStyle/>
        <a:p>
          <a:endParaRPr lang="en-AU"/>
        </a:p>
      </dgm:t>
    </dgm:pt>
    <dgm:pt modelId="{CB986883-23F4-4038-A207-920FFC89911B}" type="sibTrans" cxnId="{6AEDA072-C61C-4E53-ACC5-24EBCAA97159}">
      <dgm:prSet/>
      <dgm:spPr/>
      <dgm:t>
        <a:bodyPr/>
        <a:lstStyle/>
        <a:p>
          <a:endParaRPr lang="en-AU"/>
        </a:p>
      </dgm:t>
    </dgm:pt>
    <dgm:pt modelId="{0CF4B88B-1209-489E-A8C1-3C7751C094C0}" type="pres">
      <dgm:prSet presAssocID="{621CC31D-18A1-4821-A69E-9ECC7A5FD4EF}" presName="compositeShape" presStyleCnt="0">
        <dgm:presLayoutVars>
          <dgm:chMax val="7"/>
          <dgm:dir/>
          <dgm:resizeHandles val="exact"/>
        </dgm:presLayoutVars>
      </dgm:prSet>
      <dgm:spPr/>
    </dgm:pt>
    <dgm:pt modelId="{EE07375F-406C-4097-81E3-760E98913A4F}" type="pres">
      <dgm:prSet presAssocID="{621CC31D-18A1-4821-A69E-9ECC7A5FD4EF}" presName="wedge1" presStyleLbl="node1" presStyleIdx="0" presStyleCnt="2"/>
      <dgm:spPr/>
    </dgm:pt>
    <dgm:pt modelId="{D3212067-4B24-426C-8378-F00F5A00AC48}" type="pres">
      <dgm:prSet presAssocID="{621CC31D-18A1-4821-A69E-9ECC7A5FD4EF}" presName="dummy1a" presStyleCnt="0"/>
      <dgm:spPr/>
    </dgm:pt>
    <dgm:pt modelId="{F471516D-0A24-43F1-8C5C-C05DE4585C57}" type="pres">
      <dgm:prSet presAssocID="{621CC31D-18A1-4821-A69E-9ECC7A5FD4EF}" presName="dummy1b" presStyleCnt="0"/>
      <dgm:spPr/>
    </dgm:pt>
    <dgm:pt modelId="{7D6A80EF-FF8F-4F99-AF95-CCE4002A9650}" type="pres">
      <dgm:prSet presAssocID="{621CC31D-18A1-4821-A69E-9ECC7A5FD4E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2A819518-D7C5-4B9E-9111-9E3C9C52B2D8}" type="pres">
      <dgm:prSet presAssocID="{621CC31D-18A1-4821-A69E-9ECC7A5FD4EF}" presName="wedge2" presStyleLbl="node1" presStyleIdx="1" presStyleCnt="2"/>
      <dgm:spPr/>
    </dgm:pt>
    <dgm:pt modelId="{33180E9B-C3C6-41F9-A773-8F201D4D7000}" type="pres">
      <dgm:prSet presAssocID="{621CC31D-18A1-4821-A69E-9ECC7A5FD4EF}" presName="dummy2a" presStyleCnt="0"/>
      <dgm:spPr/>
    </dgm:pt>
    <dgm:pt modelId="{039FC899-EB49-487D-B462-7F9FACF9B290}" type="pres">
      <dgm:prSet presAssocID="{621CC31D-18A1-4821-A69E-9ECC7A5FD4EF}" presName="dummy2b" presStyleCnt="0"/>
      <dgm:spPr/>
    </dgm:pt>
    <dgm:pt modelId="{4F7C7365-C80E-4B95-8EEF-B15CEBF6189F}" type="pres">
      <dgm:prSet presAssocID="{621CC31D-18A1-4821-A69E-9ECC7A5FD4E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34FFE3D5-0A1A-48FA-97BD-9D2DF045CEFC}" type="pres">
      <dgm:prSet presAssocID="{8E5E766E-DC72-4045-9DAA-C9E25EE9144D}" presName="arrowWedge1" presStyleLbl="fgSibTrans2D1" presStyleIdx="0" presStyleCnt="2"/>
      <dgm:spPr/>
    </dgm:pt>
    <dgm:pt modelId="{89B6476A-86D1-4B36-85CB-11655B515B68}" type="pres">
      <dgm:prSet presAssocID="{CB986883-23F4-4038-A207-920FFC89911B}" presName="arrowWedge2" presStyleLbl="fgSibTrans2D1" presStyleIdx="1" presStyleCnt="2"/>
      <dgm:spPr/>
    </dgm:pt>
  </dgm:ptLst>
  <dgm:cxnLst>
    <dgm:cxn modelId="{88BDC303-F0DF-4D1E-A147-CD781D25DDD1}" type="presOf" srcId="{621CC31D-18A1-4821-A69E-9ECC7A5FD4EF}" destId="{0CF4B88B-1209-489E-A8C1-3C7751C094C0}" srcOrd="0" destOrd="0" presId="urn:microsoft.com/office/officeart/2005/8/layout/cycle8"/>
    <dgm:cxn modelId="{60A15D55-1DA0-4690-B899-60AF9B00003B}" srcId="{621CC31D-18A1-4821-A69E-9ECC7A5FD4EF}" destId="{3D2B5B41-EB4D-46AB-A4AF-E664C743E5F9}" srcOrd="0" destOrd="0" parTransId="{E66D65B0-CB40-4345-B006-D445C9043535}" sibTransId="{8E5E766E-DC72-4045-9DAA-C9E25EE9144D}"/>
    <dgm:cxn modelId="{6AEDA072-C61C-4E53-ACC5-24EBCAA97159}" srcId="{621CC31D-18A1-4821-A69E-9ECC7A5FD4EF}" destId="{595BE232-E455-48E7-848B-1005CADEE728}" srcOrd="1" destOrd="0" parTransId="{515FF919-52CA-4DD9-9F5A-6C7C59603F0F}" sibTransId="{CB986883-23F4-4038-A207-920FFC89911B}"/>
    <dgm:cxn modelId="{736B0190-6297-4FA5-91AC-E8CEB70E039A}" type="presOf" srcId="{3D2B5B41-EB4D-46AB-A4AF-E664C743E5F9}" destId="{7D6A80EF-FF8F-4F99-AF95-CCE4002A9650}" srcOrd="1" destOrd="0" presId="urn:microsoft.com/office/officeart/2005/8/layout/cycle8"/>
    <dgm:cxn modelId="{4CE3DEA5-10FC-4E33-B06A-CD0CBFD7325D}" type="presOf" srcId="{595BE232-E455-48E7-848B-1005CADEE728}" destId="{4F7C7365-C80E-4B95-8EEF-B15CEBF6189F}" srcOrd="1" destOrd="0" presId="urn:microsoft.com/office/officeart/2005/8/layout/cycle8"/>
    <dgm:cxn modelId="{FA74EBD9-954E-4AC4-A0F4-1BED1B1F6527}" type="presOf" srcId="{3D2B5B41-EB4D-46AB-A4AF-E664C743E5F9}" destId="{EE07375F-406C-4097-81E3-760E98913A4F}" srcOrd="0" destOrd="0" presId="urn:microsoft.com/office/officeart/2005/8/layout/cycle8"/>
    <dgm:cxn modelId="{8F86EEF0-6237-4028-A887-9D498BB1D6E3}" type="presOf" srcId="{595BE232-E455-48E7-848B-1005CADEE728}" destId="{2A819518-D7C5-4B9E-9111-9E3C9C52B2D8}" srcOrd="0" destOrd="0" presId="urn:microsoft.com/office/officeart/2005/8/layout/cycle8"/>
    <dgm:cxn modelId="{DAF4D368-637D-4C33-B394-816B2D8C170A}" type="presParOf" srcId="{0CF4B88B-1209-489E-A8C1-3C7751C094C0}" destId="{EE07375F-406C-4097-81E3-760E98913A4F}" srcOrd="0" destOrd="0" presId="urn:microsoft.com/office/officeart/2005/8/layout/cycle8"/>
    <dgm:cxn modelId="{AAE2CEE4-A3B3-4BD1-9952-823897C1465A}" type="presParOf" srcId="{0CF4B88B-1209-489E-A8C1-3C7751C094C0}" destId="{D3212067-4B24-426C-8378-F00F5A00AC48}" srcOrd="1" destOrd="0" presId="urn:microsoft.com/office/officeart/2005/8/layout/cycle8"/>
    <dgm:cxn modelId="{3F873528-40E9-4407-BFF4-2EE4E2CC6FB8}" type="presParOf" srcId="{0CF4B88B-1209-489E-A8C1-3C7751C094C0}" destId="{F471516D-0A24-43F1-8C5C-C05DE4585C57}" srcOrd="2" destOrd="0" presId="urn:microsoft.com/office/officeart/2005/8/layout/cycle8"/>
    <dgm:cxn modelId="{DE70257E-5112-454A-B559-8954FDA9463B}" type="presParOf" srcId="{0CF4B88B-1209-489E-A8C1-3C7751C094C0}" destId="{7D6A80EF-FF8F-4F99-AF95-CCE4002A9650}" srcOrd="3" destOrd="0" presId="urn:microsoft.com/office/officeart/2005/8/layout/cycle8"/>
    <dgm:cxn modelId="{207709AB-2065-4FD4-83C9-A9B61E6A0F84}" type="presParOf" srcId="{0CF4B88B-1209-489E-A8C1-3C7751C094C0}" destId="{2A819518-D7C5-4B9E-9111-9E3C9C52B2D8}" srcOrd="4" destOrd="0" presId="urn:microsoft.com/office/officeart/2005/8/layout/cycle8"/>
    <dgm:cxn modelId="{9F5F7ADA-5CD4-469F-A6CC-4BE44175368A}" type="presParOf" srcId="{0CF4B88B-1209-489E-A8C1-3C7751C094C0}" destId="{33180E9B-C3C6-41F9-A773-8F201D4D7000}" srcOrd="5" destOrd="0" presId="urn:microsoft.com/office/officeart/2005/8/layout/cycle8"/>
    <dgm:cxn modelId="{0F4EB522-FE17-463B-B401-D4B74D96CE31}" type="presParOf" srcId="{0CF4B88B-1209-489E-A8C1-3C7751C094C0}" destId="{039FC899-EB49-487D-B462-7F9FACF9B290}" srcOrd="6" destOrd="0" presId="urn:microsoft.com/office/officeart/2005/8/layout/cycle8"/>
    <dgm:cxn modelId="{BBD5ABDA-7870-40CE-95E0-ADD56B18A48F}" type="presParOf" srcId="{0CF4B88B-1209-489E-A8C1-3C7751C094C0}" destId="{4F7C7365-C80E-4B95-8EEF-B15CEBF6189F}" srcOrd="7" destOrd="0" presId="urn:microsoft.com/office/officeart/2005/8/layout/cycle8"/>
    <dgm:cxn modelId="{640AAE53-D2DF-4178-9F8A-36F8ADEFEB08}" type="presParOf" srcId="{0CF4B88B-1209-489E-A8C1-3C7751C094C0}" destId="{34FFE3D5-0A1A-48FA-97BD-9D2DF045CEFC}" srcOrd="8" destOrd="0" presId="urn:microsoft.com/office/officeart/2005/8/layout/cycle8"/>
    <dgm:cxn modelId="{E144BCCD-91A6-4382-8CD5-F3C6C166BDFA}" type="presParOf" srcId="{0CF4B88B-1209-489E-A8C1-3C7751C094C0}" destId="{89B6476A-86D1-4B36-85CB-11655B515B68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7375F-406C-4097-81E3-760E98913A4F}">
      <dsp:nvSpPr>
        <dsp:cNvPr id="0" name=""/>
        <dsp:cNvSpPr/>
      </dsp:nvSpPr>
      <dsp:spPr>
        <a:xfrm>
          <a:off x="1394546" y="246020"/>
          <a:ext cx="2772210" cy="2772210"/>
        </a:xfrm>
        <a:prstGeom prst="pie">
          <a:avLst>
            <a:gd name="adj1" fmla="val 16200000"/>
            <a:gd name="adj2" fmla="val 540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Poor mental health </a:t>
          </a:r>
        </a:p>
      </dsp:txBody>
      <dsp:txXfrm>
        <a:off x="2909361" y="972075"/>
        <a:ext cx="990075" cy="1320100"/>
      </dsp:txXfrm>
    </dsp:sp>
    <dsp:sp modelId="{2A819518-D7C5-4B9E-9111-9E3C9C52B2D8}">
      <dsp:nvSpPr>
        <dsp:cNvPr id="0" name=""/>
        <dsp:cNvSpPr/>
      </dsp:nvSpPr>
      <dsp:spPr>
        <a:xfrm>
          <a:off x="1262536" y="246020"/>
          <a:ext cx="2772210" cy="2772210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Poor Diet</a:t>
          </a:r>
        </a:p>
      </dsp:txBody>
      <dsp:txXfrm>
        <a:off x="1529856" y="972075"/>
        <a:ext cx="990075" cy="1320100"/>
      </dsp:txXfrm>
    </dsp:sp>
    <dsp:sp modelId="{34FFE3D5-0A1A-48FA-97BD-9D2DF045CEFC}">
      <dsp:nvSpPr>
        <dsp:cNvPr id="0" name=""/>
        <dsp:cNvSpPr/>
      </dsp:nvSpPr>
      <dsp:spPr>
        <a:xfrm>
          <a:off x="1222933" y="74407"/>
          <a:ext cx="3115436" cy="3115436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6476A-86D1-4B36-85CB-11655B515B68}">
      <dsp:nvSpPr>
        <dsp:cNvPr id="0" name=""/>
        <dsp:cNvSpPr/>
      </dsp:nvSpPr>
      <dsp:spPr>
        <a:xfrm>
          <a:off x="1090923" y="74407"/>
          <a:ext cx="3115436" cy="3115436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4/13/22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4/13/22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Add your name and introduce yourself</a:t>
            </a:r>
          </a:p>
          <a:p>
            <a:r>
              <a:rPr lang="en-NZ" dirty="0"/>
              <a:t>Also let people know about following us on social media – all handles on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E2841-FFFD-4A59-BE8D-6DD6D3A261CD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3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APDs are registered by Dietitians Australia (over 8,000 members) – not all of them APDs, of course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Dietitians: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Undertake dietary assessment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Identify &amp; prioritise nutritional issues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Create goals &amp; plans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Monitor &amp; manage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9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AU" sz="900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Each of these was conducted as a separate systematic review and will be presented separately </a:t>
            </a:r>
            <a:endParaRPr lang="en-AU" sz="900" kern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Reviews </a:t>
            </a:r>
            <a:r>
              <a:rPr lang="en-US" dirty="0" err="1"/>
              <a:t>synthesise</a:t>
            </a:r>
            <a:r>
              <a:rPr lang="en-US" dirty="0"/>
              <a:t> what is out there</a:t>
            </a:r>
          </a:p>
          <a:p>
            <a:endParaRPr lang="en-US" dirty="0"/>
          </a:p>
          <a:p>
            <a:r>
              <a:rPr lang="en-US" dirty="0"/>
              <a:t>Can include individual studies or other reviews that have been undertaken.</a:t>
            </a:r>
          </a:p>
          <a:p>
            <a:endParaRPr lang="en-US" dirty="0"/>
          </a:p>
          <a:p>
            <a:r>
              <a:rPr lang="en-US" dirty="0"/>
              <a:t>Reviews can provide high level evidence and highlight research gaps.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3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Systematic reviews were undertaken for each aim through searching a range of online databases to identify published research studies.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effectLst/>
                <a:ea typeface="Times New Roman" panose="02020603050405020304" pitchFamily="18" charset="0"/>
              </a:rPr>
              <a:t>Categories </a:t>
            </a:r>
            <a:r>
              <a:rPr lang="en-AU" b="0" i="0" u="none" strike="noStrike" dirty="0">
                <a:effectLst/>
              </a:rPr>
              <a:t>covered some of the most prevalent mental disorders globally, in the major practice areas in which dietitians are currently involved, and/or dietitian involvement is recommended and DA role statements available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effectLst/>
                <a:ea typeface="Times New Roman" panose="02020603050405020304" pitchFamily="18" charset="0"/>
              </a:rPr>
              <a:t>For each review standardised screening and data extraction was undertaken using recognised international methodology.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>
              <a:effectLst/>
              <a:ea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6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effectLst/>
                <a:latin typeface="Arial" panose="020B0604020202020204" pitchFamily="34" charset="0"/>
              </a:rPr>
              <a:t>Five of the reviews included studies of individuals with depression,</a:t>
            </a:r>
            <a:r>
              <a:rPr lang="en-AU" sz="1200" b="0" i="0" u="none" strike="noStrike" baseline="30000" dirty="0">
                <a:effectLst/>
                <a:latin typeface="Arial" panose="020B0604020202020204" pitchFamily="34" charset="0"/>
              </a:rPr>
              <a:t> </a:t>
            </a:r>
            <a:r>
              <a:rPr lang="en-AU" sz="1200" b="0" i="0" u="none" strike="noStrike" dirty="0">
                <a:effectLst/>
                <a:latin typeface="Arial" panose="020B0604020202020204" pitchFamily="34" charset="0"/>
              </a:rPr>
              <a:t>while the other four reviews included studies of individuals with depression and/or other disorders including anxiety, bipolar disorder, and post-traumatic stress disorder.</a:t>
            </a:r>
            <a:endParaRPr lang="en-AU" dirty="0">
              <a:latin typeface="Arial" panose="020B0604020202020204" pitchFamily="34" charset="0"/>
            </a:endParaRP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dirty="0">
                <a:effectLst/>
                <a:latin typeface="Arial" panose="020B0604020202020204" pitchFamily="34" charset="0"/>
              </a:rPr>
              <a:t>In eight of the reviews the included dietary interventions within studies were supplementation interventions, including six reviews with omega-3 supplementation interventions,</a:t>
            </a:r>
            <a:r>
              <a:rPr lang="en-AU" sz="1200" b="0" i="0" u="none" strike="noStrike" baseline="30000" dirty="0">
                <a:effectLst/>
                <a:latin typeface="Arial" panose="020B0604020202020204" pitchFamily="34" charset="0"/>
              </a:rPr>
              <a:t>72-76, 79</a:t>
            </a:r>
            <a:r>
              <a:rPr lang="en-AU" sz="1200" b="0" i="0" u="none" strike="noStrike" dirty="0">
                <a:effectLst/>
                <a:latin typeface="Arial" panose="020B0604020202020204" pitchFamily="34" charset="0"/>
              </a:rPr>
              <a:t> one review with pre- and probiotic supplementation interventions,</a:t>
            </a:r>
            <a:r>
              <a:rPr lang="en-AU" sz="1200" b="0" i="0" u="none" strike="noStrike" baseline="30000" dirty="0">
                <a:effectLst/>
                <a:latin typeface="Arial" panose="020B0604020202020204" pitchFamily="34" charset="0"/>
              </a:rPr>
              <a:t>77</a:t>
            </a:r>
            <a:r>
              <a:rPr lang="en-AU" sz="1200" b="0" i="0" u="none" strike="noStrike" dirty="0">
                <a:effectLst/>
                <a:latin typeface="Arial" panose="020B0604020202020204" pitchFamily="34" charset="0"/>
              </a:rPr>
              <a:t> and one review with any dietary supplementation intervention (with most studies including folic acid, omega-3 or tryptophan supplementation).</a:t>
            </a:r>
            <a:r>
              <a:rPr lang="en-AU" sz="1200" b="0" i="0" u="none" strike="noStrike" baseline="30000" dirty="0">
                <a:effectLst/>
                <a:latin typeface="Arial" panose="020B0604020202020204" pitchFamily="34" charset="0"/>
              </a:rPr>
              <a:t>7</a:t>
            </a:r>
            <a:endParaRPr lang="en-AU" sz="14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6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9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5A6E-3CCE-3344-9118-D6745C68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370A1-5C42-3A42-A432-E803FEBCB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CF1BF-380D-6645-A54B-9A5DEE2F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7DF-06FE-4C44-9E04-34AB66B8A13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6E8D5-6427-E74D-9867-B0DF376E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94957-04A0-FF4A-90E8-C1589844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D1B0-0B35-BF42-803C-656C47EB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C32C-45CC-D649-9E5C-FC3036DA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B489-1D6B-3D4B-A8D8-C758BF9A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533A-30E1-924F-A1EF-33411B56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6735-78C2-5E4E-B25C-F70E371D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FC06F-0C8C-024C-9468-32E954E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D9AD2-C7A0-304B-8A1E-AF57A9DA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FA6AE-5B5A-9742-82E3-8EF5CE4E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2E34F-2D9E-5143-9B23-0C59B22B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88F8-CBE5-0141-8DFD-5A221D93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EF013-47C4-0142-BF9A-4006903A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EBEE-E582-5B40-935B-F355A6EA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23FA-C49F-5747-981E-5B4B3321C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2DF15-1ECE-1C4D-8A74-E6AC79223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7C134-385F-D54B-AD24-F2F15B9D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707F-1485-9840-9C63-F540D67A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E8178-383B-6C44-9410-D947BFCE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349F-7174-4748-980D-FB145671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33367-3725-1D43-B184-57835A82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95FC5-240E-A545-BCE6-5D42713AB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B574F-F7ED-B94C-9C6B-B8B7AFA42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27257-9DEF-2940-8EEE-8A4855701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D4A46-E76B-1E43-B745-F8CE4922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8A428-6368-5041-83E4-824D11B7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4743A-D85B-F54B-B85C-F4446EA4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E7BA-4C6C-E74E-BC80-94514D47D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80E62-555D-7D4F-A226-1AEA1488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88D04-090C-264B-ABCE-825DC654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3113-7D5C-9840-81D1-234235F1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9F5EA-EE55-0B49-8A64-2C2B8F9B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3D959-642A-6F41-85F1-D4DDD4DE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375-CF30-A441-A135-C39BF632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11EC-E2F7-704D-80A8-58348005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60FD-07A1-1A48-994D-B41A6B8F7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73F3B-79B4-B84E-8F03-CB05894B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94C19-863F-CE41-8EC3-98390007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B16F-271C-9D42-AA79-DC83E024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C22C5-A714-9140-A6BA-3706F62A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F1313-584D-764A-848E-FF7CC5908015}"/>
              </a:ext>
            </a:extLst>
          </p:cNvPr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0265-C9D6-384D-881C-8FBB4923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F3DB3-5ACB-3240-A511-8C67400C9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25EAE-621E-E04B-8CF5-4F96D3250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FCC1E-4905-BB46-948D-F8804B62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7DF-06FE-4C44-9E04-34AB66B8A13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5B3BC-F1FB-2E4D-9CD1-EF686EF4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C3125-057A-4B4C-B342-EB78FA6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D1B0-0B35-BF42-803C-656C47EBD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6DCD-B47A-1941-A4B8-37BA27F2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95F12-42E2-8642-80DD-8A7D817B9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4097-D5E9-174D-BA03-7C1FB485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97E6-0366-D448-B103-CA8E5328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93C8-B385-F34F-B688-17053A33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29EE-36C8-9F4F-8C39-8E0DC7EAC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16509-B244-A54B-8A8A-38ED53F4A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95644-FC29-5548-941F-9458059A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F3335-5B86-F848-8412-C45BA33D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05C48-E6EC-E043-B09B-D11EC9B5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E4AF0-F274-4349-8081-0A7946A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CA3E4-29DE-1945-8303-912F5AD42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F76B8-0C84-DC48-97CC-9E7E1B571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4FFE-4BDB-4301-83D8-FE8B25E7CF5A}" type="datetime1">
              <a:rPr lang="en-US" smtClean="0"/>
              <a:t>4/13/22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A3E3-65C6-1E4F-87A7-709507EC5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98B06-48B5-F042-A320-F3620150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Visio_Drawing2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etitiansaustralia.org.au/working-dietetics/standards-and-scope/role-statements/eating-disorders-role-statement" TargetMode="External"/><Relationship Id="rId2" Type="http://schemas.openxmlformats.org/officeDocument/2006/relationships/hyperlink" Target="https://member.dietitiansaustralia.org.au/faapd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ietitiansaustralia.org.au/working-dietetics/standards-and-scope/role-statements/mental-health-role-statem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Visio_Drawing1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Visio_Drawing3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2619553" y="111597"/>
            <a:ext cx="6723286" cy="1451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36671-9A2F-48AB-9B8D-14BDEA6C57FD}"/>
              </a:ext>
            </a:extLst>
          </p:cNvPr>
          <p:cNvSpPr/>
          <p:nvPr/>
        </p:nvSpPr>
        <p:spPr>
          <a:xfrm>
            <a:off x="0" y="6256421"/>
            <a:ext cx="6098400" cy="602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712D6-1832-4607-A833-4D643367F163}"/>
              </a:ext>
            </a:extLst>
          </p:cNvPr>
          <p:cNvSpPr/>
          <p:nvPr/>
        </p:nvSpPr>
        <p:spPr>
          <a:xfrm>
            <a:off x="6098400" y="6254355"/>
            <a:ext cx="6093600" cy="602245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B2F38-EDD5-4D27-BDF2-C4699174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" y="6300339"/>
            <a:ext cx="1308674" cy="51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29C34C-A12E-41FA-B717-024FCCED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3" y="6254355"/>
            <a:ext cx="601278" cy="60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0C693B-C233-4566-A8AD-0AE09600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770" y="6403389"/>
            <a:ext cx="1378229" cy="340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D1E88-7B8F-40D5-98B2-513646E253BC}"/>
              </a:ext>
            </a:extLst>
          </p:cNvPr>
          <p:cNvSpPr txBox="1"/>
          <p:nvPr/>
        </p:nvSpPr>
        <p:spPr>
          <a:xfrm>
            <a:off x="720035" y="2092431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5">
                    <a:lumMod val="75000"/>
                  </a:schemeClr>
                </a:solidFill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4FE8F82-BC56-4297-844D-3973E845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7" y="2822972"/>
            <a:ext cx="1388496" cy="846644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DAE9A7A-6002-442B-8EB1-80C9A3B3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0" y="2663322"/>
            <a:ext cx="1077247" cy="1077247"/>
          </a:xfrm>
          <a:prstGeom prst="rect">
            <a:avLst/>
          </a:prstGeom>
        </p:spPr>
      </p:pic>
      <p:pic>
        <p:nvPicPr>
          <p:cNvPr id="22" name="Picture 21" descr="Pie chart&#10;&#10;Description automatically generated with medium confidence">
            <a:extLst>
              <a:ext uri="{FF2B5EF4-FFF2-40B4-BE49-F238E27FC236}">
                <a16:creationId xmlns:a16="http://schemas.microsoft.com/office/drawing/2014/main" id="{7FF84D3B-10BD-499D-922D-5C9C13EC5A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74" y="2869365"/>
            <a:ext cx="1560967" cy="62438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B0B53593-6339-423F-BA72-ABA8218B3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1" y="4320575"/>
            <a:ext cx="1718161" cy="60224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B6BBBDD-E3C4-4D0C-9F12-6D8BF192A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14" y="4273983"/>
            <a:ext cx="987572" cy="577730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low confidence">
            <a:extLst>
              <a:ext uri="{FF2B5EF4-FFF2-40B4-BE49-F238E27FC236}">
                <a16:creationId xmlns:a16="http://schemas.microsoft.com/office/drawing/2014/main" id="{52A895F5-7F7E-4EE2-BCAA-15351874E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5" y="4217819"/>
            <a:ext cx="2154616" cy="757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375A3-AAFF-48E5-BDC9-653CEB9094D9}"/>
              </a:ext>
            </a:extLst>
          </p:cNvPr>
          <p:cNvSpPr txBox="1"/>
          <p:nvPr/>
        </p:nvSpPr>
        <p:spPr>
          <a:xfrm>
            <a:off x="4192531" y="5555258"/>
            <a:ext cx="427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sz="3200" b="1" i="1" dirty="0">
                <a:solidFill>
                  <a:srgbClr val="002060"/>
                </a:solidFill>
                <a:latin typeface="Arial" panose="020B0604020202020204" pitchFamily="34" charset="0"/>
              </a:rPr>
              <a:t>#EquallyWellAu22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6E7D13-E537-4634-93CD-FD67AA0D5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12" y="2661277"/>
            <a:ext cx="1748082" cy="111934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BBC800-1D28-42D0-911C-3840BB57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00" y="4373028"/>
            <a:ext cx="1857913" cy="42688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B1C1C6B-7432-48F6-BE06-46447B7BD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3" y="4279392"/>
            <a:ext cx="1188000" cy="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1AED-26A8-44F3-9947-BE7D1583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327579"/>
            <a:ext cx="9601200" cy="1069940"/>
          </a:xfrm>
        </p:spPr>
        <p:txBody>
          <a:bodyPr/>
          <a:lstStyle/>
          <a:p>
            <a:r>
              <a:rPr lang="en-AU" dirty="0"/>
              <a:t>People living with an </a:t>
            </a:r>
            <a:br>
              <a:rPr lang="en-AU" dirty="0"/>
            </a:br>
            <a:r>
              <a:rPr lang="en-AU" dirty="0"/>
              <a:t>Eating Disorder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D6C6930-26C6-41E7-BF63-0EC36E4E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3275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EF5B97-0297-43B6-B395-1F9778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3275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122A29E-F57A-4C87-8E31-F7358625C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932056"/>
              </p:ext>
            </p:extLst>
          </p:nvPr>
        </p:nvGraphicFramePr>
        <p:xfrm>
          <a:off x="6324113" y="580649"/>
          <a:ext cx="5211631" cy="569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6419953" imgH="7010400" progId="Visio.Drawing.15">
                  <p:embed/>
                </p:oleObj>
              </mc:Choice>
              <mc:Fallback>
                <p:oleObj r:id="rId3" imgW="6419953" imgH="7010400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122A29E-F57A-4C87-8E31-F7358625CF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113" y="580649"/>
                        <a:ext cx="5211631" cy="5696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427A5F45-6563-436D-BC3C-5F0E73735444}"/>
              </a:ext>
            </a:extLst>
          </p:cNvPr>
          <p:cNvSpPr/>
          <p:nvPr/>
        </p:nvSpPr>
        <p:spPr>
          <a:xfrm>
            <a:off x="5997388" y="5180345"/>
            <a:ext cx="2904565" cy="12053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151D7-BE1B-41B5-A006-D51A31A4A623}"/>
              </a:ext>
            </a:extLst>
          </p:cNvPr>
          <p:cNvSpPr txBox="1"/>
          <p:nvPr/>
        </p:nvSpPr>
        <p:spPr>
          <a:xfrm>
            <a:off x="484094" y="1602136"/>
            <a:ext cx="53833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Included reviews: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People with any eating disorder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Nutrition education/behaviour change: </a:t>
            </a:r>
            <a:r>
              <a:rPr lang="en-A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review (9 studies)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A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mega-3 supplementation: 1 review (4 studies)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People with an avoidant/restrictive intake disorder</a:t>
            </a:r>
            <a:endParaRPr lang="en-AU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ulti-behaviour interventions specified: 1 review (11 studies)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Effectiveness:</a:t>
            </a: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Mixed and non-significant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Favourable findings for avoidant/restrictive intake disorder</a:t>
            </a:r>
          </a:p>
        </p:txBody>
      </p:sp>
    </p:spTree>
    <p:extLst>
      <p:ext uri="{BB962C8B-B14F-4D97-AF65-F5344CB8AC3E}">
        <p14:creationId xmlns:p14="http://schemas.microsoft.com/office/powerpoint/2010/main" val="2283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B470-21FB-4EDA-A5B3-A6E15A04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377545"/>
            <a:ext cx="9601200" cy="1069940"/>
          </a:xfrm>
        </p:spPr>
        <p:txBody>
          <a:bodyPr/>
          <a:lstStyle/>
          <a:p>
            <a:r>
              <a:rPr lang="en-AU" dirty="0"/>
              <a:t>People with a Substance </a:t>
            </a:r>
            <a:br>
              <a:rPr lang="en-AU" dirty="0"/>
            </a:br>
            <a:r>
              <a:rPr lang="en-AU" dirty="0"/>
              <a:t>Use Disorder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554DEE-6020-478C-AF9A-B838D33F4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628" y="2968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79145E-20BF-46BE-91BA-EAD104EA4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14130"/>
              </p:ext>
            </p:extLst>
          </p:nvPr>
        </p:nvGraphicFramePr>
        <p:xfrm>
          <a:off x="6309803" y="429538"/>
          <a:ext cx="5438444" cy="594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4" imgW="6419953" imgH="7010400" progId="Visio.Drawing.15">
                  <p:embed/>
                </p:oleObj>
              </mc:Choice>
              <mc:Fallback>
                <p:oleObj r:id="rId4" imgW="6419953" imgH="701040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E79145E-20BF-46BE-91BA-EAD104EA43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803" y="429538"/>
                        <a:ext cx="5438444" cy="59446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7D9E4F-524B-4398-BC10-8AB652393D1E}"/>
              </a:ext>
            </a:extLst>
          </p:cNvPr>
          <p:cNvSpPr/>
          <p:nvPr/>
        </p:nvSpPr>
        <p:spPr>
          <a:xfrm>
            <a:off x="5971095" y="5260308"/>
            <a:ext cx="2944305" cy="11658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9067E-3CDA-422A-9855-9849C895A4B8}"/>
              </a:ext>
            </a:extLst>
          </p:cNvPr>
          <p:cNvSpPr txBox="1"/>
          <p:nvPr/>
        </p:nvSpPr>
        <p:spPr>
          <a:xfrm>
            <a:off x="443753" y="1853184"/>
            <a:ext cx="543844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Included reviews:</a:t>
            </a:r>
            <a:endParaRPr lang="en-AU" sz="2000" b="0" i="0" u="none" strike="noStrike" dirty="0">
              <a:effectLst/>
            </a:endParaRPr>
          </a:p>
          <a:p>
            <a:r>
              <a:rPr lang="en-AU" dirty="0">
                <a:latin typeface="Arial" panose="020B0604020202020204" pitchFamily="34" charset="0"/>
              </a:rPr>
              <a:t>People with an a</a:t>
            </a:r>
            <a:r>
              <a:rPr lang="en-AU" sz="1800" b="0" i="0" u="none" strike="noStrike" dirty="0">
                <a:effectLst/>
                <a:latin typeface="Arial" panose="020B0604020202020204" pitchFamily="34" charset="0"/>
              </a:rPr>
              <a:t>lcohol use disorder: 2 reviews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R</a:t>
            </a:r>
            <a:r>
              <a:rPr lang="en-AU" b="0" i="0" u="none" strike="noStrike" dirty="0">
                <a:effectLst/>
                <a:latin typeface="Arial" panose="020B0604020202020204" pitchFamily="34" charset="0"/>
              </a:rPr>
              <a:t>eview 1 (1 study) using omega-3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Review 2 (14 studies) using diet only –supplementation/nutrition education</a:t>
            </a:r>
            <a:endParaRPr lang="en-AU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</a:rPr>
              <a:t>People with a substance use disorder: 1 review (5 studies)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b="0" i="0" u="none" strike="noStrike" dirty="0">
                <a:effectLst/>
                <a:latin typeface="Arial" panose="020B0604020202020204" pitchFamily="34" charset="0"/>
              </a:rPr>
              <a:t>Multi behavioural and diet only</a:t>
            </a:r>
          </a:p>
          <a:p>
            <a:endParaRPr lang="en-AU" dirty="0">
              <a:latin typeface="Arial" panose="020B0604020202020204" pitchFamily="34" charset="0"/>
            </a:endParaRPr>
          </a:p>
          <a:p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Effectiveness: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</a:rPr>
              <a:t>Small significant effects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</a:rPr>
              <a:t>No effect of omega-3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225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1259" y="1972945"/>
            <a:ext cx="4185662" cy="2425631"/>
          </a:xfrm>
        </p:spPr>
        <p:txBody>
          <a:bodyPr anchor="b">
            <a:noAutofit/>
          </a:bodyPr>
          <a:lstStyle/>
          <a:p>
            <a:r>
              <a:rPr lang="en-US" sz="2800" dirty="0"/>
              <a:t>Project 2</a:t>
            </a:r>
            <a:br>
              <a:rPr lang="en-AU" sz="2800" dirty="0">
                <a:effectLst/>
              </a:rPr>
            </a:br>
            <a:br>
              <a:rPr lang="en-AU" sz="2800" dirty="0">
                <a:effectLst/>
              </a:rPr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AA43B-35E3-460B-B3CC-FBFFFF90D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0" y="2216184"/>
            <a:ext cx="6102220" cy="2425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9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8C314-03E8-4506-82A3-A73863DEC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74" y="316938"/>
            <a:ext cx="5449538" cy="621148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D0C52CC-CBF0-4AAD-BCF5-2E2DFD98FC64}"/>
              </a:ext>
            </a:extLst>
          </p:cNvPr>
          <p:cNvSpPr/>
          <p:nvPr/>
        </p:nvSpPr>
        <p:spPr>
          <a:xfrm>
            <a:off x="6516673" y="5130140"/>
            <a:ext cx="2472947" cy="125878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2697B-8AF3-244C-A507-7AE58DFE66E9}"/>
              </a:ext>
            </a:extLst>
          </p:cNvPr>
          <p:cNvSpPr txBox="1"/>
          <p:nvPr/>
        </p:nvSpPr>
        <p:spPr>
          <a:xfrm>
            <a:off x="546328" y="340689"/>
            <a:ext cx="562886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A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A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Included studies:</a:t>
            </a:r>
            <a:endParaRPr lang="en-A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00050" indent="-400050">
              <a:buAutoNum type="romanLcParenR"/>
            </a:pP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00050" indent="-400050">
              <a:buAutoNum type="romanLcParenR"/>
            </a:pPr>
            <a:r>
              <a:rPr lang="en-AU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AU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articipants of any age with a mental health condition</a:t>
            </a:r>
          </a:p>
          <a:p>
            <a:pPr marL="400050" indent="-400050">
              <a:buAutoNum type="romanLcParenR"/>
            </a:pPr>
            <a:endParaRPr lang="en-A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00050" indent="-400050">
              <a:buAutoNum type="romanLcParenR"/>
            </a:pPr>
            <a:r>
              <a:rPr lang="en-AU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AU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nterventions which aimed to improve dietary intake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AU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prescribed diet or supplementation interventions 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AU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behaviour change</a:t>
            </a: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AU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ducation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AU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nvironmental change interventions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endParaRPr lang="en-A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00050" indent="-400050">
              <a:buAutoNum type="romanLcParenR"/>
            </a:pPr>
            <a:r>
              <a:rPr lang="en-AU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AU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ny or no comparator</a:t>
            </a:r>
          </a:p>
          <a:p>
            <a:pPr marL="400050" indent="-400050">
              <a:buAutoNum type="romanLcParenR"/>
            </a:pPr>
            <a:endParaRPr lang="en-A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00050" indent="-400050">
              <a:buAutoNum type="romanLcParenR"/>
            </a:pPr>
            <a:r>
              <a:rPr lang="en-AU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AU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cost analysis of the intervention and cost-related outcomes</a:t>
            </a:r>
            <a:endParaRPr lang="en-A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00050" indent="-400050">
              <a:buAutoNum type="romanLcParenR"/>
            </a:pPr>
            <a:endParaRPr lang="en-A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984422"/>
            <a:ext cx="6102220" cy="64893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Outcomes</a:t>
            </a:r>
          </a:p>
          <a:p>
            <a:pPr lvl="1">
              <a:lnSpc>
                <a:spcPct val="100000"/>
              </a:lnSpc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Targeting physical health: 5 studies</a:t>
            </a:r>
            <a:endParaRPr lang="en-A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Targeting mental health: 3 studies</a:t>
            </a:r>
            <a:endParaRPr lang="en-A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 of Interventions: </a:t>
            </a:r>
          </a:p>
          <a:p>
            <a:pPr lvl="1">
              <a:lnSpc>
                <a:spcPct val="100000"/>
              </a:lnSpc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ulti-behaviour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5 studies 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(Diet only: 2 studies, ED treatment 1 study)</a:t>
            </a:r>
            <a:endParaRPr lang="en-A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 analyses: </a:t>
            </a:r>
          </a:p>
          <a:p>
            <a:pPr lvl="1">
              <a:lnSpc>
                <a:spcPct val="100000"/>
              </a:lnSpc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st-utility: 3 studies </a:t>
            </a:r>
          </a:p>
          <a:p>
            <a:pPr lvl="1">
              <a:lnSpc>
                <a:spcPct val="100000"/>
              </a:lnSpc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ost-effectiveness: 1 study</a:t>
            </a:r>
          </a:p>
          <a:p>
            <a:pPr lvl="1">
              <a:lnSpc>
                <a:spcPct val="100000"/>
              </a:lnSpc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ost-utility and cost-effectiveness: 3 studies</a:t>
            </a:r>
          </a:p>
          <a:p>
            <a:pPr lvl="1">
              <a:lnSpc>
                <a:spcPct val="100000"/>
              </a:lnSpc>
            </a:pPr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Costing study: 1 study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7979330" y="2483814"/>
            <a:ext cx="3603070" cy="2518492"/>
          </a:xfrm>
        </p:spPr>
        <p:txBody>
          <a:bodyPr>
            <a:noAutofit/>
          </a:bodyPr>
          <a:lstStyle/>
          <a:p>
            <a:r>
              <a:rPr lang="en-A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Four studies (50%) reported a mix of positive and neutral results</a:t>
            </a:r>
          </a:p>
          <a:p>
            <a:endParaRPr lang="en-AU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AU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Two studies (25%) reported positive results in favour of cost effectiveness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FAD0-0747-4C9C-85BE-9E78AF5E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Both reviews are SCOPING  where the aim is broad to synthesise and map research rather than individual specific details of studies 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Does not cover all mental health conditions  </a:t>
            </a:r>
          </a:p>
          <a:p>
            <a:endParaRPr lang="en-AU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AU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 be effective for improving aspects of physical health</a:t>
            </a:r>
          </a:p>
          <a:p>
            <a:r>
              <a:rPr lang="en-AU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 be effective for adjunctive support for symptoms of depression</a:t>
            </a:r>
          </a:p>
          <a:p>
            <a:r>
              <a:rPr lang="en-AU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Preliminary evidence to support the cost effectiveness of dietary interventions in the treatment of individuals with a mental health condition.</a:t>
            </a:r>
          </a:p>
          <a:p>
            <a:r>
              <a:rPr lang="en-AU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Future studies should build assessment of cost-effectiveness into the study design from the outset.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273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702A052-8958-68D9-9E4D-423BF50A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</p:spPr>
        <p:txBody>
          <a:bodyPr/>
          <a:lstStyle/>
          <a:p>
            <a:r>
              <a:rPr lang="en-US" dirty="0"/>
              <a:t>Discussion: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FB297-ECD2-453E-B7BE-9B5FB443741D}"/>
              </a:ext>
            </a:extLst>
          </p:cNvPr>
          <p:cNvSpPr txBox="1"/>
          <p:nvPr/>
        </p:nvSpPr>
        <p:spPr>
          <a:xfrm>
            <a:off x="1307276" y="1828800"/>
            <a:ext cx="4572000" cy="466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effectLst/>
              </a:rPr>
              <a:t>Dietitians Australia: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Defined role statement for working </a:t>
            </a:r>
            <a:r>
              <a:rPr lang="en-US" sz="2000" dirty="0"/>
              <a:t>with </a:t>
            </a:r>
            <a:r>
              <a:rPr lang="en-US" sz="2000" dirty="0">
                <a:effectLst/>
              </a:rPr>
              <a:t>people with mental health</a:t>
            </a:r>
            <a:r>
              <a:rPr lang="en-US" sz="2000" dirty="0"/>
              <a:t> conditions &amp; eating disorders</a:t>
            </a:r>
            <a:r>
              <a:rPr lang="en-US" sz="2000" dirty="0">
                <a:effectLst/>
              </a:rPr>
              <a:t>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>
                <a:effectLst/>
              </a:rPr>
              <a:t>osition paper for mental health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>
                <a:effectLst/>
              </a:rPr>
              <a:t>ontinuing professional development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Suite of resources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Conference workshops/webinar series</a:t>
            </a: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effectLst/>
              </a:rPr>
              <a:t>Find an APD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effectLst/>
                <a:hlinkClick r:id="rId2"/>
              </a:rPr>
              <a:t>https://member.dietitiansaustralia.org.au/faapd</a:t>
            </a: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D6BD800-B7ED-43D1-DC83-488EFC813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599" y="1828799"/>
            <a:ext cx="457200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Dietitians Role Statements: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Eating Disorders</a:t>
            </a:r>
          </a:p>
          <a:p>
            <a:pPr marL="274320" lvl="1" indent="0">
              <a:spcAft>
                <a:spcPts val="600"/>
              </a:spcAft>
              <a:buNone/>
            </a:pPr>
            <a:r>
              <a:rPr lang="en-US" sz="2000" dirty="0">
                <a:hlinkClick r:id="rId3"/>
              </a:rPr>
              <a:t>https://dietitiansaustralia.org.au/working-dietetics/standards-and-scope/role-statements/eating-disorders-role-statement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Mental Health</a:t>
            </a:r>
          </a:p>
          <a:p>
            <a:pPr marL="274320" lvl="1" indent="0">
              <a:spcAft>
                <a:spcPts val="600"/>
              </a:spcAft>
              <a:buNone/>
            </a:pPr>
            <a:r>
              <a:rPr lang="en-US" sz="2000" dirty="0">
                <a:hlinkClick r:id="rId4"/>
              </a:rPr>
              <a:t>https://dietitiansaustralia.org.au/working-dietetics/standards-and-scope/role-statements/mental-health-role-statement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1257"/>
            <a:ext cx="11063845" cy="2466247"/>
          </a:xfrm>
        </p:spPr>
        <p:txBody>
          <a:bodyPr>
            <a:normAutofit/>
          </a:bodyPr>
          <a:lstStyle/>
          <a:p>
            <a:r>
              <a:rPr lang="en-US" sz="6600" dirty="0"/>
              <a:t>Dietitians in Mental Health, what does the evidence say?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350" y="2982824"/>
            <a:ext cx="10766962" cy="28810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Presented by: Dr Scott Teasdale</a:t>
            </a:r>
          </a:p>
          <a:p>
            <a:endParaRPr lang="en-US" i="1" dirty="0"/>
          </a:p>
          <a:p>
            <a:r>
              <a:rPr lang="en-US" i="1" dirty="0"/>
              <a:t>On behalf of the Mental Health Working Group</a:t>
            </a:r>
          </a:p>
          <a:p>
            <a:pPr>
              <a:lnSpc>
                <a:spcPct val="170000"/>
              </a:lnSpc>
            </a:pPr>
            <a:r>
              <a:rPr lang="en-AU" sz="2400" dirty="0"/>
              <a:t>Professor Tracy Burrows, Janice Plain, Deanne Harris, A/Prof Adrienne Forsyth, Georgina Latimer. Michelle Roberton, Tetyana Rocks, Megan Whatnall, Julia Schindlmayr </a:t>
            </a:r>
          </a:p>
          <a:p>
            <a:endParaRPr lang="en-AU" dirty="0"/>
          </a:p>
          <a:p>
            <a:r>
              <a:rPr lang="en-AU" sz="2400" dirty="0"/>
              <a:t>Acknowledgement</a:t>
            </a:r>
            <a:r>
              <a:rPr lang="en-AU" dirty="0"/>
              <a:t>: Dietitians Australia</a:t>
            </a:r>
          </a:p>
          <a:p>
            <a:r>
              <a:rPr lang="en-AU" dirty="0"/>
              <a:t>Contact: tracy.burrows@newcastle.edu.au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34055-7DC2-48BC-8562-CD9B5C0C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041" y="5443416"/>
            <a:ext cx="25812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B752E-CB5D-C94A-A246-02C45164A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538" y="1828800"/>
            <a:ext cx="10192061" cy="4348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Poor diet is one of the leading causes of premature mortality globally</a:t>
            </a:r>
          </a:p>
          <a:p>
            <a:pPr>
              <a:lnSpc>
                <a:spcPct val="150000"/>
              </a:lnSpc>
            </a:pPr>
            <a:r>
              <a:rPr lang="en-US" dirty="0"/>
              <a:t>Major contributor to the burden of disease, including non-communicable diseases such as diabetes, cardiovascular diseases and cancers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47F691-D463-B745-BE9E-6C76329D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Background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417B5E-BE9F-7344-98D2-1B03EF8A2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855702"/>
              </p:ext>
            </p:extLst>
          </p:nvPr>
        </p:nvGraphicFramePr>
        <p:xfrm>
          <a:off x="3381353" y="3557749"/>
          <a:ext cx="5429294" cy="330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2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</p:spPr>
        <p:txBody>
          <a:bodyPr anchor="b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AU" dirty="0">
                <a:effectLst/>
              </a:rPr>
              <a:t>Accredited Practising Dietitians (APDs) are health professionals </a:t>
            </a:r>
          </a:p>
          <a:p>
            <a:pPr>
              <a:lnSpc>
                <a:spcPct val="150000"/>
              </a:lnSpc>
            </a:pPr>
            <a:endParaRPr lang="en-AU" dirty="0"/>
          </a:p>
          <a:p>
            <a:pPr>
              <a:lnSpc>
                <a:spcPct val="150000"/>
              </a:lnSpc>
            </a:pPr>
            <a:r>
              <a:rPr lang="en-AU" dirty="0"/>
              <a:t>APDs are registered by Dietitians Australia (over 8,000 members)</a:t>
            </a:r>
            <a:endParaRPr lang="en-US" dirty="0"/>
          </a:p>
          <a:p>
            <a:pPr>
              <a:lnSpc>
                <a:spcPct val="150000"/>
              </a:lnSpc>
            </a:pPr>
            <a:endParaRPr lang="en-AU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AU" dirty="0"/>
              <a:t>APDs are skilled to provide </a:t>
            </a:r>
            <a:r>
              <a:rPr lang="en-AU" dirty="0">
                <a:effectLst/>
              </a:rPr>
              <a:t>effective, evidence-based dietary management of mental and/or associated physical illness</a:t>
            </a:r>
          </a:p>
          <a:p>
            <a:endParaRPr lang="en-AU" dirty="0">
              <a:effectLst/>
            </a:endParaRPr>
          </a:p>
        </p:txBody>
      </p:sp>
      <p:pic>
        <p:nvPicPr>
          <p:cNvPr id="7" name="Picture 4" descr="Brady Schulz">
            <a:extLst>
              <a:ext uri="{FF2B5EF4-FFF2-40B4-BE49-F238E27FC236}">
                <a16:creationId xmlns:a16="http://schemas.microsoft.com/office/drawing/2014/main" id="{7F90C2D9-C923-274D-A72D-8FC19FDC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9" y="1625283"/>
            <a:ext cx="4572000" cy="45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5DCE-44AD-D340-9907-88E2DDEE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Committed to improving the physical health of people living with a mental health condition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CCB22-CEED-4143-B085-B9DF7D134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Dietitians Australia is a signatory to the Equally Well Consensus Statement. </a:t>
            </a: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Having a focus on mental health as one of the association's </a:t>
            </a: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core policy and advocacy priorities </a:t>
            </a:r>
            <a:endParaRPr lang="en-AU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Establishing an </a:t>
            </a: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expert advisory group 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(2020-2021) to make recommendations for advocacy in mental health 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Developing an </a:t>
            </a: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evidence brief 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to show the importance of nutrition in mental health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Supporting research 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that stemmed from the expert advisory group's recommendations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Actively </a:t>
            </a:r>
            <a:r>
              <a:rPr lang="en-AU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pursuing national policy and health system reform </a:t>
            </a:r>
            <a:r>
              <a:rPr lang="en-A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impacting on the physical health of people living with mental health condition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</p:spPr>
        <p:txBody>
          <a:bodyPr anchor="b">
            <a:normAutofit/>
          </a:bodyPr>
          <a:lstStyle/>
          <a:p>
            <a:r>
              <a:rPr lang="en-AU">
                <a:effectLst/>
              </a:rPr>
              <a:t>Aims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C5A37-8A4F-4CE8-BE3E-B9FFB9B90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/>
          <a:p>
            <a:endParaRPr lang="en-AU" dirty="0">
              <a:effectLst/>
            </a:endParaRPr>
          </a:p>
          <a:p>
            <a:r>
              <a:rPr lang="en-AU" dirty="0">
                <a:effectLst/>
              </a:rPr>
              <a:t>Project 1: Do dietary interventions improve dietary intake, mental health symptomology and/or physical health outcomes in people with </a:t>
            </a:r>
            <a:r>
              <a:rPr lang="en-AU" dirty="0"/>
              <a:t>m</a:t>
            </a:r>
            <a:r>
              <a:rPr lang="en-AU" dirty="0">
                <a:effectLst/>
              </a:rPr>
              <a:t>ental health conditions?</a:t>
            </a:r>
          </a:p>
          <a:p>
            <a:endParaRPr lang="en-AU" dirty="0"/>
          </a:p>
          <a:p>
            <a:r>
              <a:rPr lang="en-AU" dirty="0"/>
              <a:t>Project </a:t>
            </a:r>
            <a:r>
              <a:rPr lang="en-AU" dirty="0">
                <a:effectLst/>
              </a:rPr>
              <a:t>2: Are dietary interventions </a:t>
            </a:r>
            <a:r>
              <a:rPr lang="en-AU" dirty="0"/>
              <a:t>delivered to</a:t>
            </a:r>
            <a:r>
              <a:rPr lang="en-AU" dirty="0">
                <a:effectLst/>
              </a:rPr>
              <a:t> individuals with mental health conditions cost-effective? 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8" descr="Most Satisfying Cast Net Fishing Video - Traditional Net Catch Fishing in  The River - YouTube">
            <a:extLst>
              <a:ext uri="{FF2B5EF4-FFF2-40B4-BE49-F238E27FC236}">
                <a16:creationId xmlns:a16="http://schemas.microsoft.com/office/drawing/2014/main" id="{FE04AB55-6033-3446-8719-25358B0E3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7"/>
          <a:stretch/>
        </p:blipFill>
        <p:spPr bwMode="auto">
          <a:xfrm>
            <a:off x="6324599" y="1828800"/>
            <a:ext cx="4572000" cy="43481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Rapid reviews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1031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ea typeface="Times New Roman" panose="02020603050405020304" pitchFamily="18" charset="0"/>
              </a:rPr>
              <a:t>4 rapid reviews</a:t>
            </a:r>
          </a:p>
          <a:p>
            <a:pPr>
              <a:lnSpc>
                <a:spcPct val="150000"/>
              </a:lnSpc>
            </a:pPr>
            <a:r>
              <a:rPr lang="en-AU" dirty="0">
                <a:ea typeface="Times New Roman" panose="02020603050405020304" pitchFamily="18" charset="0"/>
              </a:rPr>
              <a:t>Included systematic reviews of intervention studies</a:t>
            </a:r>
          </a:p>
          <a:p>
            <a:pPr>
              <a:lnSpc>
                <a:spcPct val="150000"/>
              </a:lnSpc>
            </a:pPr>
            <a:r>
              <a:rPr lang="en-AU" dirty="0">
                <a:ea typeface="Times New Roman" panose="02020603050405020304" pitchFamily="18" charset="0"/>
              </a:rPr>
              <a:t>Mental or physical health outcomes</a:t>
            </a:r>
          </a:p>
          <a:p>
            <a:pPr>
              <a:lnSpc>
                <a:spcPct val="150000"/>
              </a:lnSpc>
            </a:pPr>
            <a:r>
              <a:rPr lang="en-AU" dirty="0">
                <a:ea typeface="Times New Roman" panose="02020603050405020304" pitchFamily="18" charset="0"/>
              </a:rPr>
              <a:t>S</a:t>
            </a:r>
            <a:r>
              <a:rPr lang="en-AU" dirty="0">
                <a:effectLst/>
                <a:ea typeface="Times New Roman" panose="02020603050405020304" pitchFamily="18" charset="0"/>
              </a:rPr>
              <a:t>tandardised screening and data extraction was undertaken by research team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9E60F2-368C-44CB-86FA-7A38765A15B8}"/>
              </a:ext>
            </a:extLst>
          </p:cNvPr>
          <p:cNvSpPr/>
          <p:nvPr/>
        </p:nvSpPr>
        <p:spPr>
          <a:xfrm>
            <a:off x="8000965" y="1191531"/>
            <a:ext cx="2083444" cy="1689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3564A3-C869-46A4-AACB-E2A47D216223}"/>
              </a:ext>
            </a:extLst>
          </p:cNvPr>
          <p:cNvSpPr/>
          <p:nvPr/>
        </p:nvSpPr>
        <p:spPr>
          <a:xfrm>
            <a:off x="9356052" y="2718404"/>
            <a:ext cx="2083444" cy="1689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448E57-69EF-4308-AEE1-416AAD72DD5A}"/>
              </a:ext>
            </a:extLst>
          </p:cNvPr>
          <p:cNvSpPr/>
          <p:nvPr/>
        </p:nvSpPr>
        <p:spPr>
          <a:xfrm>
            <a:off x="7943161" y="4145666"/>
            <a:ext cx="2083444" cy="1689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71F864-1172-4C50-9233-ABF1C8D6FB62}"/>
              </a:ext>
            </a:extLst>
          </p:cNvPr>
          <p:cNvSpPr/>
          <p:nvPr/>
        </p:nvSpPr>
        <p:spPr>
          <a:xfrm>
            <a:off x="6576107" y="2682679"/>
            <a:ext cx="2083444" cy="1689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961B8-F6B0-4E9C-9E97-503015E5DC32}"/>
              </a:ext>
            </a:extLst>
          </p:cNvPr>
          <p:cNvSpPr txBox="1"/>
          <p:nvPr/>
        </p:nvSpPr>
        <p:spPr>
          <a:xfrm>
            <a:off x="8300942" y="1618144"/>
            <a:ext cx="148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People with an eating disorder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31EAC-A9BB-409F-95C5-150B69A70EF3}"/>
              </a:ext>
            </a:extLst>
          </p:cNvPr>
          <p:cNvSpPr txBox="1"/>
          <p:nvPr/>
        </p:nvSpPr>
        <p:spPr>
          <a:xfrm>
            <a:off x="9592851" y="3020248"/>
            <a:ext cx="160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People with a depressive  &amp;/or anxiety disorder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07B99-BBEC-4112-8B7E-F66DB4C55DAD}"/>
              </a:ext>
            </a:extLst>
          </p:cNvPr>
          <p:cNvSpPr txBox="1"/>
          <p:nvPr/>
        </p:nvSpPr>
        <p:spPr>
          <a:xfrm>
            <a:off x="7943161" y="4604814"/>
            <a:ext cx="198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People with a severe mental illness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2C48A-65AF-4C6D-9F98-CE2D31B0399A}"/>
              </a:ext>
            </a:extLst>
          </p:cNvPr>
          <p:cNvSpPr txBox="1"/>
          <p:nvPr/>
        </p:nvSpPr>
        <p:spPr>
          <a:xfrm>
            <a:off x="6669911" y="3141806"/>
            <a:ext cx="189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People with a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2553-36CA-4756-8844-843FB83D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59" y="502334"/>
            <a:ext cx="9601200" cy="1069940"/>
          </a:xfrm>
        </p:spPr>
        <p:txBody>
          <a:bodyPr/>
          <a:lstStyle/>
          <a:p>
            <a:r>
              <a:rPr lang="en-AU" dirty="0"/>
              <a:t>People experiencing a</a:t>
            </a:r>
            <a:br>
              <a:rPr lang="en-AU" dirty="0"/>
            </a:br>
            <a:r>
              <a:rPr lang="en-AU" dirty="0"/>
              <a:t>Severe Mental Illness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A674356-4D94-4AEB-99F8-68696AB4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754" y="2314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5A0419-5BE9-49E6-9F75-F195917FB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96747"/>
              </p:ext>
            </p:extLst>
          </p:nvPr>
        </p:nvGraphicFramePr>
        <p:xfrm>
          <a:off x="7057051" y="743740"/>
          <a:ext cx="4937827" cy="539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6419953" imgH="7010400" progId="Visio.Drawing.15">
                  <p:embed/>
                </p:oleObj>
              </mc:Choice>
              <mc:Fallback>
                <p:oleObj r:id="rId4" imgW="6419953" imgH="701040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E5A0419-5BE9-49E6-9F75-F195917FB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051" y="743740"/>
                        <a:ext cx="4937827" cy="5397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EBD9438E-F76C-4409-8E38-69416C3BE141}"/>
              </a:ext>
            </a:extLst>
          </p:cNvPr>
          <p:cNvSpPr/>
          <p:nvPr/>
        </p:nvSpPr>
        <p:spPr>
          <a:xfrm>
            <a:off x="6736976" y="5079413"/>
            <a:ext cx="2815883" cy="117346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A51AC-BDCE-4014-A56B-2A22FAC6111F}"/>
              </a:ext>
            </a:extLst>
          </p:cNvPr>
          <p:cNvSpPr txBox="1"/>
          <p:nvPr/>
        </p:nvSpPr>
        <p:spPr>
          <a:xfrm>
            <a:off x="359559" y="1843185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Interventions:</a:t>
            </a: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M</a:t>
            </a:r>
            <a:r>
              <a:rPr lang="en-AU" sz="1800" b="0" i="0" u="none" strike="noStrike" dirty="0">
                <a:effectLst/>
                <a:latin typeface="Arial" panose="020B0604020202020204" pitchFamily="34" charset="0"/>
              </a:rPr>
              <a:t>ajority (n= 25) were in populations of those living with schizophrenia </a:t>
            </a:r>
            <a:r>
              <a:rPr lang="en-AU" dirty="0">
                <a:latin typeface="Arial" panose="020B0604020202020204" pitchFamily="34" charset="0"/>
              </a:rPr>
              <a:t>and</a:t>
            </a:r>
            <a:r>
              <a:rPr lang="en-AU" sz="1800" b="0" i="0" u="none" strike="noStrike" dirty="0">
                <a:effectLst/>
                <a:latin typeface="Arial" panose="020B0604020202020204" pitchFamily="34" charset="0"/>
              </a:rPr>
              <a:t> related psychoses</a:t>
            </a: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effectLst/>
                <a:latin typeface="Arial" panose="020B0604020202020204" pitchFamily="34" charset="0"/>
              </a:rPr>
              <a:t>Predominantly diet modification only or multi behavioural interventions targeting physical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Supplementation (predominantly omega-3) focussed on mental health</a:t>
            </a:r>
            <a:endParaRPr lang="en-A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r>
              <a:rPr lang="en-A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Effectiveness:</a:t>
            </a:r>
            <a:endParaRPr lang="en-AU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Mixed but generally modest favourable effect on weight, BMI and waist circumference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Mixed results for nutritional supplementation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No effect of probiotics on symptoms of schizophrenia (only 1 study found)</a:t>
            </a:r>
          </a:p>
        </p:txBody>
      </p:sp>
    </p:spTree>
    <p:extLst>
      <p:ext uri="{BB962C8B-B14F-4D97-AF65-F5344CB8AC3E}">
        <p14:creationId xmlns:p14="http://schemas.microsoft.com/office/powerpoint/2010/main" val="22460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BC26-B361-413C-9809-AC53DF4C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10" y="445430"/>
            <a:ext cx="9601200" cy="1069940"/>
          </a:xfrm>
        </p:spPr>
        <p:txBody>
          <a:bodyPr/>
          <a:lstStyle/>
          <a:p>
            <a:r>
              <a:rPr lang="en-AU" dirty="0"/>
              <a:t>People experiencing a Depressive</a:t>
            </a:r>
            <a:br>
              <a:rPr lang="en-AU" dirty="0"/>
            </a:br>
            <a:r>
              <a:rPr lang="en-AU" dirty="0"/>
              <a:t>&amp;/or Anxiety Disorder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CEC45A-EF77-49F6-8785-F0FAB9513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E2115A-F015-41AC-A26D-656292717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14448"/>
              </p:ext>
            </p:extLst>
          </p:nvPr>
        </p:nvGraphicFramePr>
        <p:xfrm>
          <a:off x="6696636" y="637350"/>
          <a:ext cx="5107885" cy="558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6419953" imgH="7010400" progId="Visio.Drawing.15">
                  <p:embed/>
                </p:oleObj>
              </mc:Choice>
              <mc:Fallback>
                <p:oleObj r:id="rId4" imgW="6419953" imgH="701040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9E2115A-F015-41AC-A26D-656292717E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36" y="637350"/>
                        <a:ext cx="5107885" cy="558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530D3E8-95F8-4CD1-A87C-26CC48101A7A}"/>
              </a:ext>
            </a:extLst>
          </p:cNvPr>
          <p:cNvSpPr/>
          <p:nvPr/>
        </p:nvSpPr>
        <p:spPr>
          <a:xfrm>
            <a:off x="6347013" y="5150711"/>
            <a:ext cx="2823881" cy="106994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EAE67-F473-45C9-BE8B-602E76954682}"/>
              </a:ext>
            </a:extLst>
          </p:cNvPr>
          <p:cNvSpPr txBox="1"/>
          <p:nvPr/>
        </p:nvSpPr>
        <p:spPr>
          <a:xfrm>
            <a:off x="544010" y="1740588"/>
            <a:ext cx="5551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Included reviews:</a:t>
            </a:r>
            <a:endParaRPr lang="en-A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effectLst/>
                <a:latin typeface="Arial" panose="020B0604020202020204" pitchFamily="34" charset="0"/>
              </a:rPr>
              <a:t>Number of studies included in the reviews ranged from 1 study to 40 studies.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effectLst/>
                <a:latin typeface="Arial" panose="020B0604020202020204" pitchFamily="34" charset="0"/>
              </a:rPr>
              <a:t>Most reviews focused on individuals with depression </a:t>
            </a:r>
            <a:r>
              <a:rPr lang="en-AU" dirty="0">
                <a:latin typeface="Arial" panose="020B0604020202020204" pitchFamily="34" charset="0"/>
              </a:rPr>
              <a:t>and use of supplements</a:t>
            </a:r>
            <a:endParaRPr lang="en-AU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</a:endParaRPr>
          </a:p>
          <a:p>
            <a:r>
              <a:rPr lang="en-AU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Effect</a:t>
            </a:r>
            <a:r>
              <a:rPr lang="en-A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iveness:</a:t>
            </a: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Small/modest effect of dietary improvement on symptoms of depression (larger effect in people experiencing a Depressive disorder)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Probiotics and symbiotics had favourable impacts on symptoms of depression and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Mixed results for omega-3 on depression symptoms of depression</a:t>
            </a:r>
          </a:p>
        </p:txBody>
      </p:sp>
    </p:spTree>
    <p:extLst>
      <p:ext uri="{BB962C8B-B14F-4D97-AF65-F5344CB8AC3E}">
        <p14:creationId xmlns:p14="http://schemas.microsoft.com/office/powerpoint/2010/main" val="31437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1229</Words>
  <Application>Microsoft Macintosh PowerPoint</Application>
  <PresentationFormat>Widescreen</PresentationFormat>
  <Paragraphs>178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Brushed Metal 16x9</vt:lpstr>
      <vt:lpstr>Office Theme</vt:lpstr>
      <vt:lpstr>Visio.Drawing.15</vt:lpstr>
      <vt:lpstr>PowerPoint Presentation</vt:lpstr>
      <vt:lpstr>Dietitians in Mental Health, what does the evidence say?</vt:lpstr>
      <vt:lpstr>Background</vt:lpstr>
      <vt:lpstr>Background</vt:lpstr>
      <vt:lpstr>Committed to improving the physical health of people living with a mental health condition</vt:lpstr>
      <vt:lpstr>Aims </vt:lpstr>
      <vt:lpstr>Project 1: Rapid reviews </vt:lpstr>
      <vt:lpstr>People experiencing a Severe Mental Illness </vt:lpstr>
      <vt:lpstr>People experiencing a Depressive &amp;/or Anxiety Disorder</vt:lpstr>
      <vt:lpstr>People living with an  Eating Disorder</vt:lpstr>
      <vt:lpstr>People with a Substance  Use Disorder</vt:lpstr>
      <vt:lpstr>Project 2  </vt:lpstr>
      <vt:lpstr>PowerPoint Presentation</vt:lpstr>
      <vt:lpstr>Results</vt:lpstr>
      <vt:lpstr>PowerPoint Presentation</vt:lpstr>
      <vt:lpstr>Discussion: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Tracy Burrows</dc:creator>
  <cp:lastModifiedBy>Scott Teasdale</cp:lastModifiedBy>
  <cp:revision>19</cp:revision>
  <dcterms:created xsi:type="dcterms:W3CDTF">2022-04-04T22:21:53Z</dcterms:created>
  <dcterms:modified xsi:type="dcterms:W3CDTF">2022-04-13T00:27:40Z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