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16.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7.xml" ContentType="application/vnd.openxmlformats-officedocument.presentationml.notesSlide+xml"/>
  <Override PartName="/ppt/tags/tag11.xml" ContentType="application/vnd.openxmlformats-officedocument.presentationml.tags+xml"/>
  <Override PartName="/ppt/notesSlides/notesSlide18.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377" r:id="rId2"/>
    <p:sldId id="262" r:id="rId3"/>
    <p:sldId id="263" r:id="rId4"/>
    <p:sldId id="264" r:id="rId5"/>
    <p:sldId id="382" r:id="rId6"/>
    <p:sldId id="266" r:id="rId7"/>
    <p:sldId id="267" r:id="rId8"/>
    <p:sldId id="258" r:id="rId9"/>
    <p:sldId id="331" r:id="rId10"/>
    <p:sldId id="361" r:id="rId11"/>
    <p:sldId id="359" r:id="rId12"/>
    <p:sldId id="360" r:id="rId13"/>
    <p:sldId id="393" r:id="rId14"/>
    <p:sldId id="325" r:id="rId15"/>
    <p:sldId id="357" r:id="rId16"/>
    <p:sldId id="323" r:id="rId17"/>
    <p:sldId id="309" r:id="rId18"/>
    <p:sldId id="391" r:id="rId19"/>
    <p:sldId id="327" r:id="rId20"/>
    <p:sldId id="260" r:id="rId21"/>
    <p:sldId id="358" r:id="rId22"/>
    <p:sldId id="380" r:id="rId23"/>
    <p:sldId id="363" r:id="rId24"/>
    <p:sldId id="378" r:id="rId25"/>
    <p:sldId id="379" r:id="rId26"/>
    <p:sldId id="274" r:id="rId27"/>
    <p:sldId id="367" r:id="rId28"/>
    <p:sldId id="329" r:id="rId29"/>
    <p:sldId id="278" r:id="rId30"/>
    <p:sldId id="273" r:id="rId31"/>
    <p:sldId id="392" r:id="rId32"/>
    <p:sldId id="280" r:id="rId33"/>
    <p:sldId id="277" r:id="rId34"/>
    <p:sldId id="388" r:id="rId35"/>
    <p:sldId id="282" r:id="rId36"/>
    <p:sldId id="276" r:id="rId37"/>
    <p:sldId id="375" r:id="rId38"/>
    <p:sldId id="366" r:id="rId39"/>
    <p:sldId id="342" r:id="rId40"/>
    <p:sldId id="374" r:id="rId41"/>
    <p:sldId id="389" r:id="rId42"/>
    <p:sldId id="390" r:id="rId43"/>
    <p:sldId id="364" r:id="rId44"/>
    <p:sldId id="284" r:id="rId45"/>
    <p:sldId id="384"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502" autoAdjust="0"/>
    <p:restoredTop sz="87288" autoAdjust="0"/>
  </p:normalViewPr>
  <p:slideViewPr>
    <p:cSldViewPr snapToGrid="0">
      <p:cViewPr varScale="1">
        <p:scale>
          <a:sx n="72" d="100"/>
          <a:sy n="72" d="100"/>
        </p:scale>
        <p:origin x="58" y="3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D9CA8F-08AC-4AE4-9100-79B6095506FF}" type="datetimeFigureOut">
              <a:rPr lang="en-AU" smtClean="0"/>
              <a:t>12/04/2022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E611D4-BEE2-43D1-8EAE-4F00A78805A6}" type="slidenum">
              <a:rPr lang="en-AU" smtClean="0"/>
              <a:t>‹#›</a:t>
            </a:fld>
            <a:endParaRPr lang="en-AU"/>
          </a:p>
        </p:txBody>
      </p:sp>
    </p:spTree>
    <p:extLst>
      <p:ext uri="{BB962C8B-B14F-4D97-AF65-F5344CB8AC3E}">
        <p14:creationId xmlns:p14="http://schemas.microsoft.com/office/powerpoint/2010/main" val="2863883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health.harvard.edu/blog/strategies-to-promote-better-sleep-in-these-uncertain-times-2020032719333"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journals.sagepub.com/doi/full/10.1177/0004867417723990"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ncbi.nlm.nih.gov/pmc/articles/PMC6135246/"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medscape.com/viewarticle/897878#vp_2"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unsplash.com/@theplaceforthings"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www.frontiersin.org/articles/10.3389/fpsyg.2021.630422/full#ref71" TargetMode="External"/><Relationship Id="rId3" Type="http://schemas.openxmlformats.org/officeDocument/2006/relationships/hyperlink" Target="https://www.frontiersin.org/articles/10.3389/fpsyg.2021.630422/full#ref133" TargetMode="External"/><Relationship Id="rId7" Type="http://schemas.openxmlformats.org/officeDocument/2006/relationships/hyperlink" Target="https://www.frontiersin.org/articles/10.3389/fpsyg.2021.630422/full#ref35"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www.frontiersin.org/articles/10.3389/fpsyg.2021.630422/full#ref146" TargetMode="External"/><Relationship Id="rId5" Type="http://schemas.openxmlformats.org/officeDocument/2006/relationships/hyperlink" Target="https://www.frontiersin.org/articles/10.3389/fpsyg.2021.630422/full#ref43" TargetMode="External"/><Relationship Id="rId4" Type="http://schemas.openxmlformats.org/officeDocument/2006/relationships/hyperlink" Target="https://www.frontiersin.org/articles/10.3389/fpsyg.2021.630422/full#ref21" TargetMode="External"/><Relationship Id="rId9" Type="http://schemas.openxmlformats.org/officeDocument/2006/relationships/hyperlink" Target="https://www.frontiersin.org/articles/10.3389/fpsyg.2021.630422/full#ref38"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5763" y="850900"/>
            <a:ext cx="4075112" cy="2292350"/>
          </a:xfrm>
        </p:spPr>
      </p:sp>
      <p:sp>
        <p:nvSpPr>
          <p:cNvPr id="3" name="Notes Placeholder 2"/>
          <p:cNvSpPr>
            <a:spLocks noGrp="1"/>
          </p:cNvSpPr>
          <p:nvPr>
            <p:ph type="body" idx="1"/>
          </p:nvPr>
        </p:nvSpPr>
        <p:spPr/>
        <p:txBody>
          <a:bodyPr/>
          <a:lstStyle/>
          <a:p>
            <a:r>
              <a:rPr lang="en-NZ" dirty="0"/>
              <a:t>Add your name and introduce yourself</a:t>
            </a:r>
          </a:p>
          <a:p>
            <a:r>
              <a:rPr lang="en-NZ" dirty="0"/>
              <a:t>Also let people know about following us on social media – all handles on last slide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24E2841-FFFD-4A59-BE8D-6DD6D3A261CD}" type="slidenum">
              <a:rPr kumimoji="0" lang="en-NZ" sz="1200" b="0" i="0" u="none" strike="noStrike" kern="1200" cap="none" spc="0" normalizeH="0" baseline="0" noProof="0" smtClean="0">
                <a:ln>
                  <a:noFill/>
                </a:ln>
                <a:solidFill>
                  <a:prstClr val="black"/>
                </a:solidFill>
                <a:effectLst/>
                <a:uLnTx/>
                <a:uFillTx/>
                <a:latin typeface="Times New Roman"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NZ" sz="1200" b="0" i="0" u="none" strike="noStrike" kern="1200" cap="none" spc="0" normalizeH="0" baseline="0" noProof="0" dirty="0">
              <a:ln>
                <a:noFill/>
              </a:ln>
              <a:solidFill>
                <a:prstClr val="black"/>
              </a:solidFill>
              <a:effectLst/>
              <a:uLnTx/>
              <a:uFillTx/>
              <a:latin typeface="Times New Roman" charset="0"/>
              <a:ea typeface="+mn-ea"/>
              <a:cs typeface="+mn-cs"/>
            </a:endParaRPr>
          </a:p>
        </p:txBody>
      </p:sp>
    </p:spTree>
    <p:extLst>
      <p:ext uri="{BB962C8B-B14F-4D97-AF65-F5344CB8AC3E}">
        <p14:creationId xmlns:p14="http://schemas.microsoft.com/office/powerpoint/2010/main" val="23308774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Image from: </a:t>
            </a:r>
            <a:r>
              <a:rPr lang="en-AU" dirty="0">
                <a:hlinkClick r:id="rId3"/>
              </a:rPr>
              <a:t>https://www.health.harvard.edu/blog/strategies-to-promote-better-sleep-in-these-uncertain-times-2020032719333</a:t>
            </a:r>
            <a:endParaRPr lang="en-AU" dirty="0"/>
          </a:p>
          <a:p>
            <a:endParaRPr lang="en-AU" b="1" dirty="0"/>
          </a:p>
          <a:p>
            <a:endParaRPr lang="en-US" b="1" dirty="0"/>
          </a:p>
          <a:p>
            <a:r>
              <a:rPr lang="en-AU" sz="1200" b="0" i="0" kern="1200" dirty="0" err="1">
                <a:solidFill>
                  <a:schemeClr val="tx1"/>
                </a:solidFill>
                <a:effectLst/>
                <a:latin typeface="+mn-lt"/>
                <a:ea typeface="+mn-ea"/>
                <a:cs typeface="+mn-cs"/>
              </a:rPr>
              <a:t>Hombali</a:t>
            </a:r>
            <a:r>
              <a:rPr lang="en-AU" sz="1200" b="0" i="0" kern="1200" dirty="0">
                <a:solidFill>
                  <a:schemeClr val="tx1"/>
                </a:solidFill>
                <a:effectLst/>
                <a:latin typeface="+mn-lt"/>
                <a:ea typeface="+mn-ea"/>
                <a:cs typeface="+mn-cs"/>
              </a:rPr>
              <a:t> A, </a:t>
            </a:r>
            <a:r>
              <a:rPr lang="en-AU" sz="1200" b="0" i="0" kern="1200" dirty="0" err="1">
                <a:solidFill>
                  <a:schemeClr val="tx1"/>
                </a:solidFill>
                <a:effectLst/>
                <a:latin typeface="+mn-lt"/>
                <a:ea typeface="+mn-ea"/>
                <a:cs typeface="+mn-cs"/>
              </a:rPr>
              <a:t>Seow</a:t>
            </a:r>
            <a:r>
              <a:rPr lang="en-AU" sz="1200" b="0" i="0" kern="1200" dirty="0">
                <a:solidFill>
                  <a:schemeClr val="tx1"/>
                </a:solidFill>
                <a:effectLst/>
                <a:latin typeface="+mn-lt"/>
                <a:ea typeface="+mn-ea"/>
                <a:cs typeface="+mn-cs"/>
              </a:rPr>
              <a:t> E, Yuan Q, et al. Prevalence and correlates of sleep disorder symptoms in psychiatric disorders. Psychiatry Res 2018;pii: S0165-1781(18)30268–23. </a:t>
            </a:r>
            <a:r>
              <a:rPr lang="en-AU" sz="1200" b="0" i="0" kern="1200" dirty="0" err="1">
                <a:solidFill>
                  <a:schemeClr val="tx1"/>
                </a:solidFill>
                <a:effectLst/>
                <a:latin typeface="+mn-lt"/>
                <a:ea typeface="+mn-ea"/>
                <a:cs typeface="+mn-cs"/>
              </a:rPr>
              <a:t>doi</a:t>
            </a:r>
            <a:r>
              <a:rPr lang="en-AU" sz="1200" b="0" i="0" kern="1200" dirty="0">
                <a:solidFill>
                  <a:schemeClr val="tx1"/>
                </a:solidFill>
                <a:effectLst/>
                <a:latin typeface="+mn-lt"/>
                <a:ea typeface="+mn-ea"/>
                <a:cs typeface="+mn-cs"/>
              </a:rPr>
              <a:t>: 10.1016/j.psychres.2018.07.009. </a:t>
            </a:r>
          </a:p>
          <a:p>
            <a:r>
              <a:rPr lang="en-AU" sz="1200" b="0" i="0" kern="1200" dirty="0">
                <a:solidFill>
                  <a:schemeClr val="tx1"/>
                </a:solidFill>
                <a:effectLst/>
                <a:latin typeface="+mn-lt"/>
                <a:ea typeface="+mn-ea"/>
                <a:cs typeface="+mn-cs"/>
              </a:rPr>
              <a:t>Franzen PL, </a:t>
            </a:r>
            <a:r>
              <a:rPr lang="en-AU" sz="1200" b="0" i="0" kern="1200" dirty="0" err="1">
                <a:solidFill>
                  <a:schemeClr val="tx1"/>
                </a:solidFill>
                <a:effectLst/>
                <a:latin typeface="+mn-lt"/>
                <a:ea typeface="+mn-ea"/>
                <a:cs typeface="+mn-cs"/>
              </a:rPr>
              <a:t>Buysse</a:t>
            </a:r>
            <a:r>
              <a:rPr lang="en-AU" sz="1200" b="0" i="0" kern="1200" dirty="0">
                <a:solidFill>
                  <a:schemeClr val="tx1"/>
                </a:solidFill>
                <a:effectLst/>
                <a:latin typeface="+mn-lt"/>
                <a:ea typeface="+mn-ea"/>
                <a:cs typeface="+mn-cs"/>
              </a:rPr>
              <a:t> DJ. Sleep disturbances and depression: Risk relationships for subsequent depression and therapeutic implications. Dialogues Clin </a:t>
            </a:r>
            <a:r>
              <a:rPr lang="en-AU" sz="1200" b="0" i="0" kern="1200" dirty="0" err="1">
                <a:solidFill>
                  <a:schemeClr val="tx1"/>
                </a:solidFill>
                <a:effectLst/>
                <a:latin typeface="+mn-lt"/>
                <a:ea typeface="+mn-ea"/>
                <a:cs typeface="+mn-cs"/>
              </a:rPr>
              <a:t>Neurosci</a:t>
            </a:r>
            <a:r>
              <a:rPr lang="en-AU" sz="1200" b="0" i="0" kern="1200" dirty="0">
                <a:solidFill>
                  <a:schemeClr val="tx1"/>
                </a:solidFill>
                <a:effectLst/>
                <a:latin typeface="+mn-lt"/>
                <a:ea typeface="+mn-ea"/>
                <a:cs typeface="+mn-cs"/>
              </a:rPr>
              <a:t> 2008;10(4):473–81. </a:t>
            </a:r>
          </a:p>
          <a:p>
            <a:r>
              <a:rPr lang="en-AU" sz="1200" b="0" i="0" kern="1200" dirty="0" err="1">
                <a:solidFill>
                  <a:schemeClr val="tx1"/>
                </a:solidFill>
                <a:effectLst/>
                <a:latin typeface="+mn-lt"/>
                <a:ea typeface="+mn-ea"/>
                <a:cs typeface="+mn-cs"/>
              </a:rPr>
              <a:t>Kaskie</a:t>
            </a:r>
            <a:r>
              <a:rPr lang="en-AU" sz="1200" b="0" i="0" kern="1200" dirty="0">
                <a:solidFill>
                  <a:schemeClr val="tx1"/>
                </a:solidFill>
                <a:effectLst/>
                <a:latin typeface="+mn-lt"/>
                <a:ea typeface="+mn-ea"/>
                <a:cs typeface="+mn-cs"/>
              </a:rPr>
              <a:t> RE, Graziano B, </a:t>
            </a:r>
            <a:r>
              <a:rPr lang="en-AU" sz="1200" b="0" i="0" kern="1200" dirty="0" err="1">
                <a:solidFill>
                  <a:schemeClr val="tx1"/>
                </a:solidFill>
                <a:effectLst/>
                <a:latin typeface="+mn-lt"/>
                <a:ea typeface="+mn-ea"/>
                <a:cs typeface="+mn-cs"/>
              </a:rPr>
              <a:t>Ferrarelli</a:t>
            </a:r>
            <a:r>
              <a:rPr lang="en-AU" sz="1200" b="0" i="0" kern="1200" dirty="0">
                <a:solidFill>
                  <a:schemeClr val="tx1"/>
                </a:solidFill>
                <a:effectLst/>
                <a:latin typeface="+mn-lt"/>
                <a:ea typeface="+mn-ea"/>
                <a:cs typeface="+mn-cs"/>
              </a:rPr>
              <a:t> F. Schizophrenia and sleep disorders: Links, risks, and management challenges. Nat Sci Sleep 2017;9:227–39. </a:t>
            </a:r>
            <a:r>
              <a:rPr lang="en-AU" sz="1200" b="0" i="0" kern="1200" dirty="0" err="1">
                <a:solidFill>
                  <a:schemeClr val="tx1"/>
                </a:solidFill>
                <a:effectLst/>
                <a:latin typeface="+mn-lt"/>
                <a:ea typeface="+mn-ea"/>
                <a:cs typeface="+mn-cs"/>
              </a:rPr>
              <a:t>doi</a:t>
            </a:r>
            <a:r>
              <a:rPr lang="en-AU" sz="1200" b="0" i="0" kern="1200" dirty="0">
                <a:solidFill>
                  <a:schemeClr val="tx1"/>
                </a:solidFill>
                <a:effectLst/>
                <a:latin typeface="+mn-lt"/>
                <a:ea typeface="+mn-ea"/>
                <a:cs typeface="+mn-cs"/>
              </a:rPr>
              <a:t>: 10.2147/NSS.S121076. </a:t>
            </a:r>
            <a:endParaRPr lang="en-US" dirty="0"/>
          </a:p>
        </p:txBody>
      </p:sp>
      <p:sp>
        <p:nvSpPr>
          <p:cNvPr id="4" name="Slide Number Placeholder 3"/>
          <p:cNvSpPr>
            <a:spLocks noGrp="1"/>
          </p:cNvSpPr>
          <p:nvPr>
            <p:ph type="sldNum" sz="quarter" idx="5"/>
          </p:nvPr>
        </p:nvSpPr>
        <p:spPr/>
        <p:txBody>
          <a:bodyPr/>
          <a:lstStyle/>
          <a:p>
            <a:fld id="{1C5A6D0D-D882-4C47-846F-9DD622F77CDA}" type="slidenum">
              <a:rPr lang="en-AU" smtClean="0"/>
              <a:t>19</a:t>
            </a:fld>
            <a:endParaRPr lang="en-AU"/>
          </a:p>
        </p:txBody>
      </p:sp>
    </p:spTree>
    <p:extLst>
      <p:ext uri="{BB962C8B-B14F-4D97-AF65-F5344CB8AC3E}">
        <p14:creationId xmlns:p14="http://schemas.microsoft.com/office/powerpoint/2010/main" val="3825958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https://systematicreviewsjournal.biomedcentral.com/articles/10.1186/s13643-019-0968-x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aseline="0" dirty="0" smtClean="0"/>
              <a:t>2010 meta, 300k, 50% </a:t>
            </a:r>
            <a:r>
              <a:rPr lang="en-US" baseline="0" dirty="0" err="1" smtClean="0"/>
              <a:t>inc</a:t>
            </a:r>
            <a:r>
              <a:rPr lang="en-US" baseline="0" dirty="0" smtClean="0"/>
              <a:t>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aseline="0" dirty="0" smtClean="0"/>
              <a:t>SI and MDD connection - but is it MDD leads to social isolation or Si that leads to MDD? 2017 NZ study – both true but SI predicted MDD more strongly</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aseline="0" dirty="0" err="1" smtClean="0"/>
              <a:t>Heartmath</a:t>
            </a:r>
            <a:r>
              <a:rPr lang="en-US" baseline="0" dirty="0" smtClean="0"/>
              <a:t> </a:t>
            </a:r>
            <a:r>
              <a:rPr lang="en-US" baseline="0" dirty="0" err="1" smtClean="0"/>
              <a:t>eg</a:t>
            </a:r>
            <a:r>
              <a:rPr lang="en-US" baseline="0" dirty="0" smtClean="0"/>
              <a:t> - EXPERIMENT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aseline="0" dirty="0" smtClean="0"/>
              <a:t>MOA – same MOAs, around </a:t>
            </a:r>
            <a:r>
              <a:rPr lang="en-US" baseline="0" dirty="0" err="1" smtClean="0"/>
              <a:t>ppl</a:t>
            </a:r>
            <a:r>
              <a:rPr lang="en-US" baseline="0" dirty="0" smtClean="0"/>
              <a:t> you love = NTs, </a:t>
            </a:r>
            <a:r>
              <a:rPr lang="en-US" baseline="0" dirty="0" err="1" smtClean="0"/>
              <a:t>connecitivity</a:t>
            </a:r>
            <a:r>
              <a:rPr lang="en-US" baseline="0" dirty="0" smtClean="0"/>
              <a:t> but inflammation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one-third of Australian adults are not involved in any social or community groups.</a:t>
            </a:r>
            <a:endParaRPr lang="en-US" dirty="0" smtClean="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smtClean="0">
                <a:solidFill>
                  <a:schemeClr val="tx1"/>
                </a:solidFill>
                <a:effectLst/>
                <a:latin typeface="+mn-lt"/>
                <a:ea typeface="+mn-ea"/>
                <a:cs typeface="+mn-cs"/>
              </a:rPr>
              <a:t>2010 meta-analysis  of </a:t>
            </a:r>
            <a:r>
              <a:rPr lang="en-AU" sz="1200" b="0" i="0" kern="1200" dirty="0" smtClean="0">
                <a:solidFill>
                  <a:schemeClr val="tx1"/>
                </a:solidFill>
                <a:effectLst/>
                <a:latin typeface="+mn-lt"/>
                <a:ea typeface="+mn-ea"/>
                <a:cs typeface="+mn-cs"/>
              </a:rPr>
              <a:t>300,000 participants</a:t>
            </a:r>
            <a:r>
              <a:rPr lang="en-AU" sz="1200" kern="1200" dirty="0" smtClean="0">
                <a:solidFill>
                  <a:schemeClr val="tx1"/>
                </a:solidFill>
                <a:effectLst/>
                <a:latin typeface="+mn-lt"/>
                <a:ea typeface="+mn-ea"/>
                <a:cs typeface="+mn-cs"/>
              </a:rPr>
              <a:t> indicated a 50% increased likelihood of survival for participants with stronger social relationships  - </a:t>
            </a:r>
            <a:r>
              <a:rPr lang="en-US" sz="1200" b="0" i="0" kern="1200" dirty="0" smtClean="0">
                <a:solidFill>
                  <a:schemeClr val="tx1"/>
                </a:solidFill>
                <a:effectLst/>
                <a:latin typeface="+mn-lt"/>
                <a:ea typeface="+mn-ea"/>
                <a:cs typeface="+mn-cs"/>
              </a:rPr>
              <a:t>This finding remained consistent across age, sex, initial health status, cause of death, and follow-up period.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AU" sz="1200" kern="1200" dirty="0" smtClean="0">
                <a:solidFill>
                  <a:schemeClr val="tx1"/>
                </a:solidFill>
                <a:effectLst/>
                <a:latin typeface="+mn-lt"/>
                <a:ea typeface="+mn-ea"/>
                <a:cs typeface="+mn-cs"/>
              </a:rPr>
              <a:t>https://journals.plos.org/plosmedicine/article?id=10.1371/journal.pmed.1000316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If you are isolated</a:t>
            </a:r>
            <a:r>
              <a:rPr lang="en-US" sz="1200" kern="1200" baseline="0" dirty="0" smtClean="0">
                <a:solidFill>
                  <a:schemeClr val="tx1"/>
                </a:solidFill>
                <a:effectLst/>
                <a:latin typeface="+mn-lt"/>
                <a:ea typeface="+mn-ea"/>
                <a:cs typeface="+mn-cs"/>
              </a:rPr>
              <a:t> – you are at higher risk of every disease and illness there 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Specifically for MH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People with limited social connectedness have poorer mental and physical health, including increased depression (</a:t>
            </a:r>
            <a:r>
              <a:rPr lang="en-US" sz="1200" b="0" i="0" u="none" strike="noStrike" kern="1200" dirty="0" smtClean="0">
                <a:solidFill>
                  <a:schemeClr val="tx1"/>
                </a:solidFill>
                <a:effectLst/>
                <a:latin typeface="+mn-lt"/>
                <a:ea typeface="+mn-ea"/>
                <a:cs typeface="+mn-cs"/>
                <a:hlinkClick r:id="rId3"/>
              </a:rPr>
              <a:t>Cruwys et al., 2014a</a:t>
            </a:r>
            <a:r>
              <a:rPr lang="en-US" sz="1200" b="0" i="0" kern="1200" dirty="0" smtClean="0">
                <a:solidFill>
                  <a:schemeClr val="tx1"/>
                </a:solidFill>
                <a:effectLst/>
                <a:latin typeface="+mn-lt"/>
                <a:ea typeface="+mn-ea"/>
                <a:cs typeface="+mn-cs"/>
              </a:rPr>
              <a:t>), and die earlier than those with strong social connectedness (for a meta-analysis, see </a:t>
            </a:r>
            <a:r>
              <a:rPr lang="en-US" sz="1200" b="0" i="0" u="none" strike="noStrike" kern="1200" dirty="0" smtClean="0">
                <a:solidFill>
                  <a:schemeClr val="tx1"/>
                </a:solidFill>
                <a:effectLst/>
                <a:latin typeface="+mn-lt"/>
                <a:ea typeface="+mn-ea"/>
                <a:cs typeface="+mn-cs"/>
                <a:hlinkClick r:id="rId3"/>
              </a:rPr>
              <a:t>Holt-</a:t>
            </a:r>
            <a:r>
              <a:rPr lang="en-US" sz="1200" b="0" i="0" u="none" strike="noStrike" kern="1200" dirty="0" err="1" smtClean="0">
                <a:solidFill>
                  <a:schemeClr val="tx1"/>
                </a:solidFill>
                <a:effectLst/>
                <a:latin typeface="+mn-lt"/>
                <a:ea typeface="+mn-ea"/>
                <a:cs typeface="+mn-cs"/>
                <a:hlinkClick r:id="rId3"/>
              </a:rPr>
              <a:t>Lunstad</a:t>
            </a:r>
            <a:r>
              <a:rPr lang="en-US" sz="1200" b="0" i="0" u="none" strike="noStrike" kern="1200" dirty="0" smtClean="0">
                <a:solidFill>
                  <a:schemeClr val="tx1"/>
                </a:solidFill>
                <a:effectLst/>
                <a:latin typeface="+mn-lt"/>
                <a:ea typeface="+mn-ea"/>
                <a:cs typeface="+mn-cs"/>
                <a:hlinkClick r:id="rId3"/>
              </a:rPr>
              <a:t> et al., 2010</a:t>
            </a:r>
            <a:r>
              <a:rPr lang="en-US" sz="1200" b="0" i="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Though some have appropriately</a:t>
            </a:r>
            <a:r>
              <a:rPr lang="en-US" sz="1200" b="0" i="0" kern="1200" baseline="0" dirty="0" smtClean="0">
                <a:solidFill>
                  <a:schemeClr val="tx1"/>
                </a:solidFill>
                <a:effectLst/>
                <a:latin typeface="+mn-lt"/>
                <a:ea typeface="+mn-ea"/>
                <a:cs typeface="+mn-cs"/>
              </a:rPr>
              <a:t> sad – which comes first – MH lead to social isolation or SI lead to MH?  This 2017 study in NZ </a:t>
            </a:r>
            <a:r>
              <a:rPr lang="en-US" sz="1200" b="0" i="0" kern="1200" baseline="0" dirty="0" err="1" smtClean="0">
                <a:solidFill>
                  <a:schemeClr val="tx1"/>
                </a:solidFill>
                <a:effectLst/>
                <a:latin typeface="+mn-lt"/>
                <a:ea typeface="+mn-ea"/>
                <a:cs typeface="+mn-cs"/>
              </a:rPr>
              <a:t>adressed</a:t>
            </a:r>
            <a:r>
              <a:rPr lang="en-US" sz="1200" b="0" i="0" kern="1200" baseline="0" dirty="0" smtClean="0">
                <a:solidFill>
                  <a:schemeClr val="tx1"/>
                </a:solidFill>
                <a:effectLst/>
                <a:latin typeface="+mn-lt"/>
                <a:ea typeface="+mn-ea"/>
                <a:cs typeface="+mn-cs"/>
              </a:rPr>
              <a:t> exactly this – both are true, </a:t>
            </a:r>
            <a:r>
              <a:rPr lang="en-US" sz="1200" b="0" i="0" kern="1200" dirty="0" smtClean="0">
                <a:solidFill>
                  <a:schemeClr val="tx1"/>
                </a:solidFill>
                <a:effectLst/>
                <a:latin typeface="+mn-lt"/>
                <a:ea typeface="+mn-ea"/>
                <a:cs typeface="+mn-cs"/>
              </a:rPr>
              <a:t>and that social connectedness predicted subsequent mental health more strongly than mental health predicted subsequent social connectedness.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MOA: MANY,</a:t>
            </a:r>
            <a:r>
              <a:rPr lang="en-US" sz="1200" kern="1200" baseline="0" dirty="0" smtClean="0">
                <a:solidFill>
                  <a:schemeClr val="tx1"/>
                </a:solidFill>
                <a:effectLst/>
                <a:latin typeface="+mn-lt"/>
                <a:ea typeface="+mn-ea"/>
                <a:cs typeface="+mn-cs"/>
              </a:rPr>
              <a:t> hormones, </a:t>
            </a:r>
            <a:r>
              <a:rPr lang="en-US" sz="1200" kern="1200" baseline="0" dirty="0" err="1" smtClean="0">
                <a:solidFill>
                  <a:schemeClr val="tx1"/>
                </a:solidFill>
                <a:effectLst/>
                <a:latin typeface="+mn-lt"/>
                <a:ea typeface="+mn-ea"/>
                <a:cs typeface="+mn-cs"/>
              </a:rPr>
              <a:t>neuroconnectivity</a:t>
            </a:r>
            <a:r>
              <a:rPr lang="en-US" sz="1200" kern="1200" baseline="0" dirty="0" smtClean="0">
                <a:solidFill>
                  <a:schemeClr val="tx1"/>
                </a:solidFill>
                <a:effectLst/>
                <a:latin typeface="+mn-lt"/>
                <a:ea typeface="+mn-ea"/>
                <a:cs typeface="+mn-cs"/>
              </a:rPr>
              <a:t>, but if we look at the immune system for a moment:</a:t>
            </a:r>
            <a:endParaRPr lang="en-AU"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Lonely </a:t>
            </a:r>
            <a:r>
              <a:rPr lang="en-AU" sz="1200" kern="1200" dirty="0" err="1" smtClean="0">
                <a:solidFill>
                  <a:schemeClr val="tx1"/>
                </a:solidFill>
                <a:effectLst/>
                <a:latin typeface="+mn-lt"/>
                <a:ea typeface="+mn-ea"/>
                <a:cs typeface="+mn-cs"/>
              </a:rPr>
              <a:t>ppl</a:t>
            </a:r>
            <a:r>
              <a:rPr lang="en-AU" sz="1200" kern="1200" dirty="0" smtClean="0">
                <a:solidFill>
                  <a:schemeClr val="tx1"/>
                </a:solidFill>
                <a:effectLst/>
                <a:latin typeface="+mn-lt"/>
                <a:ea typeface="+mn-ea"/>
                <a:cs typeface="+mn-cs"/>
              </a:rPr>
              <a:t> trust others less n immune system is pro inflammation n less immune</a:t>
            </a:r>
            <a:r>
              <a:rPr lang="en-AU" sz="1200" kern="1200" baseline="0" dirty="0" smtClean="0">
                <a:solidFill>
                  <a:schemeClr val="tx1"/>
                </a:solidFill>
                <a:effectLst/>
                <a:latin typeface="+mn-lt"/>
                <a:ea typeface="+mn-ea"/>
                <a:cs typeface="+mn-cs"/>
              </a:rPr>
              <a:t> fighting</a:t>
            </a:r>
            <a:r>
              <a:rPr lang="en-AU" sz="1200" kern="1200" dirty="0" smtClean="0">
                <a:solidFill>
                  <a:schemeClr val="tx1"/>
                </a:solidFill>
                <a:effectLst/>
                <a:latin typeface="+mn-lt"/>
                <a:ea typeface="+mn-ea"/>
                <a:cs typeface="+mn-cs"/>
              </a:rPr>
              <a:t> active, reverse true for sociable </a:t>
            </a:r>
            <a:r>
              <a:rPr lang="en-AU" sz="1200" kern="1200" dirty="0" err="1" smtClean="0">
                <a:solidFill>
                  <a:schemeClr val="tx1"/>
                </a:solidFill>
                <a:effectLst/>
                <a:latin typeface="+mn-lt"/>
                <a:ea typeface="+mn-ea"/>
                <a:cs typeface="+mn-cs"/>
              </a:rPr>
              <a:t>ppl</a:t>
            </a:r>
            <a:r>
              <a:rPr lang="en-AU" sz="1200" kern="1200" dirty="0" smtClean="0">
                <a:solidFill>
                  <a:schemeClr val="tx1"/>
                </a:solidFill>
                <a:effectLst/>
                <a:latin typeface="+mn-lt"/>
                <a:ea typeface="+mn-ea"/>
                <a:cs typeface="+mn-cs"/>
              </a:rPr>
              <a:t> - Cole et al in </a:t>
            </a:r>
            <a:r>
              <a:rPr lang="en-AU" sz="1200" kern="1200" dirty="0" err="1" smtClean="0">
                <a:solidFill>
                  <a:schemeClr val="tx1"/>
                </a:solidFill>
                <a:effectLst/>
                <a:latin typeface="+mn-lt"/>
                <a:ea typeface="+mn-ea"/>
                <a:cs typeface="+mn-cs"/>
              </a:rPr>
              <a:t>chicago</a:t>
            </a:r>
            <a:r>
              <a:rPr lang="en-AU" sz="1200" kern="1200" dirty="0" smtClean="0">
                <a:solidFill>
                  <a:schemeClr val="tx1"/>
                </a:solidFill>
                <a:effectLst/>
                <a:latin typeface="+mn-lt"/>
                <a:ea typeface="+mn-ea"/>
                <a:cs typeface="+mn-cs"/>
              </a:rPr>
              <a:t> study - &gt; inflammation may have a role in depression </a:t>
            </a:r>
            <a:r>
              <a:rPr lang="en-AU" dirty="0" smtClean="0">
                <a:hlinkClick r:id="rId4"/>
              </a:rPr>
              <a:t>https://www.ncbi.nlm.nih.gov/pmc/articles/PMC6135246/</a:t>
            </a:r>
            <a:endParaRPr lang="en-AU" sz="1200" kern="1200" dirty="0" smtClean="0">
              <a:solidFill>
                <a:schemeClr val="tx1"/>
              </a:solidFill>
              <a:effectLst/>
              <a:latin typeface="+mn-lt"/>
              <a:ea typeface="+mn-ea"/>
              <a:cs typeface="+mn-cs"/>
            </a:endParaRPr>
          </a:p>
          <a:p>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Being socially rejected or social loss stimulates the same region of the brain as physical pain. Which then causes fear and threat  -deep primordial origins driving us to reach out to others and connect, we are safer in numbers physically and mentally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How isolated or connected you feel is more important than objective network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smtClean="0">
              <a:effectLst/>
            </a:endParaRPr>
          </a:p>
        </p:txBody>
      </p:sp>
      <p:sp>
        <p:nvSpPr>
          <p:cNvPr id="4" name="Slide Number Placeholder 3"/>
          <p:cNvSpPr>
            <a:spLocks noGrp="1"/>
          </p:cNvSpPr>
          <p:nvPr>
            <p:ph type="sldNum" sz="quarter" idx="10"/>
          </p:nvPr>
        </p:nvSpPr>
        <p:spPr/>
        <p:txBody>
          <a:bodyPr/>
          <a:lstStyle/>
          <a:p>
            <a:fld id="{CFE22240-7FB0-403B-91D1-9563039E4C76}" type="slidenum">
              <a:rPr lang="en-AU" smtClean="0"/>
              <a:t>22</a:t>
            </a:fld>
            <a:endParaRPr lang="en-AU"/>
          </a:p>
        </p:txBody>
      </p:sp>
    </p:spTree>
    <p:extLst>
      <p:ext uri="{BB962C8B-B14F-4D97-AF65-F5344CB8AC3E}">
        <p14:creationId xmlns:p14="http://schemas.microsoft.com/office/powerpoint/2010/main" val="3821973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https://www.sciencedaily.com/releases/2020/08/200814131007.htm</a:t>
            </a:r>
            <a:endParaRPr lang="en-AU" dirty="0"/>
          </a:p>
        </p:txBody>
      </p:sp>
      <p:sp>
        <p:nvSpPr>
          <p:cNvPr id="4" name="Slide Number Placeholder 3"/>
          <p:cNvSpPr>
            <a:spLocks noGrp="1"/>
          </p:cNvSpPr>
          <p:nvPr>
            <p:ph type="sldNum" sz="quarter" idx="10"/>
          </p:nvPr>
        </p:nvSpPr>
        <p:spPr/>
        <p:txBody>
          <a:bodyPr/>
          <a:lstStyle/>
          <a:p>
            <a:fld id="{CE51B67D-302C-43BD-970B-0A35A3079F25}" type="slidenum">
              <a:rPr lang="en-AU" smtClean="0"/>
              <a:t>24</a:t>
            </a:fld>
            <a:endParaRPr lang="en-AU"/>
          </a:p>
        </p:txBody>
      </p:sp>
    </p:spTree>
    <p:extLst>
      <p:ext uri="{BB962C8B-B14F-4D97-AF65-F5344CB8AC3E}">
        <p14:creationId xmlns:p14="http://schemas.microsoft.com/office/powerpoint/2010/main" val="4179550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1.</a:t>
            </a:r>
            <a:r>
              <a:rPr lang="en-US" sz="1200" b="0" i="0" kern="1200" dirty="0" smtClean="0">
                <a:solidFill>
                  <a:schemeClr val="tx1"/>
                </a:solidFill>
                <a:effectLst/>
                <a:latin typeface="+mn-lt"/>
                <a:ea typeface="+mn-ea"/>
                <a:cs typeface="+mn-cs"/>
              </a:rPr>
              <a:t>  in</a:t>
            </a:r>
            <a:r>
              <a:rPr lang="en-US" sz="1200" b="0" i="0" kern="1200" baseline="0" dirty="0" smtClean="0">
                <a:solidFill>
                  <a:schemeClr val="tx1"/>
                </a:solidFill>
                <a:effectLst/>
                <a:latin typeface="+mn-lt"/>
                <a:ea typeface="+mn-ea"/>
                <a:cs typeface="+mn-cs"/>
              </a:rPr>
              <a:t> a study from UK = </a:t>
            </a:r>
            <a:r>
              <a:rPr lang="en-US" sz="1200" b="0" i="0" kern="1200" dirty="0" smtClean="0">
                <a:solidFill>
                  <a:schemeClr val="tx1"/>
                </a:solidFill>
                <a:effectLst/>
                <a:latin typeface="+mn-lt"/>
                <a:ea typeface="+mn-ea"/>
                <a:cs typeface="+mn-cs"/>
              </a:rPr>
              <a:t>those low mental well-being improved in six weeks after working in nature for five to six hours each week = 95% improvement</a:t>
            </a:r>
            <a:r>
              <a:rPr lang="en-US" sz="1200" b="0" i="0" kern="1200" baseline="0" dirty="0" smtClean="0">
                <a:solidFill>
                  <a:schemeClr val="tx1"/>
                </a:solidFill>
                <a:effectLst/>
                <a:latin typeface="+mn-lt"/>
                <a:ea typeface="+mn-ea"/>
                <a:cs typeface="+mn-cs"/>
              </a:rPr>
              <a:t> (ranging from mild to significant, average moderate)</a:t>
            </a:r>
            <a:r>
              <a:rPr lang="en-US" sz="1200" b="0" i="0" kern="1200" dirty="0" smtClean="0">
                <a:solidFill>
                  <a:schemeClr val="tx1"/>
                </a:solidFill>
                <a:effectLst/>
                <a:latin typeface="+mn-lt"/>
                <a:ea typeface="+mn-ea"/>
                <a:cs typeface="+mn-cs"/>
              </a:rPr>
              <a:t>, both emotionally and physically</a:t>
            </a:r>
          </a:p>
          <a:p>
            <a:pPr marL="228600" indent="-228600">
              <a:buAutoNum type="arabicPeriod"/>
            </a:pPr>
            <a:r>
              <a:rPr lang="en-US" sz="1200" b="0" i="0" kern="1200" baseline="0" dirty="0" smtClean="0">
                <a:solidFill>
                  <a:schemeClr val="tx1"/>
                </a:solidFill>
                <a:effectLst/>
                <a:latin typeface="+mn-lt"/>
                <a:ea typeface="+mn-ea"/>
                <a:cs typeface="+mn-cs"/>
              </a:rPr>
              <a:t>$ benefits = fewer GP visits, return to work, $ 1:8.5 return</a:t>
            </a:r>
          </a:p>
          <a:p>
            <a:pPr fontAlgn="base"/>
            <a:r>
              <a:rPr lang="en-US" dirty="0" smtClean="0"/>
              <a:t>Explain forest plot = </a:t>
            </a:r>
            <a:r>
              <a:rPr lang="en-US" dirty="0" err="1" smtClean="0"/>
              <a:t>x,y</a:t>
            </a:r>
            <a:r>
              <a:rPr lang="en-US" dirty="0" smtClean="0"/>
              <a:t> axis, Cohens 0.2/0.50.8 </a:t>
            </a:r>
            <a:r>
              <a:rPr lang="en-US" sz="1200" b="0" i="0" kern="1200" dirty="0" smtClean="0">
                <a:solidFill>
                  <a:schemeClr val="tx1"/>
                </a:solidFill>
                <a:effectLst/>
                <a:latin typeface="+mn-lt"/>
                <a:ea typeface="+mn-ea"/>
                <a:cs typeface="+mn-cs"/>
              </a:rPr>
              <a:t>Small effect = 0.2 Medium Effect = 0.5 Large Effect = 0.8</a:t>
            </a:r>
          </a:p>
          <a:p>
            <a:endParaRPr lang="en-US" dirty="0" smtClean="0"/>
          </a:p>
          <a:p>
            <a:r>
              <a:rPr lang="en-US" dirty="0" smtClean="0"/>
              <a:t>2. Anti</a:t>
            </a:r>
            <a:r>
              <a:rPr lang="en-US" baseline="0" dirty="0" smtClean="0"/>
              <a:t> Ds  - MA of 522 </a:t>
            </a:r>
            <a:r>
              <a:rPr lang="en-US" baseline="0" dirty="0" err="1" smtClean="0"/>
              <a:t>RCts</a:t>
            </a:r>
            <a:r>
              <a:rPr lang="en-US" baseline="0" dirty="0" smtClean="0"/>
              <a:t>, 21 </a:t>
            </a:r>
            <a:r>
              <a:rPr lang="en-US" baseline="0" dirty="0" err="1" smtClean="0"/>
              <a:t>antids</a:t>
            </a:r>
            <a:r>
              <a:rPr lang="en-US" baseline="0" dirty="0" smtClean="0"/>
              <a:t>.  Better than placebo, 0.19 – 0.62, two thirds had an effect size &lt;0.34.  60%of people respond (50% </a:t>
            </a:r>
            <a:r>
              <a:rPr lang="en-US" baseline="0" dirty="0" err="1" smtClean="0"/>
              <a:t>sx</a:t>
            </a:r>
            <a:r>
              <a:rPr lang="en-US" baseline="0" dirty="0" smtClean="0"/>
              <a:t> improvement) by 8 weeks.</a:t>
            </a:r>
          </a:p>
          <a:p>
            <a:r>
              <a:rPr lang="en-US" baseline="0" dirty="0" smtClean="0"/>
              <a:t>3. Nature = </a:t>
            </a:r>
            <a:r>
              <a:rPr lang="en-US" dirty="0" smtClean="0"/>
              <a:t>TMD – total mood disturbance</a:t>
            </a:r>
            <a:r>
              <a:rPr lang="en-AU" sz="1200" b="0" i="0" u="none" strike="noStrike" kern="1200" baseline="0" dirty="0" smtClean="0">
                <a:solidFill>
                  <a:schemeClr val="tx1"/>
                </a:solidFill>
                <a:latin typeface="+mn-lt"/>
                <a:ea typeface="+mn-ea"/>
                <a:cs typeface="+mn-cs"/>
              </a:rPr>
              <a:t> 0.54</a:t>
            </a:r>
          </a:p>
          <a:p>
            <a:endParaRPr lang="en-US" dirty="0" smtClean="0"/>
          </a:p>
          <a:p>
            <a:r>
              <a:rPr lang="en-US" sz="1200" b="0" i="0" kern="1200" dirty="0" smtClean="0">
                <a:solidFill>
                  <a:schemeClr val="tx1"/>
                </a:solidFill>
                <a:effectLst/>
                <a:latin typeface="+mn-lt"/>
                <a:ea typeface="+mn-ea"/>
                <a:cs typeface="+mn-cs"/>
              </a:rPr>
              <a:t>Cohen suggested that </a:t>
            </a:r>
            <a:r>
              <a:rPr lang="en-US" sz="1200" b="1" i="0" kern="1200" dirty="0" smtClean="0">
                <a:solidFill>
                  <a:schemeClr val="tx1"/>
                </a:solidFill>
                <a:effectLst/>
                <a:latin typeface="+mn-lt"/>
                <a:ea typeface="+mn-ea"/>
                <a:cs typeface="+mn-cs"/>
              </a:rPr>
              <a:t>d</a:t>
            </a:r>
            <a:r>
              <a:rPr lang="en-US" sz="1200" b="0" i="0" kern="1200" dirty="0" smtClean="0">
                <a:solidFill>
                  <a:schemeClr val="tx1"/>
                </a:solidFill>
                <a:effectLst/>
                <a:latin typeface="+mn-lt"/>
                <a:ea typeface="+mn-ea"/>
                <a:cs typeface="+mn-cs"/>
              </a:rPr>
              <a:t>=0.2 be considered a 'small' </a:t>
            </a:r>
            <a:r>
              <a:rPr lang="en-US" sz="1200" b="1" i="0" kern="1200" dirty="0" smtClean="0">
                <a:solidFill>
                  <a:schemeClr val="tx1"/>
                </a:solidFill>
                <a:effectLst/>
                <a:latin typeface="+mn-lt"/>
                <a:ea typeface="+mn-ea"/>
                <a:cs typeface="+mn-cs"/>
              </a:rPr>
              <a:t>effect size</a:t>
            </a:r>
            <a:r>
              <a:rPr lang="en-US" sz="1200" b="0" i="0" kern="1200" dirty="0" smtClean="0">
                <a:solidFill>
                  <a:schemeClr val="tx1"/>
                </a:solidFill>
                <a:effectLst/>
                <a:latin typeface="+mn-lt"/>
                <a:ea typeface="+mn-ea"/>
                <a:cs typeface="+mn-cs"/>
              </a:rPr>
              <a:t>, 0.5 represents a 'medium' </a:t>
            </a:r>
            <a:r>
              <a:rPr lang="en-US" sz="1200" b="1" i="0" kern="1200" dirty="0" smtClean="0">
                <a:solidFill>
                  <a:schemeClr val="tx1"/>
                </a:solidFill>
                <a:effectLst/>
                <a:latin typeface="+mn-lt"/>
                <a:ea typeface="+mn-ea"/>
                <a:cs typeface="+mn-cs"/>
              </a:rPr>
              <a:t>effect size</a:t>
            </a:r>
            <a:r>
              <a:rPr lang="en-US" sz="1200" b="0" i="0" kern="1200" dirty="0" smtClean="0">
                <a:solidFill>
                  <a:schemeClr val="tx1"/>
                </a:solidFill>
                <a:effectLst/>
                <a:latin typeface="+mn-lt"/>
                <a:ea typeface="+mn-ea"/>
                <a:cs typeface="+mn-cs"/>
              </a:rPr>
              <a:t> and 0.8 a 'large' </a:t>
            </a:r>
            <a:r>
              <a:rPr lang="en-US" sz="1200" b="1" i="0" kern="1200" dirty="0" smtClean="0">
                <a:solidFill>
                  <a:schemeClr val="tx1"/>
                </a:solidFill>
                <a:effectLst/>
                <a:latin typeface="+mn-lt"/>
                <a:ea typeface="+mn-ea"/>
                <a:cs typeface="+mn-cs"/>
              </a:rPr>
              <a:t>effect size</a:t>
            </a:r>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t is a convention that a </a:t>
            </a:r>
            <a:r>
              <a:rPr lang="en-US" sz="1200" b="1" i="0" kern="1200" dirty="0" smtClean="0">
                <a:solidFill>
                  <a:schemeClr val="tx1"/>
                </a:solidFill>
                <a:effectLst/>
                <a:latin typeface="+mn-lt"/>
                <a:ea typeface="+mn-ea"/>
                <a:cs typeface="+mn-cs"/>
              </a:rPr>
              <a:t>Cohen's d</a:t>
            </a:r>
            <a:r>
              <a:rPr lang="en-US" sz="1200" b="0" i="0" kern="1200" dirty="0" smtClean="0">
                <a:solidFill>
                  <a:schemeClr val="tx1"/>
                </a:solidFill>
                <a:effectLst/>
                <a:latin typeface="+mn-lt"/>
                <a:ea typeface="+mn-ea"/>
                <a:cs typeface="+mn-cs"/>
              </a:rPr>
              <a:t> of 0.5 or larger is a standard threshold for clinically meaningful benefit</a:t>
            </a:r>
          </a:p>
          <a:p>
            <a:endParaRPr lang="en-US" dirty="0" smtClean="0"/>
          </a:p>
          <a:p>
            <a:r>
              <a:rPr lang="en-US" dirty="0" smtClean="0"/>
              <a:t>Compared to antidepressants  = </a:t>
            </a:r>
            <a:r>
              <a:rPr lang="en-US" sz="1200" b="0" i="0" kern="1200" dirty="0" smtClean="0">
                <a:solidFill>
                  <a:schemeClr val="tx1"/>
                </a:solidFill>
                <a:effectLst/>
                <a:latin typeface="+mn-lt"/>
                <a:ea typeface="+mn-ea"/>
                <a:cs typeface="+mn-cs"/>
              </a:rPr>
              <a:t> this huge 2018</a:t>
            </a:r>
            <a:r>
              <a:rPr lang="en-US" sz="1200" b="0" i="0" kern="1200" baseline="0" dirty="0" smtClean="0">
                <a:solidFill>
                  <a:schemeClr val="tx1"/>
                </a:solidFill>
                <a:effectLst/>
                <a:latin typeface="+mn-lt"/>
                <a:ea typeface="+mn-ea"/>
                <a:cs typeface="+mn-cs"/>
              </a:rPr>
              <a:t> study in the lancet = </a:t>
            </a:r>
          </a:p>
          <a:p>
            <a:r>
              <a:rPr lang="en-US" sz="1200" b="0" i="0" kern="1200" dirty="0" smtClean="0">
                <a:solidFill>
                  <a:schemeClr val="tx1"/>
                </a:solidFill>
                <a:effectLst/>
                <a:latin typeface="+mn-lt"/>
                <a:ea typeface="+mn-ea"/>
                <a:cs typeface="+mn-cs"/>
              </a:rPr>
              <a:t>The authors looked at 522 randomized clinical trials of 21 antidepressants versus placebo in MDD in over 100,000 patients. Overall, all antidepressants were more effective than placebo.  </a:t>
            </a:r>
            <a:r>
              <a:rPr lang="en-US" sz="1200" b="0" i="0" kern="1200" dirty="0" err="1" smtClean="0">
                <a:solidFill>
                  <a:schemeClr val="tx1"/>
                </a:solidFill>
                <a:effectLst/>
                <a:latin typeface="+mn-lt"/>
                <a:ea typeface="+mn-ea"/>
                <a:cs typeface="+mn-cs"/>
              </a:rPr>
              <a:t>reboxetine</a:t>
            </a:r>
            <a:r>
              <a:rPr lang="en-US" sz="1200" b="0" i="0" kern="1200" dirty="0" smtClean="0">
                <a:solidFill>
                  <a:schemeClr val="tx1"/>
                </a:solidFill>
                <a:effectLst/>
                <a:latin typeface="+mn-lt"/>
                <a:ea typeface="+mn-ea"/>
                <a:cs typeface="+mn-cs"/>
              </a:rPr>
              <a:t> (odds ratio [OR], 1.36) and the highest efficacy (OR, 2.13) for the tricyclic antidepressant amitriptyline. Looking at all of the agents, 10 drugs have Cohen's d values less than 0.30, which is very small and clinically meaningless, whereas four have effect sizes from 0.30 to 0.34. T</a:t>
            </a:r>
            <a:endParaRPr lang="en-US" sz="1200" b="0" i="0" kern="1200" baseline="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Here we see that the Cohen's d standardized mean difference effect sizes range from a low of 0.19 to a high of 0.62 with amitriptyline. Thus, amitriptyline exceeds the clinically meaningful threshold of 0.50, with a traditional meta-analytic method. No other drug does so, with the closest second place being fluvoxamine, with a Cohen's d value of 0.44.</a:t>
            </a:r>
          </a:p>
          <a:p>
            <a:r>
              <a:rPr lang="en-AU" dirty="0" smtClean="0">
                <a:hlinkClick r:id="rId3"/>
              </a:rPr>
              <a:t>https://www.medscape.com/viewarticle/897878#vp_2</a:t>
            </a:r>
            <a:endParaRPr lang="en-AU" dirty="0" smtClean="0"/>
          </a:p>
          <a:p>
            <a:endParaRPr lang="en-US" dirty="0" smtClean="0"/>
          </a:p>
          <a:p>
            <a:r>
              <a:rPr lang="en-US" dirty="0" smtClean="0"/>
              <a:t>So to repeat = </a:t>
            </a:r>
            <a:r>
              <a:rPr lang="en-US" dirty="0" err="1" smtClean="0"/>
              <a:t>antiDs</a:t>
            </a:r>
            <a:r>
              <a:rPr lang="en-US" dirty="0" smtClean="0"/>
              <a:t> do have  </a:t>
            </a:r>
            <a:r>
              <a:rPr lang="en-US" dirty="0" err="1" smtClean="0"/>
              <a:t>arole</a:t>
            </a:r>
            <a:r>
              <a:rPr lang="en-US" dirty="0" smtClean="0"/>
              <a:t>, they can work,</a:t>
            </a:r>
            <a:r>
              <a:rPr lang="en-US" baseline="0" dirty="0" smtClean="0"/>
              <a:t> and </a:t>
            </a:r>
            <a:r>
              <a:rPr lang="en-US" baseline="0" dirty="0" err="1" smtClean="0"/>
              <a:t>dow</a:t>
            </a:r>
            <a:r>
              <a:rPr lang="en-US" baseline="0" dirty="0" smtClean="0"/>
              <a:t> </a:t>
            </a:r>
            <a:r>
              <a:rPr lang="en-US" baseline="0" dirty="0" err="1" smtClean="0"/>
              <a:t>ork</a:t>
            </a:r>
            <a:r>
              <a:rPr lang="en-US" baseline="0" dirty="0" smtClean="0"/>
              <a:t> especially for those with mod-severe D.  </a:t>
            </a:r>
            <a:r>
              <a:rPr lang="en-US" baseline="0" dirty="0" err="1" smtClean="0"/>
              <a:t>Uwhat</a:t>
            </a:r>
            <a:r>
              <a:rPr lang="en-US" baseline="0" dirty="0" smtClean="0"/>
              <a:t> I am saying is simple – if we, </a:t>
            </a:r>
            <a:r>
              <a:rPr lang="en-US" baseline="0" dirty="0" err="1" smtClean="0"/>
              <a:t>te</a:t>
            </a:r>
            <a:r>
              <a:rPr lang="en-US" baseline="0" dirty="0" smtClean="0"/>
              <a:t> health system are so willing to be </a:t>
            </a:r>
            <a:endParaRPr lang="en-AU" dirty="0"/>
          </a:p>
        </p:txBody>
      </p:sp>
      <p:sp>
        <p:nvSpPr>
          <p:cNvPr id="4" name="Slide Number Placeholder 3"/>
          <p:cNvSpPr>
            <a:spLocks noGrp="1"/>
          </p:cNvSpPr>
          <p:nvPr>
            <p:ph type="sldNum" sz="quarter" idx="10"/>
          </p:nvPr>
        </p:nvSpPr>
        <p:spPr/>
        <p:txBody>
          <a:bodyPr/>
          <a:lstStyle/>
          <a:p>
            <a:fld id="{2AB696BE-E174-4B16-9573-CF4A93C6E09D}" type="slidenum">
              <a:rPr lang="en-AU" smtClean="0"/>
              <a:t>26</a:t>
            </a:fld>
            <a:endParaRPr lang="en-AU"/>
          </a:p>
        </p:txBody>
      </p:sp>
    </p:spTree>
    <p:extLst>
      <p:ext uri="{BB962C8B-B14F-4D97-AF65-F5344CB8AC3E}">
        <p14:creationId xmlns:p14="http://schemas.microsoft.com/office/powerpoint/2010/main" val="9155212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TIES in/RECONNECT, </a:t>
            </a:r>
          </a:p>
          <a:p>
            <a:r>
              <a:rPr lang="en-US" baseline="0" dirty="0" smtClean="0"/>
              <a:t>Accept and learn ATSI</a:t>
            </a:r>
          </a:p>
          <a:p>
            <a:endParaRPr lang="en-US" baseline="0" dirty="0" smtClean="0"/>
          </a:p>
          <a:p>
            <a:endParaRPr lang="en-US" baseline="0" dirty="0" smtClean="0"/>
          </a:p>
          <a:p>
            <a:endParaRPr lang="en-US" dirty="0" smtClean="0"/>
          </a:p>
          <a:p>
            <a:r>
              <a:rPr lang="en-US" dirty="0" smtClean="0"/>
              <a:t>All ties in</a:t>
            </a:r>
          </a:p>
          <a:p>
            <a:r>
              <a:rPr lang="en-US" dirty="0" smtClean="0"/>
              <a:t>Faith</a:t>
            </a:r>
            <a:r>
              <a:rPr lang="en-US" baseline="0" dirty="0" smtClean="0"/>
              <a:t> in doctors and a lot we can learn </a:t>
            </a:r>
            <a:r>
              <a:rPr lang="en-US" baseline="0" dirty="0" err="1" smtClean="0"/>
              <a:t>frm</a:t>
            </a:r>
            <a:r>
              <a:rPr lang="en-US" baseline="0" dirty="0" smtClean="0"/>
              <a:t> our ATSI</a:t>
            </a:r>
          </a:p>
          <a:p>
            <a:endParaRPr lang="en-US" baseline="0" dirty="0" smtClean="0"/>
          </a:p>
          <a:p>
            <a:endParaRPr lang="en-US" dirty="0" smtClean="0"/>
          </a:p>
          <a:p>
            <a:r>
              <a:rPr lang="en-US" dirty="0" smtClean="0"/>
              <a:t>Example slide and other pics gardens, not for</a:t>
            </a:r>
            <a:r>
              <a:rPr lang="en-US" baseline="0" dirty="0" smtClean="0"/>
              <a:t> self promotion</a:t>
            </a:r>
          </a:p>
          <a:p>
            <a:r>
              <a:rPr lang="en-US" baseline="0" dirty="0" smtClean="0"/>
              <a:t>But to give you hope again, I know people are losing faith in the medical system and doctors, I know that.  But I want to help change that picture, so many in the healthcare system care deeply, we are just humans.</a:t>
            </a:r>
            <a:r>
              <a:rPr lang="en-AU" baseline="0" dirty="0" smtClean="0"/>
              <a:t> We want change.</a:t>
            </a:r>
          </a:p>
          <a:p>
            <a:endParaRPr lang="en-US" baseline="0" dirty="0" smtClean="0"/>
          </a:p>
          <a:p>
            <a:r>
              <a:rPr lang="en-US" baseline="0" dirty="0" smtClean="0"/>
              <a:t>All ties in – reconnecting w land, moving, eating well, reconnecting w each other</a:t>
            </a:r>
          </a:p>
          <a:p>
            <a:r>
              <a:rPr lang="en-US" baseline="0" dirty="0" smtClean="0"/>
              <a:t>This is a way of life and it is not just an answer, it is as far as I can tell – our only solution.</a:t>
            </a:r>
          </a:p>
          <a:p>
            <a:r>
              <a:rPr lang="en-US" baseline="0" dirty="0" smtClean="0"/>
              <a:t>And when it comes to ATSI – we have so much to learn from their culture.  It is not they who have to change to be more like us, but us who have to be more like them.. And that facts again support this = Greg Phillips</a:t>
            </a:r>
          </a:p>
          <a:p>
            <a:r>
              <a:rPr lang="en-AU" baseline="0" dirty="0" smtClean="0"/>
              <a:t>.</a:t>
            </a:r>
            <a:endParaRPr lang="en-US" baseline="0" dirty="0" smtClean="0"/>
          </a:p>
        </p:txBody>
      </p:sp>
      <p:sp>
        <p:nvSpPr>
          <p:cNvPr id="4" name="Slide Number Placeholder 3"/>
          <p:cNvSpPr>
            <a:spLocks noGrp="1"/>
          </p:cNvSpPr>
          <p:nvPr>
            <p:ph type="sldNum" sz="quarter" idx="10"/>
          </p:nvPr>
        </p:nvSpPr>
        <p:spPr/>
        <p:txBody>
          <a:bodyPr/>
          <a:lstStyle/>
          <a:p>
            <a:fld id="{B8796F01-7154-41E0-B48B-A6921757531A}" type="slidenum">
              <a:rPr lang="en-AU" smtClean="0"/>
              <a:pPr/>
              <a:t>27</a:t>
            </a:fld>
            <a:endParaRPr lang="en-AU"/>
          </a:p>
        </p:txBody>
      </p:sp>
    </p:spTree>
    <p:extLst>
      <p:ext uri="{BB962C8B-B14F-4D97-AF65-F5344CB8AC3E}">
        <p14:creationId xmlns:p14="http://schemas.microsoft.com/office/powerpoint/2010/main" val="13447068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dirty="0">
                <a:solidFill>
                  <a:schemeClr val="tx1"/>
                </a:solidFill>
                <a:effectLst/>
                <a:latin typeface="+mn-lt"/>
                <a:ea typeface="+mn-ea"/>
                <a:cs typeface="+mn-cs"/>
              </a:rPr>
              <a:t>Image: </a:t>
            </a:r>
            <a:r>
              <a:rPr lang="en-AU" sz="1200" b="0" i="0" kern="1200" dirty="0" err="1">
                <a:solidFill>
                  <a:schemeClr val="tx1"/>
                </a:solidFill>
                <a:effectLst/>
                <a:latin typeface="+mn-lt"/>
                <a:ea typeface="+mn-ea"/>
                <a:cs typeface="+mn-cs"/>
              </a:rPr>
              <a:t>unsplash</a:t>
            </a:r>
            <a:r>
              <a:rPr lang="en-AU" sz="1200" b="0" i="0" kern="1200" dirty="0">
                <a:solidFill>
                  <a:schemeClr val="tx1"/>
                </a:solidFill>
                <a:effectLst/>
                <a:latin typeface="+mn-lt"/>
                <a:ea typeface="+mn-ea"/>
                <a:cs typeface="+mn-cs"/>
              </a:rPr>
              <a:t>, </a:t>
            </a:r>
            <a:r>
              <a:rPr lang="sv-SE" sz="1200" b="0" i="0" u="none" strike="noStrike" kern="1200" dirty="0">
                <a:solidFill>
                  <a:schemeClr val="tx1"/>
                </a:solidFill>
                <a:effectLst/>
                <a:latin typeface="+mn-lt"/>
                <a:ea typeface="+mn-ea"/>
                <a:cs typeface="+mn-cs"/>
                <a:hlinkClick r:id="rId3"/>
              </a:rPr>
              <a:t>Dylan Fout</a:t>
            </a:r>
            <a:endParaRPr lang="sv-SE" sz="1200" b="0" i="0" kern="1200" dirty="0">
              <a:solidFill>
                <a:schemeClr val="tx1"/>
              </a:solidFill>
              <a:effectLst/>
              <a:latin typeface="+mn-lt"/>
              <a:ea typeface="+mn-ea"/>
              <a:cs typeface="+mn-cs"/>
            </a:endParaRPr>
          </a:p>
          <a:p>
            <a:endParaRPr lang="en-AU" sz="1200" b="0" i="0" kern="1200" dirty="0">
              <a:solidFill>
                <a:schemeClr val="tx1"/>
              </a:solidFill>
              <a:effectLst/>
              <a:latin typeface="+mn-lt"/>
              <a:ea typeface="+mn-ea"/>
              <a:cs typeface="+mn-cs"/>
            </a:endParaRPr>
          </a:p>
          <a:p>
            <a:r>
              <a:rPr lang="en-AU" sz="1200" b="0" i="0" kern="1200" dirty="0">
                <a:solidFill>
                  <a:schemeClr val="tx1"/>
                </a:solidFill>
                <a:effectLst/>
                <a:latin typeface="+mn-lt"/>
                <a:ea typeface="+mn-ea"/>
                <a:cs typeface="+mn-cs"/>
              </a:rPr>
              <a:t>References:</a:t>
            </a:r>
          </a:p>
          <a:p>
            <a:r>
              <a:rPr lang="en-AU" sz="1200" b="0" i="0" kern="1200" dirty="0">
                <a:solidFill>
                  <a:schemeClr val="tx1"/>
                </a:solidFill>
                <a:effectLst/>
                <a:latin typeface="+mn-lt"/>
                <a:ea typeface="+mn-ea"/>
                <a:cs typeface="+mn-cs"/>
              </a:rPr>
              <a:t>Mendelsohn CP, Kirby DP, Castle DJ. Smoking and mental illness. An update for psychiatrists. </a:t>
            </a:r>
            <a:r>
              <a:rPr lang="en-AU" sz="1200" b="0" i="0" kern="1200" dirty="0" err="1">
                <a:solidFill>
                  <a:schemeClr val="tx1"/>
                </a:solidFill>
                <a:effectLst/>
                <a:latin typeface="+mn-lt"/>
                <a:ea typeface="+mn-ea"/>
                <a:cs typeface="+mn-cs"/>
              </a:rPr>
              <a:t>Australas</a:t>
            </a:r>
            <a:r>
              <a:rPr lang="en-AU" sz="1200" b="0" i="0" kern="1200" dirty="0">
                <a:solidFill>
                  <a:schemeClr val="tx1"/>
                </a:solidFill>
                <a:effectLst/>
                <a:latin typeface="+mn-lt"/>
                <a:ea typeface="+mn-ea"/>
                <a:cs typeface="+mn-cs"/>
              </a:rPr>
              <a:t> Psychiatry 2015;23(1):37–43. </a:t>
            </a:r>
            <a:r>
              <a:rPr lang="en-AU" sz="1200" b="0" i="0" kern="1200" dirty="0" err="1">
                <a:solidFill>
                  <a:schemeClr val="tx1"/>
                </a:solidFill>
                <a:effectLst/>
                <a:latin typeface="+mn-lt"/>
                <a:ea typeface="+mn-ea"/>
                <a:cs typeface="+mn-cs"/>
              </a:rPr>
              <a:t>doi</a:t>
            </a:r>
            <a:r>
              <a:rPr lang="en-AU" sz="1200" b="0" i="0" kern="1200" dirty="0">
                <a:solidFill>
                  <a:schemeClr val="tx1"/>
                </a:solidFill>
                <a:effectLst/>
                <a:latin typeface="+mn-lt"/>
                <a:ea typeface="+mn-ea"/>
                <a:cs typeface="+mn-cs"/>
              </a:rPr>
              <a:t>: 10.1177/1039856214562076</a:t>
            </a:r>
          </a:p>
          <a:p>
            <a:r>
              <a:rPr lang="en-AU" sz="1200" b="0" i="0" kern="1200" dirty="0">
                <a:solidFill>
                  <a:schemeClr val="tx1"/>
                </a:solidFill>
                <a:effectLst/>
                <a:latin typeface="+mn-lt"/>
                <a:ea typeface="+mn-ea"/>
                <a:cs typeface="+mn-cs"/>
              </a:rPr>
              <a:t>Prochaska JJ, Das S, Young-Wolff KC. Smoking, mental illness, and public health. </a:t>
            </a:r>
            <a:r>
              <a:rPr lang="en-AU" sz="1200" b="0" i="0" kern="1200" dirty="0" err="1">
                <a:solidFill>
                  <a:schemeClr val="tx1"/>
                </a:solidFill>
                <a:effectLst/>
                <a:latin typeface="+mn-lt"/>
                <a:ea typeface="+mn-ea"/>
                <a:cs typeface="+mn-cs"/>
              </a:rPr>
              <a:t>Annu</a:t>
            </a:r>
            <a:r>
              <a:rPr lang="en-AU" sz="1200" b="0" i="0" kern="1200" dirty="0">
                <a:solidFill>
                  <a:schemeClr val="tx1"/>
                </a:solidFill>
                <a:effectLst/>
                <a:latin typeface="+mn-lt"/>
                <a:ea typeface="+mn-ea"/>
                <a:cs typeface="+mn-cs"/>
              </a:rPr>
              <a:t> Rev Public Health 2017;38:165–85. </a:t>
            </a:r>
            <a:r>
              <a:rPr lang="en-AU" sz="1200" b="0" i="0" kern="1200" dirty="0" err="1">
                <a:solidFill>
                  <a:schemeClr val="tx1"/>
                </a:solidFill>
                <a:effectLst/>
                <a:latin typeface="+mn-lt"/>
                <a:ea typeface="+mn-ea"/>
                <a:cs typeface="+mn-cs"/>
              </a:rPr>
              <a:t>doi</a:t>
            </a:r>
            <a:r>
              <a:rPr lang="en-AU" sz="1200" b="0" i="0" kern="1200" dirty="0">
                <a:solidFill>
                  <a:schemeClr val="tx1"/>
                </a:solidFill>
                <a:effectLst/>
                <a:latin typeface="+mn-lt"/>
                <a:ea typeface="+mn-ea"/>
                <a:cs typeface="+mn-cs"/>
              </a:rPr>
              <a:t>: 10.1146/annurev-publhealth-031816-044618</a:t>
            </a:r>
          </a:p>
          <a:p>
            <a:r>
              <a:rPr lang="en-AU" sz="1200" b="0" i="0" kern="1200" dirty="0">
                <a:solidFill>
                  <a:srgbClr val="FF0000"/>
                </a:solidFill>
                <a:effectLst/>
                <a:latin typeface="+mn-lt"/>
                <a:ea typeface="+mn-ea"/>
                <a:cs typeface="+mn-cs"/>
              </a:rPr>
              <a:t>Tsuda Y, </a:t>
            </a:r>
            <a:r>
              <a:rPr lang="en-AU" sz="1200" b="0" i="0" kern="1200" dirty="0" err="1">
                <a:solidFill>
                  <a:srgbClr val="FF0000"/>
                </a:solidFill>
                <a:effectLst/>
                <a:latin typeface="+mn-lt"/>
                <a:ea typeface="+mn-ea"/>
                <a:cs typeface="+mn-cs"/>
              </a:rPr>
              <a:t>Saruwatari</a:t>
            </a:r>
            <a:r>
              <a:rPr lang="en-AU" sz="1200" b="0" i="0" kern="1200" dirty="0">
                <a:solidFill>
                  <a:srgbClr val="FF0000"/>
                </a:solidFill>
                <a:effectLst/>
                <a:latin typeface="+mn-lt"/>
                <a:ea typeface="+mn-ea"/>
                <a:cs typeface="+mn-cs"/>
              </a:rPr>
              <a:t> J, </a:t>
            </a:r>
            <a:r>
              <a:rPr lang="en-AU" sz="1200" b="0" i="0" kern="1200" dirty="0" err="1">
                <a:solidFill>
                  <a:srgbClr val="FF0000"/>
                </a:solidFill>
                <a:effectLst/>
                <a:latin typeface="+mn-lt"/>
                <a:ea typeface="+mn-ea"/>
                <a:cs typeface="+mn-cs"/>
              </a:rPr>
              <a:t>Yasui-Furukori</a:t>
            </a:r>
            <a:r>
              <a:rPr lang="en-AU" sz="1200" b="0" i="0" kern="1200" dirty="0">
                <a:solidFill>
                  <a:srgbClr val="FF0000"/>
                </a:solidFill>
                <a:effectLst/>
                <a:latin typeface="+mn-lt"/>
                <a:ea typeface="+mn-ea"/>
                <a:cs typeface="+mn-cs"/>
              </a:rPr>
              <a:t> N. Meta-a</a:t>
            </a:r>
            <a:r>
              <a:rPr lang="en-AU" sz="1200" b="0" i="0" kern="1200" dirty="0">
                <a:solidFill>
                  <a:schemeClr val="tx1"/>
                </a:solidFill>
                <a:effectLst/>
                <a:latin typeface="+mn-lt"/>
                <a:ea typeface="+mn-ea"/>
                <a:cs typeface="+mn-cs"/>
              </a:rPr>
              <a:t>nalysis: The effects of smoking on the disposition of two commonly used antipsychotic agents, olanzapine and clozapine. BMJ Open 2014;4(3):e004216. </a:t>
            </a:r>
            <a:r>
              <a:rPr lang="en-AU" sz="1200" b="0" i="0" kern="1200" dirty="0" err="1">
                <a:solidFill>
                  <a:schemeClr val="tx1"/>
                </a:solidFill>
                <a:effectLst/>
                <a:latin typeface="+mn-lt"/>
                <a:ea typeface="+mn-ea"/>
                <a:cs typeface="+mn-cs"/>
              </a:rPr>
              <a:t>doi</a:t>
            </a:r>
            <a:r>
              <a:rPr lang="en-AU" sz="1200" b="0" i="0" kern="1200" dirty="0">
                <a:solidFill>
                  <a:schemeClr val="tx1"/>
                </a:solidFill>
                <a:effectLst/>
                <a:latin typeface="+mn-lt"/>
                <a:ea typeface="+mn-ea"/>
                <a:cs typeface="+mn-cs"/>
              </a:rPr>
              <a:t>: 10.1136/bmjopen-2013-004216. </a:t>
            </a:r>
            <a:endParaRPr lang="en-AU" sz="1200" b="0" i="0" u="none" strike="noStrike" kern="1200" dirty="0">
              <a:solidFill>
                <a:schemeClr val="tx1"/>
              </a:solidFill>
              <a:effectLst/>
              <a:latin typeface="+mn-lt"/>
              <a:ea typeface="+mn-ea"/>
              <a:cs typeface="+mn-cs"/>
            </a:endParaRPr>
          </a:p>
          <a:p>
            <a:r>
              <a:rPr lang="en-AU" sz="1200" b="0" i="0" kern="1200" dirty="0">
                <a:solidFill>
                  <a:schemeClr val="tx1"/>
                </a:solidFill>
                <a:effectLst/>
                <a:latin typeface="+mn-lt"/>
                <a:ea typeface="+mn-ea"/>
                <a:cs typeface="+mn-cs"/>
              </a:rPr>
              <a:t>Taylor G, McNeill A, Girling A, Farley A, </a:t>
            </a:r>
            <a:r>
              <a:rPr lang="en-AU" sz="1200" b="0" i="0" kern="1200" dirty="0" err="1">
                <a:solidFill>
                  <a:schemeClr val="tx1"/>
                </a:solidFill>
                <a:effectLst/>
                <a:latin typeface="+mn-lt"/>
                <a:ea typeface="+mn-ea"/>
                <a:cs typeface="+mn-cs"/>
              </a:rPr>
              <a:t>Lindson</a:t>
            </a:r>
            <a:r>
              <a:rPr lang="en-AU" sz="1200" b="0" i="0" kern="1200" dirty="0">
                <a:solidFill>
                  <a:schemeClr val="tx1"/>
                </a:solidFill>
                <a:effectLst/>
                <a:latin typeface="+mn-lt"/>
                <a:ea typeface="+mn-ea"/>
                <a:cs typeface="+mn-cs"/>
              </a:rPr>
              <a:t>-Hawley N, Aveyard P. Change in mental health after smoking cessation: Systematic review and meta-analysis. BMJ 2014;348:g1151. </a:t>
            </a:r>
            <a:r>
              <a:rPr lang="en-AU" sz="1200" b="0" i="0" kern="1200" dirty="0" err="1">
                <a:solidFill>
                  <a:schemeClr val="tx1"/>
                </a:solidFill>
                <a:effectLst/>
                <a:latin typeface="+mn-lt"/>
                <a:ea typeface="+mn-ea"/>
                <a:cs typeface="+mn-cs"/>
              </a:rPr>
              <a:t>doi</a:t>
            </a:r>
            <a:r>
              <a:rPr lang="en-AU" sz="1200" b="0" i="0" kern="1200" dirty="0">
                <a:solidFill>
                  <a:schemeClr val="tx1"/>
                </a:solidFill>
                <a:effectLst/>
                <a:latin typeface="+mn-lt"/>
                <a:ea typeface="+mn-ea"/>
                <a:cs typeface="+mn-cs"/>
              </a:rPr>
              <a:t>: 10.1136/bmj.g1151</a:t>
            </a:r>
          </a:p>
          <a:p>
            <a:endParaRPr lang="en-US" dirty="0"/>
          </a:p>
        </p:txBody>
      </p:sp>
      <p:sp>
        <p:nvSpPr>
          <p:cNvPr id="4" name="Slide Number Placeholder 3"/>
          <p:cNvSpPr>
            <a:spLocks noGrp="1"/>
          </p:cNvSpPr>
          <p:nvPr>
            <p:ph type="sldNum" sz="quarter" idx="5"/>
          </p:nvPr>
        </p:nvSpPr>
        <p:spPr/>
        <p:txBody>
          <a:bodyPr/>
          <a:lstStyle/>
          <a:p>
            <a:fld id="{1C5A6D0D-D882-4C47-846F-9DD622F77CDA}" type="slidenum">
              <a:rPr lang="en-AU" smtClean="0"/>
              <a:t>28</a:t>
            </a:fld>
            <a:endParaRPr lang="en-AU"/>
          </a:p>
        </p:txBody>
      </p:sp>
    </p:spTree>
    <p:extLst>
      <p:ext uri="{BB962C8B-B14F-4D97-AF65-F5344CB8AC3E}">
        <p14:creationId xmlns:p14="http://schemas.microsoft.com/office/powerpoint/2010/main" val="3923506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693FD4-8F83-4EF7-AC3F-0DC0388986B0}" type="slidenum">
              <a:rPr lang="en-US" smtClean="0"/>
              <a:pPr/>
              <a:t>29</a:t>
            </a:fld>
            <a:endParaRPr lang="en-US"/>
          </a:p>
        </p:txBody>
      </p:sp>
    </p:spTree>
    <p:extLst>
      <p:ext uri="{BB962C8B-B14F-4D97-AF65-F5344CB8AC3E}">
        <p14:creationId xmlns:p14="http://schemas.microsoft.com/office/powerpoint/2010/main" val="3674664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693FD4-8F83-4EF7-AC3F-0DC0388986B0}" type="slidenum">
              <a:rPr lang="en-US" smtClean="0"/>
              <a:pPr/>
              <a:t>32</a:t>
            </a:fld>
            <a:endParaRPr lang="en-US"/>
          </a:p>
        </p:txBody>
      </p:sp>
    </p:spTree>
    <p:extLst>
      <p:ext uri="{BB962C8B-B14F-4D97-AF65-F5344CB8AC3E}">
        <p14:creationId xmlns:p14="http://schemas.microsoft.com/office/powerpoint/2010/main" val="23625539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Current MOC is old,</a:t>
            </a:r>
            <a:r>
              <a:rPr lang="en-US" baseline="0" dirty="0" smtClean="0"/>
              <a:t> out of date, doesn’t match the current need.  </a:t>
            </a:r>
          </a:p>
          <a:p>
            <a:r>
              <a:rPr lang="en-US" baseline="0" dirty="0" smtClean="0"/>
              <a:t>Its reactive, </a:t>
            </a:r>
            <a:r>
              <a:rPr lang="en-US" baseline="0" dirty="0" err="1" smtClean="0"/>
              <a:t>silo’d</a:t>
            </a:r>
            <a:r>
              <a:rPr lang="en-US" baseline="0" dirty="0" smtClean="0"/>
              <a:t>, incomplete</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33</a:t>
            </a:fld>
            <a:endParaRPr lang="en-US"/>
          </a:p>
        </p:txBody>
      </p:sp>
    </p:spTree>
    <p:extLst>
      <p:ext uri="{BB962C8B-B14F-4D97-AF65-F5344CB8AC3E}">
        <p14:creationId xmlns:p14="http://schemas.microsoft.com/office/powerpoint/2010/main" val="6840343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Draws people out of the woodwork who are keen</a:t>
            </a:r>
          </a:p>
          <a:p>
            <a:endParaRPr lang="en-US" baseline="0" dirty="0" smtClean="0"/>
          </a:p>
          <a:p>
            <a:r>
              <a:rPr lang="en-US" baseline="0" dirty="0" smtClean="0"/>
              <a:t>BARRIERS – food literacy and skills = RAWSOME, PSYCH and EASY</a:t>
            </a:r>
          </a:p>
          <a:p>
            <a:endParaRPr lang="en-US" baseline="0" dirty="0" smtClean="0"/>
          </a:p>
          <a:p>
            <a:r>
              <a:rPr lang="en-US" baseline="0" dirty="0" smtClean="0"/>
              <a:t>NO ONE SIZE FITS ALL</a:t>
            </a:r>
          </a:p>
          <a:p>
            <a:endParaRPr lang="en-US" baseline="0" dirty="0" smtClean="0"/>
          </a:p>
          <a:p>
            <a:endParaRPr lang="en-US" baseline="0" dirty="0" smtClean="0"/>
          </a:p>
          <a:p>
            <a:r>
              <a:rPr lang="en-US" baseline="0" dirty="0" smtClean="0"/>
              <a:t>ADD DAN AND PANGUAL photos – REMEMBER for next presentation = for ATSI = learn, just start, people will join if it is worth.  The fish will bite if the bait is worth it</a:t>
            </a:r>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44</a:t>
            </a:fld>
            <a:endParaRPr lang="en-US"/>
          </a:p>
        </p:txBody>
      </p:sp>
    </p:spTree>
    <p:extLst>
      <p:ext uri="{BB962C8B-B14F-4D97-AF65-F5344CB8AC3E}">
        <p14:creationId xmlns:p14="http://schemas.microsoft.com/office/powerpoint/2010/main" val="2721849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images copyright free – </a:t>
            </a:r>
            <a:r>
              <a:rPr lang="en-US" dirty="0" err="1" smtClean="0"/>
              <a:t>Pexels</a:t>
            </a:r>
            <a:r>
              <a:rPr lang="en-US" dirty="0" smtClean="0"/>
              <a:t>/</a:t>
            </a:r>
            <a:r>
              <a:rPr lang="en-US" dirty="0" err="1" smtClean="0"/>
              <a:t>unsplash</a:t>
            </a:r>
            <a:endParaRPr lang="en-US" dirty="0" smtClean="0"/>
          </a:p>
          <a:p>
            <a:endParaRPr lang="en-US" dirty="0" smtClean="0"/>
          </a:p>
          <a:p>
            <a:pPr marL="228600" indent="-228600">
              <a:buAutoNum type="arabicPeriod"/>
            </a:pPr>
            <a:r>
              <a:rPr lang="en-US" baseline="0" dirty="0" smtClean="0"/>
              <a:t>Thank you – </a:t>
            </a:r>
            <a:r>
              <a:rPr lang="en-US" baseline="0" dirty="0" err="1" smtClean="0"/>
              <a:t>organisers</a:t>
            </a:r>
            <a:r>
              <a:rPr lang="en-US" baseline="0" dirty="0" smtClean="0"/>
              <a:t> and acknowledge </a:t>
            </a:r>
            <a:r>
              <a:rPr lang="en-US" baseline="0" smtClean="0"/>
              <a:t>of country</a:t>
            </a:r>
            <a:endParaRPr lang="en-US" baseline="0" dirty="0" smtClean="0"/>
          </a:p>
          <a:p>
            <a:pPr marL="228600" indent="-228600">
              <a:buAutoNum type="arabicPeriod"/>
            </a:pPr>
            <a:r>
              <a:rPr lang="en-US" baseline="0" dirty="0" smtClean="0"/>
              <a:t>2 parts = L a M, and L in M</a:t>
            </a:r>
            <a:endParaRPr lang="en-AU" dirty="0"/>
          </a:p>
        </p:txBody>
      </p:sp>
      <p:sp>
        <p:nvSpPr>
          <p:cNvPr id="4" name="Slide Number Placeholder 3"/>
          <p:cNvSpPr>
            <a:spLocks noGrp="1"/>
          </p:cNvSpPr>
          <p:nvPr>
            <p:ph type="sldNum" sz="quarter" idx="10"/>
          </p:nvPr>
        </p:nvSpPr>
        <p:spPr/>
        <p:txBody>
          <a:bodyPr/>
          <a:lstStyle/>
          <a:p>
            <a:fld id="{18D4EACF-A377-48D3-859B-ED023B7315C2}" type="slidenum">
              <a:rPr lang="en-AU" smtClean="0"/>
              <a:t>2</a:t>
            </a:fld>
            <a:endParaRPr lang="en-AU"/>
          </a:p>
        </p:txBody>
      </p:sp>
    </p:spTree>
    <p:extLst>
      <p:ext uri="{BB962C8B-B14F-4D97-AF65-F5344CB8AC3E}">
        <p14:creationId xmlns:p14="http://schemas.microsoft.com/office/powerpoint/2010/main" val="1347223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693FD4-8F83-4EF7-AC3F-0DC0388986B0}" type="slidenum">
              <a:rPr lang="en-US" smtClean="0"/>
              <a:pPr/>
              <a:t>3</a:t>
            </a:fld>
            <a:endParaRPr lang="en-US"/>
          </a:p>
        </p:txBody>
      </p:sp>
    </p:spTree>
    <p:extLst>
      <p:ext uri="{BB962C8B-B14F-4D97-AF65-F5344CB8AC3E}">
        <p14:creationId xmlns:p14="http://schemas.microsoft.com/office/powerpoint/2010/main" val="370402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693FD4-8F83-4EF7-AC3F-0DC0388986B0}" type="slidenum">
              <a:rPr lang="en-US" smtClean="0"/>
              <a:pPr/>
              <a:t>4</a:t>
            </a:fld>
            <a:endParaRPr lang="en-US"/>
          </a:p>
        </p:txBody>
      </p:sp>
    </p:spTree>
    <p:extLst>
      <p:ext uri="{BB962C8B-B14F-4D97-AF65-F5344CB8AC3E}">
        <p14:creationId xmlns:p14="http://schemas.microsoft.com/office/powerpoint/2010/main" val="3608760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Slide</a:t>
            </a:r>
          </a:p>
          <a:p>
            <a:pPr marL="228600" indent="-228600">
              <a:buAutoNum type="arabicPeriod"/>
            </a:pPr>
            <a:r>
              <a:rPr lang="en-US" dirty="0" smtClean="0"/>
              <a:t>Lots I cannot cover due to time and </a:t>
            </a:r>
            <a:r>
              <a:rPr lang="en-US" baseline="0" dirty="0" smtClean="0"/>
              <a:t> I didn’t include as covered in other talks I suspect</a:t>
            </a:r>
            <a:endParaRPr lang="en-AU" dirty="0"/>
          </a:p>
        </p:txBody>
      </p:sp>
      <p:sp>
        <p:nvSpPr>
          <p:cNvPr id="4" name="Slide Number Placeholder 3"/>
          <p:cNvSpPr>
            <a:spLocks noGrp="1"/>
          </p:cNvSpPr>
          <p:nvPr>
            <p:ph type="sldNum" sz="quarter" idx="10"/>
          </p:nvPr>
        </p:nvSpPr>
        <p:spPr/>
        <p:txBody>
          <a:bodyPr/>
          <a:lstStyle/>
          <a:p>
            <a:fld id="{18D4EACF-A377-48D3-859B-ED023B7315C2}" type="slidenum">
              <a:rPr lang="en-AU" smtClean="0"/>
              <a:t>6</a:t>
            </a:fld>
            <a:endParaRPr lang="en-AU"/>
          </a:p>
        </p:txBody>
      </p:sp>
    </p:spTree>
    <p:extLst>
      <p:ext uri="{BB962C8B-B14F-4D97-AF65-F5344CB8AC3E}">
        <p14:creationId xmlns:p14="http://schemas.microsoft.com/office/powerpoint/2010/main" val="945340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AU" dirty="0" err="1" smtClean="0"/>
              <a:t>Cauase</a:t>
            </a:r>
            <a:r>
              <a:rPr lang="en-AU" dirty="0" smtClean="0"/>
              <a:t> of markers = LM</a:t>
            </a:r>
          </a:p>
          <a:p>
            <a:pPr marL="228600" indent="-228600">
              <a:buAutoNum type="arabicPeriod"/>
            </a:pPr>
            <a:r>
              <a:rPr lang="en-US" dirty="0" smtClean="0"/>
              <a:t>SM</a:t>
            </a:r>
            <a:r>
              <a:rPr lang="en-US" baseline="0" dirty="0" smtClean="0"/>
              <a:t> = obesity class analogy – saturated in sugar and every turn in our society is truly awful</a:t>
            </a:r>
            <a:endParaRPr lang="en-AU" dirty="0" smtClean="0"/>
          </a:p>
          <a:p>
            <a:r>
              <a:rPr lang="en-AU" dirty="0" smtClean="0"/>
              <a:t>3.</a:t>
            </a:r>
            <a:r>
              <a:rPr lang="en-AU" baseline="0" dirty="0" smtClean="0"/>
              <a:t> </a:t>
            </a:r>
            <a:r>
              <a:rPr lang="en-AU" dirty="0" smtClean="0"/>
              <a:t>Heritability of your age at death is only ~25%,</a:t>
            </a:r>
            <a:r>
              <a:rPr lang="en-AU" baseline="0" dirty="0" smtClean="0"/>
              <a:t> </a:t>
            </a:r>
            <a:r>
              <a:rPr lang="en-AU" dirty="0" smtClean="0"/>
              <a:t>~50%</a:t>
            </a:r>
            <a:r>
              <a:rPr lang="en-AU" baseline="0" dirty="0" smtClean="0"/>
              <a:t> of the aging of your brain due to your genes, rest environmental factors, </a:t>
            </a:r>
            <a:endParaRPr lang="en-AU" dirty="0" smtClean="0"/>
          </a:p>
          <a:p>
            <a:r>
              <a:rPr lang="en-US" dirty="0" smtClean="0"/>
              <a:t>The more we learn about epigenetics the more these numbers shift</a:t>
            </a:r>
            <a:endParaRPr lang="en-AU" dirty="0"/>
          </a:p>
        </p:txBody>
      </p:sp>
      <p:sp>
        <p:nvSpPr>
          <p:cNvPr id="4" name="Slide Number Placeholder 3"/>
          <p:cNvSpPr>
            <a:spLocks noGrp="1"/>
          </p:cNvSpPr>
          <p:nvPr>
            <p:ph type="sldNum" sz="quarter" idx="10"/>
          </p:nvPr>
        </p:nvSpPr>
        <p:spPr/>
        <p:txBody>
          <a:bodyPr/>
          <a:lstStyle/>
          <a:p>
            <a:fld id="{18D4EACF-A377-48D3-859B-ED023B7315C2}" type="slidenum">
              <a:rPr lang="en-AU" smtClean="0"/>
              <a:t>7</a:t>
            </a:fld>
            <a:endParaRPr lang="en-AU"/>
          </a:p>
        </p:txBody>
      </p:sp>
    </p:spTree>
    <p:extLst>
      <p:ext uri="{BB962C8B-B14F-4D97-AF65-F5344CB8AC3E}">
        <p14:creationId xmlns:p14="http://schemas.microsoft.com/office/powerpoint/2010/main" val="4013637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https://pubmed.ncbi.nlm.nih.gov/30459555/</a:t>
            </a:r>
          </a:p>
          <a:p>
            <a:pPr marL="228600" indent="-228600">
              <a:buAutoNum type="arabicParenBoth"/>
            </a:pPr>
            <a:r>
              <a:rPr lang="en-US" sz="1200" b="0" i="0" kern="1200" dirty="0" smtClean="0">
                <a:solidFill>
                  <a:schemeClr val="tx1"/>
                </a:solidFill>
                <a:effectLst/>
                <a:latin typeface="+mn-lt"/>
                <a:ea typeface="+mn-ea"/>
                <a:cs typeface="+mn-cs"/>
              </a:rPr>
              <a:t>stress could lead to disorderly release of neurotransmitters, and then cause an imbalance in the level of </a:t>
            </a:r>
            <a:r>
              <a:rPr lang="en-US" sz="1200" b="0" i="0" kern="1200" dirty="0" err="1" smtClean="0">
                <a:solidFill>
                  <a:schemeClr val="tx1"/>
                </a:solidFill>
                <a:effectLst/>
                <a:latin typeface="+mn-lt"/>
                <a:ea typeface="+mn-ea"/>
                <a:cs typeface="+mn-cs"/>
              </a:rPr>
              <a:t>neuroinflammatory</a:t>
            </a:r>
            <a:r>
              <a:rPr lang="en-US" sz="1200" b="0" i="0" kern="1200" dirty="0" smtClean="0">
                <a:solidFill>
                  <a:schemeClr val="tx1"/>
                </a:solidFill>
                <a:effectLst/>
                <a:latin typeface="+mn-lt"/>
                <a:ea typeface="+mn-ea"/>
                <a:cs typeface="+mn-cs"/>
              </a:rPr>
              <a:t> factors; (2) stress could lead to abnormal intestinal flora and increase the levels of inflammatory factors from the peripheral nervous system and the central nervous system (CNS); (3) stress could lead to excessive activation of microglial cells, causing them to release toxic substances to disrupt the balance of inflammation and anti-inflammation; and (4) stress could lead the immune macrophage to release inflammatory cytokines, which indirectly cause neurological circuit disorders.</a:t>
            </a:r>
          </a:p>
          <a:p>
            <a:pPr marL="228600" indent="-228600">
              <a:buAutoNum type="arabicParenBoth"/>
            </a:pPr>
            <a:endParaRPr lang="en-US" sz="1200" b="0" i="0" kern="1200" dirty="0" smtClean="0">
              <a:solidFill>
                <a:schemeClr val="tx1"/>
              </a:solidFill>
              <a:effectLst/>
              <a:latin typeface="+mn-lt"/>
              <a:ea typeface="+mn-ea"/>
              <a:cs typeface="+mn-cs"/>
            </a:endParaRPr>
          </a:p>
          <a:p>
            <a:r>
              <a:rPr lang="en-US" b="1" dirty="0" smtClean="0"/>
              <a:t>Stress and Sensitization</a:t>
            </a:r>
          </a:p>
          <a:p>
            <a:r>
              <a:rPr lang="en-US" dirty="0" smtClean="0"/>
              <a:t>A line of experimental studies have demonstrated the link between a sustained stress response and the process of sensitization, which is suggested as a psychobiological mechanism in the transition from acute to chronic pain (</a:t>
            </a:r>
            <a:r>
              <a:rPr lang="en-US" dirty="0" err="1" smtClean="0">
                <a:hlinkClick r:id="rId3"/>
              </a:rPr>
              <a:t>Ursin</a:t>
            </a:r>
            <a:r>
              <a:rPr lang="en-US" dirty="0" smtClean="0">
                <a:hlinkClick r:id="rId3"/>
              </a:rPr>
              <a:t>, 2014</a:t>
            </a:r>
            <a:r>
              <a:rPr lang="en-US" dirty="0" smtClean="0"/>
              <a:t>). On the cellular level, sensitization is defined as an increased efficiency in a neural circuit, due to a change in synapses from repeated use (</a:t>
            </a:r>
            <a:r>
              <a:rPr lang="en-US" dirty="0" err="1" smtClean="0">
                <a:hlinkClick r:id="rId4"/>
              </a:rPr>
              <a:t>Collingridge</a:t>
            </a:r>
            <a:r>
              <a:rPr lang="en-US" dirty="0" smtClean="0">
                <a:hlinkClick r:id="rId4"/>
              </a:rPr>
              <a:t> et al., 2004</a:t>
            </a:r>
            <a:r>
              <a:rPr lang="en-US" dirty="0" smtClean="0"/>
              <a:t>). Sensitization of pain pathways in the central nervous system is widely accepted as a theory of neural mechanisms enhancing pain transmission (</a:t>
            </a:r>
            <a:r>
              <a:rPr lang="en-US" dirty="0" smtClean="0">
                <a:hlinkClick r:id="rId5"/>
              </a:rPr>
              <a:t>Ikeda et al., 2009</a:t>
            </a:r>
            <a:r>
              <a:rPr lang="en-US" dirty="0" smtClean="0"/>
              <a:t>). This central sensitization progressively amplifies the responses to pain stimuli. It manifests as pain hypersensitivity both as a reduction in pain threshold and an increase in pain responsiveness as well prolonged after sensations and an expansion of the receptive field (</a:t>
            </a:r>
            <a:r>
              <a:rPr lang="en-US" dirty="0" smtClean="0">
                <a:hlinkClick r:id="rId6"/>
              </a:rPr>
              <a:t>Woolf, 2011</a:t>
            </a:r>
            <a:r>
              <a:rPr lang="en-US" dirty="0" smtClean="0"/>
              <a:t>).</a:t>
            </a:r>
          </a:p>
          <a:p>
            <a:r>
              <a:rPr lang="en-US" dirty="0" smtClean="0"/>
              <a:t>A large body of evidence showing central sensitization in chronic pain syndromes originates from research on patients with fibromyalgia, a condition with widespread pain in the body. Research has demonstrated widespread reductions in pain thresholds as well as an increased temporal summation and a spatial area of pain in this patient group (</a:t>
            </a:r>
            <a:r>
              <a:rPr lang="en-US" dirty="0" smtClean="0">
                <a:hlinkClick r:id="rId7"/>
              </a:rPr>
              <a:t>Gibson et al., 1994</a:t>
            </a:r>
            <a:r>
              <a:rPr lang="en-US" dirty="0" smtClean="0"/>
              <a:t>; </a:t>
            </a:r>
            <a:r>
              <a:rPr lang="en-US" dirty="0" smtClean="0">
                <a:hlinkClick r:id="rId8"/>
              </a:rPr>
              <a:t>Lorenz et al., 1996</a:t>
            </a:r>
            <a:r>
              <a:rPr lang="en-US" dirty="0" smtClean="0"/>
              <a:t>; </a:t>
            </a:r>
            <a:r>
              <a:rPr lang="en-US" dirty="0" smtClean="0">
                <a:hlinkClick r:id="rId9"/>
              </a:rPr>
              <a:t>Graven-Nielsen et al., 2000</a:t>
            </a:r>
            <a:r>
              <a:rPr lang="en-US" dirty="0" smtClean="0"/>
              <a:t>). </a:t>
            </a:r>
          </a:p>
          <a:p>
            <a:endParaRPr lang="en-AU" dirty="0" smtClean="0"/>
          </a:p>
          <a:p>
            <a:pPr marL="228600" indent="-228600">
              <a:buAutoNum type="arabicParenBoth"/>
            </a:pPr>
            <a:endParaRPr lang="en-AU" dirty="0"/>
          </a:p>
        </p:txBody>
      </p:sp>
      <p:sp>
        <p:nvSpPr>
          <p:cNvPr id="4" name="Slide Number Placeholder 3"/>
          <p:cNvSpPr>
            <a:spLocks noGrp="1"/>
          </p:cNvSpPr>
          <p:nvPr>
            <p:ph type="sldNum" sz="quarter" idx="10"/>
          </p:nvPr>
        </p:nvSpPr>
        <p:spPr/>
        <p:txBody>
          <a:bodyPr/>
          <a:lstStyle/>
          <a:p>
            <a:fld id="{0FAB8EA7-CFFE-405E-A995-86831574BE5B}" type="slidenum">
              <a:rPr lang="en-AU" smtClean="0"/>
              <a:t>11</a:t>
            </a:fld>
            <a:endParaRPr lang="en-AU"/>
          </a:p>
        </p:txBody>
      </p:sp>
    </p:spTree>
    <p:extLst>
      <p:ext uri="{BB962C8B-B14F-4D97-AF65-F5344CB8AC3E}">
        <p14:creationId xmlns:p14="http://schemas.microsoft.com/office/powerpoint/2010/main" val="673806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693FD4-8F83-4EF7-AC3F-0DC0388986B0}" type="slidenum">
              <a:rPr lang="en-US" smtClean="0"/>
              <a:pPr/>
              <a:t>14</a:t>
            </a:fld>
            <a:endParaRPr lang="en-US"/>
          </a:p>
        </p:txBody>
      </p:sp>
    </p:spTree>
    <p:extLst>
      <p:ext uri="{BB962C8B-B14F-4D97-AF65-F5344CB8AC3E}">
        <p14:creationId xmlns:p14="http://schemas.microsoft.com/office/powerpoint/2010/main" val="4001861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Benefits multiple areas, MH</a:t>
            </a:r>
            <a:endParaRPr lang="en-AU" dirty="0"/>
          </a:p>
        </p:txBody>
      </p:sp>
      <p:sp>
        <p:nvSpPr>
          <p:cNvPr id="4" name="Slide Number Placeholder 3"/>
          <p:cNvSpPr>
            <a:spLocks noGrp="1"/>
          </p:cNvSpPr>
          <p:nvPr>
            <p:ph type="sldNum" sz="quarter" idx="5"/>
          </p:nvPr>
        </p:nvSpPr>
        <p:spPr/>
        <p:txBody>
          <a:bodyPr/>
          <a:lstStyle/>
          <a:p>
            <a:fld id="{7E093BC5-8BAB-4138-AAF9-EC252A95CF13}" type="slidenum">
              <a:rPr lang="en-AU" smtClean="0"/>
              <a:t>16</a:t>
            </a:fld>
            <a:endParaRPr lang="en-AU"/>
          </a:p>
        </p:txBody>
      </p:sp>
    </p:spTree>
    <p:extLst>
      <p:ext uri="{BB962C8B-B14F-4D97-AF65-F5344CB8AC3E}">
        <p14:creationId xmlns:p14="http://schemas.microsoft.com/office/powerpoint/2010/main" val="1246507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64760624-D48B-4C2A-B13F-A17F6CA71777}" type="datetimeFigureOut">
              <a:rPr lang="en-AU" smtClean="0"/>
              <a:t>12/04/2022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796FB586-D92C-4550-9C5C-B02CBB822DDD}" type="slidenum">
              <a:rPr lang="en-AU" smtClean="0"/>
              <a:t>‹#›</a:t>
            </a:fld>
            <a:endParaRPr lang="en-AU"/>
          </a:p>
        </p:txBody>
      </p:sp>
    </p:spTree>
    <p:extLst>
      <p:ext uri="{BB962C8B-B14F-4D97-AF65-F5344CB8AC3E}">
        <p14:creationId xmlns:p14="http://schemas.microsoft.com/office/powerpoint/2010/main" val="2916155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64760624-D48B-4C2A-B13F-A17F6CA71777}" type="datetimeFigureOut">
              <a:rPr lang="en-AU" smtClean="0"/>
              <a:t>12/04/2022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796FB586-D92C-4550-9C5C-B02CBB822DDD}" type="slidenum">
              <a:rPr lang="en-AU" smtClean="0"/>
              <a:t>‹#›</a:t>
            </a:fld>
            <a:endParaRPr lang="en-AU"/>
          </a:p>
        </p:txBody>
      </p:sp>
    </p:spTree>
    <p:extLst>
      <p:ext uri="{BB962C8B-B14F-4D97-AF65-F5344CB8AC3E}">
        <p14:creationId xmlns:p14="http://schemas.microsoft.com/office/powerpoint/2010/main" val="735978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64760624-D48B-4C2A-B13F-A17F6CA71777}" type="datetimeFigureOut">
              <a:rPr lang="en-AU" smtClean="0"/>
              <a:t>12/04/2022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796FB586-D92C-4550-9C5C-B02CBB822DDD}" type="slidenum">
              <a:rPr lang="en-AU" smtClean="0"/>
              <a:t>‹#›</a:t>
            </a:fld>
            <a:endParaRPr lang="en-AU"/>
          </a:p>
        </p:txBody>
      </p:sp>
    </p:spTree>
    <p:extLst>
      <p:ext uri="{BB962C8B-B14F-4D97-AF65-F5344CB8AC3E}">
        <p14:creationId xmlns:p14="http://schemas.microsoft.com/office/powerpoint/2010/main" val="2241601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Background Only">
    <p:spTree>
      <p:nvGrpSpPr>
        <p:cNvPr id="1" name=""/>
        <p:cNvGrpSpPr/>
        <p:nvPr/>
      </p:nvGrpSpPr>
      <p:grpSpPr>
        <a:xfrm>
          <a:off x="0" y="0"/>
          <a:ext cx="0" cy="0"/>
          <a:chOff x="0" y="0"/>
          <a:chExt cx="0" cy="0"/>
        </a:xfrm>
      </p:grpSpPr>
      <p:sp>
        <p:nvSpPr>
          <p:cNvPr id="3" name="Date Placeholder 3"/>
          <p:cNvSpPr>
            <a:spLocks noGrp="1"/>
          </p:cNvSpPr>
          <p:nvPr>
            <p:ph type="dt" sz="half" idx="10"/>
          </p:nvPr>
        </p:nvSpPr>
        <p:spPr>
          <a:xfrm>
            <a:off x="1016000" y="6356356"/>
            <a:ext cx="2844800" cy="365125"/>
          </a:xfrm>
        </p:spPr>
        <p:txBody>
          <a:bodyPr/>
          <a:lstStyle/>
          <a:p>
            <a:fld id="{757B281C-5159-4971-8228-52B9A72E9ED2}" type="datetimeFigureOut">
              <a:rPr lang="en-US" smtClean="0"/>
              <a:pPr/>
              <a:t>4/12/2022</a:t>
            </a:fld>
            <a:endParaRPr lang="en-US" dirty="0"/>
          </a:p>
        </p:txBody>
      </p:sp>
      <p:sp>
        <p:nvSpPr>
          <p:cNvPr id="4" name="Footer Placeholder 4"/>
          <p:cNvSpPr>
            <a:spLocks noGrp="1"/>
          </p:cNvSpPr>
          <p:nvPr>
            <p:ph type="ftr" sz="quarter" idx="11"/>
          </p:nvPr>
        </p:nvSpPr>
        <p:spPr>
          <a:xfrm>
            <a:off x="4470400" y="6356356"/>
            <a:ext cx="3860800" cy="365125"/>
          </a:xfrm>
        </p:spPr>
        <p:txBody>
          <a:bodyPr/>
          <a:lstStyle/>
          <a:p>
            <a:endParaRPr lang="en-US" dirty="0"/>
          </a:p>
        </p:txBody>
      </p:sp>
      <p:sp>
        <p:nvSpPr>
          <p:cNvPr id="5" name="Slide Number Placeholder 5"/>
          <p:cNvSpPr>
            <a:spLocks noGrp="1"/>
          </p:cNvSpPr>
          <p:nvPr>
            <p:ph type="sldNum" sz="quarter" idx="12"/>
          </p:nvPr>
        </p:nvSpPr>
        <p:spPr>
          <a:xfrm>
            <a:off x="8940800" y="6356356"/>
            <a:ext cx="2844800" cy="365125"/>
          </a:xfrm>
        </p:spPr>
        <p:txBody>
          <a:bodyPr/>
          <a:lstStyle/>
          <a:p>
            <a:fld id="{33D6E5A2-EC83-451F-A719-9AC1370DD5CF}" type="slidenum">
              <a:rPr lang="en-US" smtClean="0"/>
              <a:pPr/>
              <a:t>‹#›</a:t>
            </a:fld>
            <a:endParaRPr lang="en-US" dirty="0"/>
          </a:p>
        </p:txBody>
      </p:sp>
    </p:spTree>
    <p:extLst>
      <p:ext uri="{BB962C8B-B14F-4D97-AF65-F5344CB8AC3E}">
        <p14:creationId xmlns:p14="http://schemas.microsoft.com/office/powerpoint/2010/main" val="388093523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64760624-D48B-4C2A-B13F-A17F6CA71777}" type="datetimeFigureOut">
              <a:rPr lang="en-AU" smtClean="0"/>
              <a:t>12/04/2022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796FB586-D92C-4550-9C5C-B02CBB822DDD}" type="slidenum">
              <a:rPr lang="en-AU" smtClean="0"/>
              <a:t>‹#›</a:t>
            </a:fld>
            <a:endParaRPr lang="en-AU"/>
          </a:p>
        </p:txBody>
      </p:sp>
    </p:spTree>
    <p:extLst>
      <p:ext uri="{BB962C8B-B14F-4D97-AF65-F5344CB8AC3E}">
        <p14:creationId xmlns:p14="http://schemas.microsoft.com/office/powerpoint/2010/main" val="2816874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4760624-D48B-4C2A-B13F-A17F6CA71777}" type="datetimeFigureOut">
              <a:rPr lang="en-AU" smtClean="0"/>
              <a:t>12/04/2022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796FB586-D92C-4550-9C5C-B02CBB822DDD}" type="slidenum">
              <a:rPr lang="en-AU" smtClean="0"/>
              <a:t>‹#›</a:t>
            </a:fld>
            <a:endParaRPr lang="en-AU"/>
          </a:p>
        </p:txBody>
      </p:sp>
    </p:spTree>
    <p:extLst>
      <p:ext uri="{BB962C8B-B14F-4D97-AF65-F5344CB8AC3E}">
        <p14:creationId xmlns:p14="http://schemas.microsoft.com/office/powerpoint/2010/main" val="2365867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64760624-D48B-4C2A-B13F-A17F6CA71777}" type="datetimeFigureOut">
              <a:rPr lang="en-AU" smtClean="0"/>
              <a:t>12/04/2022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796FB586-D92C-4550-9C5C-B02CBB822DDD}" type="slidenum">
              <a:rPr lang="en-AU" smtClean="0"/>
              <a:t>‹#›</a:t>
            </a:fld>
            <a:endParaRPr lang="en-AU"/>
          </a:p>
        </p:txBody>
      </p:sp>
    </p:spTree>
    <p:extLst>
      <p:ext uri="{BB962C8B-B14F-4D97-AF65-F5344CB8AC3E}">
        <p14:creationId xmlns:p14="http://schemas.microsoft.com/office/powerpoint/2010/main" val="880431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64760624-D48B-4C2A-B13F-A17F6CA71777}" type="datetimeFigureOut">
              <a:rPr lang="en-AU" smtClean="0"/>
              <a:t>12/04/2022</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796FB586-D92C-4550-9C5C-B02CBB822DDD}" type="slidenum">
              <a:rPr lang="en-AU" smtClean="0"/>
              <a:t>‹#›</a:t>
            </a:fld>
            <a:endParaRPr lang="en-AU"/>
          </a:p>
        </p:txBody>
      </p:sp>
    </p:spTree>
    <p:extLst>
      <p:ext uri="{BB962C8B-B14F-4D97-AF65-F5344CB8AC3E}">
        <p14:creationId xmlns:p14="http://schemas.microsoft.com/office/powerpoint/2010/main" val="3604164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64760624-D48B-4C2A-B13F-A17F6CA71777}" type="datetimeFigureOut">
              <a:rPr lang="en-AU" smtClean="0"/>
              <a:t>12/04/2022</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796FB586-D92C-4550-9C5C-B02CBB822DDD}" type="slidenum">
              <a:rPr lang="en-AU" smtClean="0"/>
              <a:t>‹#›</a:t>
            </a:fld>
            <a:endParaRPr lang="en-AU"/>
          </a:p>
        </p:txBody>
      </p:sp>
    </p:spTree>
    <p:extLst>
      <p:ext uri="{BB962C8B-B14F-4D97-AF65-F5344CB8AC3E}">
        <p14:creationId xmlns:p14="http://schemas.microsoft.com/office/powerpoint/2010/main" val="2266197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60624-D48B-4C2A-B13F-A17F6CA71777}" type="datetimeFigureOut">
              <a:rPr lang="en-AU" smtClean="0"/>
              <a:t>12/04/2022</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796FB586-D92C-4550-9C5C-B02CBB822DDD}" type="slidenum">
              <a:rPr lang="en-AU" smtClean="0"/>
              <a:t>‹#›</a:t>
            </a:fld>
            <a:endParaRPr lang="en-AU"/>
          </a:p>
        </p:txBody>
      </p:sp>
    </p:spTree>
    <p:extLst>
      <p:ext uri="{BB962C8B-B14F-4D97-AF65-F5344CB8AC3E}">
        <p14:creationId xmlns:p14="http://schemas.microsoft.com/office/powerpoint/2010/main" val="2296683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760624-D48B-4C2A-B13F-A17F6CA71777}" type="datetimeFigureOut">
              <a:rPr lang="en-AU" smtClean="0"/>
              <a:t>12/04/2022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796FB586-D92C-4550-9C5C-B02CBB822DDD}" type="slidenum">
              <a:rPr lang="en-AU" smtClean="0"/>
              <a:t>‹#›</a:t>
            </a:fld>
            <a:endParaRPr lang="en-AU"/>
          </a:p>
        </p:txBody>
      </p:sp>
    </p:spTree>
    <p:extLst>
      <p:ext uri="{BB962C8B-B14F-4D97-AF65-F5344CB8AC3E}">
        <p14:creationId xmlns:p14="http://schemas.microsoft.com/office/powerpoint/2010/main" val="4292416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760624-D48B-4C2A-B13F-A17F6CA71777}" type="datetimeFigureOut">
              <a:rPr lang="en-AU" smtClean="0"/>
              <a:t>12/04/2022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796FB586-D92C-4550-9C5C-B02CBB822DDD}" type="slidenum">
              <a:rPr lang="en-AU" smtClean="0"/>
              <a:t>‹#›</a:t>
            </a:fld>
            <a:endParaRPr lang="en-AU"/>
          </a:p>
        </p:txBody>
      </p:sp>
    </p:spTree>
    <p:extLst>
      <p:ext uri="{BB962C8B-B14F-4D97-AF65-F5344CB8AC3E}">
        <p14:creationId xmlns:p14="http://schemas.microsoft.com/office/powerpoint/2010/main" val="1793543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760624-D48B-4C2A-B13F-A17F6CA71777}" type="datetimeFigureOut">
              <a:rPr lang="en-AU" smtClean="0"/>
              <a:t>12/04/2022</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6FB586-D92C-4550-9C5C-B02CBB822DDD}" type="slidenum">
              <a:rPr lang="en-AU" smtClean="0"/>
              <a:t>‹#›</a:t>
            </a:fld>
            <a:endParaRPr lang="en-AU"/>
          </a:p>
        </p:txBody>
      </p:sp>
    </p:spTree>
    <p:extLst>
      <p:ext uri="{BB962C8B-B14F-4D97-AF65-F5344CB8AC3E}">
        <p14:creationId xmlns:p14="http://schemas.microsoft.com/office/powerpoint/2010/main" val="27234480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jp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jpe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7.png"/><Relationship Id="rId5" Type="http://schemas.openxmlformats.org/officeDocument/2006/relationships/image" Target="../media/image26.png"/><Relationship Id="rId4"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jpe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hyperlink" Target="https://doi.org/10.5694/j.1326-5377.2009.tb02342.x" TargetMode="External"/><Relationship Id="rId4"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17.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8.jf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49.jpeg"/><Relationship Id="rId5" Type="http://schemas.openxmlformats.org/officeDocument/2006/relationships/image" Target="../media/image17.png"/><Relationship Id="rId4" Type="http://schemas.openxmlformats.org/officeDocument/2006/relationships/notesSlide" Target="../notesSlides/notesSlide1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2.xml"/><Relationship Id="rId1" Type="http://schemas.openxmlformats.org/officeDocument/2006/relationships/tags" Target="../tags/tag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17.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8.jpe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57.jpeg"/><Relationship Id="rId5" Type="http://schemas.openxmlformats.org/officeDocument/2006/relationships/image" Target="../media/image17.png"/><Relationship Id="rId4" Type="http://schemas.openxmlformats.org/officeDocument/2006/relationships/notesSlide" Target="../notesSlides/notesSlide19.xml"/></Relationships>
</file>

<file path=ppt/slides/_rels/slide4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48133" b="13483"/>
          <a:stretch/>
        </p:blipFill>
        <p:spPr>
          <a:xfrm>
            <a:off x="2619553" y="111597"/>
            <a:ext cx="6723286" cy="1451609"/>
          </a:xfrm>
          <a:prstGeom prst="rect">
            <a:avLst/>
          </a:prstGeom>
        </p:spPr>
      </p:pic>
      <p:sp>
        <p:nvSpPr>
          <p:cNvPr id="13" name="Rectangle 12">
            <a:extLst>
              <a:ext uri="{FF2B5EF4-FFF2-40B4-BE49-F238E27FC236}">
                <a16:creationId xmlns:a16="http://schemas.microsoft.com/office/drawing/2014/main" id="{48536671-9A2F-48AB-9B8D-14BDEA6C57FD}"/>
              </a:ext>
            </a:extLst>
          </p:cNvPr>
          <p:cNvSpPr/>
          <p:nvPr/>
        </p:nvSpPr>
        <p:spPr>
          <a:xfrm>
            <a:off x="0" y="6256421"/>
            <a:ext cx="6098400" cy="602244"/>
          </a:xfrm>
          <a:prstGeom prst="rect">
            <a:avLst/>
          </a:prstGeom>
          <a:gradFill flip="none" rotWithShape="1">
            <a:gsLst>
              <a:gs pos="0">
                <a:schemeClr val="accent1">
                  <a:lumMod val="0"/>
                  <a:lumOff val="100000"/>
                </a:schemeClr>
              </a:gs>
              <a:gs pos="50000">
                <a:srgbClr val="1253A7">
                  <a:lumMod val="25000"/>
                  <a:lumOff val="75000"/>
                </a:srgbClr>
              </a:gs>
              <a:gs pos="75000">
                <a:srgbClr val="1253A7">
                  <a:lumMod val="50000"/>
                  <a:lumOff val="50000"/>
                </a:srgbClr>
              </a:gs>
              <a:gs pos="25000">
                <a:schemeClr val="accent1">
                  <a:lumMod val="0"/>
                  <a:lumOff val="100000"/>
                </a:schemeClr>
              </a:gs>
              <a:gs pos="100000">
                <a:srgbClr val="1253A7">
                  <a:lumMod val="75000"/>
                  <a:lumOff val="2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Rectangle 13">
            <a:extLst>
              <a:ext uri="{FF2B5EF4-FFF2-40B4-BE49-F238E27FC236}">
                <a16:creationId xmlns:a16="http://schemas.microsoft.com/office/drawing/2014/main" id="{782712D6-1832-4607-A833-4D643367F163}"/>
              </a:ext>
            </a:extLst>
          </p:cNvPr>
          <p:cNvSpPr/>
          <p:nvPr/>
        </p:nvSpPr>
        <p:spPr>
          <a:xfrm>
            <a:off x="6098400" y="6254355"/>
            <a:ext cx="6093600" cy="602245"/>
          </a:xfrm>
          <a:prstGeom prst="rect">
            <a:avLst/>
          </a:prstGeom>
          <a:gradFill>
            <a:gsLst>
              <a:gs pos="0">
                <a:srgbClr val="43921B"/>
              </a:gs>
              <a:gs pos="50000">
                <a:srgbClr val="43921B">
                  <a:lumMod val="25000"/>
                  <a:lumOff val="75000"/>
                </a:srgbClr>
              </a:gs>
              <a:gs pos="75000">
                <a:srgbClr val="43921B">
                  <a:lumMod val="0"/>
                  <a:lumOff val="100000"/>
                </a:srgbClr>
              </a:gs>
              <a:gs pos="25000">
                <a:srgbClr val="43921B">
                  <a:lumMod val="92000"/>
                  <a:lumOff val="8000"/>
                </a:srgbClr>
              </a:gs>
              <a:gs pos="100000">
                <a:srgbClr val="43921B">
                  <a:lumMod val="0"/>
                  <a:lumOff val="10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5" name="Picture 14">
            <a:extLst>
              <a:ext uri="{FF2B5EF4-FFF2-40B4-BE49-F238E27FC236}">
                <a16:creationId xmlns:a16="http://schemas.microsoft.com/office/drawing/2014/main" id="{112B2F38-EDD5-4D27-BDF2-C469917496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1" y="6300339"/>
            <a:ext cx="1308674" cy="510275"/>
          </a:xfrm>
          <a:prstGeom prst="rect">
            <a:avLst/>
          </a:prstGeom>
        </p:spPr>
      </p:pic>
      <p:pic>
        <p:nvPicPr>
          <p:cNvPr id="16" name="Picture 15">
            <a:extLst>
              <a:ext uri="{FF2B5EF4-FFF2-40B4-BE49-F238E27FC236}">
                <a16:creationId xmlns:a16="http://schemas.microsoft.com/office/drawing/2014/main" id="{FB29C34C-A12E-41FA-B717-024FCCEDC6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8553" y="6254355"/>
            <a:ext cx="601278" cy="605800"/>
          </a:xfrm>
          <a:prstGeom prst="rect">
            <a:avLst/>
          </a:prstGeom>
        </p:spPr>
      </p:pic>
      <p:pic>
        <p:nvPicPr>
          <p:cNvPr id="18" name="Picture 17">
            <a:extLst>
              <a:ext uri="{FF2B5EF4-FFF2-40B4-BE49-F238E27FC236}">
                <a16:creationId xmlns:a16="http://schemas.microsoft.com/office/drawing/2014/main" id="{610C693B-C233-4566-A8AD-0AE09600E454}"/>
              </a:ext>
            </a:extLst>
          </p:cNvPr>
          <p:cNvPicPr>
            <a:picLocks noChangeAspect="1"/>
          </p:cNvPicPr>
          <p:nvPr/>
        </p:nvPicPr>
        <p:blipFill>
          <a:blip r:embed="rId6"/>
          <a:stretch>
            <a:fillRect/>
          </a:stretch>
        </p:blipFill>
        <p:spPr>
          <a:xfrm>
            <a:off x="10732770" y="6403389"/>
            <a:ext cx="1378229" cy="340551"/>
          </a:xfrm>
          <a:prstGeom prst="rect">
            <a:avLst/>
          </a:prstGeom>
        </p:spPr>
      </p:pic>
      <p:sp>
        <p:nvSpPr>
          <p:cNvPr id="4" name="TextBox 3">
            <a:extLst>
              <a:ext uri="{FF2B5EF4-FFF2-40B4-BE49-F238E27FC236}">
                <a16:creationId xmlns:a16="http://schemas.microsoft.com/office/drawing/2014/main" id="{D72D1E88-7B8F-40D5-98B2-513646E253BC}"/>
              </a:ext>
            </a:extLst>
          </p:cNvPr>
          <p:cNvSpPr txBox="1"/>
          <p:nvPr/>
        </p:nvSpPr>
        <p:spPr>
          <a:xfrm>
            <a:off x="720035" y="2092431"/>
            <a:ext cx="5219700" cy="584775"/>
          </a:xfrm>
          <a:prstGeom prst="rect">
            <a:avLst/>
          </a:prstGeom>
          <a:noFill/>
        </p:spPr>
        <p:txBody>
          <a:bodyPr wrap="square" rtlCol="0">
            <a:spAutoFit/>
          </a:bodyPr>
          <a:lstStyle/>
          <a:p>
            <a:r>
              <a:rPr lang="en-AU" sz="3200" b="1" dirty="0">
                <a:solidFill>
                  <a:schemeClr val="accent5">
                    <a:lumMod val="75000"/>
                  </a:schemeClr>
                </a:solidFill>
              </a:rPr>
              <a:t>Thank you to our Sponsors</a:t>
            </a:r>
          </a:p>
        </p:txBody>
      </p:sp>
      <p:pic>
        <p:nvPicPr>
          <p:cNvPr id="9" name="Picture 8" descr="A picture containing logo&#10;&#10;Description automatically generated">
            <a:extLst>
              <a:ext uri="{FF2B5EF4-FFF2-40B4-BE49-F238E27FC236}">
                <a16:creationId xmlns:a16="http://schemas.microsoft.com/office/drawing/2014/main" id="{14FE8F82-BC56-4297-844D-3973E84593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25817" y="2822972"/>
            <a:ext cx="1388496" cy="846644"/>
          </a:xfrm>
          <a:prstGeom prst="rect">
            <a:avLst/>
          </a:prstGeom>
        </p:spPr>
      </p:pic>
      <p:pic>
        <p:nvPicPr>
          <p:cNvPr id="20" name="Picture 19" descr="A black and white logo&#10;&#10;Description automatically generated with low confidence">
            <a:extLst>
              <a:ext uri="{FF2B5EF4-FFF2-40B4-BE49-F238E27FC236}">
                <a16:creationId xmlns:a16="http://schemas.microsoft.com/office/drawing/2014/main" id="{6DAE9A7A-6002-442B-8EB1-80C9A3B358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82720" y="2663322"/>
            <a:ext cx="1077247" cy="1077247"/>
          </a:xfrm>
          <a:prstGeom prst="rect">
            <a:avLst/>
          </a:prstGeom>
        </p:spPr>
      </p:pic>
      <p:pic>
        <p:nvPicPr>
          <p:cNvPr id="22" name="Picture 21" descr="Pie chart&#10;&#10;Description automatically generated with medium confidence">
            <a:extLst>
              <a:ext uri="{FF2B5EF4-FFF2-40B4-BE49-F238E27FC236}">
                <a16:creationId xmlns:a16="http://schemas.microsoft.com/office/drawing/2014/main" id="{7FF84D3B-10BD-499D-922D-5C9C13EC5AB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28374" y="2869365"/>
            <a:ext cx="1560967" cy="624387"/>
          </a:xfrm>
          <a:prstGeom prst="rect">
            <a:avLst/>
          </a:prstGeom>
        </p:spPr>
      </p:pic>
      <p:pic>
        <p:nvPicPr>
          <p:cNvPr id="24" name="Picture 23" descr="A picture containing logo&#10;&#10;Description automatically generated">
            <a:extLst>
              <a:ext uri="{FF2B5EF4-FFF2-40B4-BE49-F238E27FC236}">
                <a16:creationId xmlns:a16="http://schemas.microsoft.com/office/drawing/2014/main" id="{B0B53593-6339-423F-BA72-ABA8218B351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10641" y="4320575"/>
            <a:ext cx="1718161" cy="602244"/>
          </a:xfrm>
          <a:prstGeom prst="rect">
            <a:avLst/>
          </a:prstGeom>
        </p:spPr>
      </p:pic>
      <p:pic>
        <p:nvPicPr>
          <p:cNvPr id="26" name="Picture 25" descr="Logo, company name&#10;&#10;Description automatically generated">
            <a:extLst>
              <a:ext uri="{FF2B5EF4-FFF2-40B4-BE49-F238E27FC236}">
                <a16:creationId xmlns:a16="http://schemas.microsoft.com/office/drawing/2014/main" id="{1B6BBBDD-E3C4-4D0C-9F12-6D8BF192A1F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90514" y="4273983"/>
            <a:ext cx="987572" cy="577730"/>
          </a:xfrm>
          <a:prstGeom prst="rect">
            <a:avLst/>
          </a:prstGeom>
        </p:spPr>
      </p:pic>
      <p:pic>
        <p:nvPicPr>
          <p:cNvPr id="28" name="Picture 27" descr="Diagram&#10;&#10;Description automatically generated with low confidence">
            <a:extLst>
              <a:ext uri="{FF2B5EF4-FFF2-40B4-BE49-F238E27FC236}">
                <a16:creationId xmlns:a16="http://schemas.microsoft.com/office/drawing/2014/main" id="{52A895F5-7F7E-4EE2-BCAA-15351874EFB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5795" y="4217819"/>
            <a:ext cx="2154616" cy="757905"/>
          </a:xfrm>
          <a:prstGeom prst="rect">
            <a:avLst/>
          </a:prstGeom>
        </p:spPr>
      </p:pic>
      <p:sp>
        <p:nvSpPr>
          <p:cNvPr id="29" name="TextBox 28">
            <a:extLst>
              <a:ext uri="{FF2B5EF4-FFF2-40B4-BE49-F238E27FC236}">
                <a16:creationId xmlns:a16="http://schemas.microsoft.com/office/drawing/2014/main" id="{94E375A3-AAFF-48E5-BDC9-653CEB9094D9}"/>
              </a:ext>
            </a:extLst>
          </p:cNvPr>
          <p:cNvSpPr txBox="1"/>
          <p:nvPr/>
        </p:nvSpPr>
        <p:spPr>
          <a:xfrm>
            <a:off x="4192531" y="5555258"/>
            <a:ext cx="4270137" cy="584775"/>
          </a:xfrm>
          <a:prstGeom prst="rect">
            <a:avLst/>
          </a:prstGeom>
          <a:noFill/>
        </p:spPr>
        <p:txBody>
          <a:bodyPr wrap="square" rtlCol="0">
            <a:spAutoFit/>
          </a:bodyPr>
          <a:lstStyle/>
          <a:p>
            <a:r>
              <a:rPr lang="en-AU" dirty="0"/>
              <a:t> </a:t>
            </a:r>
            <a:r>
              <a:rPr lang="en-AU" sz="3200" b="1" i="1" dirty="0">
                <a:solidFill>
                  <a:srgbClr val="002060"/>
                </a:solidFill>
                <a:latin typeface="Arial" panose="020B0604020202020204" pitchFamily="34" charset="0"/>
              </a:rPr>
              <a:t>#EquallyWellAu22</a:t>
            </a:r>
          </a:p>
        </p:txBody>
      </p:sp>
      <p:pic>
        <p:nvPicPr>
          <p:cNvPr id="5" name="Picture 4" descr="A picture containing diagram&#10;&#10;Description automatically generated">
            <a:extLst>
              <a:ext uri="{FF2B5EF4-FFF2-40B4-BE49-F238E27FC236}">
                <a16:creationId xmlns:a16="http://schemas.microsoft.com/office/drawing/2014/main" id="{A66E7D13-E537-4634-93CD-FD67AA0D50A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45512" y="2661277"/>
            <a:ext cx="1748082" cy="1119344"/>
          </a:xfrm>
          <a:prstGeom prst="rect">
            <a:avLst/>
          </a:prstGeom>
        </p:spPr>
      </p:pic>
      <p:pic>
        <p:nvPicPr>
          <p:cNvPr id="7" name="Picture 6" descr="Text&#10;&#10;Description automatically generated">
            <a:extLst>
              <a:ext uri="{FF2B5EF4-FFF2-40B4-BE49-F238E27FC236}">
                <a16:creationId xmlns:a16="http://schemas.microsoft.com/office/drawing/2014/main" id="{1EBBC800-1D28-42D0-911C-3840BB5708B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030900" y="4373028"/>
            <a:ext cx="1857913" cy="426883"/>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7B1C1C6B-7432-48F6-BE06-46447B7BDEA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358223" y="4279392"/>
            <a:ext cx="1188000" cy="572321"/>
          </a:xfrm>
          <a:prstGeom prst="rect">
            <a:avLst/>
          </a:prstGeom>
        </p:spPr>
      </p:pic>
    </p:spTree>
    <p:extLst>
      <p:ext uri="{BB962C8B-B14F-4D97-AF65-F5344CB8AC3E}">
        <p14:creationId xmlns:p14="http://schemas.microsoft.com/office/powerpoint/2010/main" val="2917304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“Relaxation response” practice effect size</a:t>
            </a:r>
            <a:endParaRPr lang="en-AU" dirty="0"/>
          </a:p>
        </p:txBody>
      </p:sp>
      <p:sp>
        <p:nvSpPr>
          <p:cNvPr id="3" name="Content Placeholder 2"/>
          <p:cNvSpPr>
            <a:spLocks noGrp="1"/>
          </p:cNvSpPr>
          <p:nvPr>
            <p:ph idx="1"/>
          </p:nvPr>
        </p:nvSpPr>
        <p:spPr/>
        <p:txBody>
          <a:bodyPr/>
          <a:lstStyle/>
          <a:p>
            <a:r>
              <a:rPr lang="en-US" dirty="0"/>
              <a:t>R</a:t>
            </a:r>
            <a:r>
              <a:rPr lang="en-US" dirty="0" smtClean="0"/>
              <a:t>elaxation </a:t>
            </a:r>
            <a:r>
              <a:rPr lang="en-US" b="1" u="sng" dirty="0"/>
              <a:t>training</a:t>
            </a:r>
            <a:r>
              <a:rPr lang="en-US" dirty="0"/>
              <a:t> showed a </a:t>
            </a:r>
            <a:r>
              <a:rPr lang="en-US" b="1" dirty="0"/>
              <a:t>medium-large effect size </a:t>
            </a:r>
            <a:r>
              <a:rPr lang="en-US" dirty="0"/>
              <a:t>in the treatment of anxiety. </a:t>
            </a:r>
            <a:r>
              <a:rPr lang="en-US" b="1" dirty="0"/>
              <a:t>Cohen's d was .57 </a:t>
            </a:r>
            <a:endParaRPr lang="en-US" dirty="0" smtClean="0"/>
          </a:p>
          <a:p>
            <a:r>
              <a:rPr lang="en-US" dirty="0" smtClean="0"/>
              <a:t>Efficacy </a:t>
            </a:r>
            <a:r>
              <a:rPr lang="en-US" dirty="0"/>
              <a:t>was higher for meditation, among volunteers and for </a:t>
            </a:r>
            <a:r>
              <a:rPr lang="en-US" b="1" dirty="0"/>
              <a:t>longer</a:t>
            </a:r>
            <a:r>
              <a:rPr lang="en-US" dirty="0"/>
              <a:t> treatments</a:t>
            </a:r>
            <a:endParaRPr lang="en-AU" dirty="0"/>
          </a:p>
        </p:txBody>
      </p:sp>
      <p:pic>
        <p:nvPicPr>
          <p:cNvPr id="5" name="Picture 4"/>
          <p:cNvPicPr>
            <a:picLocks noChangeAspect="1"/>
          </p:cNvPicPr>
          <p:nvPr/>
        </p:nvPicPr>
        <p:blipFill rotWithShape="1">
          <a:blip r:embed="rId2"/>
          <a:srcRect l="17253" t="33659" r="41815" b="38919"/>
          <a:stretch/>
        </p:blipFill>
        <p:spPr>
          <a:xfrm>
            <a:off x="2286001" y="3927920"/>
            <a:ext cx="6592302" cy="2484257"/>
          </a:xfrm>
          <a:prstGeom prst="rect">
            <a:avLst/>
          </a:prstGeom>
        </p:spPr>
      </p:pic>
    </p:spTree>
    <p:extLst>
      <p:ext uri="{BB962C8B-B14F-4D97-AF65-F5344CB8AC3E}">
        <p14:creationId xmlns:p14="http://schemas.microsoft.com/office/powerpoint/2010/main" val="36321027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7383" y="44758"/>
            <a:ext cx="10515600" cy="1325563"/>
          </a:xfrm>
        </p:spPr>
        <p:txBody>
          <a:bodyPr/>
          <a:lstStyle/>
          <a:p>
            <a:r>
              <a:rPr lang="en-US" dirty="0" smtClean="0"/>
              <a:t>Dysfunctional Stress – Neurological system</a:t>
            </a:r>
            <a:endParaRPr lang="en-AU" dirty="0"/>
          </a:p>
        </p:txBody>
      </p:sp>
      <p:sp>
        <p:nvSpPr>
          <p:cNvPr id="10" name="Content Placeholder 2"/>
          <p:cNvSpPr txBox="1">
            <a:spLocks/>
          </p:cNvSpPr>
          <p:nvPr/>
        </p:nvSpPr>
        <p:spPr>
          <a:xfrm>
            <a:off x="137160" y="1690688"/>
            <a:ext cx="8019611" cy="44862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dirty="0">
              <a:solidFill>
                <a:srgbClr val="6D6F71"/>
              </a:solidFill>
            </a:endParaRPr>
          </a:p>
        </p:txBody>
      </p:sp>
      <p:pic>
        <p:nvPicPr>
          <p:cNvPr id="1028" name="Picture 4" descr="https://www.frontiersin.org/files/Articles/402384/fncel-12-00306-HTML/image_m/fncel-12-00306-g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516" y="881362"/>
            <a:ext cx="7574592" cy="554693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812100" y="4956574"/>
            <a:ext cx="5351200" cy="2123658"/>
          </a:xfrm>
          <a:prstGeom prst="rect">
            <a:avLst/>
          </a:prstGeom>
        </p:spPr>
        <p:txBody>
          <a:bodyPr wrap="square">
            <a:spAutoFit/>
          </a:bodyPr>
          <a:lstStyle/>
          <a:p>
            <a:r>
              <a:rPr lang="en-AU" sz="1200" dirty="0" err="1" smtClean="0">
                <a:solidFill>
                  <a:srgbClr val="212121"/>
                </a:solidFill>
              </a:rPr>
              <a:t>Calcia</a:t>
            </a:r>
            <a:r>
              <a:rPr lang="en-AU" sz="1200" dirty="0" smtClean="0">
                <a:solidFill>
                  <a:srgbClr val="212121"/>
                </a:solidFill>
              </a:rPr>
              <a:t> </a:t>
            </a:r>
            <a:r>
              <a:rPr lang="en-AU" sz="1200" dirty="0">
                <a:solidFill>
                  <a:srgbClr val="212121"/>
                </a:solidFill>
              </a:rPr>
              <a:t>MA, </a:t>
            </a:r>
            <a:r>
              <a:rPr lang="en-AU" sz="1200" dirty="0" err="1">
                <a:solidFill>
                  <a:srgbClr val="212121"/>
                </a:solidFill>
              </a:rPr>
              <a:t>Bonsall</a:t>
            </a:r>
            <a:r>
              <a:rPr lang="en-AU" sz="1200" dirty="0">
                <a:solidFill>
                  <a:srgbClr val="212121"/>
                </a:solidFill>
              </a:rPr>
              <a:t> DR, Bloomfield PS, </a:t>
            </a:r>
            <a:r>
              <a:rPr lang="en-AU" sz="1200" dirty="0" err="1">
                <a:solidFill>
                  <a:srgbClr val="212121"/>
                </a:solidFill>
              </a:rPr>
              <a:t>Selvaraj</a:t>
            </a:r>
            <a:r>
              <a:rPr lang="en-AU" sz="1200" dirty="0">
                <a:solidFill>
                  <a:srgbClr val="212121"/>
                </a:solidFill>
              </a:rPr>
              <a:t> S, </a:t>
            </a:r>
            <a:r>
              <a:rPr lang="en-AU" sz="1200" dirty="0" err="1">
                <a:solidFill>
                  <a:srgbClr val="212121"/>
                </a:solidFill>
              </a:rPr>
              <a:t>Barichello</a:t>
            </a:r>
            <a:r>
              <a:rPr lang="en-AU" sz="1200" dirty="0">
                <a:solidFill>
                  <a:srgbClr val="212121"/>
                </a:solidFill>
              </a:rPr>
              <a:t> T, </a:t>
            </a:r>
            <a:r>
              <a:rPr lang="en-AU" sz="1200" dirty="0" err="1">
                <a:solidFill>
                  <a:srgbClr val="212121"/>
                </a:solidFill>
              </a:rPr>
              <a:t>Howes</a:t>
            </a:r>
            <a:r>
              <a:rPr lang="en-AU" sz="1200" dirty="0">
                <a:solidFill>
                  <a:srgbClr val="212121"/>
                </a:solidFill>
              </a:rPr>
              <a:t> OD. Stress and </a:t>
            </a:r>
            <a:r>
              <a:rPr lang="en-AU" sz="1200" dirty="0" err="1">
                <a:solidFill>
                  <a:srgbClr val="212121"/>
                </a:solidFill>
              </a:rPr>
              <a:t>neuroinflammation</a:t>
            </a:r>
            <a:r>
              <a:rPr lang="en-AU" sz="1200" dirty="0">
                <a:solidFill>
                  <a:srgbClr val="212121"/>
                </a:solidFill>
              </a:rPr>
              <a:t>: a systematic review of the effects of stress on microglia and the implications for mental illness. Psychopharmacology (</a:t>
            </a:r>
            <a:r>
              <a:rPr lang="en-AU" sz="1200" dirty="0" err="1">
                <a:solidFill>
                  <a:srgbClr val="212121"/>
                </a:solidFill>
              </a:rPr>
              <a:t>Berl</a:t>
            </a:r>
            <a:r>
              <a:rPr lang="en-AU" sz="1200" dirty="0">
                <a:solidFill>
                  <a:srgbClr val="212121"/>
                </a:solidFill>
              </a:rPr>
              <a:t>). 2016 </a:t>
            </a:r>
            <a:endParaRPr lang="en-AU" sz="1200" dirty="0" smtClean="0">
              <a:solidFill>
                <a:srgbClr val="212121"/>
              </a:solidFill>
            </a:endParaRPr>
          </a:p>
          <a:p>
            <a:r>
              <a:rPr lang="en-AU" sz="1200" dirty="0" err="1" smtClean="0"/>
              <a:t>Yaribeygi</a:t>
            </a:r>
            <a:r>
              <a:rPr lang="en-AU" sz="1200" dirty="0" smtClean="0"/>
              <a:t> </a:t>
            </a:r>
            <a:r>
              <a:rPr lang="en-AU" sz="1200" dirty="0"/>
              <a:t>H, </a:t>
            </a:r>
            <a:r>
              <a:rPr lang="en-AU" sz="1200" dirty="0" err="1"/>
              <a:t>Panahi</a:t>
            </a:r>
            <a:r>
              <a:rPr lang="en-AU" sz="1200" dirty="0"/>
              <a:t> Y, </a:t>
            </a:r>
            <a:r>
              <a:rPr lang="en-AU" sz="1200" dirty="0" err="1"/>
              <a:t>Sahraei</a:t>
            </a:r>
            <a:r>
              <a:rPr lang="en-AU" sz="1200" dirty="0"/>
              <a:t> H, Johnston TP, </a:t>
            </a:r>
            <a:r>
              <a:rPr lang="en-AU" sz="1200" dirty="0" err="1"/>
              <a:t>Sahebkar</a:t>
            </a:r>
            <a:r>
              <a:rPr lang="en-AU" sz="1200" dirty="0"/>
              <a:t> A. The impact of stress on body function: A review. </a:t>
            </a:r>
            <a:r>
              <a:rPr lang="en-AU" sz="1200" i="1" dirty="0"/>
              <a:t>EXCLI J</a:t>
            </a:r>
            <a:r>
              <a:rPr lang="en-AU" sz="1200" dirty="0"/>
              <a:t>. </a:t>
            </a:r>
            <a:r>
              <a:rPr lang="en-AU" sz="1200" dirty="0" smtClean="0"/>
              <a:t>2017</a:t>
            </a:r>
          </a:p>
          <a:p>
            <a:r>
              <a:rPr lang="en-US" sz="1200" dirty="0" err="1" smtClean="0"/>
              <a:t>Munk</a:t>
            </a:r>
            <a:r>
              <a:rPr lang="en-US" sz="1200" dirty="0" smtClean="0"/>
              <a:t> </a:t>
            </a:r>
            <a:r>
              <a:rPr lang="en-US" sz="1200" dirty="0"/>
              <a:t>A, </a:t>
            </a:r>
            <a:r>
              <a:rPr lang="en-US" sz="1200" dirty="0" err="1"/>
              <a:t>Reme</a:t>
            </a:r>
            <a:r>
              <a:rPr lang="en-US" sz="1200" dirty="0"/>
              <a:t> SE, Jacobsen HB. What Does CATS Have to Do With Cancer? The Cognitive Activation Theory of Stress (CATS) Forms the SURGE Model of Chronic Post-surgical Pain in Women With Breast Cancer. Front Psychol. </a:t>
            </a:r>
            <a:r>
              <a:rPr lang="en-US" sz="1200" dirty="0" smtClean="0"/>
              <a:t>2021</a:t>
            </a:r>
          </a:p>
          <a:p>
            <a:r>
              <a:rPr lang="en-AU" sz="1200" dirty="0">
                <a:solidFill>
                  <a:srgbClr val="212121"/>
                </a:solidFill>
              </a:rPr>
              <a:t>Zhang L, Zhang J, You Z. Switching of the Microglial Activation Phenotype Is a Possible Treatment for Depression Disorder. Front Cell </a:t>
            </a:r>
            <a:r>
              <a:rPr lang="en-AU" sz="1200" dirty="0" err="1">
                <a:solidFill>
                  <a:srgbClr val="212121"/>
                </a:solidFill>
              </a:rPr>
              <a:t>Neurosci</a:t>
            </a:r>
            <a:r>
              <a:rPr lang="en-AU" sz="1200" dirty="0">
                <a:solidFill>
                  <a:srgbClr val="212121"/>
                </a:solidFill>
              </a:rPr>
              <a:t>. 2018</a:t>
            </a:r>
          </a:p>
          <a:p>
            <a:endParaRPr lang="en-AU" sz="1200" dirty="0"/>
          </a:p>
        </p:txBody>
      </p:sp>
      <p:sp>
        <p:nvSpPr>
          <p:cNvPr id="4" name="Rectangle 3"/>
          <p:cNvSpPr/>
          <p:nvPr/>
        </p:nvSpPr>
        <p:spPr>
          <a:xfrm>
            <a:off x="5597657" y="2084269"/>
            <a:ext cx="2984368" cy="1477328"/>
          </a:xfrm>
          <a:prstGeom prst="rect">
            <a:avLst/>
          </a:prstGeom>
        </p:spPr>
        <p:txBody>
          <a:bodyPr wrap="square">
            <a:spAutoFit/>
          </a:bodyPr>
          <a:lstStyle/>
          <a:p>
            <a:r>
              <a:rPr lang="en-US" dirty="0">
                <a:solidFill>
                  <a:srgbClr val="000000"/>
                </a:solidFill>
                <a:latin typeface="Times New Roman" panose="02020603050405020304" pitchFamily="18" charset="0"/>
              </a:rPr>
              <a:t>In the hippocampus, stress and </a:t>
            </a:r>
            <a:r>
              <a:rPr lang="en-US" b="1" u="sng" dirty="0">
                <a:solidFill>
                  <a:srgbClr val="000000"/>
                </a:solidFill>
                <a:latin typeface="Times New Roman" panose="02020603050405020304" pitchFamily="18" charset="0"/>
              </a:rPr>
              <a:t>glucocorticoids</a:t>
            </a:r>
            <a:r>
              <a:rPr lang="en-US" dirty="0">
                <a:solidFill>
                  <a:srgbClr val="000000"/>
                </a:solidFill>
                <a:latin typeface="Times New Roman" panose="02020603050405020304" pitchFamily="18" charset="0"/>
              </a:rPr>
              <a:t> </a:t>
            </a:r>
            <a:r>
              <a:rPr lang="en-US" dirty="0" smtClean="0">
                <a:solidFill>
                  <a:srgbClr val="000000"/>
                </a:solidFill>
                <a:latin typeface="Times New Roman" panose="02020603050405020304" pitchFamily="18" charset="0"/>
              </a:rPr>
              <a:t>cause </a:t>
            </a:r>
            <a:r>
              <a:rPr lang="en-US" dirty="0">
                <a:solidFill>
                  <a:srgbClr val="000000"/>
                </a:solidFill>
                <a:latin typeface="Times New Roman" panose="02020603050405020304" pitchFamily="18" charset="0"/>
              </a:rPr>
              <a:t>dendritic shrinkage and loss of </a:t>
            </a:r>
            <a:r>
              <a:rPr lang="en-US" dirty="0" smtClean="0">
                <a:solidFill>
                  <a:srgbClr val="000000"/>
                </a:solidFill>
                <a:latin typeface="Times New Roman" panose="02020603050405020304" pitchFamily="18" charset="0"/>
              </a:rPr>
              <a:t>spines</a:t>
            </a:r>
          </a:p>
          <a:p>
            <a:endParaRPr lang="en-AU" dirty="0"/>
          </a:p>
        </p:txBody>
      </p:sp>
      <p:cxnSp>
        <p:nvCxnSpPr>
          <p:cNvPr id="6" name="Straight Arrow Connector 5"/>
          <p:cNvCxnSpPr/>
          <p:nvPr/>
        </p:nvCxnSpPr>
        <p:spPr>
          <a:xfrm flipH="1">
            <a:off x="5124450" y="2390775"/>
            <a:ext cx="473207"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 name="Right Arrow 4"/>
          <p:cNvSpPr/>
          <p:nvPr/>
        </p:nvSpPr>
        <p:spPr>
          <a:xfrm>
            <a:off x="8315653" y="1690688"/>
            <a:ext cx="628650" cy="7000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p:cNvSpPr txBox="1"/>
          <p:nvPr/>
        </p:nvSpPr>
        <p:spPr>
          <a:xfrm>
            <a:off x="9055232" y="1000125"/>
            <a:ext cx="3060569" cy="3323987"/>
          </a:xfrm>
          <a:prstGeom prst="rect">
            <a:avLst/>
          </a:prstGeom>
          <a:noFill/>
        </p:spPr>
        <p:txBody>
          <a:bodyPr wrap="square" rtlCol="0">
            <a:spAutoFit/>
          </a:bodyPr>
          <a:lstStyle/>
          <a:p>
            <a:r>
              <a:rPr lang="en-US" sz="2400" dirty="0" smtClean="0"/>
              <a:t>Varying impacts:</a:t>
            </a:r>
          </a:p>
          <a:p>
            <a:pPr marL="285750" indent="-285750">
              <a:buFontTx/>
              <a:buChar char="-"/>
            </a:pPr>
            <a:r>
              <a:rPr lang="en-US" sz="2400" dirty="0" smtClean="0"/>
              <a:t>Cognition, learning and memory</a:t>
            </a:r>
          </a:p>
          <a:p>
            <a:pPr marL="285750" indent="-285750">
              <a:buFontTx/>
              <a:buChar char="-"/>
            </a:pPr>
            <a:r>
              <a:rPr lang="en-US" sz="2400" dirty="0" smtClean="0"/>
              <a:t>Fatigue</a:t>
            </a:r>
          </a:p>
          <a:p>
            <a:pPr marL="285750" indent="-285750">
              <a:buFontTx/>
              <a:buChar char="-"/>
            </a:pPr>
            <a:r>
              <a:rPr lang="en-US" sz="2400" dirty="0" smtClean="0"/>
              <a:t>Pain sensitivity / central </a:t>
            </a:r>
            <a:r>
              <a:rPr lang="en-US" sz="2400" dirty="0" err="1" smtClean="0"/>
              <a:t>sensitisation</a:t>
            </a:r>
            <a:endParaRPr lang="en-US" sz="2400" dirty="0" smtClean="0"/>
          </a:p>
          <a:p>
            <a:pPr marL="285750" indent="-285750">
              <a:buFontTx/>
              <a:buChar char="-"/>
            </a:pPr>
            <a:r>
              <a:rPr lang="en-US" sz="2400" dirty="0" smtClean="0"/>
              <a:t>Stress tolerance</a:t>
            </a:r>
          </a:p>
          <a:p>
            <a:pPr marL="285750" indent="-285750">
              <a:buFontTx/>
              <a:buChar char="-"/>
            </a:pPr>
            <a:r>
              <a:rPr lang="en-US" sz="2400" dirty="0" smtClean="0"/>
              <a:t>Mood changes</a:t>
            </a:r>
          </a:p>
          <a:p>
            <a:pPr marL="285750" indent="-285750">
              <a:buFontTx/>
              <a:buChar char="-"/>
            </a:pPr>
            <a:endParaRPr lang="en-AU" dirty="0"/>
          </a:p>
        </p:txBody>
      </p:sp>
      <p:sp>
        <p:nvSpPr>
          <p:cNvPr id="8" name="TextBox 7"/>
          <p:cNvSpPr txBox="1"/>
          <p:nvPr/>
        </p:nvSpPr>
        <p:spPr>
          <a:xfrm>
            <a:off x="352425" y="5089466"/>
            <a:ext cx="2216504" cy="369332"/>
          </a:xfrm>
          <a:prstGeom prst="rect">
            <a:avLst/>
          </a:prstGeom>
          <a:noFill/>
        </p:spPr>
        <p:txBody>
          <a:bodyPr wrap="none" rtlCol="0">
            <a:spAutoFit/>
          </a:bodyPr>
          <a:lstStyle/>
          <a:p>
            <a:r>
              <a:rPr lang="en-US" dirty="0" smtClean="0"/>
              <a:t>“</a:t>
            </a:r>
            <a:r>
              <a:rPr lang="en-US" dirty="0" err="1" smtClean="0"/>
              <a:t>Neuroinflammation</a:t>
            </a:r>
            <a:r>
              <a:rPr lang="en-US" dirty="0" smtClean="0"/>
              <a:t>”</a:t>
            </a:r>
            <a:endParaRPr lang="en-AU" dirty="0"/>
          </a:p>
        </p:txBody>
      </p:sp>
    </p:spTree>
    <p:extLst>
      <p:ext uri="{BB962C8B-B14F-4D97-AF65-F5344CB8AC3E}">
        <p14:creationId xmlns:p14="http://schemas.microsoft.com/office/powerpoint/2010/main" val="27178840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486775" y="723901"/>
            <a:ext cx="3638550" cy="5453062"/>
          </a:xfrm>
        </p:spPr>
        <p:txBody>
          <a:bodyPr>
            <a:normAutofit lnSpcReduction="10000"/>
          </a:bodyPr>
          <a:lstStyle/>
          <a:p>
            <a:pPr marL="0" indent="0">
              <a:buNone/>
            </a:pPr>
            <a:r>
              <a:rPr lang="en-US" dirty="0" smtClean="0"/>
              <a:t>Stress (BPS)</a:t>
            </a:r>
          </a:p>
          <a:p>
            <a:pPr marL="0" indent="0">
              <a:buNone/>
            </a:pPr>
            <a:endParaRPr lang="en-US" dirty="0"/>
          </a:p>
          <a:p>
            <a:pPr marL="0" indent="0">
              <a:buNone/>
            </a:pPr>
            <a:r>
              <a:rPr lang="en-AU" dirty="0"/>
              <a:t>C</a:t>
            </a:r>
            <a:r>
              <a:rPr lang="en-AU" dirty="0" smtClean="0"/>
              <a:t>hronic </a:t>
            </a:r>
            <a:r>
              <a:rPr lang="en-AU" dirty="0"/>
              <a:t>low-grade </a:t>
            </a:r>
            <a:r>
              <a:rPr lang="en-AU" dirty="0" smtClean="0"/>
              <a:t>inflammation</a:t>
            </a:r>
          </a:p>
          <a:p>
            <a:pPr marL="0" indent="0">
              <a:buNone/>
            </a:pPr>
            <a:endParaRPr lang="en-US" dirty="0"/>
          </a:p>
          <a:p>
            <a:pPr marL="0" indent="0">
              <a:buNone/>
            </a:pPr>
            <a:r>
              <a:rPr lang="en-AU" dirty="0"/>
              <a:t>R</a:t>
            </a:r>
            <a:r>
              <a:rPr lang="en-AU" dirty="0" smtClean="0"/>
              <a:t>eduction </a:t>
            </a:r>
            <a:r>
              <a:rPr lang="en-AU" dirty="0"/>
              <a:t>of </a:t>
            </a:r>
            <a:r>
              <a:rPr lang="en-AU" dirty="0" smtClean="0"/>
              <a:t>dopamine (DA)</a:t>
            </a:r>
          </a:p>
          <a:p>
            <a:pPr marL="0" indent="0">
              <a:buNone/>
            </a:pPr>
            <a:endParaRPr lang="en-US" dirty="0"/>
          </a:p>
          <a:p>
            <a:pPr marL="0" indent="0">
              <a:buNone/>
            </a:pPr>
            <a:r>
              <a:rPr lang="en-US" dirty="0"/>
              <a:t>R</a:t>
            </a:r>
            <a:r>
              <a:rPr lang="en-US" dirty="0" smtClean="0"/>
              <a:t>educed </a:t>
            </a:r>
            <a:r>
              <a:rPr lang="en-US" dirty="0"/>
              <a:t>willingness to expend effort for </a:t>
            </a:r>
            <a:r>
              <a:rPr lang="en-US" dirty="0" smtClean="0"/>
              <a:t>reward </a:t>
            </a:r>
          </a:p>
          <a:p>
            <a:pPr marL="0" indent="0">
              <a:buNone/>
            </a:pPr>
            <a:r>
              <a:rPr lang="en-US" dirty="0" smtClean="0"/>
              <a:t>“I can’t” </a:t>
            </a:r>
            <a:endParaRPr lang="en-AU" dirty="0"/>
          </a:p>
        </p:txBody>
      </p:sp>
      <p:pic>
        <p:nvPicPr>
          <p:cNvPr id="4"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7" y="333375"/>
            <a:ext cx="6883306" cy="6362700"/>
          </a:xfrm>
          <a:prstGeom prst="rect">
            <a:avLst/>
          </a:prstGeom>
        </p:spPr>
      </p:pic>
      <p:sp>
        <p:nvSpPr>
          <p:cNvPr id="5" name="Rectangle 4"/>
          <p:cNvSpPr/>
          <p:nvPr/>
        </p:nvSpPr>
        <p:spPr>
          <a:xfrm>
            <a:off x="82458" y="4834625"/>
            <a:ext cx="3746592" cy="646331"/>
          </a:xfrm>
          <a:prstGeom prst="rect">
            <a:avLst/>
          </a:prstGeom>
        </p:spPr>
        <p:txBody>
          <a:bodyPr wrap="square">
            <a:spAutoFit/>
          </a:bodyPr>
          <a:lstStyle/>
          <a:p>
            <a:r>
              <a:rPr lang="en-AU" sz="1200" dirty="0" err="1">
                <a:solidFill>
                  <a:srgbClr val="212121"/>
                </a:solidFill>
                <a:latin typeface="BlinkMacSystemFont"/>
              </a:rPr>
              <a:t>Treadway</a:t>
            </a:r>
            <a:r>
              <a:rPr lang="en-AU" sz="1200" dirty="0">
                <a:solidFill>
                  <a:srgbClr val="212121"/>
                </a:solidFill>
                <a:latin typeface="BlinkMacSystemFont"/>
              </a:rPr>
              <a:t> MT, Cooper JA, Miller AH. Can't or Won't? </a:t>
            </a:r>
            <a:r>
              <a:rPr lang="en-AU" sz="1200" dirty="0" err="1">
                <a:solidFill>
                  <a:srgbClr val="212121"/>
                </a:solidFill>
                <a:latin typeface="BlinkMacSystemFont"/>
              </a:rPr>
              <a:t>Immunometabolic</a:t>
            </a:r>
            <a:r>
              <a:rPr lang="en-AU" sz="1200" dirty="0">
                <a:solidFill>
                  <a:srgbClr val="212121"/>
                </a:solidFill>
                <a:latin typeface="BlinkMacSystemFont"/>
              </a:rPr>
              <a:t> Constraints on Dopaminergic Drive. Trends </a:t>
            </a:r>
            <a:r>
              <a:rPr lang="en-AU" sz="1200" dirty="0" err="1">
                <a:solidFill>
                  <a:srgbClr val="212121"/>
                </a:solidFill>
                <a:latin typeface="BlinkMacSystemFont"/>
              </a:rPr>
              <a:t>Cogn</a:t>
            </a:r>
            <a:r>
              <a:rPr lang="en-AU" sz="1200" dirty="0">
                <a:solidFill>
                  <a:srgbClr val="212121"/>
                </a:solidFill>
                <a:latin typeface="BlinkMacSystemFont"/>
              </a:rPr>
              <a:t> Sci. </a:t>
            </a:r>
            <a:r>
              <a:rPr lang="en-AU" sz="1200" dirty="0" smtClean="0">
                <a:solidFill>
                  <a:srgbClr val="212121"/>
                </a:solidFill>
                <a:latin typeface="BlinkMacSystemFont"/>
              </a:rPr>
              <a:t>2019</a:t>
            </a:r>
            <a:endParaRPr lang="en-AU" sz="1200" dirty="0"/>
          </a:p>
        </p:txBody>
      </p:sp>
      <p:sp>
        <p:nvSpPr>
          <p:cNvPr id="6" name="Down Arrow 5"/>
          <p:cNvSpPr/>
          <p:nvPr/>
        </p:nvSpPr>
        <p:spPr>
          <a:xfrm>
            <a:off x="9344025" y="1285875"/>
            <a:ext cx="361950" cy="3143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Down Arrow 6"/>
          <p:cNvSpPr/>
          <p:nvPr/>
        </p:nvSpPr>
        <p:spPr>
          <a:xfrm>
            <a:off x="9363075" y="4090990"/>
            <a:ext cx="361950" cy="3143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Down Arrow 7"/>
          <p:cNvSpPr/>
          <p:nvPr/>
        </p:nvSpPr>
        <p:spPr>
          <a:xfrm>
            <a:off x="9344025" y="2767014"/>
            <a:ext cx="361950" cy="3143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469653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977" y="270115"/>
            <a:ext cx="10515600" cy="1325563"/>
          </a:xfrm>
        </p:spPr>
        <p:txBody>
          <a:bodyPr/>
          <a:lstStyle/>
          <a:p>
            <a:r>
              <a:rPr lang="en-US" dirty="0" smtClean="0"/>
              <a:t>Create space, time</a:t>
            </a:r>
            <a:r>
              <a:rPr lang="en-US" smtClean="0"/>
              <a:t>, culture</a:t>
            </a:r>
            <a:endParaRPr lang="en-AU"/>
          </a:p>
        </p:txBody>
      </p:sp>
      <p:pic>
        <p:nvPicPr>
          <p:cNvPr id="3074" name="Picture 2" descr="No alternative text description for this image"/>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595678"/>
            <a:ext cx="5804402" cy="435133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o alternative text description for this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9419" y="1595678"/>
            <a:ext cx="3687668" cy="4919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299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custDataLst>
              <p:tags r:id="rId1"/>
            </p:custDataLst>
          </p:nvPr>
        </p:nvSpPr>
        <p:spPr>
          <a:xfrm>
            <a:off x="935666" y="381000"/>
            <a:ext cx="10113336" cy="1143000"/>
          </a:xfrm>
          <a:prstGeom prst="rect">
            <a:avLst/>
          </a:prstGeom>
        </p:spPr>
        <p:txBody>
          <a:bodyPr/>
          <a:lstStyle>
            <a:lvl1pPr algn="l" defTabSz="914400" rtl="0" eaLnBrk="1" latinLnBrk="0" hangingPunct="1">
              <a:spcBef>
                <a:spcPct val="0"/>
              </a:spcBef>
              <a:buNone/>
              <a:defRPr lang="en-US" sz="4400" kern="1200" dirty="0" smtClean="0">
                <a:solidFill>
                  <a:srgbClr val="31AAC4"/>
                </a:solidFill>
                <a:latin typeface="Caviar Dreams"/>
                <a:ea typeface="+mj-ea"/>
                <a:cs typeface="Caviar Dreams"/>
              </a:defRPr>
            </a:lvl1pPr>
          </a:lstStyle>
          <a:p>
            <a:endParaRPr lang="en-US" dirty="0">
              <a:solidFill>
                <a:schemeClr val="tx1"/>
              </a:solidFill>
              <a:latin typeface="+mj-lt"/>
              <a:ea typeface="Open Sans" charset="0"/>
              <a:cs typeface="Open Sans" charset="0"/>
            </a:endParaRPr>
          </a:p>
        </p:txBody>
      </p:sp>
      <p:sp>
        <p:nvSpPr>
          <p:cNvPr id="8" name="Content Placeholder 4"/>
          <p:cNvSpPr txBox="1">
            <a:spLocks/>
          </p:cNvSpPr>
          <p:nvPr>
            <p:custDataLst>
              <p:tags r:id="rId2"/>
            </p:custDataLst>
          </p:nvPr>
        </p:nvSpPr>
        <p:spPr>
          <a:xfrm>
            <a:off x="142927" y="1733026"/>
            <a:ext cx="5849407" cy="41148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Futura Light"/>
                <a:ea typeface="+mn-ea"/>
                <a:cs typeface="Futura Light"/>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Futura Light"/>
                <a:ea typeface="+mn-ea"/>
                <a:cs typeface="Futura Light"/>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Futura Light"/>
                <a:ea typeface="+mn-ea"/>
                <a:cs typeface="Futura Light"/>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Futura Light"/>
                <a:ea typeface="+mn-ea"/>
                <a:cs typeface="Futura Light"/>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Futura Light"/>
                <a:ea typeface="+mn-ea"/>
                <a:cs typeface="Futura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latin typeface="+mj-lt"/>
              </a:rPr>
              <a:t>For Major Depression Disorder; movement can improve depressive symptoms, with effects </a:t>
            </a:r>
            <a:r>
              <a:rPr lang="en-US" sz="2400" b="1" u="sng" dirty="0">
                <a:latin typeface="+mj-lt"/>
              </a:rPr>
              <a:t>comparable to those of antidepressants and psychotherapy</a:t>
            </a:r>
            <a:r>
              <a:rPr lang="en-US" sz="2400" dirty="0">
                <a:latin typeface="+mj-lt"/>
              </a:rPr>
              <a:t>. </a:t>
            </a:r>
          </a:p>
          <a:p>
            <a:r>
              <a:rPr lang="en-US" sz="2400" dirty="0">
                <a:latin typeface="+mj-lt"/>
              </a:rPr>
              <a:t>Improve </a:t>
            </a:r>
            <a:r>
              <a:rPr lang="en-US" sz="2400" b="1" u="sng" dirty="0">
                <a:latin typeface="+mj-lt"/>
              </a:rPr>
              <a:t>quality of life</a:t>
            </a:r>
            <a:r>
              <a:rPr lang="en-US" sz="2400" dirty="0">
                <a:latin typeface="+mj-lt"/>
              </a:rPr>
              <a:t> </a:t>
            </a:r>
          </a:p>
          <a:p>
            <a:r>
              <a:rPr lang="en-US" sz="2400" dirty="0">
                <a:latin typeface="+mj-lt"/>
              </a:rPr>
              <a:t>For </a:t>
            </a:r>
            <a:r>
              <a:rPr lang="en-US" sz="2400" b="1" dirty="0">
                <a:latin typeface="+mj-lt"/>
              </a:rPr>
              <a:t>schizophrenia-spectrum disorders</a:t>
            </a:r>
            <a:r>
              <a:rPr lang="en-US" sz="2400" dirty="0">
                <a:latin typeface="+mj-lt"/>
              </a:rPr>
              <a:t>; evidence indicates that aerobic PA can </a:t>
            </a:r>
            <a:r>
              <a:rPr lang="en-US" sz="2400" b="1" dirty="0">
                <a:latin typeface="+mj-lt"/>
              </a:rPr>
              <a:t>reduce psychiatric symptoms </a:t>
            </a:r>
            <a:r>
              <a:rPr lang="en-US" sz="2400" dirty="0">
                <a:latin typeface="+mj-lt"/>
              </a:rPr>
              <a:t>and improves </a:t>
            </a:r>
            <a:r>
              <a:rPr lang="en-US" sz="2400" dirty="0" smtClean="0">
                <a:latin typeface="+mj-lt"/>
              </a:rPr>
              <a:t>cognition</a:t>
            </a:r>
          </a:p>
          <a:p>
            <a:pPr marL="0" indent="0">
              <a:lnSpc>
                <a:spcPct val="120000"/>
              </a:lnSpc>
              <a:spcBef>
                <a:spcPts val="600"/>
              </a:spcBef>
              <a:buNone/>
            </a:pPr>
            <a:endParaRPr lang="en-US" sz="2000" dirty="0">
              <a:solidFill>
                <a:srgbClr val="9BBB59"/>
              </a:solidFill>
              <a:latin typeface="Open Sans" charset="0"/>
              <a:ea typeface="Open Sans" charset="0"/>
              <a:cs typeface="Open Sans" charset="0"/>
            </a:endParaRPr>
          </a:p>
          <a:p>
            <a:pPr>
              <a:lnSpc>
                <a:spcPct val="120000"/>
              </a:lnSpc>
              <a:spcBef>
                <a:spcPts val="600"/>
              </a:spcBef>
            </a:pPr>
            <a:endParaRPr lang="en-US" sz="2000" dirty="0">
              <a:solidFill>
                <a:schemeClr val="tx1">
                  <a:lumMod val="50000"/>
                  <a:lumOff val="50000"/>
                </a:schemeClr>
              </a:solidFill>
              <a:latin typeface="Open Sans" charset="0"/>
              <a:ea typeface="Open Sans" charset="0"/>
              <a:cs typeface="Open Sans" charset="0"/>
            </a:endParaRPr>
          </a:p>
          <a:p>
            <a:pPr>
              <a:lnSpc>
                <a:spcPct val="120000"/>
              </a:lnSpc>
              <a:spcBef>
                <a:spcPts val="600"/>
              </a:spcBef>
            </a:pPr>
            <a:endParaRPr lang="en-US" sz="2000" dirty="0">
              <a:solidFill>
                <a:schemeClr val="tx1">
                  <a:lumMod val="50000"/>
                  <a:lumOff val="50000"/>
                </a:schemeClr>
              </a:solidFill>
              <a:latin typeface="Open Sans" charset="0"/>
              <a:ea typeface="Open Sans" charset="0"/>
              <a:cs typeface="Open Sans" charset="0"/>
            </a:endParaRPr>
          </a:p>
          <a:p>
            <a:pPr>
              <a:lnSpc>
                <a:spcPct val="120000"/>
              </a:lnSpc>
              <a:spcBef>
                <a:spcPts val="600"/>
              </a:spcBef>
            </a:pPr>
            <a:endParaRPr lang="en-US" sz="2000" dirty="0">
              <a:solidFill>
                <a:schemeClr val="tx1">
                  <a:lumMod val="50000"/>
                  <a:lumOff val="50000"/>
                </a:schemeClr>
              </a:solidFill>
              <a:latin typeface="Open Sans" charset="0"/>
              <a:ea typeface="Open Sans" charset="0"/>
              <a:cs typeface="Open Sans" charset="0"/>
            </a:endParaRPr>
          </a:p>
          <a:p>
            <a:pPr>
              <a:lnSpc>
                <a:spcPct val="120000"/>
              </a:lnSpc>
              <a:spcBef>
                <a:spcPts val="600"/>
              </a:spcBef>
            </a:pPr>
            <a:endParaRPr lang="en-US" sz="2000" dirty="0">
              <a:solidFill>
                <a:schemeClr val="tx1">
                  <a:lumMod val="50000"/>
                  <a:lumOff val="50000"/>
                </a:schemeClr>
              </a:solidFill>
              <a:latin typeface="Open Sans" charset="0"/>
              <a:ea typeface="Open Sans" charset="0"/>
              <a:cs typeface="Open Sans" charset="0"/>
            </a:endParaRPr>
          </a:p>
        </p:txBody>
      </p:sp>
      <p:pic>
        <p:nvPicPr>
          <p:cNvPr id="6" name="Picture 5"/>
          <p:cNvPicPr>
            <a:picLocks noChangeAspect="1"/>
          </p:cNvPicPr>
          <p:nvPr/>
        </p:nvPicPr>
        <p:blipFill rotWithShape="1">
          <a:blip r:embed="rId5"/>
          <a:srcRect l="19060" t="13333" r="38692" b="21957"/>
          <a:stretch/>
        </p:blipFill>
        <p:spPr>
          <a:xfrm>
            <a:off x="6279160" y="1266737"/>
            <a:ext cx="5559794" cy="4790115"/>
          </a:xfrm>
          <a:prstGeom prst="rect">
            <a:avLst/>
          </a:prstGeom>
        </p:spPr>
      </p:pic>
      <p:pic>
        <p:nvPicPr>
          <p:cNvPr id="7" name="Picture 6"/>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46593" y="6172200"/>
            <a:ext cx="2124067" cy="492735"/>
          </a:xfrm>
          <a:prstGeom prst="rect">
            <a:avLst/>
          </a:prstGeom>
        </p:spPr>
      </p:pic>
      <p:sp>
        <p:nvSpPr>
          <p:cNvPr id="2" name="TextBox 1"/>
          <p:cNvSpPr txBox="1"/>
          <p:nvPr/>
        </p:nvSpPr>
        <p:spPr>
          <a:xfrm>
            <a:off x="464529" y="498764"/>
            <a:ext cx="4255076" cy="646331"/>
          </a:xfrm>
          <a:prstGeom prst="rect">
            <a:avLst/>
          </a:prstGeom>
          <a:noFill/>
        </p:spPr>
        <p:txBody>
          <a:bodyPr wrap="none" rtlCol="0">
            <a:spAutoFit/>
          </a:bodyPr>
          <a:lstStyle/>
          <a:p>
            <a:r>
              <a:rPr lang="en-US" sz="3600" dirty="0" smtClean="0"/>
              <a:t>Movement and mood</a:t>
            </a:r>
            <a:endParaRPr lang="en-AU" sz="3600" dirty="0"/>
          </a:p>
        </p:txBody>
      </p:sp>
    </p:spTree>
    <p:extLst>
      <p:ext uri="{BB962C8B-B14F-4D97-AF65-F5344CB8AC3E}">
        <p14:creationId xmlns:p14="http://schemas.microsoft.com/office/powerpoint/2010/main" val="344694043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1241" y="399494"/>
            <a:ext cx="10738805" cy="1180889"/>
          </a:xfrm>
        </p:spPr>
        <p:txBody>
          <a:bodyPr/>
          <a:lstStyle/>
          <a:p>
            <a:r>
              <a:rPr lang="en-US" dirty="0" smtClean="0"/>
              <a:t>Movement and health</a:t>
            </a:r>
            <a:endParaRPr lang="en-AU" dirty="0"/>
          </a:p>
        </p:txBody>
      </p:sp>
      <p:sp>
        <p:nvSpPr>
          <p:cNvPr id="5" name="Content Placeholder 4"/>
          <p:cNvSpPr>
            <a:spLocks noGrp="1"/>
          </p:cNvSpPr>
          <p:nvPr>
            <p:ph sz="half" idx="1"/>
          </p:nvPr>
        </p:nvSpPr>
        <p:spPr>
          <a:xfrm>
            <a:off x="369043" y="1328591"/>
            <a:ext cx="5879358" cy="4351338"/>
          </a:xfrm>
        </p:spPr>
        <p:txBody>
          <a:bodyPr>
            <a:normAutofit lnSpcReduction="10000"/>
          </a:bodyPr>
          <a:lstStyle/>
          <a:p>
            <a:pPr marL="0" indent="0">
              <a:buNone/>
            </a:pPr>
            <a:r>
              <a:rPr lang="en-US" dirty="0">
                <a:latin typeface="Arial" panose="020B0604020202020204" pitchFamily="34" charset="0"/>
                <a:cs typeface="Arial" panose="020B0604020202020204" pitchFamily="34" charset="0"/>
              </a:rPr>
              <a:t>Exercise </a:t>
            </a:r>
            <a:r>
              <a:rPr lang="en-US" dirty="0" smtClean="0">
                <a:latin typeface="Arial" panose="020B0604020202020204" pitchFamily="34" charset="0"/>
                <a:cs typeface="Arial" panose="020B0604020202020204" pitchFamily="34" charset="0"/>
              </a:rPr>
              <a:t>exert </a:t>
            </a:r>
            <a:r>
              <a:rPr lang="en-US" dirty="0">
                <a:latin typeface="Arial" panose="020B0604020202020204" pitchFamily="34" charset="0"/>
                <a:cs typeface="Arial" panose="020B0604020202020204" pitchFamily="34" charset="0"/>
              </a:rPr>
              <a:t>complex integrated adaptive </a:t>
            </a:r>
            <a:r>
              <a:rPr lang="en-US" dirty="0" smtClean="0">
                <a:latin typeface="Arial" panose="020B0604020202020204" pitchFamily="34" charset="0"/>
                <a:cs typeface="Arial" panose="020B0604020202020204" pitchFamily="34" charset="0"/>
              </a:rPr>
              <a:t>responses:</a:t>
            </a:r>
          </a:p>
          <a:p>
            <a:r>
              <a:rPr lang="en-US" dirty="0" smtClean="0">
                <a:latin typeface="Arial" panose="020B0604020202020204" pitchFamily="34" charset="0"/>
                <a:cs typeface="Arial" panose="020B0604020202020204" pitchFamily="34" charset="0"/>
              </a:rPr>
              <a:t>Systemic repair mechanisms</a:t>
            </a:r>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Endorphin </a:t>
            </a:r>
            <a:r>
              <a:rPr lang="en-US" dirty="0" smtClean="0">
                <a:latin typeface="Arial" panose="020B0604020202020204" pitchFamily="34" charset="0"/>
                <a:cs typeface="Arial" panose="020B0604020202020204" pitchFamily="34" charset="0"/>
              </a:rPr>
              <a:t>release</a:t>
            </a:r>
          </a:p>
          <a:p>
            <a:pPr algn="just"/>
            <a:r>
              <a:rPr lang="en-US" dirty="0" smtClean="0">
                <a:latin typeface="Arial" panose="020B0604020202020204" pitchFamily="34" charset="0"/>
                <a:cs typeface="Arial" panose="020B0604020202020204" pitchFamily="34" charset="0"/>
              </a:rPr>
              <a:t>Endocannabinoid system</a:t>
            </a:r>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Neurotransmitters </a:t>
            </a:r>
            <a:r>
              <a:rPr lang="en-US" dirty="0" smtClean="0">
                <a:latin typeface="Arial" panose="020B0604020202020204" pitchFamily="34" charset="0"/>
                <a:cs typeface="Arial" panose="020B0604020202020204" pitchFamily="34" charset="0"/>
              </a:rPr>
              <a:t>production</a:t>
            </a:r>
          </a:p>
          <a:p>
            <a:pPr algn="just"/>
            <a:r>
              <a:rPr lang="en-US" dirty="0" smtClean="0">
                <a:latin typeface="Arial" panose="020B0604020202020204" pitchFamily="34" charset="0"/>
                <a:cs typeface="Arial" panose="020B0604020202020204" pitchFamily="34" charset="0"/>
              </a:rPr>
              <a:t>Brain </a:t>
            </a:r>
            <a:r>
              <a:rPr lang="en-US" dirty="0">
                <a:latin typeface="Arial" panose="020B0604020202020204" pitchFamily="34" charset="0"/>
                <a:cs typeface="Arial" panose="020B0604020202020204" pitchFamily="34" charset="0"/>
              </a:rPr>
              <a:t>Derived Neurotrophic Factor</a:t>
            </a:r>
          </a:p>
          <a:p>
            <a:pPr algn="just"/>
            <a:r>
              <a:rPr lang="en-AU" dirty="0" smtClean="0">
                <a:latin typeface="Arial" panose="020B0604020202020204" pitchFamily="34" charset="0"/>
                <a:cs typeface="Arial" panose="020B0604020202020204" pitchFamily="34" charset="0"/>
              </a:rPr>
              <a:t>Lower SNS + HPA axis reactivity</a:t>
            </a:r>
          </a:p>
          <a:p>
            <a:pPr algn="just"/>
            <a:r>
              <a:rPr lang="en-US" dirty="0" smtClean="0">
                <a:latin typeface="Arial" panose="020B0604020202020204" pitchFamily="34" charset="0"/>
                <a:cs typeface="Arial" panose="020B0604020202020204" pitchFamily="34" charset="0"/>
              </a:rPr>
              <a:t>Lower visceral fat mass</a:t>
            </a:r>
            <a:endParaRPr lang="en-AU" dirty="0">
              <a:latin typeface="Arial" panose="020B0604020202020204" pitchFamily="34" charset="0"/>
              <a:cs typeface="Arial" panose="020B0604020202020204" pitchFamily="34" charset="0"/>
            </a:endParaRPr>
          </a:p>
        </p:txBody>
      </p:sp>
      <p:pic>
        <p:nvPicPr>
          <p:cNvPr id="8" name="Picture 2">
            <a:extLst>
              <a:ext uri="{FF2B5EF4-FFF2-40B4-BE49-F238E27FC236}">
                <a16:creationId xmlns:a16="http://schemas.microsoft.com/office/drawing/2014/main" id="{1EF04997-63D2-8645-A461-D9B0766D267B}"/>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r="31682"/>
          <a:stretch/>
        </p:blipFill>
        <p:spPr bwMode="auto">
          <a:xfrm>
            <a:off x="6248401" y="416624"/>
            <a:ext cx="5732584" cy="61752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Rectangle 8"/>
          <p:cNvSpPr/>
          <p:nvPr/>
        </p:nvSpPr>
        <p:spPr>
          <a:xfrm>
            <a:off x="152401" y="5815256"/>
            <a:ext cx="6096000" cy="646331"/>
          </a:xfrm>
          <a:prstGeom prst="rect">
            <a:avLst/>
          </a:prstGeom>
        </p:spPr>
        <p:txBody>
          <a:bodyPr>
            <a:spAutoFit/>
          </a:bodyPr>
          <a:lstStyle/>
          <a:p>
            <a:r>
              <a:rPr lang="en-AU" sz="1200" dirty="0">
                <a:solidFill>
                  <a:srgbClr val="303030"/>
                </a:solidFill>
                <a:latin typeface="Roboto"/>
              </a:rPr>
              <a:t>van </a:t>
            </a:r>
            <a:r>
              <a:rPr lang="en-AU" sz="1200" dirty="0" err="1">
                <a:solidFill>
                  <a:srgbClr val="303030"/>
                </a:solidFill>
                <a:latin typeface="Roboto"/>
              </a:rPr>
              <a:t>Praag</a:t>
            </a:r>
            <a:r>
              <a:rPr lang="en-AU" sz="1200" dirty="0">
                <a:solidFill>
                  <a:srgbClr val="303030"/>
                </a:solidFill>
                <a:latin typeface="Roboto"/>
              </a:rPr>
              <a:t> H, </a:t>
            </a:r>
            <a:r>
              <a:rPr lang="en-AU" sz="1200" dirty="0" err="1">
                <a:solidFill>
                  <a:srgbClr val="303030"/>
                </a:solidFill>
                <a:latin typeface="Roboto"/>
              </a:rPr>
              <a:t>Fleshner</a:t>
            </a:r>
            <a:r>
              <a:rPr lang="en-AU" sz="1200" dirty="0">
                <a:solidFill>
                  <a:srgbClr val="303030"/>
                </a:solidFill>
                <a:latin typeface="Roboto"/>
              </a:rPr>
              <a:t> M, Schwartz MW, Mattson MP. Exercise, energy intake, glucose homeostasis, and the brain. </a:t>
            </a:r>
            <a:r>
              <a:rPr lang="en-AU" sz="1200" i="1" dirty="0">
                <a:solidFill>
                  <a:srgbClr val="303030"/>
                </a:solidFill>
                <a:latin typeface="Roboto"/>
              </a:rPr>
              <a:t>J </a:t>
            </a:r>
            <a:r>
              <a:rPr lang="en-AU" sz="1200" i="1" dirty="0" err="1">
                <a:solidFill>
                  <a:srgbClr val="303030"/>
                </a:solidFill>
                <a:latin typeface="Roboto"/>
              </a:rPr>
              <a:t>Neurosci</a:t>
            </a:r>
            <a:r>
              <a:rPr lang="en-AU" sz="1200" dirty="0">
                <a:solidFill>
                  <a:srgbClr val="303030"/>
                </a:solidFill>
                <a:latin typeface="Roboto"/>
              </a:rPr>
              <a:t>. 2014;34(46):15139-15149. doi:10.1523/JNEUROSCI.2814-14.2014</a:t>
            </a:r>
            <a:endParaRPr lang="en-AU" sz="1200" dirty="0"/>
          </a:p>
        </p:txBody>
      </p:sp>
    </p:spTree>
    <p:extLst>
      <p:ext uri="{BB962C8B-B14F-4D97-AF65-F5344CB8AC3E}">
        <p14:creationId xmlns:p14="http://schemas.microsoft.com/office/powerpoint/2010/main" val="27086562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88579-76CD-49C7-869D-2F0E0B1468FA}"/>
              </a:ext>
            </a:extLst>
          </p:cNvPr>
          <p:cNvSpPr>
            <a:spLocks noGrp="1"/>
          </p:cNvSpPr>
          <p:nvPr>
            <p:ph type="title"/>
          </p:nvPr>
        </p:nvSpPr>
        <p:spPr/>
        <p:txBody>
          <a:bodyPr/>
          <a:lstStyle/>
          <a:p>
            <a:r>
              <a:rPr lang="en-US" dirty="0" smtClean="0"/>
              <a:t>Food and Mood</a:t>
            </a:r>
            <a:endParaRPr lang="en-AU" dirty="0"/>
          </a:p>
        </p:txBody>
      </p:sp>
      <p:pic>
        <p:nvPicPr>
          <p:cNvPr id="4" name="Picture 3">
            <a:extLst>
              <a:ext uri="{FF2B5EF4-FFF2-40B4-BE49-F238E27FC236}">
                <a16:creationId xmlns:a16="http://schemas.microsoft.com/office/drawing/2014/main" id="{17A9986C-2240-4654-9C25-CE1C21BAF62F}"/>
              </a:ext>
            </a:extLst>
          </p:cNvPr>
          <p:cNvPicPr>
            <a:picLocks noChangeAspect="1"/>
          </p:cNvPicPr>
          <p:nvPr/>
        </p:nvPicPr>
        <p:blipFill rotWithShape="1">
          <a:blip r:embed="rId3"/>
          <a:srcRect l="7500" t="28000" r="39250" b="42963"/>
          <a:stretch/>
        </p:blipFill>
        <p:spPr>
          <a:xfrm>
            <a:off x="441435" y="1761898"/>
            <a:ext cx="6492240" cy="1991360"/>
          </a:xfrm>
          <a:prstGeom prst="rect">
            <a:avLst/>
          </a:prstGeom>
        </p:spPr>
      </p:pic>
      <p:pic>
        <p:nvPicPr>
          <p:cNvPr id="5" name="Picture 4">
            <a:extLst>
              <a:ext uri="{FF2B5EF4-FFF2-40B4-BE49-F238E27FC236}">
                <a16:creationId xmlns:a16="http://schemas.microsoft.com/office/drawing/2014/main" id="{03EB08F8-72A5-49BB-B4D8-E3A85DDE3C90}"/>
              </a:ext>
            </a:extLst>
          </p:cNvPr>
          <p:cNvPicPr>
            <a:picLocks noChangeAspect="1"/>
          </p:cNvPicPr>
          <p:nvPr/>
        </p:nvPicPr>
        <p:blipFill rotWithShape="1">
          <a:blip r:embed="rId4"/>
          <a:srcRect l="16999" t="43851" r="32334" b="28256"/>
          <a:stretch/>
        </p:blipFill>
        <p:spPr>
          <a:xfrm>
            <a:off x="441435" y="4068568"/>
            <a:ext cx="6492240" cy="1912875"/>
          </a:xfrm>
          <a:prstGeom prst="rect">
            <a:avLst/>
          </a:prstGeom>
        </p:spPr>
      </p:pic>
      <p:sp>
        <p:nvSpPr>
          <p:cNvPr id="6" name="Right Arrow 11">
            <a:extLst>
              <a:ext uri="{FF2B5EF4-FFF2-40B4-BE49-F238E27FC236}">
                <a16:creationId xmlns:a16="http://schemas.microsoft.com/office/drawing/2014/main" id="{8FBDE469-998B-4519-9595-DD4BDE14CFCB}"/>
              </a:ext>
            </a:extLst>
          </p:cNvPr>
          <p:cNvSpPr/>
          <p:nvPr/>
        </p:nvSpPr>
        <p:spPr>
          <a:xfrm>
            <a:off x="6788637" y="2693885"/>
            <a:ext cx="556196" cy="4426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DE1C0932-ED95-4E6A-84E0-71EF9726BCAB}"/>
              </a:ext>
            </a:extLst>
          </p:cNvPr>
          <p:cNvSpPr/>
          <p:nvPr/>
        </p:nvSpPr>
        <p:spPr>
          <a:xfrm>
            <a:off x="7488620" y="1919553"/>
            <a:ext cx="4511040" cy="1502976"/>
          </a:xfrm>
          <a:prstGeom prst="rect">
            <a:avLst/>
          </a:prstGeom>
        </p:spPr>
        <p:txBody>
          <a:bodyPr wrap="square">
            <a:spAutoFit/>
          </a:bodyPr>
          <a:lstStyle/>
          <a:p>
            <a:pPr>
              <a:lnSpc>
                <a:spcPts val="2200"/>
              </a:lnSpc>
            </a:pPr>
            <a:r>
              <a:rPr lang="en-US" sz="2400" dirty="0">
                <a:solidFill>
                  <a:srgbClr val="222222"/>
                </a:solidFill>
                <a:latin typeface="Arial" panose="020B0604020202020204" pitchFamily="34" charset="0"/>
                <a:cs typeface="Arial" panose="020B0604020202020204" pitchFamily="34" charset="0"/>
              </a:rPr>
              <a:t>32% of patients with </a:t>
            </a:r>
            <a:r>
              <a:rPr lang="en-US" sz="2400" b="1" u="sng" dirty="0">
                <a:solidFill>
                  <a:srgbClr val="222222"/>
                </a:solidFill>
                <a:latin typeface="Arial" panose="020B0604020202020204" pitchFamily="34" charset="0"/>
                <a:cs typeface="Arial" panose="020B0604020202020204" pitchFamily="34" charset="0"/>
              </a:rPr>
              <a:t>moderate-to-severe</a:t>
            </a:r>
            <a:r>
              <a:rPr lang="en-US" sz="2400" dirty="0">
                <a:solidFill>
                  <a:srgbClr val="222222"/>
                </a:solidFill>
                <a:latin typeface="Arial" panose="020B0604020202020204" pitchFamily="34" charset="0"/>
                <a:cs typeface="Arial" panose="020B0604020202020204" pitchFamily="34" charset="0"/>
              </a:rPr>
              <a:t> major depression disorder remit with Mod-Mediterranean diet (vs 8% of control)</a:t>
            </a:r>
            <a:endParaRPr lang="en-AU" sz="2400" dirty="0">
              <a:latin typeface="Arial" panose="020B0604020202020204" pitchFamily="34" charset="0"/>
              <a:cs typeface="Arial" panose="020B0604020202020204" pitchFamily="34" charset="0"/>
            </a:endParaRPr>
          </a:p>
        </p:txBody>
      </p:sp>
      <p:sp>
        <p:nvSpPr>
          <p:cNvPr id="8" name="Right Arrow 11">
            <a:extLst>
              <a:ext uri="{FF2B5EF4-FFF2-40B4-BE49-F238E27FC236}">
                <a16:creationId xmlns:a16="http://schemas.microsoft.com/office/drawing/2014/main" id="{B78857CA-12FA-47F9-975E-F7786C891EB1}"/>
              </a:ext>
            </a:extLst>
          </p:cNvPr>
          <p:cNvSpPr/>
          <p:nvPr/>
        </p:nvSpPr>
        <p:spPr>
          <a:xfrm>
            <a:off x="6788637" y="5031371"/>
            <a:ext cx="556196" cy="4426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Rectangle 8">
            <a:extLst>
              <a:ext uri="{FF2B5EF4-FFF2-40B4-BE49-F238E27FC236}">
                <a16:creationId xmlns:a16="http://schemas.microsoft.com/office/drawing/2014/main" id="{19E9E8EC-F197-4B48-B628-3E5349646B4B}"/>
              </a:ext>
            </a:extLst>
          </p:cNvPr>
          <p:cNvSpPr/>
          <p:nvPr/>
        </p:nvSpPr>
        <p:spPr>
          <a:xfrm>
            <a:off x="7488620" y="4497706"/>
            <a:ext cx="4511040" cy="1785104"/>
          </a:xfrm>
          <a:prstGeom prst="rect">
            <a:avLst/>
          </a:prstGeom>
        </p:spPr>
        <p:txBody>
          <a:bodyPr wrap="square">
            <a:spAutoFit/>
          </a:bodyPr>
          <a:lstStyle/>
          <a:p>
            <a:pPr>
              <a:lnSpc>
                <a:spcPts val="2200"/>
              </a:lnSpc>
            </a:pPr>
            <a:r>
              <a:rPr lang="en-US" sz="2400" dirty="0">
                <a:solidFill>
                  <a:srgbClr val="222222"/>
                </a:solidFill>
              </a:rPr>
              <a:t>&gt;45,000 participants; the results showed that dietary interventions significantly reduced depression and anxiety symptoms, particularly in women</a:t>
            </a:r>
            <a:endParaRPr lang="en-AU" sz="2400" dirty="0"/>
          </a:p>
        </p:txBody>
      </p:sp>
      <p:sp>
        <p:nvSpPr>
          <p:cNvPr id="3" name="TextBox 2">
            <a:extLst>
              <a:ext uri="{FF2B5EF4-FFF2-40B4-BE49-F238E27FC236}">
                <a16:creationId xmlns:a16="http://schemas.microsoft.com/office/drawing/2014/main" id="{F8556DA7-2EAC-814E-943B-63836A0E4662}"/>
              </a:ext>
            </a:extLst>
          </p:cNvPr>
          <p:cNvSpPr txBox="1"/>
          <p:nvPr/>
        </p:nvSpPr>
        <p:spPr>
          <a:xfrm>
            <a:off x="2925605" y="6172200"/>
            <a:ext cx="4820422" cy="830997"/>
          </a:xfrm>
          <a:prstGeom prst="rect">
            <a:avLst/>
          </a:prstGeom>
          <a:noFill/>
        </p:spPr>
        <p:txBody>
          <a:bodyPr wrap="none" rtlCol="0">
            <a:spAutoFit/>
          </a:bodyPr>
          <a:lstStyle/>
          <a:p>
            <a:r>
              <a:rPr lang="en-US" sz="1600" dirty="0" err="1"/>
              <a:t>Jacka</a:t>
            </a:r>
            <a:r>
              <a:rPr lang="en-US" sz="1600" dirty="0"/>
              <a:t> FN, et al. BMC Med 2017 Dec; 15(1):1-3</a:t>
            </a:r>
          </a:p>
          <a:p>
            <a:r>
              <a:rPr lang="en-US" sz="1600" dirty="0"/>
              <a:t>Firth J, et al. </a:t>
            </a:r>
            <a:r>
              <a:rPr lang="en-US" sz="1600" dirty="0" err="1"/>
              <a:t>Psychosom</a:t>
            </a:r>
            <a:r>
              <a:rPr lang="en-US" sz="1600" dirty="0"/>
              <a:t> Med 2019 Apr; 81(3):265</a:t>
            </a:r>
          </a:p>
          <a:p>
            <a:endParaRPr lang="en-US" sz="1600" dirty="0"/>
          </a:p>
        </p:txBody>
      </p:sp>
      <p:pic>
        <p:nvPicPr>
          <p:cNvPr id="10" name="Picture 9"/>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46593" y="6172200"/>
            <a:ext cx="2124067" cy="492735"/>
          </a:xfrm>
          <a:prstGeom prst="rect">
            <a:avLst/>
          </a:prstGeom>
        </p:spPr>
      </p:pic>
    </p:spTree>
    <p:extLst>
      <p:ext uri="{BB962C8B-B14F-4D97-AF65-F5344CB8AC3E}">
        <p14:creationId xmlns:p14="http://schemas.microsoft.com/office/powerpoint/2010/main" val="20538249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4512" y="372314"/>
            <a:ext cx="8324491" cy="5885729"/>
          </a:xfrm>
        </p:spPr>
      </p:pic>
      <p:sp>
        <p:nvSpPr>
          <p:cNvPr id="2" name="Rectangle 1"/>
          <p:cNvSpPr/>
          <p:nvPr/>
        </p:nvSpPr>
        <p:spPr>
          <a:xfrm>
            <a:off x="1604512" y="6258043"/>
            <a:ext cx="9134856" cy="646331"/>
          </a:xfrm>
          <a:prstGeom prst="rect">
            <a:avLst/>
          </a:prstGeom>
        </p:spPr>
        <p:txBody>
          <a:bodyPr wrap="square">
            <a:spAutoFit/>
          </a:bodyPr>
          <a:lstStyle/>
          <a:p>
            <a:r>
              <a:rPr lang="en-AU" sz="1200" dirty="0">
                <a:solidFill>
                  <a:srgbClr val="212121"/>
                </a:solidFill>
                <a:latin typeface="BlinkMacSystemFont"/>
              </a:rPr>
              <a:t>Marx W, Lane M, Hockey M, Aslam H, Berk M, </a:t>
            </a:r>
            <a:r>
              <a:rPr lang="en-AU" sz="1200" dirty="0" err="1">
                <a:solidFill>
                  <a:srgbClr val="212121"/>
                </a:solidFill>
                <a:latin typeface="BlinkMacSystemFont"/>
              </a:rPr>
              <a:t>Walder</a:t>
            </a:r>
            <a:r>
              <a:rPr lang="en-AU" sz="1200" dirty="0">
                <a:solidFill>
                  <a:srgbClr val="212121"/>
                </a:solidFill>
                <a:latin typeface="BlinkMacSystemFont"/>
              </a:rPr>
              <a:t> K, </a:t>
            </a:r>
            <a:r>
              <a:rPr lang="en-AU" sz="1200" dirty="0" err="1">
                <a:solidFill>
                  <a:srgbClr val="212121"/>
                </a:solidFill>
                <a:latin typeface="BlinkMacSystemFont"/>
              </a:rPr>
              <a:t>Borsini</a:t>
            </a:r>
            <a:r>
              <a:rPr lang="en-AU" sz="1200" dirty="0">
                <a:solidFill>
                  <a:srgbClr val="212121"/>
                </a:solidFill>
                <a:latin typeface="BlinkMacSystemFont"/>
              </a:rPr>
              <a:t> A, Firth J, </a:t>
            </a:r>
            <a:r>
              <a:rPr lang="en-AU" sz="1200" dirty="0" err="1">
                <a:solidFill>
                  <a:srgbClr val="212121"/>
                </a:solidFill>
                <a:latin typeface="BlinkMacSystemFont"/>
              </a:rPr>
              <a:t>Pariante</a:t>
            </a:r>
            <a:r>
              <a:rPr lang="en-AU" sz="1200" dirty="0">
                <a:solidFill>
                  <a:srgbClr val="212121"/>
                </a:solidFill>
                <a:latin typeface="BlinkMacSystemFont"/>
              </a:rPr>
              <a:t> CM, </a:t>
            </a:r>
            <a:r>
              <a:rPr lang="en-AU" sz="1200" dirty="0" err="1">
                <a:solidFill>
                  <a:srgbClr val="212121"/>
                </a:solidFill>
                <a:latin typeface="BlinkMacSystemFont"/>
              </a:rPr>
              <a:t>Berding</a:t>
            </a:r>
            <a:r>
              <a:rPr lang="en-AU" sz="1200" dirty="0">
                <a:solidFill>
                  <a:srgbClr val="212121"/>
                </a:solidFill>
                <a:latin typeface="BlinkMacSystemFont"/>
              </a:rPr>
              <a:t> K, </a:t>
            </a:r>
            <a:r>
              <a:rPr lang="en-AU" sz="1200" dirty="0" err="1">
                <a:solidFill>
                  <a:srgbClr val="212121"/>
                </a:solidFill>
                <a:latin typeface="BlinkMacSystemFont"/>
              </a:rPr>
              <a:t>Cryan</a:t>
            </a:r>
            <a:r>
              <a:rPr lang="en-AU" sz="1200" dirty="0">
                <a:solidFill>
                  <a:srgbClr val="212121"/>
                </a:solidFill>
                <a:latin typeface="BlinkMacSystemFont"/>
              </a:rPr>
              <a:t> JF, Clarke G, Craig JM, Su KP, </a:t>
            </a:r>
            <a:r>
              <a:rPr lang="en-AU" sz="1200" dirty="0" err="1">
                <a:solidFill>
                  <a:srgbClr val="212121"/>
                </a:solidFill>
                <a:latin typeface="BlinkMacSystemFont"/>
              </a:rPr>
              <a:t>Mischoulon</a:t>
            </a:r>
            <a:r>
              <a:rPr lang="en-AU" sz="1200" dirty="0">
                <a:solidFill>
                  <a:srgbClr val="212121"/>
                </a:solidFill>
                <a:latin typeface="BlinkMacSystemFont"/>
              </a:rPr>
              <a:t> D, Gomez-Pinilla F, Foster JA, </a:t>
            </a:r>
            <a:r>
              <a:rPr lang="en-AU" sz="1200" dirty="0" err="1">
                <a:solidFill>
                  <a:srgbClr val="212121"/>
                </a:solidFill>
                <a:latin typeface="BlinkMacSystemFont"/>
              </a:rPr>
              <a:t>Cani</a:t>
            </a:r>
            <a:r>
              <a:rPr lang="en-AU" sz="1200" dirty="0">
                <a:solidFill>
                  <a:srgbClr val="212121"/>
                </a:solidFill>
                <a:latin typeface="BlinkMacSystemFont"/>
              </a:rPr>
              <a:t> PD, </a:t>
            </a:r>
            <a:r>
              <a:rPr lang="en-AU" sz="1200" dirty="0" err="1">
                <a:solidFill>
                  <a:srgbClr val="212121"/>
                </a:solidFill>
                <a:latin typeface="BlinkMacSystemFont"/>
              </a:rPr>
              <a:t>Thuret</a:t>
            </a:r>
            <a:r>
              <a:rPr lang="en-AU" sz="1200" dirty="0">
                <a:solidFill>
                  <a:srgbClr val="212121"/>
                </a:solidFill>
                <a:latin typeface="BlinkMacSystemFont"/>
              </a:rPr>
              <a:t> S, </a:t>
            </a:r>
            <a:r>
              <a:rPr lang="en-AU" sz="1200" dirty="0" err="1">
                <a:solidFill>
                  <a:srgbClr val="212121"/>
                </a:solidFill>
                <a:latin typeface="BlinkMacSystemFont"/>
              </a:rPr>
              <a:t>Staudacher</a:t>
            </a:r>
            <a:r>
              <a:rPr lang="en-AU" sz="1200" dirty="0">
                <a:solidFill>
                  <a:srgbClr val="212121"/>
                </a:solidFill>
                <a:latin typeface="BlinkMacSystemFont"/>
              </a:rPr>
              <a:t> HM, Sánchez-Villegas A, Arshad H, </a:t>
            </a:r>
            <a:r>
              <a:rPr lang="en-AU" sz="1200" dirty="0" err="1">
                <a:solidFill>
                  <a:srgbClr val="212121"/>
                </a:solidFill>
                <a:latin typeface="BlinkMacSystemFont"/>
              </a:rPr>
              <a:t>Akbaraly</a:t>
            </a:r>
            <a:r>
              <a:rPr lang="en-AU" sz="1200" dirty="0">
                <a:solidFill>
                  <a:srgbClr val="212121"/>
                </a:solidFill>
                <a:latin typeface="BlinkMacSystemFont"/>
              </a:rPr>
              <a:t> T, O'Neil A, </a:t>
            </a:r>
            <a:r>
              <a:rPr lang="en-AU" sz="1200" dirty="0" err="1">
                <a:solidFill>
                  <a:srgbClr val="212121"/>
                </a:solidFill>
                <a:latin typeface="BlinkMacSystemFont"/>
              </a:rPr>
              <a:t>Segasby</a:t>
            </a:r>
            <a:r>
              <a:rPr lang="en-AU" sz="1200" dirty="0">
                <a:solidFill>
                  <a:srgbClr val="212121"/>
                </a:solidFill>
                <a:latin typeface="BlinkMacSystemFont"/>
              </a:rPr>
              <a:t> T, </a:t>
            </a:r>
            <a:r>
              <a:rPr lang="en-AU" sz="1200" dirty="0" err="1">
                <a:solidFill>
                  <a:srgbClr val="212121"/>
                </a:solidFill>
                <a:latin typeface="BlinkMacSystemFont"/>
              </a:rPr>
              <a:t>Jacka</a:t>
            </a:r>
            <a:r>
              <a:rPr lang="en-AU" sz="1200" dirty="0">
                <a:solidFill>
                  <a:srgbClr val="212121"/>
                </a:solidFill>
                <a:latin typeface="BlinkMacSystemFont"/>
              </a:rPr>
              <a:t> FN. Diet and depression: exploring the biological mechanisms of action. </a:t>
            </a:r>
            <a:r>
              <a:rPr lang="en-AU" sz="1200" dirty="0" err="1">
                <a:solidFill>
                  <a:srgbClr val="212121"/>
                </a:solidFill>
                <a:latin typeface="BlinkMacSystemFont"/>
              </a:rPr>
              <a:t>Mol</a:t>
            </a:r>
            <a:r>
              <a:rPr lang="en-AU" sz="1200" dirty="0">
                <a:solidFill>
                  <a:srgbClr val="212121"/>
                </a:solidFill>
                <a:latin typeface="BlinkMacSystemFont"/>
              </a:rPr>
              <a:t> Psychiatry. </a:t>
            </a:r>
            <a:r>
              <a:rPr lang="en-AU" sz="1200" dirty="0" smtClean="0">
                <a:solidFill>
                  <a:srgbClr val="212121"/>
                </a:solidFill>
                <a:latin typeface="BlinkMacSystemFont"/>
              </a:rPr>
              <a:t>2021</a:t>
            </a:r>
            <a:endParaRPr lang="en-AU" sz="1200" dirty="0"/>
          </a:p>
        </p:txBody>
      </p:sp>
    </p:spTree>
    <p:extLst>
      <p:ext uri="{BB962C8B-B14F-4D97-AF65-F5344CB8AC3E}">
        <p14:creationId xmlns:p14="http://schemas.microsoft.com/office/powerpoint/2010/main" val="41305365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07260" y="1724124"/>
            <a:ext cx="5201880" cy="3901410"/>
          </a:xfrm>
          <a:prstGeom prst="rect">
            <a:avLst/>
          </a:prstGeom>
        </p:spPr>
      </p:pic>
      <p:sp>
        <p:nvSpPr>
          <p:cNvPr id="13" name="TextBox 12"/>
          <p:cNvSpPr txBox="1"/>
          <p:nvPr/>
        </p:nvSpPr>
        <p:spPr>
          <a:xfrm>
            <a:off x="1279964" y="6275769"/>
            <a:ext cx="8724632" cy="646331"/>
          </a:xfrm>
          <a:prstGeom prst="rect">
            <a:avLst/>
          </a:prstGeom>
          <a:noFill/>
        </p:spPr>
        <p:txBody>
          <a:bodyPr wrap="none" rtlCol="0">
            <a:spAutoFit/>
          </a:bodyPr>
          <a:lstStyle/>
          <a:p>
            <a:r>
              <a:rPr lang="en-US" dirty="0" err="1" smtClean="0"/>
              <a:t>Dr</a:t>
            </a:r>
            <a:r>
              <a:rPr lang="en-US" smtClean="0"/>
              <a:t> Linda Barron, Consultant Psychiatrist, </a:t>
            </a:r>
            <a:r>
              <a:rPr lang="en-US"/>
              <a:t>CCU, Mountain Creek, Sunshine Coast, QLD Health</a:t>
            </a:r>
            <a:endParaRPr lang="en-AU"/>
          </a:p>
          <a:p>
            <a:endParaRPr lang="en-AU"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9196" y="2182359"/>
            <a:ext cx="6425049" cy="3123288"/>
          </a:xfrm>
          <a:prstGeom prst="rect">
            <a:avLst/>
          </a:prstGeom>
        </p:spPr>
      </p:pic>
    </p:spTree>
    <p:extLst>
      <p:ext uri="{BB962C8B-B14F-4D97-AF65-F5344CB8AC3E}">
        <p14:creationId xmlns:p14="http://schemas.microsoft.com/office/powerpoint/2010/main" val="7164870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DA6F26-6109-0842-8AE5-59D4DBDC48C4}"/>
              </a:ext>
            </a:extLst>
          </p:cNvPr>
          <p:cNvSpPr/>
          <p:nvPr/>
        </p:nvSpPr>
        <p:spPr>
          <a:xfrm>
            <a:off x="540328" y="1212057"/>
            <a:ext cx="10219408" cy="4832092"/>
          </a:xfrm>
          <a:prstGeom prst="rect">
            <a:avLst/>
          </a:prstGeom>
          <a:ln>
            <a:noFill/>
          </a:ln>
        </p:spPr>
        <p:txBody>
          <a:bodyPr wrap="square">
            <a:spAutoFit/>
          </a:bodyPr>
          <a:lstStyle/>
          <a:p>
            <a:r>
              <a:rPr lang="en-US" sz="2800" dirty="0" smtClean="0"/>
              <a:t>Prevalence </a:t>
            </a:r>
            <a:r>
              <a:rPr lang="en-US" sz="2800" dirty="0"/>
              <a:t>of sleep disorders in patients with a psychiatric illness is 40%, with obstructive sleep </a:t>
            </a:r>
            <a:r>
              <a:rPr lang="en-US" sz="2800" dirty="0" err="1"/>
              <a:t>apnoea</a:t>
            </a:r>
            <a:r>
              <a:rPr lang="en-US" sz="2800" dirty="0"/>
              <a:t>, insomnia and restless leg syndrome being the most </a:t>
            </a:r>
            <a:r>
              <a:rPr lang="en-US" sz="2800" dirty="0" smtClean="0"/>
              <a:t>common</a:t>
            </a:r>
          </a:p>
          <a:p>
            <a:endParaRPr lang="en-US" sz="2800" dirty="0" smtClean="0"/>
          </a:p>
          <a:p>
            <a:r>
              <a:rPr lang="en-US" sz="2800" dirty="0" smtClean="0"/>
              <a:t>S</a:t>
            </a:r>
            <a:r>
              <a:rPr lang="en-US" sz="2800" dirty="0" smtClean="0"/>
              <a:t>everity of </a:t>
            </a:r>
            <a:r>
              <a:rPr lang="en-US" sz="2800" dirty="0" smtClean="0"/>
              <a:t>sleep disorder </a:t>
            </a:r>
            <a:r>
              <a:rPr lang="en-US" sz="2800" dirty="0"/>
              <a:t>associated </a:t>
            </a:r>
            <a:r>
              <a:rPr lang="en-US" sz="2800" dirty="0" err="1"/>
              <a:t>withhigher</a:t>
            </a:r>
            <a:r>
              <a:rPr lang="en-US" sz="2800" dirty="0"/>
              <a:t> levels of symptom severity</a:t>
            </a:r>
          </a:p>
          <a:p>
            <a:endParaRPr lang="en-US" sz="2800" dirty="0" smtClean="0"/>
          </a:p>
          <a:p>
            <a:endParaRPr lang="en-US" sz="2800" dirty="0"/>
          </a:p>
          <a:p>
            <a:r>
              <a:rPr lang="en-US" sz="2800" dirty="0" smtClean="0"/>
              <a:t>A </a:t>
            </a:r>
            <a:r>
              <a:rPr lang="en-US" sz="2800" dirty="0"/>
              <a:t>risk factor for new-onset and recurrent depression in children, adolescents and adults, affecting severity, duration and relapse </a:t>
            </a:r>
            <a:r>
              <a:rPr lang="en-US" sz="2800" dirty="0" smtClean="0"/>
              <a:t>rates</a:t>
            </a:r>
          </a:p>
          <a:p>
            <a:endParaRPr lang="en-AU" sz="2800" i="0" dirty="0">
              <a:solidFill>
                <a:srgbClr val="151217"/>
              </a:solidFill>
              <a:effectLst/>
              <a:latin typeface="inherit"/>
            </a:endParaRPr>
          </a:p>
        </p:txBody>
      </p:sp>
      <p:sp>
        <p:nvSpPr>
          <p:cNvPr id="11" name="Rectangle 10">
            <a:extLst>
              <a:ext uri="{FF2B5EF4-FFF2-40B4-BE49-F238E27FC236}">
                <a16:creationId xmlns:a16="http://schemas.microsoft.com/office/drawing/2014/main" id="{25760065-4B83-4157-A24E-9837D8DE5084}"/>
              </a:ext>
            </a:extLst>
          </p:cNvPr>
          <p:cNvSpPr/>
          <p:nvPr/>
        </p:nvSpPr>
        <p:spPr>
          <a:xfrm>
            <a:off x="392723" y="345050"/>
            <a:ext cx="6096000" cy="707886"/>
          </a:xfrm>
          <a:prstGeom prst="rect">
            <a:avLst/>
          </a:prstGeom>
        </p:spPr>
        <p:txBody>
          <a:bodyPr>
            <a:spAutoFit/>
          </a:bodyPr>
          <a:lstStyle/>
          <a:p>
            <a:r>
              <a:rPr lang="en-AU" sz="4000" dirty="0">
                <a:solidFill>
                  <a:srgbClr val="263238"/>
                </a:solidFill>
              </a:rPr>
              <a:t>Sleep in mental illness</a:t>
            </a:r>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46593" y="6172200"/>
            <a:ext cx="2124067" cy="492735"/>
          </a:xfrm>
          <a:prstGeom prst="rect">
            <a:avLst/>
          </a:prstGeom>
        </p:spPr>
      </p:pic>
      <p:sp>
        <p:nvSpPr>
          <p:cNvPr id="3" name="Rectangle 2"/>
          <p:cNvSpPr/>
          <p:nvPr/>
        </p:nvSpPr>
        <p:spPr>
          <a:xfrm>
            <a:off x="2590800" y="6203270"/>
            <a:ext cx="8361218" cy="461665"/>
          </a:xfrm>
          <a:prstGeom prst="rect">
            <a:avLst/>
          </a:prstGeom>
        </p:spPr>
        <p:txBody>
          <a:bodyPr wrap="square">
            <a:spAutoFit/>
          </a:bodyPr>
          <a:lstStyle/>
          <a:p>
            <a:r>
              <a:rPr lang="en-US" sz="1200" dirty="0">
                <a:solidFill>
                  <a:srgbClr val="212121"/>
                </a:solidFill>
                <a:latin typeface="BlinkMacSystemFont"/>
              </a:rPr>
              <a:t>Manger S. Lifestyle interventions for mental health. </a:t>
            </a:r>
            <a:r>
              <a:rPr lang="en-US" sz="1200" dirty="0" err="1">
                <a:solidFill>
                  <a:srgbClr val="212121"/>
                </a:solidFill>
                <a:latin typeface="BlinkMacSystemFont"/>
              </a:rPr>
              <a:t>Aust</a:t>
            </a:r>
            <a:r>
              <a:rPr lang="en-US" sz="1200" dirty="0">
                <a:solidFill>
                  <a:srgbClr val="212121"/>
                </a:solidFill>
                <a:latin typeface="BlinkMacSystemFont"/>
              </a:rPr>
              <a:t> J Gen </a:t>
            </a:r>
            <a:r>
              <a:rPr lang="en-US" sz="1200" dirty="0" err="1">
                <a:solidFill>
                  <a:srgbClr val="212121"/>
                </a:solidFill>
                <a:latin typeface="BlinkMacSystemFont"/>
              </a:rPr>
              <a:t>Pract</a:t>
            </a:r>
            <a:r>
              <a:rPr lang="en-US" sz="1200" dirty="0">
                <a:solidFill>
                  <a:srgbClr val="212121"/>
                </a:solidFill>
                <a:latin typeface="BlinkMacSystemFont"/>
              </a:rPr>
              <a:t>. 2019 Oct;48(10):670-673. </a:t>
            </a:r>
            <a:r>
              <a:rPr lang="en-US" sz="1200" dirty="0" err="1">
                <a:solidFill>
                  <a:srgbClr val="212121"/>
                </a:solidFill>
                <a:latin typeface="BlinkMacSystemFont"/>
              </a:rPr>
              <a:t>doi</a:t>
            </a:r>
            <a:r>
              <a:rPr lang="en-US" sz="1200" dirty="0">
                <a:solidFill>
                  <a:srgbClr val="212121"/>
                </a:solidFill>
                <a:latin typeface="BlinkMacSystemFont"/>
              </a:rPr>
              <a:t>: 10.31128/AJGP-06-19-4964. PMID: 31569326.</a:t>
            </a:r>
            <a:endParaRPr lang="en-AU" sz="1200" dirty="0"/>
          </a:p>
        </p:txBody>
      </p:sp>
    </p:spTree>
    <p:extLst>
      <p:ext uri="{BB962C8B-B14F-4D97-AF65-F5344CB8AC3E}">
        <p14:creationId xmlns:p14="http://schemas.microsoft.com/office/powerpoint/2010/main" val="18746737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4A841-E66F-4833-B2A1-03B3A455B377}"/>
              </a:ext>
            </a:extLst>
          </p:cNvPr>
          <p:cNvSpPr>
            <a:spLocks noGrp="1"/>
          </p:cNvSpPr>
          <p:nvPr>
            <p:ph type="ctrTitle"/>
          </p:nvPr>
        </p:nvSpPr>
        <p:spPr>
          <a:xfrm>
            <a:off x="1055538" y="173440"/>
            <a:ext cx="10124465" cy="1834036"/>
          </a:xfrm>
        </p:spPr>
        <p:txBody>
          <a:bodyPr>
            <a:normAutofit/>
          </a:bodyPr>
          <a:lstStyle/>
          <a:p>
            <a:r>
              <a:rPr lang="en-US" i="1" dirty="0" smtClean="0"/>
              <a:t>Lifestyle Medicine in Mental Health</a:t>
            </a:r>
            <a:endParaRPr lang="en-AU" sz="4400" i="1" dirty="0"/>
          </a:p>
        </p:txBody>
      </p:sp>
      <p:sp>
        <p:nvSpPr>
          <p:cNvPr id="3" name="Subtitle 2">
            <a:extLst>
              <a:ext uri="{FF2B5EF4-FFF2-40B4-BE49-F238E27FC236}">
                <a16:creationId xmlns:a16="http://schemas.microsoft.com/office/drawing/2014/main" id="{BF24E927-5498-4488-94EF-E1A7347F1C3B}"/>
              </a:ext>
            </a:extLst>
          </p:cNvPr>
          <p:cNvSpPr>
            <a:spLocks noGrp="1"/>
          </p:cNvSpPr>
          <p:nvPr>
            <p:ph type="subTitle" idx="1"/>
          </p:nvPr>
        </p:nvSpPr>
        <p:spPr>
          <a:xfrm>
            <a:off x="1545769" y="2007476"/>
            <a:ext cx="9836933" cy="1655762"/>
          </a:xfrm>
        </p:spPr>
        <p:txBody>
          <a:bodyPr/>
          <a:lstStyle/>
          <a:p>
            <a:r>
              <a:rPr lang="en-US" dirty="0"/>
              <a:t>Dr Sam Manger MBBS BSc FRACGP FASLM</a:t>
            </a:r>
          </a:p>
          <a:p>
            <a:r>
              <a:rPr lang="en-US" dirty="0" smtClean="0"/>
              <a:t>GP, Senior Lecturer in General Practice and Lifestyle Medicine, JCU</a:t>
            </a:r>
          </a:p>
          <a:p>
            <a:r>
              <a:rPr lang="en-US" dirty="0" smtClean="0"/>
              <a:t>President </a:t>
            </a:r>
            <a:r>
              <a:rPr lang="en-US" dirty="0"/>
              <a:t>Australasian Society of Lifestyle </a:t>
            </a:r>
            <a:r>
              <a:rPr lang="en-US" dirty="0" smtClean="0"/>
              <a:t>Medicine, Podcast The GP Show</a:t>
            </a:r>
            <a:endParaRPr lang="en-US" dirty="0"/>
          </a:p>
          <a:p>
            <a:endParaRPr lang="en-AU" dirty="0"/>
          </a:p>
        </p:txBody>
      </p:sp>
      <p:pic>
        <p:nvPicPr>
          <p:cNvPr id="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0552" y="3273156"/>
            <a:ext cx="4779792" cy="3584844"/>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0593" t="669"/>
          <a:stretch/>
        </p:blipFill>
        <p:spPr>
          <a:xfrm>
            <a:off x="0" y="3276599"/>
            <a:ext cx="3950551" cy="3581401"/>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8713" r="16515" b="-1889"/>
          <a:stretch/>
        </p:blipFill>
        <p:spPr>
          <a:xfrm>
            <a:off x="8175171" y="3273156"/>
            <a:ext cx="4016829" cy="3649055"/>
          </a:xfrm>
          <a:prstGeom prst="rect">
            <a:avLst/>
          </a:prstGeom>
        </p:spPr>
      </p:pic>
    </p:spTree>
    <p:extLst>
      <p:ext uri="{BB962C8B-B14F-4D97-AF65-F5344CB8AC3E}">
        <p14:creationId xmlns:p14="http://schemas.microsoft.com/office/powerpoint/2010/main" val="6555363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pPr marL="0" indent="0">
              <a:buNone/>
            </a:pPr>
            <a:r>
              <a:rPr lang="en-US" i="1" dirty="0" smtClean="0"/>
              <a:t>“In </a:t>
            </a:r>
            <a:r>
              <a:rPr lang="en-US" i="1" dirty="0"/>
              <a:t>studies of participants with mental health problems, sleep interventions had a large effect on depression symptoms </a:t>
            </a:r>
            <a:r>
              <a:rPr lang="en-US" i="1" dirty="0" smtClean="0"/>
              <a:t>([</a:t>
            </a:r>
            <a:r>
              <a:rPr lang="en-US" i="1" err="1" smtClean="0"/>
              <a:t>cohen’s</a:t>
            </a:r>
            <a:r>
              <a:rPr lang="en-US" i="1" smtClean="0"/>
              <a:t>] d </a:t>
            </a:r>
            <a:r>
              <a:rPr lang="en-US" i="1" dirty="0"/>
              <a:t>= -0.81, 95% CI: -1.13,-0.49</a:t>
            </a:r>
            <a:r>
              <a:rPr lang="en-US" i="1" dirty="0" smtClean="0"/>
              <a:t>)”</a:t>
            </a:r>
            <a:endParaRPr lang="en-AU" i="1"/>
          </a:p>
        </p:txBody>
      </p:sp>
      <p:pic>
        <p:nvPicPr>
          <p:cNvPr id="4" name="Picture 3"/>
          <p:cNvPicPr>
            <a:picLocks noChangeAspect="1"/>
          </p:cNvPicPr>
          <p:nvPr/>
        </p:nvPicPr>
        <p:blipFill rotWithShape="1">
          <a:blip r:embed="rId2"/>
          <a:srcRect l="17294" t="48023" r="37927" b="17973"/>
          <a:stretch/>
        </p:blipFill>
        <p:spPr>
          <a:xfrm>
            <a:off x="2670048" y="3630169"/>
            <a:ext cx="6572012" cy="2807208"/>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46593" y="6172200"/>
            <a:ext cx="2124067" cy="492735"/>
          </a:xfrm>
          <a:prstGeom prst="rect">
            <a:avLst/>
          </a:prstGeom>
        </p:spPr>
      </p:pic>
    </p:spTree>
    <p:extLst>
      <p:ext uri="{BB962C8B-B14F-4D97-AF65-F5344CB8AC3E}">
        <p14:creationId xmlns:p14="http://schemas.microsoft.com/office/powerpoint/2010/main" val="6247922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Sleep-Health impacts are bidirectional</a:t>
            </a:r>
            <a:endParaRPr lang="en-AU" dirty="0"/>
          </a:p>
        </p:txBody>
      </p:sp>
      <p:sp>
        <p:nvSpPr>
          <p:cNvPr id="4" name="Rectangle 3"/>
          <p:cNvSpPr/>
          <p:nvPr/>
        </p:nvSpPr>
        <p:spPr>
          <a:xfrm>
            <a:off x="2097024" y="6009156"/>
            <a:ext cx="7641336" cy="830997"/>
          </a:xfrm>
          <a:prstGeom prst="rect">
            <a:avLst/>
          </a:prstGeom>
        </p:spPr>
        <p:txBody>
          <a:bodyPr wrap="square">
            <a:spAutoFit/>
          </a:bodyPr>
          <a:lstStyle/>
          <a:p>
            <a:r>
              <a:rPr lang="en-AU" sz="1200" dirty="0"/>
              <a:t>Zhang F, </a:t>
            </a:r>
            <a:r>
              <a:rPr lang="en-AU" sz="1200" dirty="0" err="1"/>
              <a:t>Zhong</a:t>
            </a:r>
            <a:r>
              <a:rPr lang="en-AU" sz="1200" dirty="0"/>
              <a:t> R, Li S, Chang RC, Le W. The missing link between sleep disorders and age-related dementia: recent evidence and plausible mechanisms. J Neural </a:t>
            </a:r>
            <a:r>
              <a:rPr lang="en-AU" sz="1200" dirty="0" err="1"/>
              <a:t>Transm</a:t>
            </a:r>
            <a:r>
              <a:rPr lang="en-AU" sz="1200" dirty="0"/>
              <a:t> (Vienna). 2017 </a:t>
            </a:r>
            <a:endParaRPr lang="en-AU" sz="1200" dirty="0" smtClean="0"/>
          </a:p>
          <a:p>
            <a:r>
              <a:rPr lang="en-US" sz="1200" dirty="0" smtClean="0"/>
              <a:t>In </a:t>
            </a:r>
            <a:r>
              <a:rPr lang="en-US" sz="1200" dirty="0"/>
              <a:t>book: Synopsis of Sleep Medicine </a:t>
            </a:r>
            <a:r>
              <a:rPr lang="en-US" sz="1200" dirty="0" smtClean="0"/>
              <a:t>pp.45-64, Chapter </a:t>
            </a:r>
            <a:r>
              <a:rPr lang="en-US" sz="1200" dirty="0"/>
              <a:t>3 </a:t>
            </a:r>
            <a:r>
              <a:rPr lang="en-US" sz="1200" dirty="0" err="1"/>
              <a:t>Neuroimmune</a:t>
            </a:r>
            <a:r>
              <a:rPr lang="en-US" sz="1200" dirty="0"/>
              <a:t> Aspects of Sleep and </a:t>
            </a:r>
            <a:r>
              <a:rPr lang="en-US" sz="1200" dirty="0" smtClean="0"/>
              <a:t>Wakefulness, August 2016 DOI:</a:t>
            </a:r>
            <a:r>
              <a:rPr lang="en-US" sz="1200" u="sng" dirty="0" smtClean="0"/>
              <a:t>10.1201/9781315366340-4 </a:t>
            </a:r>
            <a:endParaRPr lang="en-US" sz="1200" dirty="0"/>
          </a:p>
        </p:txBody>
      </p:sp>
      <p:pic>
        <p:nvPicPr>
          <p:cNvPr id="1026" name="Picture 2" descr="1. Brain-immune interactions in sleep. This figure challenges the traditional view of medicine, with the CNS above (suggesting a more important role) other physiological systems. Here, the immune system is presented alongside the brain, emphasizing that the link between sleep and the immune system is bidirectional. This occurs via inflammatory cytokines (which increase sleep pressure and SWS), GH, and prolactin (immunostimulatory hormones released during nighttime SWS), cortisol and leukocyte telomere length (a marker of immune cell senescence in sleep-deprived subjects).  "/>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576" y="1456531"/>
            <a:ext cx="6211533" cy="434076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bidirectional relationship of sleep disturbance and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8503" y="2564592"/>
            <a:ext cx="5902523" cy="2206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24007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576346" cy="6858000"/>
          </a:xfrm>
          <a:prstGeom prst="rect">
            <a:avLst/>
          </a:prstGeom>
        </p:spPr>
      </p:pic>
      <p:sp>
        <p:nvSpPr>
          <p:cNvPr id="3" name="Content Placeholder 2"/>
          <p:cNvSpPr>
            <a:spLocks noGrp="1"/>
          </p:cNvSpPr>
          <p:nvPr>
            <p:ph idx="1"/>
          </p:nvPr>
        </p:nvSpPr>
        <p:spPr>
          <a:xfrm>
            <a:off x="4840941" y="365125"/>
            <a:ext cx="7351059" cy="4822667"/>
          </a:xfrm>
        </p:spPr>
        <p:txBody>
          <a:bodyPr/>
          <a:lstStyle/>
          <a:p>
            <a:pPr marL="0" indent="0">
              <a:buNone/>
            </a:pPr>
            <a:r>
              <a:rPr lang="en-US" dirty="0"/>
              <a:t>A 2010 meta-analysis of </a:t>
            </a:r>
            <a:r>
              <a:rPr lang="en-US" dirty="0" smtClean="0"/>
              <a:t>140 studies, ~300,000 </a:t>
            </a:r>
            <a:r>
              <a:rPr lang="en-US" dirty="0"/>
              <a:t>participants </a:t>
            </a:r>
            <a:r>
              <a:rPr lang="en-US" dirty="0" smtClean="0"/>
              <a:t>indicated:</a:t>
            </a:r>
          </a:p>
          <a:p>
            <a:pPr marL="0" indent="0">
              <a:buNone/>
            </a:pPr>
            <a:endParaRPr lang="en-US" dirty="0" smtClean="0"/>
          </a:p>
          <a:p>
            <a:pPr>
              <a:buFont typeface="Wingdings" panose="05000000000000000000" pitchFamily="2" charset="2"/>
              <a:buChar char="Ø"/>
            </a:pPr>
            <a:r>
              <a:rPr lang="en-US" dirty="0" smtClean="0"/>
              <a:t>50</a:t>
            </a:r>
            <a:r>
              <a:rPr lang="en-US" dirty="0"/>
              <a:t>% increased likelihood of survival for participants with stronger social </a:t>
            </a:r>
            <a:r>
              <a:rPr lang="en-US" dirty="0" smtClean="0"/>
              <a:t>relationships</a:t>
            </a:r>
          </a:p>
          <a:p>
            <a:pPr>
              <a:buFont typeface="Wingdings" panose="05000000000000000000" pitchFamily="2" charset="2"/>
              <a:buChar char="Ø"/>
            </a:pPr>
            <a:r>
              <a:rPr lang="en-US" dirty="0" smtClean="0"/>
              <a:t>Similar negative </a:t>
            </a:r>
            <a:r>
              <a:rPr lang="en-US" dirty="0"/>
              <a:t>impact on life expectancy as smoking 15 </a:t>
            </a:r>
            <a:r>
              <a:rPr lang="en-US" dirty="0" smtClean="0"/>
              <a:t>cigarettes/day</a:t>
            </a:r>
            <a:endParaRPr lang="en-US" dirty="0"/>
          </a:p>
          <a:p>
            <a:pPr>
              <a:buFont typeface="Wingdings" panose="05000000000000000000" pitchFamily="2" charset="2"/>
              <a:buChar char="Ø"/>
            </a:pPr>
            <a:endParaRPr lang="en-US" dirty="0" smtClean="0"/>
          </a:p>
          <a:p>
            <a:pPr>
              <a:buFont typeface="Wingdings" panose="05000000000000000000" pitchFamily="2" charset="2"/>
              <a:buChar char="Ø"/>
            </a:pPr>
            <a:endParaRPr lang="en-US" dirty="0"/>
          </a:p>
          <a:p>
            <a:pPr>
              <a:buFont typeface="Wingdings" panose="05000000000000000000" pitchFamily="2" charset="2"/>
              <a:buChar char="Ø"/>
            </a:pPr>
            <a:endParaRPr lang="en-US" dirty="0" smtClean="0"/>
          </a:p>
          <a:p>
            <a:pPr>
              <a:buFont typeface="Wingdings" panose="05000000000000000000" pitchFamily="2" charset="2"/>
              <a:buChar char="Ø"/>
            </a:pPr>
            <a:endParaRPr lang="en-US" dirty="0" smtClean="0"/>
          </a:p>
          <a:p>
            <a:pPr marL="0" indent="0">
              <a:buNone/>
            </a:pPr>
            <a:endParaRPr lang="en-AU" dirty="0"/>
          </a:p>
        </p:txBody>
      </p:sp>
      <p:pic>
        <p:nvPicPr>
          <p:cNvPr id="9" name="Picture 8"/>
          <p:cNvPicPr>
            <a:picLocks noChangeAspect="1"/>
          </p:cNvPicPr>
          <p:nvPr/>
        </p:nvPicPr>
        <p:blipFill rotWithShape="1">
          <a:blip r:embed="rId4"/>
          <a:srcRect l="16425" t="23123" r="32595" b="37889"/>
          <a:stretch/>
        </p:blipFill>
        <p:spPr>
          <a:xfrm>
            <a:off x="4675783" y="4503479"/>
            <a:ext cx="6607629" cy="2354521"/>
          </a:xfrm>
          <a:prstGeom prst="rect">
            <a:avLst/>
          </a:prstGeom>
        </p:spPr>
      </p:pic>
      <p:sp>
        <p:nvSpPr>
          <p:cNvPr id="4" name="TextBox 3"/>
          <p:cNvSpPr txBox="1"/>
          <p:nvPr/>
        </p:nvSpPr>
        <p:spPr>
          <a:xfrm>
            <a:off x="135203" y="173657"/>
            <a:ext cx="3652795" cy="584775"/>
          </a:xfrm>
          <a:prstGeom prst="rect">
            <a:avLst/>
          </a:prstGeom>
          <a:noFill/>
        </p:spPr>
        <p:txBody>
          <a:bodyPr wrap="none" rtlCol="0">
            <a:spAutoFit/>
          </a:bodyPr>
          <a:lstStyle/>
          <a:p>
            <a:r>
              <a:rPr lang="en-AU" sz="1600" dirty="0" smtClean="0">
                <a:latin typeface="+mj-lt"/>
              </a:rPr>
              <a:t>Image source:</a:t>
            </a:r>
            <a:r>
              <a:rPr lang="en-AU" sz="1600" dirty="0">
                <a:latin typeface="+mj-lt"/>
              </a:rPr>
              <a:t> </a:t>
            </a:r>
            <a:r>
              <a:rPr lang="en-AU" sz="1600" dirty="0" err="1" smtClean="0">
                <a:latin typeface="+mj-lt"/>
              </a:rPr>
              <a:t>Pexels</a:t>
            </a:r>
            <a:r>
              <a:rPr lang="en-AU" sz="1600" dirty="0" smtClean="0">
                <a:latin typeface="+mj-lt"/>
              </a:rPr>
              <a:t>, August </a:t>
            </a:r>
            <a:r>
              <a:rPr lang="en-AU" sz="1600" dirty="0">
                <a:latin typeface="+mj-lt"/>
              </a:rPr>
              <a:t>de Richelieu </a:t>
            </a:r>
            <a:r>
              <a:rPr lang="en-AU" sz="1600" dirty="0"/>
              <a:t/>
            </a:r>
            <a:br>
              <a:rPr lang="en-AU" sz="1600" dirty="0"/>
            </a:br>
            <a:endParaRPr lang="en-AU" sz="1600" dirty="0"/>
          </a:p>
        </p:txBody>
      </p:sp>
    </p:spTree>
    <p:extLst>
      <p:ext uri="{BB962C8B-B14F-4D97-AF65-F5344CB8AC3E}">
        <p14:creationId xmlns:p14="http://schemas.microsoft.com/office/powerpoint/2010/main" val="38491327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n external file that holds a picture, illustration, etc.&#10;Object name is npp2016141f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88560" y="653304"/>
            <a:ext cx="5669280" cy="547379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16560" y="1089580"/>
            <a:ext cx="4165600" cy="3662541"/>
          </a:xfrm>
          <a:prstGeom prst="rect">
            <a:avLst/>
          </a:prstGeom>
        </p:spPr>
        <p:txBody>
          <a:bodyPr wrap="square">
            <a:spAutoFit/>
          </a:bodyPr>
          <a:lstStyle/>
          <a:p>
            <a:r>
              <a:rPr lang="en-US" sz="2800" dirty="0" smtClean="0"/>
              <a:t>Bidirectional  </a:t>
            </a:r>
          </a:p>
          <a:p>
            <a:r>
              <a:rPr lang="en-US" sz="2800" dirty="0"/>
              <a:t/>
            </a:r>
            <a:br>
              <a:rPr lang="en-US" sz="2800" dirty="0"/>
            </a:br>
            <a:r>
              <a:rPr lang="en-US" sz="2800" dirty="0"/>
              <a:t>Inflammation -&gt; </a:t>
            </a:r>
            <a:r>
              <a:rPr lang="en-US" sz="2800" dirty="0" smtClean="0"/>
              <a:t>isolation</a:t>
            </a:r>
          </a:p>
          <a:p>
            <a:r>
              <a:rPr lang="en-US" sz="2800" dirty="0"/>
              <a:t/>
            </a:r>
            <a:br>
              <a:rPr lang="en-US" sz="2800" dirty="0"/>
            </a:br>
            <a:r>
              <a:rPr lang="en-US" sz="2800" dirty="0" err="1"/>
              <a:t>Isolation</a:t>
            </a:r>
            <a:r>
              <a:rPr lang="en-US" sz="2800" dirty="0"/>
              <a:t> -&gt; </a:t>
            </a:r>
            <a:r>
              <a:rPr lang="en-US" sz="2800" dirty="0" smtClean="0"/>
              <a:t>inflammation</a:t>
            </a:r>
          </a:p>
          <a:p>
            <a:endParaRPr lang="en-US" sz="2800" dirty="0"/>
          </a:p>
          <a:p>
            <a:endParaRPr lang="en-US" sz="2800" dirty="0" smtClean="0"/>
          </a:p>
          <a:p>
            <a:endParaRPr lang="en-US" dirty="0"/>
          </a:p>
          <a:p>
            <a:endParaRPr lang="en-AU" dirty="0"/>
          </a:p>
        </p:txBody>
      </p:sp>
      <p:sp>
        <p:nvSpPr>
          <p:cNvPr id="5" name="Rectangle 4"/>
          <p:cNvSpPr/>
          <p:nvPr/>
        </p:nvSpPr>
        <p:spPr>
          <a:xfrm>
            <a:off x="1737360" y="6127095"/>
            <a:ext cx="10170160" cy="461665"/>
          </a:xfrm>
          <a:prstGeom prst="rect">
            <a:avLst/>
          </a:prstGeom>
        </p:spPr>
        <p:txBody>
          <a:bodyPr wrap="square">
            <a:spAutoFit/>
          </a:bodyPr>
          <a:lstStyle/>
          <a:p>
            <a:r>
              <a:rPr lang="en-AU" sz="1200" dirty="0" err="1"/>
              <a:t>Eisenberger</a:t>
            </a:r>
            <a:r>
              <a:rPr lang="en-AU" sz="1200" dirty="0"/>
              <a:t> NI, </a:t>
            </a:r>
            <a:r>
              <a:rPr lang="en-AU" sz="1200" dirty="0" err="1"/>
              <a:t>Moieni</a:t>
            </a:r>
            <a:r>
              <a:rPr lang="en-AU" sz="1200" dirty="0"/>
              <a:t> M, Inagaki TK, </a:t>
            </a:r>
            <a:r>
              <a:rPr lang="en-AU" sz="1200" dirty="0" err="1"/>
              <a:t>Muscatell</a:t>
            </a:r>
            <a:r>
              <a:rPr lang="en-AU" sz="1200" dirty="0"/>
              <a:t> KA, Irwin MR. In Sickness and in Health: The Co-Regulation of Inflammation and Social </a:t>
            </a:r>
            <a:r>
              <a:rPr lang="en-AU" sz="1200" dirty="0" err="1"/>
              <a:t>Behavior</a:t>
            </a:r>
            <a:r>
              <a:rPr lang="en-AU" sz="1200" dirty="0"/>
              <a:t>.  </a:t>
            </a:r>
            <a:r>
              <a:rPr lang="en-AU" sz="1200" i="1" dirty="0" err="1"/>
              <a:t>Neuropsychopharmacology</a:t>
            </a:r>
            <a:r>
              <a:rPr lang="en-AU" sz="1200" dirty="0"/>
              <a:t>. 2017</a:t>
            </a:r>
          </a:p>
        </p:txBody>
      </p:sp>
    </p:spTree>
    <p:extLst>
      <p:ext uri="{BB962C8B-B14F-4D97-AF65-F5344CB8AC3E}">
        <p14:creationId xmlns:p14="http://schemas.microsoft.com/office/powerpoint/2010/main" val="314679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Mental health</a:t>
            </a:r>
            <a:endParaRPr lang="en-AU" dirty="0"/>
          </a:p>
        </p:txBody>
      </p:sp>
      <p:pic>
        <p:nvPicPr>
          <p:cNvPr id="4" name="Content Placeholder 3"/>
          <p:cNvPicPr>
            <a:picLocks noGrp="1" noChangeAspect="1"/>
          </p:cNvPicPr>
          <p:nvPr>
            <p:ph sz="half" idx="1"/>
          </p:nvPr>
        </p:nvPicPr>
        <p:blipFill rotWithShape="1">
          <a:blip r:embed="rId3"/>
          <a:srcRect l="16279" t="32717" r="37453" b="21704"/>
          <a:stretch/>
        </p:blipFill>
        <p:spPr>
          <a:xfrm>
            <a:off x="164940" y="2092780"/>
            <a:ext cx="5662119" cy="3137525"/>
          </a:xfrm>
          <a:prstGeom prst="rect">
            <a:avLst/>
          </a:prstGeom>
        </p:spPr>
      </p:pic>
      <p:sp>
        <p:nvSpPr>
          <p:cNvPr id="6" name="Content Placeholder 5"/>
          <p:cNvSpPr>
            <a:spLocks noGrp="1"/>
          </p:cNvSpPr>
          <p:nvPr>
            <p:ph sz="half" idx="2"/>
          </p:nvPr>
        </p:nvSpPr>
        <p:spPr>
          <a:xfrm>
            <a:off x="6259902" y="1224523"/>
            <a:ext cx="5681085" cy="4346421"/>
          </a:xfrm>
        </p:spPr>
        <p:txBody>
          <a:bodyPr>
            <a:normAutofit lnSpcReduction="10000"/>
          </a:bodyPr>
          <a:lstStyle/>
          <a:p>
            <a:pPr marL="0" indent="0">
              <a:buNone/>
            </a:pPr>
            <a:r>
              <a:rPr lang="en-US" i="1" dirty="0" smtClean="0"/>
              <a:t>“</a:t>
            </a:r>
            <a:r>
              <a:rPr lang="en-US" i="1" dirty="0"/>
              <a:t>T</a:t>
            </a:r>
            <a:r>
              <a:rPr lang="en-US" i="1" dirty="0" smtClean="0"/>
              <a:t>he </a:t>
            </a:r>
            <a:r>
              <a:rPr lang="en-US" i="1" dirty="0"/>
              <a:t>impact of trusted social connections as causally protective for </a:t>
            </a:r>
            <a:r>
              <a:rPr lang="en-US" i="1" dirty="0" smtClean="0"/>
              <a:t>depression”</a:t>
            </a:r>
          </a:p>
          <a:p>
            <a:pPr marL="0" indent="0">
              <a:buNone/>
            </a:pPr>
            <a:endParaRPr lang="en-US" i="1" dirty="0" smtClean="0"/>
          </a:p>
          <a:p>
            <a:pPr marL="0" indent="0">
              <a:buNone/>
            </a:pPr>
            <a:r>
              <a:rPr lang="en-US" i="1" dirty="0" smtClean="0"/>
              <a:t>“</a:t>
            </a:r>
            <a:r>
              <a:rPr lang="en-US" i="1" dirty="0"/>
              <a:t>confiding in others showed the strongest phenotypic </a:t>
            </a:r>
            <a:r>
              <a:rPr lang="en-US" i="1" dirty="0" smtClean="0"/>
              <a:t>associations”</a:t>
            </a:r>
          </a:p>
          <a:p>
            <a:pPr marL="0" indent="0">
              <a:buNone/>
            </a:pPr>
            <a:endParaRPr lang="en-US" dirty="0"/>
          </a:p>
          <a:p>
            <a:pPr marL="0" indent="0">
              <a:buNone/>
            </a:pPr>
            <a:r>
              <a:rPr lang="en-US" dirty="0" smtClean="0"/>
              <a:t>= </a:t>
            </a:r>
            <a:r>
              <a:rPr lang="en-US" b="1" dirty="0" smtClean="0"/>
              <a:t>trusted social </a:t>
            </a:r>
            <a:r>
              <a:rPr lang="en-US" b="1" dirty="0"/>
              <a:t>connection </a:t>
            </a:r>
            <a:r>
              <a:rPr lang="en-US" b="1" dirty="0" smtClean="0"/>
              <a:t>was </a:t>
            </a:r>
            <a:r>
              <a:rPr lang="en-US" b="1" dirty="0"/>
              <a:t>the strongest protective factor for </a:t>
            </a:r>
            <a:r>
              <a:rPr lang="en-US" b="1" dirty="0" smtClean="0"/>
              <a:t>depression</a:t>
            </a:r>
            <a:endParaRPr lang="en-AU" b="1" dirty="0"/>
          </a:p>
        </p:txBody>
      </p:sp>
      <p:sp>
        <p:nvSpPr>
          <p:cNvPr id="2" name="Left Brace 1"/>
          <p:cNvSpPr/>
          <p:nvPr/>
        </p:nvSpPr>
        <p:spPr>
          <a:xfrm>
            <a:off x="5638800" y="1224523"/>
            <a:ext cx="621103" cy="475493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Tree>
    <p:extLst>
      <p:ext uri="{BB962C8B-B14F-4D97-AF65-F5344CB8AC3E}">
        <p14:creationId xmlns:p14="http://schemas.microsoft.com/office/powerpoint/2010/main" val="10349220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Chicken or egg?</a:t>
            </a:r>
            <a:endParaRPr lang="en-AU" dirty="0"/>
          </a:p>
        </p:txBody>
      </p:sp>
      <p:sp>
        <p:nvSpPr>
          <p:cNvPr id="6" name="Content Placeholder 5"/>
          <p:cNvSpPr>
            <a:spLocks noGrp="1"/>
          </p:cNvSpPr>
          <p:nvPr>
            <p:ph sz="half" idx="1"/>
          </p:nvPr>
        </p:nvSpPr>
        <p:spPr>
          <a:xfrm>
            <a:off x="614994" y="1830542"/>
            <a:ext cx="7408998" cy="4351338"/>
          </a:xfrm>
        </p:spPr>
        <p:txBody>
          <a:bodyPr/>
          <a:lstStyle/>
          <a:p>
            <a:pPr marL="0" indent="0">
              <a:buNone/>
            </a:pPr>
            <a:r>
              <a:rPr lang="en-US" dirty="0" smtClean="0"/>
              <a:t>Does depression lead to social isolation or reverse?</a:t>
            </a:r>
          </a:p>
          <a:p>
            <a:endParaRPr lang="en-US" dirty="0"/>
          </a:p>
          <a:p>
            <a:pPr marL="0" indent="0">
              <a:buNone/>
            </a:pPr>
            <a:r>
              <a:rPr lang="en-US" dirty="0" smtClean="0"/>
              <a:t>Answer = bidirectional, but …</a:t>
            </a:r>
          </a:p>
          <a:p>
            <a:pPr marL="0" indent="0">
              <a:buNone/>
            </a:pPr>
            <a:r>
              <a:rPr lang="en-US" i="1" dirty="0" smtClean="0"/>
              <a:t>“</a:t>
            </a:r>
            <a:r>
              <a:rPr lang="en-US" b="1" i="1" dirty="0"/>
              <a:t>S</a:t>
            </a:r>
            <a:r>
              <a:rPr lang="en-US" b="1" i="1" dirty="0" smtClean="0"/>
              <a:t>ocial </a:t>
            </a:r>
            <a:r>
              <a:rPr lang="en-US" b="1" i="1" dirty="0"/>
              <a:t>connectedness was found to be a stronger and more consistent predictor of mental health</a:t>
            </a:r>
            <a:r>
              <a:rPr lang="en-US" i="1" dirty="0"/>
              <a:t> year-on-year than mental health was of social connectedness</a:t>
            </a:r>
            <a:r>
              <a:rPr lang="en-US" i="1" dirty="0" smtClean="0"/>
              <a:t>.”</a:t>
            </a:r>
            <a:endParaRPr lang="en-AU" i="1" dirty="0"/>
          </a:p>
        </p:txBody>
      </p:sp>
      <p:sp>
        <p:nvSpPr>
          <p:cNvPr id="7" name="Rectangle 6"/>
          <p:cNvSpPr/>
          <p:nvPr/>
        </p:nvSpPr>
        <p:spPr>
          <a:xfrm>
            <a:off x="1422400" y="6173585"/>
            <a:ext cx="9519920" cy="461665"/>
          </a:xfrm>
          <a:prstGeom prst="rect">
            <a:avLst/>
          </a:prstGeom>
        </p:spPr>
        <p:txBody>
          <a:bodyPr wrap="square">
            <a:spAutoFit/>
          </a:bodyPr>
          <a:lstStyle/>
          <a:p>
            <a:r>
              <a:rPr lang="en-AU" sz="1200" dirty="0" err="1">
                <a:solidFill>
                  <a:srgbClr val="333333"/>
                </a:solidFill>
                <a:latin typeface="arial" panose="020B0604020202020204" pitchFamily="34" charset="0"/>
              </a:rPr>
              <a:t>Saeri</a:t>
            </a:r>
            <a:r>
              <a:rPr lang="en-AU" sz="1200" dirty="0">
                <a:solidFill>
                  <a:srgbClr val="333333"/>
                </a:solidFill>
                <a:latin typeface="arial" panose="020B0604020202020204" pitchFamily="34" charset="0"/>
              </a:rPr>
              <a:t> AK, Cruwys T, Barlow FK, </a:t>
            </a:r>
            <a:r>
              <a:rPr lang="en-AU" sz="1200" dirty="0" err="1">
                <a:solidFill>
                  <a:srgbClr val="333333"/>
                </a:solidFill>
                <a:latin typeface="arial" panose="020B0604020202020204" pitchFamily="34" charset="0"/>
              </a:rPr>
              <a:t>Stronge</a:t>
            </a:r>
            <a:r>
              <a:rPr lang="en-AU" sz="1200" dirty="0">
                <a:solidFill>
                  <a:srgbClr val="333333"/>
                </a:solidFill>
                <a:latin typeface="arial" panose="020B0604020202020204" pitchFamily="34" charset="0"/>
              </a:rPr>
              <a:t> S, Sibley CG. Social connectedness improves public mental health: Investigating bidirectional relationships in the New Zealand attitudes and values survey. </a:t>
            </a:r>
            <a:r>
              <a:rPr lang="en-AU" sz="1200" i="1" dirty="0">
                <a:solidFill>
                  <a:srgbClr val="333333"/>
                </a:solidFill>
                <a:latin typeface="arial" panose="020B0604020202020204" pitchFamily="34" charset="0"/>
              </a:rPr>
              <a:t>Australian &amp; New Zealand Journal of Psychiatry</a:t>
            </a:r>
            <a:r>
              <a:rPr lang="en-AU" sz="1200" dirty="0">
                <a:solidFill>
                  <a:srgbClr val="333333"/>
                </a:solidFill>
                <a:latin typeface="arial" panose="020B0604020202020204" pitchFamily="34" charset="0"/>
              </a:rPr>
              <a:t>. 2018</a:t>
            </a:r>
            <a:endParaRPr lang="en-AU" sz="1200" dirty="0"/>
          </a:p>
        </p:txBody>
      </p:sp>
      <p:pic>
        <p:nvPicPr>
          <p:cNvPr id="5122" name="Picture 2" descr="Herd of Hen"/>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180144" y="1924864"/>
            <a:ext cx="3498161" cy="39739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9074426" y="5904881"/>
            <a:ext cx="1487651" cy="276999"/>
          </a:xfrm>
          <a:prstGeom prst="rect">
            <a:avLst/>
          </a:prstGeom>
          <a:noFill/>
        </p:spPr>
        <p:txBody>
          <a:bodyPr wrap="none" rtlCol="0">
            <a:spAutoFit/>
          </a:bodyPr>
          <a:lstStyle/>
          <a:p>
            <a:r>
              <a:rPr lang="en-US" sz="1200" dirty="0" smtClean="0"/>
              <a:t>Image source: </a:t>
            </a:r>
            <a:r>
              <a:rPr lang="en-US" sz="1200" dirty="0" err="1" smtClean="0"/>
              <a:t>pexels</a:t>
            </a:r>
            <a:endParaRPr lang="en-AU" sz="1200" dirty="0"/>
          </a:p>
        </p:txBody>
      </p:sp>
    </p:spTree>
    <p:extLst>
      <p:ext uri="{BB962C8B-B14F-4D97-AF65-F5344CB8AC3E}">
        <p14:creationId xmlns:p14="http://schemas.microsoft.com/office/powerpoint/2010/main" val="38902605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4" name="Picture 3"/>
          <p:cNvPicPr>
            <a:picLocks noChangeAspect="1"/>
          </p:cNvPicPr>
          <p:nvPr/>
        </p:nvPicPr>
        <p:blipFill rotWithShape="1">
          <a:blip r:embed="rId3"/>
          <a:srcRect l="24778" t="15021" r="24240" b="7342"/>
          <a:stretch/>
        </p:blipFill>
        <p:spPr>
          <a:xfrm>
            <a:off x="0" y="887540"/>
            <a:ext cx="6814458" cy="5837338"/>
          </a:xfrm>
          <a:prstGeom prst="rect">
            <a:avLst/>
          </a:prstGeom>
        </p:spPr>
      </p:pic>
      <p:pic>
        <p:nvPicPr>
          <p:cNvPr id="6" name="Picture 5"/>
          <p:cNvPicPr>
            <a:picLocks noChangeAspect="1"/>
          </p:cNvPicPr>
          <p:nvPr/>
        </p:nvPicPr>
        <p:blipFill rotWithShape="1">
          <a:blip r:embed="rId4"/>
          <a:srcRect l="23640" t="19453" r="26423" b="46160"/>
          <a:stretch/>
        </p:blipFill>
        <p:spPr>
          <a:xfrm>
            <a:off x="6620719" y="4700016"/>
            <a:ext cx="5571281" cy="2157984"/>
          </a:xfrm>
          <a:prstGeom prst="rect">
            <a:avLst/>
          </a:prstGeom>
        </p:spPr>
      </p:pic>
      <p:pic>
        <p:nvPicPr>
          <p:cNvPr id="9" name="Picture 8"/>
          <p:cNvPicPr>
            <a:picLocks noChangeAspect="1"/>
          </p:cNvPicPr>
          <p:nvPr/>
        </p:nvPicPr>
        <p:blipFill rotWithShape="1">
          <a:blip r:embed="rId5"/>
          <a:srcRect l="10728" t="23797" r="34968" b="62363"/>
          <a:stretch/>
        </p:blipFill>
        <p:spPr>
          <a:xfrm>
            <a:off x="143779" y="71375"/>
            <a:ext cx="9852276" cy="1412389"/>
          </a:xfrm>
          <a:prstGeom prst="rect">
            <a:avLst/>
          </a:prstGeom>
        </p:spPr>
      </p:pic>
      <p:sp>
        <p:nvSpPr>
          <p:cNvPr id="3" name="Content Placeholder 2"/>
          <p:cNvSpPr>
            <a:spLocks noGrp="1"/>
          </p:cNvSpPr>
          <p:nvPr>
            <p:ph idx="1"/>
          </p:nvPr>
        </p:nvSpPr>
        <p:spPr>
          <a:xfrm>
            <a:off x="6044184" y="1005840"/>
            <a:ext cx="6016752" cy="5171123"/>
          </a:xfrm>
        </p:spPr>
        <p:txBody>
          <a:bodyPr/>
          <a:lstStyle/>
          <a:p>
            <a:r>
              <a:rPr lang="en-US" dirty="0"/>
              <a:t>The overall effect size for improved self-esteem was d = 0.46 </a:t>
            </a:r>
            <a:r>
              <a:rPr lang="en-US" dirty="0" smtClean="0"/>
              <a:t>and </a:t>
            </a:r>
            <a:r>
              <a:rPr lang="en-US" dirty="0"/>
              <a:t>for mood d = 0.54 </a:t>
            </a:r>
            <a:endParaRPr lang="en-US" dirty="0" smtClean="0"/>
          </a:p>
          <a:p>
            <a:pPr marL="0" indent="0">
              <a:buNone/>
            </a:pPr>
            <a:endParaRPr lang="en-US" dirty="0" smtClean="0"/>
          </a:p>
          <a:p>
            <a:r>
              <a:rPr lang="en-US" dirty="0"/>
              <a:t>A SROI value of £6.88 for every £1 invested, for people with </a:t>
            </a:r>
            <a:r>
              <a:rPr lang="en-US" b="1" dirty="0"/>
              <a:t>low wellbeing at baseline</a:t>
            </a:r>
            <a:r>
              <a:rPr lang="en-US" dirty="0"/>
              <a:t>, who were part of a targeted </a:t>
            </a:r>
            <a:r>
              <a:rPr lang="en-US" dirty="0" err="1"/>
              <a:t>programme</a:t>
            </a:r>
            <a:endParaRPr lang="en-US" dirty="0"/>
          </a:p>
          <a:p>
            <a:pPr marL="0" indent="0">
              <a:buNone/>
            </a:pPr>
            <a:endParaRPr lang="en-US" dirty="0"/>
          </a:p>
          <a:p>
            <a:endParaRPr lang="en-AU" dirty="0"/>
          </a:p>
        </p:txBody>
      </p:sp>
    </p:spTree>
    <p:extLst>
      <p:ext uri="{BB962C8B-B14F-4D97-AF65-F5344CB8AC3E}">
        <p14:creationId xmlns:p14="http://schemas.microsoft.com/office/powerpoint/2010/main" val="20305290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2055813"/>
            <a:ext cx="6400800" cy="4800600"/>
          </a:xfrm>
          <a:prstGeom prst="rect">
            <a:avLst/>
          </a:prstGeom>
        </p:spPr>
      </p:pic>
      <p:pic>
        <p:nvPicPr>
          <p:cNvPr id="4" name="Content Placeholder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r="39759" b="-438"/>
          <a:stretch/>
        </p:blipFill>
        <p:spPr>
          <a:xfrm>
            <a:off x="0" y="0"/>
            <a:ext cx="5796442" cy="4963886"/>
          </a:xfrm>
        </p:spPr>
      </p:pic>
    </p:spTree>
    <p:extLst>
      <p:ext uri="{BB962C8B-B14F-4D97-AF65-F5344CB8AC3E}">
        <p14:creationId xmlns:p14="http://schemas.microsoft.com/office/powerpoint/2010/main" val="18201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DA6F26-6109-0842-8AE5-59D4DBDC48C4}"/>
              </a:ext>
            </a:extLst>
          </p:cNvPr>
          <p:cNvSpPr/>
          <p:nvPr/>
        </p:nvSpPr>
        <p:spPr>
          <a:xfrm>
            <a:off x="392724" y="1022826"/>
            <a:ext cx="8777910" cy="5201424"/>
          </a:xfrm>
          <a:prstGeom prst="rect">
            <a:avLst/>
          </a:prstGeom>
          <a:ln>
            <a:noFill/>
          </a:ln>
        </p:spPr>
        <p:txBody>
          <a:bodyPr wrap="square">
            <a:spAutoFit/>
          </a:bodyPr>
          <a:lstStyle/>
          <a:p>
            <a:endParaRPr lang="en-US" sz="2400" dirty="0"/>
          </a:p>
          <a:p>
            <a:r>
              <a:rPr lang="en-US" sz="2800" dirty="0" smtClean="0"/>
              <a:t>2014 Systematic </a:t>
            </a:r>
            <a:r>
              <a:rPr lang="en-US" sz="2800" dirty="0" smtClean="0"/>
              <a:t>review </a:t>
            </a:r>
            <a:r>
              <a:rPr lang="en-US" sz="2800" dirty="0" smtClean="0"/>
              <a:t>= people </a:t>
            </a:r>
            <a:r>
              <a:rPr lang="en-US" sz="2800" dirty="0"/>
              <a:t>who give up smoking have a reduction in depressive and anxiety symptom severity and an improvement in mental health and quality of </a:t>
            </a:r>
            <a:r>
              <a:rPr lang="en-US" sz="2800" dirty="0" smtClean="0"/>
              <a:t>life</a:t>
            </a:r>
            <a:endParaRPr lang="en-US" sz="2800" dirty="0"/>
          </a:p>
          <a:p>
            <a:endParaRPr lang="en-US" sz="2800" dirty="0" smtClean="0"/>
          </a:p>
          <a:p>
            <a:r>
              <a:rPr lang="en-US" sz="2800" dirty="0" smtClean="0">
                <a:sym typeface="Wingdings" panose="05000000000000000000" pitchFamily="2" charset="2"/>
              </a:rPr>
              <a:t> </a:t>
            </a:r>
            <a:r>
              <a:rPr lang="en-US" sz="2800" dirty="0" smtClean="0"/>
              <a:t>with </a:t>
            </a:r>
            <a:r>
              <a:rPr lang="en-US" sz="2800" dirty="0"/>
              <a:t>the effect being equal to antidepressant </a:t>
            </a:r>
            <a:r>
              <a:rPr lang="en-US" sz="2800" dirty="0" smtClean="0"/>
              <a:t>therapy</a:t>
            </a:r>
          </a:p>
          <a:p>
            <a:endParaRPr lang="en-US" sz="2400" i="0" dirty="0" smtClean="0">
              <a:solidFill>
                <a:srgbClr val="151217"/>
              </a:solidFill>
              <a:effectLst/>
              <a:latin typeface="Barlow Semi Condensed"/>
            </a:endParaRPr>
          </a:p>
          <a:p>
            <a:endParaRPr lang="en-US" sz="2400" i="0" dirty="0">
              <a:solidFill>
                <a:srgbClr val="151217"/>
              </a:solidFill>
              <a:effectLst/>
              <a:latin typeface="Barlow Semi Condensed"/>
            </a:endParaRPr>
          </a:p>
          <a:p>
            <a:r>
              <a:rPr lang="en-US" sz="2400" dirty="0" smtClean="0">
                <a:solidFill>
                  <a:srgbClr val="151217"/>
                </a:solidFill>
                <a:latin typeface="Barlow Semi Condensed"/>
              </a:rPr>
              <a:t>On top of everything else…</a:t>
            </a:r>
          </a:p>
          <a:p>
            <a:pPr marL="342900" indent="-342900">
              <a:buFontTx/>
              <a:buChar char="-"/>
            </a:pPr>
            <a:r>
              <a:rPr lang="en-US" sz="2400" i="0" dirty="0" smtClean="0">
                <a:solidFill>
                  <a:srgbClr val="151217"/>
                </a:solidFill>
                <a:effectLst/>
                <a:latin typeface="Barlow Semi Condensed"/>
              </a:rPr>
              <a:t>Risk factor for suicide</a:t>
            </a:r>
          </a:p>
          <a:p>
            <a:pPr marL="342900" indent="-342900">
              <a:buFontTx/>
              <a:buChar char="-"/>
            </a:pPr>
            <a:r>
              <a:rPr lang="en-US" sz="2400" dirty="0" smtClean="0">
                <a:solidFill>
                  <a:srgbClr val="151217"/>
                </a:solidFill>
                <a:latin typeface="Barlow Semi Condensed"/>
              </a:rPr>
              <a:t>Cytochrome P450 metabolism of certain medications</a:t>
            </a:r>
            <a:endParaRPr lang="en-AU" sz="2400" i="0" dirty="0">
              <a:solidFill>
                <a:srgbClr val="151217"/>
              </a:solidFill>
              <a:effectLst/>
              <a:latin typeface="Barlow Semi Condensed"/>
            </a:endParaRPr>
          </a:p>
          <a:p>
            <a:endParaRPr lang="en-AU" sz="2000" i="0" dirty="0">
              <a:solidFill>
                <a:srgbClr val="151217"/>
              </a:solidFill>
              <a:effectLst/>
              <a:latin typeface="inherit"/>
            </a:endParaRPr>
          </a:p>
        </p:txBody>
      </p:sp>
      <p:sp>
        <p:nvSpPr>
          <p:cNvPr id="11" name="Rectangle 10">
            <a:extLst>
              <a:ext uri="{FF2B5EF4-FFF2-40B4-BE49-F238E27FC236}">
                <a16:creationId xmlns:a16="http://schemas.microsoft.com/office/drawing/2014/main" id="{25760065-4B83-4157-A24E-9837D8DE5084}"/>
              </a:ext>
            </a:extLst>
          </p:cNvPr>
          <p:cNvSpPr/>
          <p:nvPr/>
        </p:nvSpPr>
        <p:spPr>
          <a:xfrm>
            <a:off x="392723" y="345050"/>
            <a:ext cx="6096000" cy="707886"/>
          </a:xfrm>
          <a:prstGeom prst="rect">
            <a:avLst/>
          </a:prstGeom>
        </p:spPr>
        <p:txBody>
          <a:bodyPr>
            <a:spAutoFit/>
          </a:bodyPr>
          <a:lstStyle/>
          <a:p>
            <a:r>
              <a:rPr lang="en-AU" sz="4000" dirty="0">
                <a:solidFill>
                  <a:srgbClr val="263238"/>
                </a:solidFill>
              </a:rPr>
              <a:t>Smoking and mental illness</a:t>
            </a:r>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46593" y="6172200"/>
            <a:ext cx="2124067" cy="492735"/>
          </a:xfrm>
          <a:prstGeom prst="rect">
            <a:avLst/>
          </a:prstGeom>
        </p:spPr>
      </p:pic>
      <p:sp>
        <p:nvSpPr>
          <p:cNvPr id="5" name="Rectangle 4"/>
          <p:cNvSpPr/>
          <p:nvPr/>
        </p:nvSpPr>
        <p:spPr>
          <a:xfrm>
            <a:off x="2590800" y="6203270"/>
            <a:ext cx="8361218" cy="461665"/>
          </a:xfrm>
          <a:prstGeom prst="rect">
            <a:avLst/>
          </a:prstGeom>
        </p:spPr>
        <p:txBody>
          <a:bodyPr wrap="square">
            <a:spAutoFit/>
          </a:bodyPr>
          <a:lstStyle/>
          <a:p>
            <a:r>
              <a:rPr lang="en-AU" sz="1200" dirty="0"/>
              <a:t>Taylor G, McNeill A, </a:t>
            </a:r>
            <a:r>
              <a:rPr lang="en-AU" sz="1200" dirty="0" err="1"/>
              <a:t>Girling</a:t>
            </a:r>
            <a:r>
              <a:rPr lang="en-AU" sz="1200" dirty="0"/>
              <a:t> A, Farley A, </a:t>
            </a:r>
            <a:r>
              <a:rPr lang="en-AU" sz="1200" dirty="0" err="1"/>
              <a:t>Lindson</a:t>
            </a:r>
            <a:r>
              <a:rPr lang="en-AU" sz="1200" dirty="0"/>
              <a:t>-Hawley N, Aveyard P. Change in mental health after smoking cessation: Systematic review and meta-analysis. BMJ 2014;348:g1151. </a:t>
            </a:r>
            <a:r>
              <a:rPr lang="en-AU" sz="1200" dirty="0" err="1"/>
              <a:t>doi</a:t>
            </a:r>
            <a:r>
              <a:rPr lang="en-AU" sz="1200" dirty="0"/>
              <a:t>: 10.1136/bmj.g1151</a:t>
            </a:r>
            <a:endParaRPr lang="en-AU" sz="1000" dirty="0"/>
          </a:p>
        </p:txBody>
      </p:sp>
      <p:pic>
        <p:nvPicPr>
          <p:cNvPr id="1026" name="Picture 2" descr="Free A Reflection of a Woman in the Mirror Smoking a Cigarette Stock Pho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70634" y="1366726"/>
            <a:ext cx="2808222" cy="42123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138299" y="5699464"/>
            <a:ext cx="1487651" cy="276999"/>
          </a:xfrm>
          <a:prstGeom prst="rect">
            <a:avLst/>
          </a:prstGeom>
          <a:noFill/>
        </p:spPr>
        <p:txBody>
          <a:bodyPr wrap="none" rtlCol="0">
            <a:spAutoFit/>
          </a:bodyPr>
          <a:lstStyle/>
          <a:p>
            <a:r>
              <a:rPr lang="en-US" sz="1200" dirty="0" smtClean="0"/>
              <a:t>Image source: </a:t>
            </a:r>
            <a:r>
              <a:rPr lang="en-US" sz="1200" dirty="0" err="1" smtClean="0"/>
              <a:t>pexels</a:t>
            </a:r>
            <a:endParaRPr lang="en-AU" sz="1200" dirty="0"/>
          </a:p>
        </p:txBody>
      </p:sp>
    </p:spTree>
    <p:extLst>
      <p:ext uri="{BB962C8B-B14F-4D97-AF65-F5344CB8AC3E}">
        <p14:creationId xmlns:p14="http://schemas.microsoft.com/office/powerpoint/2010/main" val="19460343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custDataLst>
              <p:tags r:id="rId1"/>
            </p:custDataLst>
          </p:nvPr>
        </p:nvSpPr>
        <p:spPr>
          <a:xfrm>
            <a:off x="1390650" y="381000"/>
            <a:ext cx="9658351" cy="1143000"/>
          </a:xfrm>
          <a:prstGeom prst="rect">
            <a:avLst/>
          </a:prstGeom>
        </p:spPr>
        <p:txBody>
          <a:bodyPr/>
          <a:lstStyle>
            <a:lvl1pPr algn="l" defTabSz="914400" rtl="0" eaLnBrk="1" latinLnBrk="0" hangingPunct="1">
              <a:spcBef>
                <a:spcPct val="0"/>
              </a:spcBef>
              <a:buNone/>
              <a:defRPr lang="en-US" sz="4400" kern="1200" dirty="0" smtClean="0">
                <a:solidFill>
                  <a:srgbClr val="31AAC4"/>
                </a:solidFill>
                <a:latin typeface="Caviar Dreams"/>
                <a:ea typeface="+mj-ea"/>
                <a:cs typeface="Caviar Dreams"/>
              </a:defRPr>
            </a:lvl1pPr>
          </a:lstStyle>
          <a:p>
            <a:pPr algn="ctr"/>
            <a:r>
              <a:rPr lang="en-US" sz="4000" dirty="0" smtClean="0">
                <a:solidFill>
                  <a:schemeClr val="tx1"/>
                </a:solidFill>
                <a:latin typeface="Open Sans" charset="0"/>
                <a:ea typeface="Open Sans" charset="0"/>
                <a:cs typeface="Open Sans" charset="0"/>
              </a:rPr>
              <a:t>Consider the physical health benefits!  </a:t>
            </a:r>
            <a:endParaRPr lang="en-US" sz="4000" dirty="0">
              <a:solidFill>
                <a:schemeClr val="tx1"/>
              </a:solidFill>
              <a:latin typeface="Open Sans" charset="0"/>
              <a:ea typeface="Open Sans" charset="0"/>
              <a:cs typeface="Open Sans" charset="0"/>
            </a:endParaRPr>
          </a:p>
        </p:txBody>
      </p:sp>
      <p:sp>
        <p:nvSpPr>
          <p:cNvPr id="8" name="Content Placeholder 4"/>
          <p:cNvSpPr txBox="1">
            <a:spLocks/>
          </p:cNvSpPr>
          <p:nvPr>
            <p:custDataLst>
              <p:tags r:id="rId2"/>
            </p:custDataLst>
          </p:nvPr>
        </p:nvSpPr>
        <p:spPr>
          <a:xfrm>
            <a:off x="403934" y="1524000"/>
            <a:ext cx="11125201" cy="45720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Futura Light"/>
                <a:ea typeface="+mn-ea"/>
                <a:cs typeface="Futura Light"/>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Futura Light"/>
                <a:ea typeface="+mn-ea"/>
                <a:cs typeface="Futura Light"/>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Futura Light"/>
                <a:ea typeface="+mn-ea"/>
                <a:cs typeface="Futura Light"/>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Futura Light"/>
                <a:ea typeface="+mn-ea"/>
                <a:cs typeface="Futura Light"/>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Futura Light"/>
                <a:ea typeface="+mn-ea"/>
                <a:cs typeface="Futura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In </a:t>
            </a:r>
            <a:r>
              <a:rPr lang="en-US" sz="2400" dirty="0"/>
              <a:t>people with Severe Mental </a:t>
            </a:r>
            <a:r>
              <a:rPr lang="en-US" sz="2400" dirty="0" smtClean="0"/>
              <a:t>Illness</a:t>
            </a:r>
          </a:p>
          <a:p>
            <a:pPr marL="0" indent="0">
              <a:buNone/>
            </a:pPr>
            <a:endParaRPr lang="en-US" sz="2400" dirty="0"/>
          </a:p>
          <a:p>
            <a:r>
              <a:rPr lang="en-US" sz="2400" dirty="0" smtClean="0"/>
              <a:t>Reduction </a:t>
            </a:r>
            <a:r>
              <a:rPr lang="en-US" sz="2400" dirty="0"/>
              <a:t>in life expectancy of around 15-20 years – mostly due to </a:t>
            </a:r>
            <a:r>
              <a:rPr lang="en-US" sz="2400" dirty="0" smtClean="0"/>
              <a:t>CVD/DM/COPD</a:t>
            </a:r>
          </a:p>
          <a:p>
            <a:endParaRPr lang="en-US" sz="2400" baseline="30000" dirty="0"/>
          </a:p>
          <a:p>
            <a:pPr marL="0" indent="0">
              <a:buNone/>
            </a:pPr>
            <a:r>
              <a:rPr lang="en-US" sz="2400" dirty="0" smtClean="0">
                <a:sym typeface="Wingdings" panose="05000000000000000000" pitchFamily="2" charset="2"/>
              </a:rPr>
              <a:t> </a:t>
            </a:r>
            <a:r>
              <a:rPr lang="en-US" sz="2400" dirty="0" smtClean="0"/>
              <a:t>2-to-3 </a:t>
            </a:r>
            <a:r>
              <a:rPr lang="en-US" sz="2400" dirty="0"/>
              <a:t>times more likely to have cardiovascular disease, respiratory illness, metabolic syndrome, diabetes and </a:t>
            </a:r>
            <a:r>
              <a:rPr lang="en-US" sz="2400" dirty="0" smtClean="0"/>
              <a:t>osteoporosis</a:t>
            </a:r>
          </a:p>
          <a:p>
            <a:pPr marL="457200" lvl="1" indent="0">
              <a:buNone/>
            </a:pPr>
            <a:endParaRPr lang="en-US" sz="2000" dirty="0"/>
          </a:p>
          <a:p>
            <a:r>
              <a:rPr lang="en-US" sz="2400" dirty="0"/>
              <a:t>67% of those with BPAD and </a:t>
            </a:r>
            <a:r>
              <a:rPr lang="en-US" sz="2400" dirty="0" smtClean="0"/>
              <a:t>schizoaffective </a:t>
            </a:r>
            <a:r>
              <a:rPr lang="en-US" sz="2400" dirty="0"/>
              <a:t>d/o have metabolic syndrome (vs 16% general population)</a:t>
            </a:r>
          </a:p>
          <a:p>
            <a:endParaRPr lang="en-US" dirty="0" smtClean="0"/>
          </a:p>
          <a:p>
            <a:pPr marL="0" indent="0">
              <a:lnSpc>
                <a:spcPct val="120000"/>
              </a:lnSpc>
              <a:spcBef>
                <a:spcPts val="600"/>
              </a:spcBef>
              <a:buNone/>
            </a:pPr>
            <a:endParaRPr lang="en-US" sz="2000" dirty="0">
              <a:solidFill>
                <a:srgbClr val="9BBB59"/>
              </a:solidFill>
              <a:latin typeface="Open Sans" charset="0"/>
              <a:ea typeface="Open Sans" charset="0"/>
              <a:cs typeface="Open Sans" charset="0"/>
            </a:endParaRPr>
          </a:p>
          <a:p>
            <a:pPr marL="0" indent="0">
              <a:lnSpc>
                <a:spcPct val="120000"/>
              </a:lnSpc>
              <a:spcBef>
                <a:spcPts val="600"/>
              </a:spcBef>
              <a:buNone/>
            </a:pPr>
            <a:endParaRPr lang="en-US" sz="2000" dirty="0">
              <a:solidFill>
                <a:srgbClr val="9BBB59"/>
              </a:solidFill>
              <a:latin typeface="Open Sans" charset="0"/>
              <a:ea typeface="Open Sans" charset="0"/>
              <a:cs typeface="Open Sans" charset="0"/>
            </a:endParaRPr>
          </a:p>
          <a:p>
            <a:pPr>
              <a:lnSpc>
                <a:spcPct val="120000"/>
              </a:lnSpc>
              <a:spcBef>
                <a:spcPts val="600"/>
              </a:spcBef>
            </a:pPr>
            <a:endParaRPr lang="en-US" sz="2000" dirty="0">
              <a:solidFill>
                <a:schemeClr val="tx1">
                  <a:lumMod val="50000"/>
                  <a:lumOff val="50000"/>
                </a:schemeClr>
              </a:solidFill>
              <a:latin typeface="Open Sans" charset="0"/>
              <a:ea typeface="Open Sans" charset="0"/>
              <a:cs typeface="Open Sans" charset="0"/>
            </a:endParaRPr>
          </a:p>
          <a:p>
            <a:pPr>
              <a:lnSpc>
                <a:spcPct val="120000"/>
              </a:lnSpc>
              <a:spcBef>
                <a:spcPts val="600"/>
              </a:spcBef>
            </a:pPr>
            <a:endParaRPr lang="en-US" sz="2000" dirty="0">
              <a:solidFill>
                <a:schemeClr val="tx1">
                  <a:lumMod val="50000"/>
                  <a:lumOff val="50000"/>
                </a:schemeClr>
              </a:solidFill>
              <a:latin typeface="Open Sans" charset="0"/>
              <a:ea typeface="Open Sans" charset="0"/>
              <a:cs typeface="Open Sans" charset="0"/>
            </a:endParaRPr>
          </a:p>
          <a:p>
            <a:pPr>
              <a:lnSpc>
                <a:spcPct val="120000"/>
              </a:lnSpc>
              <a:spcBef>
                <a:spcPts val="600"/>
              </a:spcBef>
            </a:pPr>
            <a:endParaRPr lang="en-US" sz="2000" dirty="0">
              <a:solidFill>
                <a:schemeClr val="tx1">
                  <a:lumMod val="50000"/>
                  <a:lumOff val="50000"/>
                </a:schemeClr>
              </a:solidFill>
              <a:latin typeface="Open Sans" charset="0"/>
              <a:ea typeface="Open Sans" charset="0"/>
              <a:cs typeface="Open Sans" charset="0"/>
            </a:endParaRPr>
          </a:p>
          <a:p>
            <a:pPr>
              <a:lnSpc>
                <a:spcPct val="120000"/>
              </a:lnSpc>
              <a:spcBef>
                <a:spcPts val="600"/>
              </a:spcBef>
            </a:pPr>
            <a:endParaRPr lang="en-US" sz="2000" dirty="0">
              <a:solidFill>
                <a:schemeClr val="tx1">
                  <a:lumMod val="50000"/>
                  <a:lumOff val="50000"/>
                </a:schemeClr>
              </a:solidFill>
              <a:latin typeface="Open Sans" charset="0"/>
              <a:ea typeface="Open Sans" charset="0"/>
              <a:cs typeface="Open Sans" charset="0"/>
            </a:endParaRPr>
          </a:p>
        </p:txBody>
      </p:sp>
      <p:sp>
        <p:nvSpPr>
          <p:cNvPr id="2" name="Rectangle 1"/>
          <p:cNvSpPr/>
          <p:nvPr/>
        </p:nvSpPr>
        <p:spPr>
          <a:xfrm>
            <a:off x="932156" y="5822363"/>
            <a:ext cx="10306974" cy="1200329"/>
          </a:xfrm>
          <a:prstGeom prst="rect">
            <a:avLst/>
          </a:prstGeom>
        </p:spPr>
        <p:txBody>
          <a:bodyPr wrap="square">
            <a:spAutoFit/>
          </a:bodyPr>
          <a:lstStyle/>
          <a:p>
            <a:pPr algn="r"/>
            <a:endParaRPr lang="en-US" sz="1200" dirty="0"/>
          </a:p>
          <a:p>
            <a:r>
              <a:rPr lang="en-US" sz="1200" dirty="0"/>
              <a:t>John, A.P., </a:t>
            </a:r>
            <a:r>
              <a:rPr lang="en-US" sz="1200" dirty="0" err="1"/>
              <a:t>Koloth</a:t>
            </a:r>
            <a:r>
              <a:rPr lang="en-US" sz="1200" dirty="0"/>
              <a:t>, R., </a:t>
            </a:r>
            <a:r>
              <a:rPr lang="en-US" sz="1200" dirty="0" err="1"/>
              <a:t>Dragovic</a:t>
            </a:r>
            <a:r>
              <a:rPr lang="en-US" sz="1200" dirty="0"/>
              <a:t>, M. and Lim, S.C.B. (2009), Prevalence of metabolic syndrome among Australians with severe mental illness. Medical Journal </a:t>
            </a:r>
            <a:r>
              <a:rPr lang="en-US" sz="1200" dirty="0" smtClean="0"/>
              <a:t>of Australia</a:t>
            </a:r>
            <a:r>
              <a:rPr lang="en-US" sz="1200" dirty="0"/>
              <a:t>, 190: 176-179. </a:t>
            </a:r>
            <a:r>
              <a:rPr lang="en-US" sz="1200" dirty="0">
                <a:hlinkClick r:id="rId5"/>
              </a:rPr>
              <a:t>https://</a:t>
            </a:r>
            <a:r>
              <a:rPr lang="en-US" sz="1200" dirty="0" smtClean="0">
                <a:hlinkClick r:id="rId5"/>
              </a:rPr>
              <a:t>doi.org/10.5694/j.1326-5377.2009.tb02342.x</a:t>
            </a:r>
            <a:endParaRPr lang="en-US" sz="1200" dirty="0" smtClean="0"/>
          </a:p>
          <a:p>
            <a:r>
              <a:rPr lang="en-US" sz="1200" dirty="0"/>
              <a:t>Lawrence D, Hancock K, </a:t>
            </a:r>
            <a:r>
              <a:rPr lang="en-US" sz="1200" dirty="0" err="1"/>
              <a:t>Kisely</a:t>
            </a:r>
            <a:r>
              <a:rPr lang="en-US" sz="1200" dirty="0"/>
              <a:t> S. The gap in life expectancy from preventable physical illness in psychiatric patients in Western Australia: Retrospective analysis of population based registers. BMJ 2013;346:f2539. </a:t>
            </a:r>
            <a:r>
              <a:rPr lang="en-US" sz="1200" dirty="0" err="1"/>
              <a:t>doi</a:t>
            </a:r>
            <a:r>
              <a:rPr lang="en-US" sz="1200" dirty="0"/>
              <a:t>: 10.1136/bmj.f2539</a:t>
            </a:r>
            <a:endParaRPr lang="en-US" sz="1200" dirty="0" smtClean="0"/>
          </a:p>
          <a:p>
            <a:endParaRPr lang="en-US" sz="1200" dirty="0"/>
          </a:p>
        </p:txBody>
      </p:sp>
    </p:spTree>
    <p:extLst>
      <p:ext uri="{BB962C8B-B14F-4D97-AF65-F5344CB8AC3E}">
        <p14:creationId xmlns:p14="http://schemas.microsoft.com/office/powerpoint/2010/main" val="258869913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custDataLst>
              <p:tags r:id="rId1"/>
            </p:custDataLst>
          </p:nvPr>
        </p:nvSpPr>
        <p:spPr>
          <a:xfrm>
            <a:off x="1390650" y="381000"/>
            <a:ext cx="9658351" cy="1143000"/>
          </a:xfrm>
          <a:prstGeom prst="rect">
            <a:avLst/>
          </a:prstGeom>
        </p:spPr>
        <p:txBody>
          <a:bodyPr/>
          <a:lstStyle>
            <a:lvl1pPr algn="l" defTabSz="914400" rtl="0" eaLnBrk="1" latinLnBrk="0" hangingPunct="1">
              <a:spcBef>
                <a:spcPct val="0"/>
              </a:spcBef>
              <a:buNone/>
              <a:defRPr lang="en-US" sz="4400" kern="1200" dirty="0" smtClean="0">
                <a:solidFill>
                  <a:srgbClr val="31AAC4"/>
                </a:solidFill>
                <a:latin typeface="Caviar Dreams"/>
                <a:ea typeface="+mj-ea"/>
                <a:cs typeface="Caviar Dreams"/>
              </a:defRPr>
            </a:lvl1pPr>
          </a:lstStyle>
          <a:p>
            <a:pPr algn="ctr"/>
            <a:r>
              <a:rPr lang="en-US" sz="4000" dirty="0">
                <a:solidFill>
                  <a:schemeClr val="tx1"/>
                </a:solidFill>
                <a:latin typeface="Open Sans" charset="0"/>
                <a:ea typeface="Open Sans" charset="0"/>
                <a:cs typeface="Open Sans" charset="0"/>
              </a:rPr>
              <a:t>Acknowledgement of Country</a:t>
            </a:r>
          </a:p>
        </p:txBody>
      </p:sp>
      <p:sp>
        <p:nvSpPr>
          <p:cNvPr id="8" name="Content Placeholder 4"/>
          <p:cNvSpPr txBox="1">
            <a:spLocks/>
          </p:cNvSpPr>
          <p:nvPr>
            <p:custDataLst>
              <p:tags r:id="rId2"/>
            </p:custDataLst>
          </p:nvPr>
        </p:nvSpPr>
        <p:spPr>
          <a:xfrm>
            <a:off x="990601" y="1295400"/>
            <a:ext cx="10591800" cy="45720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Futura Light"/>
                <a:ea typeface="+mn-ea"/>
                <a:cs typeface="Futura Light"/>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Futura Light"/>
                <a:ea typeface="+mn-ea"/>
                <a:cs typeface="Futura Light"/>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Futura Light"/>
                <a:ea typeface="+mn-ea"/>
                <a:cs typeface="Futura Light"/>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Futura Light"/>
                <a:ea typeface="+mn-ea"/>
                <a:cs typeface="Futura Light"/>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Futura Light"/>
                <a:ea typeface="+mn-ea"/>
                <a:cs typeface="Futura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spcBef>
                <a:spcPts val="600"/>
              </a:spcBef>
              <a:buNone/>
            </a:pPr>
            <a:endParaRPr lang="en-US" sz="2000" dirty="0"/>
          </a:p>
          <a:p>
            <a:pPr marL="0" indent="0">
              <a:lnSpc>
                <a:spcPct val="120000"/>
              </a:lnSpc>
              <a:spcBef>
                <a:spcPts val="600"/>
              </a:spcBef>
              <a:buNone/>
            </a:pPr>
            <a:endParaRPr lang="en-US" sz="2000" dirty="0"/>
          </a:p>
          <a:p>
            <a:pPr marL="0" indent="0">
              <a:lnSpc>
                <a:spcPct val="120000"/>
              </a:lnSpc>
              <a:spcBef>
                <a:spcPts val="600"/>
              </a:spcBef>
              <a:buNone/>
            </a:pPr>
            <a:endParaRPr lang="en-US" sz="2400" dirty="0">
              <a:solidFill>
                <a:schemeClr val="tx1">
                  <a:lumMod val="50000"/>
                  <a:lumOff val="50000"/>
                </a:schemeClr>
              </a:solidFill>
            </a:endParaRPr>
          </a:p>
          <a:p>
            <a:pPr marL="0" indent="0" algn="ctr">
              <a:lnSpc>
                <a:spcPct val="120000"/>
              </a:lnSpc>
              <a:spcBef>
                <a:spcPts val="600"/>
              </a:spcBef>
              <a:buNone/>
            </a:pPr>
            <a:r>
              <a:rPr lang="en-US" sz="2400" dirty="0"/>
              <a:t>We respectfully acknowledge the Traditional Custodians of the Country on which this event is taking place, and all indigenous Elders past, present and </a:t>
            </a:r>
            <a:r>
              <a:rPr lang="en-US" sz="2400" i="1" dirty="0"/>
              <a:t>emerging</a:t>
            </a:r>
            <a:endParaRPr lang="en-AU" sz="2400" dirty="0">
              <a:latin typeface="Open Sans" charset="0"/>
              <a:ea typeface="Open Sans" charset="0"/>
              <a:cs typeface="Open Sans" charset="0"/>
            </a:endParaRPr>
          </a:p>
          <a:p>
            <a:pPr>
              <a:lnSpc>
                <a:spcPct val="120000"/>
              </a:lnSpc>
              <a:spcBef>
                <a:spcPts val="600"/>
              </a:spcBef>
            </a:pPr>
            <a:endParaRPr lang="en-AU" sz="2000" dirty="0">
              <a:solidFill>
                <a:schemeClr val="tx1">
                  <a:lumMod val="50000"/>
                  <a:lumOff val="50000"/>
                </a:schemeClr>
              </a:solidFill>
              <a:latin typeface="Open Sans" charset="0"/>
              <a:ea typeface="Open Sans" charset="0"/>
              <a:cs typeface="Open Sans" charset="0"/>
            </a:endParaRPr>
          </a:p>
          <a:p>
            <a:pPr marL="0" indent="0">
              <a:lnSpc>
                <a:spcPct val="120000"/>
              </a:lnSpc>
              <a:spcBef>
                <a:spcPts val="600"/>
              </a:spcBef>
              <a:buNone/>
            </a:pPr>
            <a:endParaRPr lang="en-US" sz="2000" dirty="0">
              <a:solidFill>
                <a:srgbClr val="9BBB59"/>
              </a:solidFill>
              <a:latin typeface="Open Sans" charset="0"/>
              <a:ea typeface="Open Sans" charset="0"/>
              <a:cs typeface="Open Sans" charset="0"/>
            </a:endParaRPr>
          </a:p>
          <a:p>
            <a:pPr marL="0" indent="0">
              <a:lnSpc>
                <a:spcPct val="120000"/>
              </a:lnSpc>
              <a:spcBef>
                <a:spcPts val="600"/>
              </a:spcBef>
              <a:buNone/>
            </a:pPr>
            <a:endParaRPr lang="en-US" sz="2000" dirty="0">
              <a:solidFill>
                <a:srgbClr val="9BBB59"/>
              </a:solidFill>
              <a:latin typeface="Open Sans" charset="0"/>
              <a:ea typeface="Open Sans" charset="0"/>
              <a:cs typeface="Open Sans" charset="0"/>
            </a:endParaRPr>
          </a:p>
          <a:p>
            <a:pPr>
              <a:lnSpc>
                <a:spcPct val="120000"/>
              </a:lnSpc>
              <a:spcBef>
                <a:spcPts val="600"/>
              </a:spcBef>
            </a:pPr>
            <a:endParaRPr lang="en-US" sz="2000" dirty="0">
              <a:solidFill>
                <a:schemeClr val="tx1">
                  <a:lumMod val="50000"/>
                  <a:lumOff val="50000"/>
                </a:schemeClr>
              </a:solidFill>
              <a:latin typeface="Open Sans" charset="0"/>
              <a:ea typeface="Open Sans" charset="0"/>
              <a:cs typeface="Open Sans" charset="0"/>
            </a:endParaRPr>
          </a:p>
          <a:p>
            <a:pPr>
              <a:lnSpc>
                <a:spcPct val="120000"/>
              </a:lnSpc>
              <a:spcBef>
                <a:spcPts val="600"/>
              </a:spcBef>
            </a:pPr>
            <a:endParaRPr lang="en-US" sz="2000" dirty="0">
              <a:solidFill>
                <a:schemeClr val="tx1">
                  <a:lumMod val="50000"/>
                  <a:lumOff val="50000"/>
                </a:schemeClr>
              </a:solidFill>
              <a:latin typeface="Open Sans" charset="0"/>
              <a:ea typeface="Open Sans" charset="0"/>
              <a:cs typeface="Open Sans" charset="0"/>
            </a:endParaRPr>
          </a:p>
          <a:p>
            <a:pPr>
              <a:lnSpc>
                <a:spcPct val="120000"/>
              </a:lnSpc>
              <a:spcBef>
                <a:spcPts val="600"/>
              </a:spcBef>
            </a:pPr>
            <a:endParaRPr lang="en-US" sz="2000" dirty="0">
              <a:solidFill>
                <a:schemeClr val="tx1">
                  <a:lumMod val="50000"/>
                  <a:lumOff val="50000"/>
                </a:schemeClr>
              </a:solidFill>
              <a:latin typeface="Open Sans" charset="0"/>
              <a:ea typeface="Open Sans" charset="0"/>
              <a:cs typeface="Open Sans" charset="0"/>
            </a:endParaRPr>
          </a:p>
          <a:p>
            <a:pPr>
              <a:lnSpc>
                <a:spcPct val="120000"/>
              </a:lnSpc>
              <a:spcBef>
                <a:spcPts val="600"/>
              </a:spcBef>
            </a:pPr>
            <a:endParaRPr lang="en-US" sz="2000" dirty="0">
              <a:solidFill>
                <a:schemeClr val="tx1">
                  <a:lumMod val="50000"/>
                  <a:lumOff val="50000"/>
                </a:schemeClr>
              </a:solidFill>
              <a:latin typeface="Open Sans" charset="0"/>
              <a:ea typeface="Open Sans" charset="0"/>
              <a:cs typeface="Open Sans" charset="0"/>
            </a:endParaRPr>
          </a:p>
        </p:txBody>
      </p:sp>
      <p:pic>
        <p:nvPicPr>
          <p:cNvPr id="7" name="Picture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46593" y="6172200"/>
            <a:ext cx="2124067" cy="492735"/>
          </a:xfrm>
          <a:prstGeom prst="rect">
            <a:avLst/>
          </a:prstGeom>
        </p:spPr>
      </p:pic>
    </p:spTree>
    <p:extLst>
      <p:ext uri="{BB962C8B-B14F-4D97-AF65-F5344CB8AC3E}">
        <p14:creationId xmlns:p14="http://schemas.microsoft.com/office/powerpoint/2010/main" val="337687345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7216775" y="365125"/>
            <a:ext cx="4975225" cy="6262688"/>
          </a:xfrm>
        </p:spPr>
        <p:txBody>
          <a:bodyPr>
            <a:normAutofit lnSpcReduction="10000"/>
          </a:bodyPr>
          <a:lstStyle/>
          <a:p>
            <a:pPr marL="0" indent="0">
              <a:buNone/>
            </a:pPr>
            <a:r>
              <a:rPr lang="en-AU" sz="3000" dirty="0"/>
              <a:t>4 lifestyle choices = ~80% reduced risk of major chronic illness including:</a:t>
            </a:r>
          </a:p>
          <a:p>
            <a:r>
              <a:rPr lang="en-AU" sz="3000" dirty="0"/>
              <a:t>a 93% lower risk of diabetes</a:t>
            </a:r>
          </a:p>
          <a:p>
            <a:r>
              <a:rPr lang="en-US" sz="3000" dirty="0"/>
              <a:t>81% lower risk of heart disease</a:t>
            </a:r>
          </a:p>
          <a:p>
            <a:r>
              <a:rPr lang="en-AU" sz="3000" dirty="0"/>
              <a:t>Over 35% of cancer</a:t>
            </a:r>
          </a:p>
          <a:p>
            <a:pPr marL="0" indent="0">
              <a:buNone/>
            </a:pPr>
            <a:endParaRPr lang="en-AU" sz="1700" dirty="0"/>
          </a:p>
          <a:p>
            <a:endParaRPr lang="en-AU" sz="3000" dirty="0"/>
          </a:p>
          <a:p>
            <a:pPr marL="514350" lvl="0" indent="-514350">
              <a:buFont typeface="+mj-lt"/>
              <a:buAutoNum type="arabicPeriod"/>
            </a:pPr>
            <a:r>
              <a:rPr lang="en-US" sz="3000" dirty="0"/>
              <a:t>Not smoking</a:t>
            </a:r>
            <a:endParaRPr lang="en-AU" sz="3000" dirty="0"/>
          </a:p>
          <a:p>
            <a:pPr marL="514350" lvl="0" indent="-514350">
              <a:buFont typeface="+mj-lt"/>
              <a:buAutoNum type="arabicPeriod"/>
            </a:pPr>
            <a:r>
              <a:rPr lang="en-US" sz="3000" dirty="0"/>
              <a:t>BMI &lt;30</a:t>
            </a:r>
            <a:endParaRPr lang="en-AU" sz="3000" dirty="0"/>
          </a:p>
          <a:p>
            <a:pPr marL="514350" lvl="0" indent="-514350">
              <a:buFont typeface="+mj-lt"/>
              <a:buAutoNum type="arabicPeriod"/>
            </a:pPr>
            <a:r>
              <a:rPr lang="en-US" sz="3000" dirty="0"/>
              <a:t>3.5 hours physical activity/ week = 30 mins/day</a:t>
            </a:r>
            <a:endParaRPr lang="en-AU" sz="3000" dirty="0"/>
          </a:p>
          <a:p>
            <a:pPr marL="514350" lvl="0" indent="-514350">
              <a:buFont typeface="+mj-lt"/>
              <a:buAutoNum type="arabicPeriod"/>
            </a:pPr>
            <a:r>
              <a:rPr lang="en-US" sz="3000" dirty="0"/>
              <a:t>Healthy diet</a:t>
            </a:r>
            <a:endParaRPr lang="en-AU" sz="3000" dirty="0"/>
          </a:p>
          <a:p>
            <a:endParaRPr lang="en-AU" dirty="0"/>
          </a:p>
        </p:txBody>
      </p:sp>
      <p:pic>
        <p:nvPicPr>
          <p:cNvPr id="4" name="Picture 3"/>
          <p:cNvPicPr>
            <a:picLocks noChangeAspect="1"/>
          </p:cNvPicPr>
          <p:nvPr/>
        </p:nvPicPr>
        <p:blipFill rotWithShape="1">
          <a:blip r:embed="rId2"/>
          <a:srcRect l="1803" t="34112" r="54312" b="25138"/>
          <a:stretch/>
        </p:blipFill>
        <p:spPr>
          <a:xfrm>
            <a:off x="361507" y="1754371"/>
            <a:ext cx="6739938" cy="3958531"/>
          </a:xfrm>
          <a:prstGeom prst="rect">
            <a:avLst/>
          </a:prstGeom>
        </p:spPr>
      </p:pic>
    </p:spTree>
    <p:extLst>
      <p:ext uri="{BB962C8B-B14F-4D97-AF65-F5344CB8AC3E}">
        <p14:creationId xmlns:p14="http://schemas.microsoft.com/office/powerpoint/2010/main" val="22578054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9355" y="1360416"/>
            <a:ext cx="6560587" cy="4912240"/>
          </a:xfrm>
          <a:prstGeom prst="rect">
            <a:avLst/>
          </a:prstGeom>
        </p:spPr>
      </p:pic>
      <p:sp>
        <p:nvSpPr>
          <p:cNvPr id="3" name="Title 2"/>
          <p:cNvSpPr>
            <a:spLocks noGrp="1"/>
          </p:cNvSpPr>
          <p:nvPr>
            <p:ph type="title"/>
          </p:nvPr>
        </p:nvSpPr>
        <p:spPr/>
        <p:txBody>
          <a:bodyPr/>
          <a:lstStyle/>
          <a:p>
            <a:r>
              <a:rPr lang="en-US" smtClean="0"/>
              <a:t>All this adds up</a:t>
            </a:r>
            <a:endParaRPr lang="en-AU"/>
          </a:p>
        </p:txBody>
      </p:sp>
      <p:sp>
        <p:nvSpPr>
          <p:cNvPr id="4" name="Content Placeholder 3"/>
          <p:cNvSpPr>
            <a:spLocks noGrp="1"/>
          </p:cNvSpPr>
          <p:nvPr>
            <p:ph idx="1"/>
          </p:nvPr>
        </p:nvSpPr>
        <p:spPr>
          <a:xfrm>
            <a:off x="308344" y="2250928"/>
            <a:ext cx="4751011" cy="4351338"/>
          </a:xfrm>
        </p:spPr>
        <p:txBody>
          <a:bodyPr>
            <a:normAutofit/>
          </a:bodyPr>
          <a:lstStyle/>
          <a:p>
            <a:pPr>
              <a:buFontTx/>
              <a:buChar char="-"/>
            </a:pPr>
            <a:r>
              <a:rPr lang="en-US" sz="3200" dirty="0" smtClean="0"/>
              <a:t>Effective</a:t>
            </a:r>
          </a:p>
          <a:p>
            <a:pPr>
              <a:buFontTx/>
              <a:buChar char="-"/>
            </a:pPr>
            <a:r>
              <a:rPr lang="en-US" sz="3200" dirty="0" smtClean="0"/>
              <a:t>Acceptable (and desired)</a:t>
            </a:r>
          </a:p>
          <a:p>
            <a:pPr>
              <a:buFontTx/>
              <a:buChar char="-"/>
            </a:pPr>
            <a:r>
              <a:rPr lang="en-US" sz="3200" dirty="0" smtClean="0"/>
              <a:t>Safe</a:t>
            </a:r>
          </a:p>
          <a:p>
            <a:pPr>
              <a:buFontTx/>
              <a:buChar char="-"/>
            </a:pPr>
            <a:r>
              <a:rPr lang="en-US" sz="3200" dirty="0" smtClean="0"/>
              <a:t>Identifiable mechanisms of action</a:t>
            </a:r>
          </a:p>
          <a:p>
            <a:pPr marL="0" indent="0">
              <a:buNone/>
            </a:pPr>
            <a:endParaRPr lang="en-AU" sz="3200" dirty="0"/>
          </a:p>
        </p:txBody>
      </p:sp>
    </p:spTree>
    <p:extLst>
      <p:ext uri="{BB962C8B-B14F-4D97-AF65-F5344CB8AC3E}">
        <p14:creationId xmlns:p14="http://schemas.microsoft.com/office/powerpoint/2010/main" val="1243883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custDataLst>
              <p:tags r:id="rId1"/>
            </p:custDataLst>
          </p:nvPr>
        </p:nvSpPr>
        <p:spPr>
          <a:xfrm>
            <a:off x="1314488" y="366345"/>
            <a:ext cx="9658351" cy="1143000"/>
          </a:xfrm>
          <a:prstGeom prst="rect">
            <a:avLst/>
          </a:prstGeom>
        </p:spPr>
        <p:txBody>
          <a:bodyPr/>
          <a:lstStyle>
            <a:lvl1pPr algn="l" defTabSz="914400" rtl="0" eaLnBrk="1" latinLnBrk="0" hangingPunct="1">
              <a:spcBef>
                <a:spcPct val="0"/>
              </a:spcBef>
              <a:buNone/>
              <a:defRPr lang="en-US" sz="4400" kern="1200" dirty="0" smtClean="0">
                <a:solidFill>
                  <a:srgbClr val="31AAC4"/>
                </a:solidFill>
                <a:latin typeface="Caviar Dreams"/>
                <a:ea typeface="+mj-ea"/>
                <a:cs typeface="Caviar Dreams"/>
              </a:defRPr>
            </a:lvl1pPr>
          </a:lstStyle>
          <a:p>
            <a:pPr algn="ctr"/>
            <a:r>
              <a:rPr lang="en-US" sz="4000" dirty="0" smtClean="0">
                <a:solidFill>
                  <a:schemeClr val="tx1"/>
                </a:solidFill>
                <a:latin typeface="Open Sans" charset="0"/>
                <a:ea typeface="Open Sans" charset="0"/>
                <a:cs typeface="Open Sans" charset="0"/>
              </a:rPr>
              <a:t>How do we connect the patient to these?</a:t>
            </a:r>
            <a:endParaRPr lang="en-US" sz="4000" dirty="0">
              <a:solidFill>
                <a:schemeClr val="tx1"/>
              </a:solidFill>
              <a:latin typeface="Open Sans" charset="0"/>
              <a:ea typeface="Open Sans" charset="0"/>
              <a:cs typeface="Open Sans" charset="0"/>
            </a:endParaRPr>
          </a:p>
        </p:txBody>
      </p:sp>
      <p:sp>
        <p:nvSpPr>
          <p:cNvPr id="8" name="Content Placeholder 4"/>
          <p:cNvSpPr txBox="1">
            <a:spLocks/>
          </p:cNvSpPr>
          <p:nvPr>
            <p:custDataLst>
              <p:tags r:id="rId2"/>
            </p:custDataLst>
          </p:nvPr>
        </p:nvSpPr>
        <p:spPr>
          <a:xfrm>
            <a:off x="990601" y="1295400"/>
            <a:ext cx="10591800" cy="45720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Futura Light"/>
                <a:ea typeface="+mn-ea"/>
                <a:cs typeface="Futura Light"/>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Futura Light"/>
                <a:ea typeface="+mn-ea"/>
                <a:cs typeface="Futura Light"/>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Futura Light"/>
                <a:ea typeface="+mn-ea"/>
                <a:cs typeface="Futura Light"/>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Futura Light"/>
                <a:ea typeface="+mn-ea"/>
                <a:cs typeface="Futura Light"/>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Futura Light"/>
                <a:ea typeface="+mn-ea"/>
                <a:cs typeface="Futura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spcBef>
                <a:spcPts val="600"/>
              </a:spcBef>
              <a:buNone/>
            </a:pPr>
            <a:endParaRPr lang="en-US" sz="2000" dirty="0"/>
          </a:p>
          <a:p>
            <a:pPr marL="0" indent="0">
              <a:lnSpc>
                <a:spcPct val="120000"/>
              </a:lnSpc>
              <a:spcBef>
                <a:spcPts val="600"/>
              </a:spcBef>
              <a:buNone/>
            </a:pPr>
            <a:endParaRPr lang="en-US" sz="2000" dirty="0" smtClean="0"/>
          </a:p>
          <a:p>
            <a:pPr>
              <a:lnSpc>
                <a:spcPct val="120000"/>
              </a:lnSpc>
              <a:spcBef>
                <a:spcPts val="600"/>
              </a:spcBef>
            </a:pPr>
            <a:endParaRPr lang="en-US" sz="2000" dirty="0" smtClean="0">
              <a:solidFill>
                <a:schemeClr val="tx1">
                  <a:lumMod val="50000"/>
                  <a:lumOff val="50000"/>
                </a:schemeClr>
              </a:solidFill>
              <a:latin typeface="Open Sans" charset="0"/>
              <a:ea typeface="Open Sans" charset="0"/>
              <a:cs typeface="Open Sans" charset="0"/>
            </a:endParaRPr>
          </a:p>
          <a:p>
            <a:pPr>
              <a:lnSpc>
                <a:spcPct val="120000"/>
              </a:lnSpc>
              <a:spcBef>
                <a:spcPts val="600"/>
              </a:spcBef>
            </a:pPr>
            <a:endParaRPr lang="en-US" sz="2000" dirty="0">
              <a:solidFill>
                <a:schemeClr val="tx1">
                  <a:lumMod val="50000"/>
                  <a:lumOff val="50000"/>
                </a:schemeClr>
              </a:solidFill>
              <a:latin typeface="Open Sans" charset="0"/>
              <a:ea typeface="Open Sans" charset="0"/>
              <a:cs typeface="Open Sans" charset="0"/>
            </a:endParaRPr>
          </a:p>
          <a:p>
            <a:pPr>
              <a:lnSpc>
                <a:spcPct val="120000"/>
              </a:lnSpc>
              <a:spcBef>
                <a:spcPts val="600"/>
              </a:spcBef>
            </a:pPr>
            <a:endParaRPr lang="en-AU" sz="2000" dirty="0">
              <a:solidFill>
                <a:schemeClr val="tx1">
                  <a:lumMod val="50000"/>
                  <a:lumOff val="50000"/>
                </a:schemeClr>
              </a:solidFill>
              <a:latin typeface="Open Sans" charset="0"/>
              <a:ea typeface="Open Sans" charset="0"/>
              <a:cs typeface="Open Sans" charset="0"/>
            </a:endParaRPr>
          </a:p>
          <a:p>
            <a:pPr marL="0" indent="0">
              <a:lnSpc>
                <a:spcPct val="120000"/>
              </a:lnSpc>
              <a:spcBef>
                <a:spcPts val="600"/>
              </a:spcBef>
              <a:buNone/>
            </a:pPr>
            <a:endParaRPr lang="en-US" sz="2000" dirty="0">
              <a:solidFill>
                <a:srgbClr val="9BBB59"/>
              </a:solidFill>
              <a:latin typeface="Open Sans" charset="0"/>
              <a:ea typeface="Open Sans" charset="0"/>
              <a:cs typeface="Open Sans" charset="0"/>
            </a:endParaRPr>
          </a:p>
          <a:p>
            <a:pPr marL="0" indent="0">
              <a:lnSpc>
                <a:spcPct val="120000"/>
              </a:lnSpc>
              <a:spcBef>
                <a:spcPts val="600"/>
              </a:spcBef>
              <a:buNone/>
            </a:pPr>
            <a:endParaRPr lang="en-US" sz="2000" dirty="0">
              <a:solidFill>
                <a:srgbClr val="9BBB59"/>
              </a:solidFill>
              <a:latin typeface="Open Sans" charset="0"/>
              <a:ea typeface="Open Sans" charset="0"/>
              <a:cs typeface="Open Sans" charset="0"/>
            </a:endParaRPr>
          </a:p>
          <a:p>
            <a:pPr>
              <a:lnSpc>
                <a:spcPct val="120000"/>
              </a:lnSpc>
              <a:spcBef>
                <a:spcPts val="600"/>
              </a:spcBef>
            </a:pPr>
            <a:endParaRPr lang="en-US" sz="2000" dirty="0">
              <a:solidFill>
                <a:schemeClr val="tx1">
                  <a:lumMod val="50000"/>
                  <a:lumOff val="50000"/>
                </a:schemeClr>
              </a:solidFill>
              <a:latin typeface="Open Sans" charset="0"/>
              <a:ea typeface="Open Sans" charset="0"/>
              <a:cs typeface="Open Sans" charset="0"/>
            </a:endParaRPr>
          </a:p>
          <a:p>
            <a:pPr>
              <a:lnSpc>
                <a:spcPct val="120000"/>
              </a:lnSpc>
              <a:spcBef>
                <a:spcPts val="600"/>
              </a:spcBef>
            </a:pPr>
            <a:endParaRPr lang="en-US" sz="2000" dirty="0">
              <a:solidFill>
                <a:schemeClr val="tx1">
                  <a:lumMod val="50000"/>
                  <a:lumOff val="50000"/>
                </a:schemeClr>
              </a:solidFill>
              <a:latin typeface="Open Sans" charset="0"/>
              <a:ea typeface="Open Sans" charset="0"/>
              <a:cs typeface="Open Sans" charset="0"/>
            </a:endParaRPr>
          </a:p>
          <a:p>
            <a:pPr>
              <a:lnSpc>
                <a:spcPct val="120000"/>
              </a:lnSpc>
              <a:spcBef>
                <a:spcPts val="600"/>
              </a:spcBef>
            </a:pPr>
            <a:endParaRPr lang="en-US" sz="2000" dirty="0">
              <a:solidFill>
                <a:schemeClr val="tx1">
                  <a:lumMod val="50000"/>
                  <a:lumOff val="50000"/>
                </a:schemeClr>
              </a:solidFill>
              <a:latin typeface="Open Sans" charset="0"/>
              <a:ea typeface="Open Sans" charset="0"/>
              <a:cs typeface="Open Sans" charset="0"/>
            </a:endParaRPr>
          </a:p>
          <a:p>
            <a:pPr>
              <a:lnSpc>
                <a:spcPct val="120000"/>
              </a:lnSpc>
              <a:spcBef>
                <a:spcPts val="600"/>
              </a:spcBef>
            </a:pPr>
            <a:endParaRPr lang="en-US" sz="2000" dirty="0">
              <a:solidFill>
                <a:schemeClr val="tx1">
                  <a:lumMod val="50000"/>
                  <a:lumOff val="50000"/>
                </a:schemeClr>
              </a:solidFill>
              <a:latin typeface="Open Sans" charset="0"/>
              <a:ea typeface="Open Sans" charset="0"/>
              <a:cs typeface="Open Sans" charset="0"/>
            </a:endParaRPr>
          </a:p>
        </p:txBody>
      </p:sp>
      <p:pic>
        <p:nvPicPr>
          <p:cNvPr id="7" name="Picture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46593" y="6172200"/>
            <a:ext cx="2124067" cy="492735"/>
          </a:xfrm>
          <a:prstGeom prst="rect">
            <a:avLst/>
          </a:prstGeom>
        </p:spPr>
      </p:pic>
      <p:pic>
        <p:nvPicPr>
          <p:cNvPr id="5122" name="Picture 2"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83973" y="1262977"/>
            <a:ext cx="5155590" cy="515559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5091546" y="2971800"/>
            <a:ext cx="3636818" cy="2379518"/>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Box 2"/>
          <p:cNvSpPr txBox="1"/>
          <p:nvPr/>
        </p:nvSpPr>
        <p:spPr>
          <a:xfrm>
            <a:off x="9123218" y="3751118"/>
            <a:ext cx="2813912" cy="523220"/>
          </a:xfrm>
          <a:prstGeom prst="rect">
            <a:avLst/>
          </a:prstGeom>
          <a:noFill/>
        </p:spPr>
        <p:txBody>
          <a:bodyPr wrap="none" rtlCol="0">
            <a:spAutoFit/>
          </a:bodyPr>
          <a:lstStyle/>
          <a:p>
            <a:r>
              <a:rPr lang="en-US" sz="2800" dirty="0" smtClean="0"/>
              <a:t>The model of care</a:t>
            </a:r>
            <a:endParaRPr lang="en-AU" sz="2800" dirty="0"/>
          </a:p>
        </p:txBody>
      </p:sp>
      <p:sp>
        <p:nvSpPr>
          <p:cNvPr id="9" name="TextBox 8"/>
          <p:cNvSpPr txBox="1"/>
          <p:nvPr/>
        </p:nvSpPr>
        <p:spPr>
          <a:xfrm>
            <a:off x="4927107" y="6418567"/>
            <a:ext cx="1487651" cy="276999"/>
          </a:xfrm>
          <a:prstGeom prst="rect">
            <a:avLst/>
          </a:prstGeom>
          <a:noFill/>
        </p:spPr>
        <p:txBody>
          <a:bodyPr wrap="none" rtlCol="0">
            <a:spAutoFit/>
          </a:bodyPr>
          <a:lstStyle/>
          <a:p>
            <a:r>
              <a:rPr lang="en-US" sz="1200" dirty="0" smtClean="0"/>
              <a:t>Image source: </a:t>
            </a:r>
            <a:r>
              <a:rPr lang="en-US" sz="1200" dirty="0" err="1" smtClean="0"/>
              <a:t>pexels</a:t>
            </a:r>
            <a:endParaRPr lang="en-AU" sz="1200" dirty="0"/>
          </a:p>
        </p:txBody>
      </p:sp>
    </p:spTree>
    <p:extLst>
      <p:ext uri="{BB962C8B-B14F-4D97-AF65-F5344CB8AC3E}">
        <p14:creationId xmlns:p14="http://schemas.microsoft.com/office/powerpoint/2010/main" val="41427524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4"/>
          <p:cNvSpPr txBox="1">
            <a:spLocks/>
          </p:cNvSpPr>
          <p:nvPr>
            <p:custDataLst>
              <p:tags r:id="rId1"/>
            </p:custDataLst>
          </p:nvPr>
        </p:nvSpPr>
        <p:spPr>
          <a:xfrm>
            <a:off x="393405" y="1216742"/>
            <a:ext cx="11335808" cy="45720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Futura Light"/>
                <a:ea typeface="+mn-ea"/>
                <a:cs typeface="Futura Light"/>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Futura Light"/>
                <a:ea typeface="+mn-ea"/>
                <a:cs typeface="Futura Light"/>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Futura Light"/>
                <a:ea typeface="+mn-ea"/>
                <a:cs typeface="Futura Light"/>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Futura Light"/>
                <a:ea typeface="+mn-ea"/>
                <a:cs typeface="Futura Light"/>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Futura Light"/>
                <a:ea typeface="+mn-ea"/>
                <a:cs typeface="Futura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t>Whether its primary, tertiary, public </a:t>
            </a:r>
            <a:r>
              <a:rPr lang="en-US" dirty="0" smtClean="0">
                <a:sym typeface="Wingdings" panose="05000000000000000000" pitchFamily="2" charset="2"/>
              </a:rPr>
              <a:t> it is hard!</a:t>
            </a:r>
            <a:endParaRPr lang="en-US" dirty="0" smtClean="0"/>
          </a:p>
          <a:p>
            <a:r>
              <a:rPr lang="en-US" sz="2400" dirty="0" smtClean="0"/>
              <a:t>&gt;</a:t>
            </a:r>
            <a:r>
              <a:rPr lang="en-US" sz="2400" dirty="0" smtClean="0"/>
              <a:t>63% of mental health encounters end with a script for psychotropic medication</a:t>
            </a:r>
          </a:p>
          <a:p>
            <a:r>
              <a:rPr lang="en-US" sz="2400" dirty="0" smtClean="0"/>
              <a:t>&gt;80</a:t>
            </a:r>
            <a:r>
              <a:rPr lang="en-US" sz="2400" dirty="0"/>
              <a:t>% of those with mental illness want LM vs 19% </a:t>
            </a:r>
            <a:r>
              <a:rPr lang="en-US" sz="2400" dirty="0" smtClean="0"/>
              <a:t>medication</a:t>
            </a:r>
            <a:endParaRPr lang="en-US" sz="2400" dirty="0"/>
          </a:p>
          <a:p>
            <a:r>
              <a:rPr lang="en-US" sz="2400" dirty="0" smtClean="0"/>
              <a:t>4</a:t>
            </a:r>
            <a:r>
              <a:rPr lang="en-US" sz="2400" dirty="0"/>
              <a:t>% of GP consults </a:t>
            </a:r>
            <a:r>
              <a:rPr lang="en-US" sz="2400" dirty="0" smtClean="0"/>
              <a:t>include detailed </a:t>
            </a:r>
            <a:r>
              <a:rPr lang="en-US" sz="2400" dirty="0"/>
              <a:t>diet/PA </a:t>
            </a:r>
            <a:r>
              <a:rPr lang="en-US" sz="2400" dirty="0" smtClean="0"/>
              <a:t>advice, 0.91/1000 </a:t>
            </a:r>
            <a:r>
              <a:rPr lang="en-US" sz="2400" dirty="0"/>
              <a:t>include exercise physiologist </a:t>
            </a:r>
            <a:r>
              <a:rPr lang="en-US" sz="2400" dirty="0" smtClean="0"/>
              <a:t>referral</a:t>
            </a:r>
          </a:p>
          <a:p>
            <a:pPr lvl="1"/>
            <a:endParaRPr lang="en-US" dirty="0" smtClean="0"/>
          </a:p>
          <a:p>
            <a:pPr marL="57150" indent="0">
              <a:buNone/>
            </a:pPr>
            <a:r>
              <a:rPr lang="en-US" dirty="0" smtClean="0"/>
              <a:t>Can it be done?</a:t>
            </a:r>
            <a:endParaRPr lang="en-US" dirty="0"/>
          </a:p>
          <a:p>
            <a:pPr lvl="1"/>
            <a:r>
              <a:rPr lang="en-US" sz="2000" dirty="0"/>
              <a:t>Average GP consult includes managing 2.5 problems, (2 mins per additional problem) with 40% having &gt;3 </a:t>
            </a:r>
            <a:r>
              <a:rPr lang="en-US" sz="2000" dirty="0" smtClean="0"/>
              <a:t>problems</a:t>
            </a:r>
          </a:p>
          <a:p>
            <a:pPr lvl="1"/>
            <a:r>
              <a:rPr lang="en-US" sz="2000" dirty="0" smtClean="0"/>
              <a:t>&gt;41% of GPs are </a:t>
            </a:r>
            <a:r>
              <a:rPr lang="en-US" sz="2000" dirty="0" err="1" smtClean="0"/>
              <a:t>burntout</a:t>
            </a:r>
            <a:r>
              <a:rPr lang="en-US" sz="2000" dirty="0" smtClean="0"/>
              <a:t> or have a mental health condition</a:t>
            </a:r>
          </a:p>
          <a:p>
            <a:pPr lvl="1"/>
            <a:r>
              <a:rPr lang="en-US" sz="2000" dirty="0" smtClean="0"/>
              <a:t>Frequently </a:t>
            </a:r>
            <a:r>
              <a:rPr lang="en-US" sz="2000" dirty="0"/>
              <a:t>cited barriers = time/funding/support/training/skills/knowledge</a:t>
            </a:r>
            <a:endParaRPr lang="en-US" sz="2000" dirty="0">
              <a:solidFill>
                <a:srgbClr val="9BBB59"/>
              </a:solidFill>
              <a:latin typeface="Open Sans" charset="0"/>
              <a:ea typeface="Open Sans" charset="0"/>
              <a:cs typeface="Open Sans" charset="0"/>
            </a:endParaRPr>
          </a:p>
          <a:p>
            <a:pPr marL="0" indent="0">
              <a:lnSpc>
                <a:spcPct val="120000"/>
              </a:lnSpc>
              <a:spcBef>
                <a:spcPts val="600"/>
              </a:spcBef>
              <a:buNone/>
            </a:pPr>
            <a:endParaRPr lang="en-US" sz="2000" dirty="0">
              <a:solidFill>
                <a:srgbClr val="9BBB59"/>
              </a:solidFill>
              <a:latin typeface="Open Sans" charset="0"/>
              <a:ea typeface="Open Sans" charset="0"/>
              <a:cs typeface="Open Sans" charset="0"/>
            </a:endParaRPr>
          </a:p>
          <a:p>
            <a:pPr>
              <a:lnSpc>
                <a:spcPct val="120000"/>
              </a:lnSpc>
              <a:spcBef>
                <a:spcPts val="600"/>
              </a:spcBef>
            </a:pPr>
            <a:endParaRPr lang="en-US" sz="2000" dirty="0">
              <a:solidFill>
                <a:schemeClr val="tx1">
                  <a:lumMod val="50000"/>
                  <a:lumOff val="50000"/>
                </a:schemeClr>
              </a:solidFill>
              <a:latin typeface="Open Sans" charset="0"/>
              <a:ea typeface="Open Sans" charset="0"/>
              <a:cs typeface="Open Sans" charset="0"/>
            </a:endParaRPr>
          </a:p>
          <a:p>
            <a:pPr>
              <a:lnSpc>
                <a:spcPct val="120000"/>
              </a:lnSpc>
              <a:spcBef>
                <a:spcPts val="600"/>
              </a:spcBef>
            </a:pPr>
            <a:endParaRPr lang="en-US" sz="2000" dirty="0">
              <a:solidFill>
                <a:schemeClr val="tx1">
                  <a:lumMod val="50000"/>
                  <a:lumOff val="50000"/>
                </a:schemeClr>
              </a:solidFill>
              <a:latin typeface="Open Sans" charset="0"/>
              <a:ea typeface="Open Sans" charset="0"/>
              <a:cs typeface="Open Sans" charset="0"/>
            </a:endParaRPr>
          </a:p>
          <a:p>
            <a:pPr>
              <a:lnSpc>
                <a:spcPct val="120000"/>
              </a:lnSpc>
              <a:spcBef>
                <a:spcPts val="600"/>
              </a:spcBef>
            </a:pPr>
            <a:endParaRPr lang="en-US" sz="2000" dirty="0">
              <a:solidFill>
                <a:schemeClr val="tx1">
                  <a:lumMod val="50000"/>
                  <a:lumOff val="50000"/>
                </a:schemeClr>
              </a:solidFill>
              <a:latin typeface="Open Sans" charset="0"/>
              <a:ea typeface="Open Sans" charset="0"/>
              <a:cs typeface="Open Sans" charset="0"/>
            </a:endParaRPr>
          </a:p>
          <a:p>
            <a:pPr>
              <a:lnSpc>
                <a:spcPct val="120000"/>
              </a:lnSpc>
              <a:spcBef>
                <a:spcPts val="600"/>
              </a:spcBef>
            </a:pPr>
            <a:endParaRPr lang="en-US" sz="2000" dirty="0">
              <a:solidFill>
                <a:schemeClr val="tx1">
                  <a:lumMod val="50000"/>
                  <a:lumOff val="50000"/>
                </a:schemeClr>
              </a:solidFill>
              <a:latin typeface="Open Sans" charset="0"/>
              <a:ea typeface="Open Sans" charset="0"/>
              <a:cs typeface="Open Sans" charset="0"/>
            </a:endParaRPr>
          </a:p>
        </p:txBody>
      </p:sp>
      <p:sp>
        <p:nvSpPr>
          <p:cNvPr id="2" name="Rectangle 1"/>
          <p:cNvSpPr/>
          <p:nvPr/>
        </p:nvSpPr>
        <p:spPr>
          <a:xfrm>
            <a:off x="645913" y="6027003"/>
            <a:ext cx="10215716" cy="830997"/>
          </a:xfrm>
          <a:prstGeom prst="rect">
            <a:avLst/>
          </a:prstGeom>
        </p:spPr>
        <p:txBody>
          <a:bodyPr wrap="square">
            <a:spAutoFit/>
          </a:bodyPr>
          <a:lstStyle/>
          <a:p>
            <a:r>
              <a:rPr lang="en-US" sz="1200" dirty="0"/>
              <a:t>Australian Institute of Health and Welfare. Mental health services in Australia. Bruce, ACT: AIHW, 2020.</a:t>
            </a:r>
            <a:r>
              <a:rPr lang="en-AU" sz="1200" dirty="0" smtClean="0"/>
              <a:t>Britt </a:t>
            </a:r>
            <a:r>
              <a:rPr lang="en-AU" sz="1200" dirty="0"/>
              <a:t>et </a:t>
            </a:r>
            <a:r>
              <a:rPr lang="en-AU" sz="1200" dirty="0" smtClean="0"/>
              <a:t>al, General </a:t>
            </a:r>
            <a:r>
              <a:rPr lang="en-AU" sz="1200" dirty="0"/>
              <a:t>practice activity in Australia 2015–16, Bettering the Evaluation and Care of Health (BEACH</a:t>
            </a:r>
            <a:r>
              <a:rPr lang="en-AU" sz="1200" dirty="0" smtClean="0"/>
              <a:t>)</a:t>
            </a:r>
          </a:p>
          <a:p>
            <a:r>
              <a:rPr lang="en-AU" sz="1200" dirty="0"/>
              <a:t>Stuart B, </a:t>
            </a:r>
            <a:r>
              <a:rPr lang="en-AU" sz="1200" dirty="0" err="1"/>
              <a:t>Leydon</a:t>
            </a:r>
            <a:r>
              <a:rPr lang="en-AU" sz="1200" dirty="0"/>
              <a:t> G, Woods C, </a:t>
            </a:r>
            <a:r>
              <a:rPr lang="en-AU" sz="1200" dirty="0" err="1"/>
              <a:t>Gennery</a:t>
            </a:r>
            <a:r>
              <a:rPr lang="en-AU" sz="1200" dirty="0"/>
              <a:t> E, Elsey C, Summers R, Stevenson F, Chew-Graham C, Barnes R, Drew P, Moore M, Little P. The elicitation and management of multiple health concerns in GP consultations. Patient </a:t>
            </a:r>
            <a:r>
              <a:rPr lang="en-AU" sz="1200" dirty="0" err="1"/>
              <a:t>Educ</a:t>
            </a:r>
            <a:r>
              <a:rPr lang="en-AU" sz="1200" dirty="0"/>
              <a:t> </a:t>
            </a:r>
            <a:r>
              <a:rPr lang="en-AU" sz="1200" dirty="0" err="1"/>
              <a:t>Couns</a:t>
            </a:r>
            <a:r>
              <a:rPr lang="en-AU" sz="1200" dirty="0"/>
              <a:t>. 2019</a:t>
            </a:r>
          </a:p>
        </p:txBody>
      </p:sp>
    </p:spTree>
    <p:extLst>
      <p:ext uri="{BB962C8B-B14F-4D97-AF65-F5344CB8AC3E}">
        <p14:creationId xmlns:p14="http://schemas.microsoft.com/office/powerpoint/2010/main" val="332121488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Pockets of innovation, not scaled or supported</a:t>
            </a:r>
            <a:endParaRPr lang="en-AU" sz="4000" dirty="0"/>
          </a:p>
        </p:txBody>
      </p:sp>
      <p:sp>
        <p:nvSpPr>
          <p:cNvPr id="4" name="Content Placeholder 2"/>
          <p:cNvSpPr>
            <a:spLocks noGrp="1"/>
          </p:cNvSpPr>
          <p:nvPr>
            <p:ph idx="1"/>
          </p:nvPr>
        </p:nvSpPr>
        <p:spPr>
          <a:xfrm>
            <a:off x="614995" y="1925903"/>
            <a:ext cx="10738805" cy="4251059"/>
          </a:xfrm>
        </p:spPr>
        <p:txBody>
          <a:bodyPr/>
          <a:lstStyle/>
          <a:p>
            <a:pPr marL="0" indent="0" algn="ctr">
              <a:buNone/>
            </a:pPr>
            <a:r>
              <a:rPr lang="en-US" i="1" dirty="0" smtClean="0"/>
              <a:t>“</a:t>
            </a:r>
            <a:r>
              <a:rPr lang="en-US" i="1" dirty="0"/>
              <a:t>Australia’s messy suite of payments </a:t>
            </a:r>
            <a:r>
              <a:rPr lang="en-US" dirty="0" smtClean="0"/>
              <a:t>[and </a:t>
            </a:r>
            <a:r>
              <a:rPr lang="en-US" dirty="0" smtClean="0"/>
              <a:t>many parts of the </a:t>
            </a:r>
            <a:r>
              <a:rPr lang="en-US" dirty="0" smtClean="0"/>
              <a:t>system] </a:t>
            </a:r>
            <a:r>
              <a:rPr lang="en-US" i="1" dirty="0" smtClean="0"/>
              <a:t>are </a:t>
            </a:r>
            <a:r>
              <a:rPr lang="en-US" i="1" dirty="0"/>
              <a:t>largely accomplices of illness rather than wellness, </a:t>
            </a:r>
            <a:r>
              <a:rPr lang="en-US" b="1" i="1" dirty="0"/>
              <a:t>only countered by the ingenuity and ethical beliefs of providers to swim against the current</a:t>
            </a:r>
            <a:r>
              <a:rPr lang="en-US" i="1" dirty="0" smtClean="0"/>
              <a:t>”</a:t>
            </a:r>
          </a:p>
          <a:p>
            <a:pPr marL="0" indent="0" algn="ctr">
              <a:buNone/>
            </a:pPr>
            <a:r>
              <a:rPr lang="en-US" i="1" dirty="0" smtClean="0"/>
              <a:t>- </a:t>
            </a:r>
            <a:r>
              <a:rPr lang="en-US" dirty="0"/>
              <a:t>Productivity </a:t>
            </a:r>
            <a:r>
              <a:rPr lang="en-US" dirty="0" smtClean="0"/>
              <a:t>Commission </a:t>
            </a:r>
            <a:r>
              <a:rPr lang="en-US" dirty="0"/>
              <a:t>2017 </a:t>
            </a:r>
            <a:endParaRPr lang="en-AU" i="1" dirty="0"/>
          </a:p>
        </p:txBody>
      </p:sp>
      <p:cxnSp>
        <p:nvCxnSpPr>
          <p:cNvPr id="5" name="Straight Arrow Connector 4"/>
          <p:cNvCxnSpPr/>
          <p:nvPr/>
        </p:nvCxnSpPr>
        <p:spPr>
          <a:xfrm flipV="1">
            <a:off x="2519082" y="3334871"/>
            <a:ext cx="403412" cy="11026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613647" y="4683169"/>
            <a:ext cx="1191673" cy="523220"/>
          </a:xfrm>
          <a:prstGeom prst="rect">
            <a:avLst/>
          </a:prstGeom>
          <a:noFill/>
        </p:spPr>
        <p:txBody>
          <a:bodyPr wrap="none" rtlCol="0">
            <a:spAutoFit/>
          </a:bodyPr>
          <a:lstStyle/>
          <a:p>
            <a:r>
              <a:rPr lang="en-US" sz="2800" dirty="0" smtClean="0"/>
              <a:t>Yay us!</a:t>
            </a:r>
            <a:endParaRPr lang="en-AU" sz="2800" dirty="0"/>
          </a:p>
        </p:txBody>
      </p:sp>
    </p:spTree>
    <p:extLst>
      <p:ext uri="{BB962C8B-B14F-4D97-AF65-F5344CB8AC3E}">
        <p14:creationId xmlns:p14="http://schemas.microsoft.com/office/powerpoint/2010/main" val="19999586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Image result for wrong tool for the job"/>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752600" y="609600"/>
            <a:ext cx="8320858" cy="553337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900474" y="6232124"/>
            <a:ext cx="1487651" cy="276999"/>
          </a:xfrm>
          <a:prstGeom prst="rect">
            <a:avLst/>
          </a:prstGeom>
          <a:noFill/>
        </p:spPr>
        <p:txBody>
          <a:bodyPr wrap="none" rtlCol="0">
            <a:spAutoFit/>
          </a:bodyPr>
          <a:lstStyle/>
          <a:p>
            <a:r>
              <a:rPr lang="en-US" sz="1200" dirty="0" smtClean="0"/>
              <a:t>Image source: </a:t>
            </a:r>
            <a:r>
              <a:rPr lang="en-US" sz="1200" dirty="0" err="1" smtClean="0"/>
              <a:t>pexels</a:t>
            </a:r>
            <a:endParaRPr lang="en-AU" sz="1200" dirty="0"/>
          </a:p>
        </p:txBody>
      </p:sp>
    </p:spTree>
    <p:extLst>
      <p:ext uri="{BB962C8B-B14F-4D97-AF65-F5344CB8AC3E}">
        <p14:creationId xmlns:p14="http://schemas.microsoft.com/office/powerpoint/2010/main" val="15892694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8C37C-4828-40D9-9BCE-958323DB003C}"/>
              </a:ext>
            </a:extLst>
          </p:cNvPr>
          <p:cNvSpPr>
            <a:spLocks noGrp="1"/>
          </p:cNvSpPr>
          <p:nvPr>
            <p:ph type="title"/>
          </p:nvPr>
        </p:nvSpPr>
        <p:spPr/>
        <p:txBody>
          <a:bodyPr/>
          <a:lstStyle/>
          <a:p>
            <a:r>
              <a:rPr lang="en-US" dirty="0"/>
              <a:t>Options for implementation at each level</a:t>
            </a:r>
            <a:endParaRPr lang="en-AU" dirty="0"/>
          </a:p>
        </p:txBody>
      </p:sp>
      <p:pic>
        <p:nvPicPr>
          <p:cNvPr id="4" name="Picture 2" descr="Image result for models of healthcare system and society determinants">
            <a:extLst>
              <a:ext uri="{FF2B5EF4-FFF2-40B4-BE49-F238E27FC236}">
                <a16:creationId xmlns:a16="http://schemas.microsoft.com/office/drawing/2014/main" id="{417E2EE0-3D57-4D55-9B06-AA9A438FC7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647"/>
          <a:stretch/>
        </p:blipFill>
        <p:spPr bwMode="auto">
          <a:xfrm>
            <a:off x="4472204" y="1573427"/>
            <a:ext cx="7536294" cy="4827373"/>
          </a:xfrm>
          <a:prstGeom prst="rect">
            <a:avLst/>
          </a:prstGeom>
          <a:noFill/>
          <a:extLst>
            <a:ext uri="{909E8E84-426E-40DD-AFC4-6F175D3DCCD1}">
              <a14:hiddenFill xmlns:a14="http://schemas.microsoft.com/office/drawing/2010/main">
                <a:solidFill>
                  <a:srgbClr val="FFFFFF"/>
                </a:solidFill>
              </a14:hiddenFill>
            </a:ext>
          </a:extLst>
        </p:spPr>
      </p:pic>
      <p:sp>
        <p:nvSpPr>
          <p:cNvPr id="5" name="Arrow: Right 4">
            <a:extLst>
              <a:ext uri="{FF2B5EF4-FFF2-40B4-BE49-F238E27FC236}">
                <a16:creationId xmlns:a16="http://schemas.microsoft.com/office/drawing/2014/main" id="{E161B987-DCD6-4226-8480-5FE7BDA12376}"/>
              </a:ext>
            </a:extLst>
          </p:cNvPr>
          <p:cNvSpPr/>
          <p:nvPr/>
        </p:nvSpPr>
        <p:spPr>
          <a:xfrm>
            <a:off x="4206240" y="5209140"/>
            <a:ext cx="2529840" cy="3730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Arrow: Right 5">
            <a:extLst>
              <a:ext uri="{FF2B5EF4-FFF2-40B4-BE49-F238E27FC236}">
                <a16:creationId xmlns:a16="http://schemas.microsoft.com/office/drawing/2014/main" id="{A0E37EF6-BAAB-4D88-A31B-F8087C5835F2}"/>
              </a:ext>
            </a:extLst>
          </p:cNvPr>
          <p:cNvSpPr/>
          <p:nvPr/>
        </p:nvSpPr>
        <p:spPr>
          <a:xfrm>
            <a:off x="3322320" y="3724505"/>
            <a:ext cx="3413760" cy="3816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Arrow: Right 6">
            <a:extLst>
              <a:ext uri="{FF2B5EF4-FFF2-40B4-BE49-F238E27FC236}">
                <a16:creationId xmlns:a16="http://schemas.microsoft.com/office/drawing/2014/main" id="{B42AAE12-8502-48AA-B7AB-22AA7FCC3891}"/>
              </a:ext>
            </a:extLst>
          </p:cNvPr>
          <p:cNvSpPr/>
          <p:nvPr/>
        </p:nvSpPr>
        <p:spPr>
          <a:xfrm>
            <a:off x="2662727" y="2310662"/>
            <a:ext cx="3618953" cy="3191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F98BCB49-B261-4745-81E0-2F36AF7AB8A2}"/>
              </a:ext>
            </a:extLst>
          </p:cNvPr>
          <p:cNvSpPr txBox="1"/>
          <p:nvPr/>
        </p:nvSpPr>
        <p:spPr>
          <a:xfrm>
            <a:off x="106326" y="1901644"/>
            <a:ext cx="3215994" cy="949427"/>
          </a:xfrm>
          <a:prstGeom prst="rect">
            <a:avLst/>
          </a:prstGeom>
          <a:noFill/>
        </p:spPr>
        <p:txBody>
          <a:bodyPr wrap="square" rtlCol="0">
            <a:spAutoFit/>
          </a:bodyPr>
          <a:lstStyle/>
          <a:p>
            <a:pPr>
              <a:lnSpc>
                <a:spcPts val="2200"/>
              </a:lnSpc>
            </a:pPr>
            <a:r>
              <a:rPr lang="en-US" sz="2400" dirty="0"/>
              <a:t>Socio-Environmental </a:t>
            </a:r>
          </a:p>
          <a:p>
            <a:pPr>
              <a:lnSpc>
                <a:spcPts val="2200"/>
              </a:lnSpc>
            </a:pPr>
            <a:r>
              <a:rPr lang="en-US" sz="2400" dirty="0"/>
              <a:t>Modification</a:t>
            </a:r>
          </a:p>
          <a:p>
            <a:pPr>
              <a:lnSpc>
                <a:spcPts val="2200"/>
              </a:lnSpc>
            </a:pPr>
            <a:endParaRPr lang="en-AU" sz="2400" dirty="0"/>
          </a:p>
        </p:txBody>
      </p:sp>
      <p:sp>
        <p:nvSpPr>
          <p:cNvPr id="9" name="TextBox 8">
            <a:extLst>
              <a:ext uri="{FF2B5EF4-FFF2-40B4-BE49-F238E27FC236}">
                <a16:creationId xmlns:a16="http://schemas.microsoft.com/office/drawing/2014/main" id="{9E13C59D-23DE-43E5-AC88-ED4CE3605136}"/>
              </a:ext>
            </a:extLst>
          </p:cNvPr>
          <p:cNvSpPr txBox="1"/>
          <p:nvPr/>
        </p:nvSpPr>
        <p:spPr>
          <a:xfrm>
            <a:off x="673981" y="3470672"/>
            <a:ext cx="2648339" cy="949427"/>
          </a:xfrm>
          <a:prstGeom prst="rect">
            <a:avLst/>
          </a:prstGeom>
          <a:noFill/>
        </p:spPr>
        <p:txBody>
          <a:bodyPr wrap="square" rtlCol="0">
            <a:spAutoFit/>
          </a:bodyPr>
          <a:lstStyle/>
          <a:p>
            <a:pPr>
              <a:lnSpc>
                <a:spcPts val="2200"/>
              </a:lnSpc>
            </a:pPr>
            <a:r>
              <a:rPr lang="en-US" sz="2400" dirty="0"/>
              <a:t>Clinical and community models </a:t>
            </a:r>
          </a:p>
          <a:p>
            <a:pPr>
              <a:lnSpc>
                <a:spcPts val="2200"/>
              </a:lnSpc>
            </a:pPr>
            <a:r>
              <a:rPr lang="en-US" sz="2400" dirty="0"/>
              <a:t>of care</a:t>
            </a:r>
            <a:endParaRPr lang="en-AU" sz="2400" dirty="0"/>
          </a:p>
        </p:txBody>
      </p:sp>
      <p:sp>
        <p:nvSpPr>
          <p:cNvPr id="10" name="TextBox 9">
            <a:extLst>
              <a:ext uri="{FF2B5EF4-FFF2-40B4-BE49-F238E27FC236}">
                <a16:creationId xmlns:a16="http://schemas.microsoft.com/office/drawing/2014/main" id="{C5521BBC-AC33-4532-B7B7-5FC087E3448E}"/>
              </a:ext>
            </a:extLst>
          </p:cNvPr>
          <p:cNvSpPr txBox="1"/>
          <p:nvPr/>
        </p:nvSpPr>
        <p:spPr>
          <a:xfrm>
            <a:off x="1567805" y="4965547"/>
            <a:ext cx="2720617" cy="938719"/>
          </a:xfrm>
          <a:prstGeom prst="rect">
            <a:avLst/>
          </a:prstGeom>
          <a:noFill/>
        </p:spPr>
        <p:txBody>
          <a:bodyPr wrap="none" rtlCol="0">
            <a:spAutoFit/>
          </a:bodyPr>
          <a:lstStyle/>
          <a:p>
            <a:pPr>
              <a:lnSpc>
                <a:spcPts val="2200"/>
              </a:lnSpc>
            </a:pPr>
            <a:r>
              <a:rPr lang="en-US" sz="2400" dirty="0"/>
              <a:t>Individual/group</a:t>
            </a:r>
          </a:p>
          <a:p>
            <a:pPr>
              <a:lnSpc>
                <a:spcPts val="2200"/>
              </a:lnSpc>
            </a:pPr>
            <a:r>
              <a:rPr lang="en-US" sz="2400" dirty="0"/>
              <a:t>health coaching/</a:t>
            </a:r>
          </a:p>
          <a:p>
            <a:pPr>
              <a:lnSpc>
                <a:spcPts val="2200"/>
              </a:lnSpc>
            </a:pPr>
            <a:r>
              <a:rPr lang="en-US" sz="2400" dirty="0" err="1"/>
              <a:t>behaviour</a:t>
            </a:r>
            <a:r>
              <a:rPr lang="en-US" sz="2400" dirty="0"/>
              <a:t> change </a:t>
            </a:r>
            <a:endParaRPr lang="en-AU" sz="2400" dirty="0"/>
          </a:p>
        </p:txBody>
      </p:sp>
      <p:sp>
        <p:nvSpPr>
          <p:cNvPr id="3" name="TextBox 2">
            <a:extLst>
              <a:ext uri="{FF2B5EF4-FFF2-40B4-BE49-F238E27FC236}">
                <a16:creationId xmlns:a16="http://schemas.microsoft.com/office/drawing/2014/main" id="{EDBACA7F-79F5-724E-AD91-EE5460A440F1}"/>
              </a:ext>
            </a:extLst>
          </p:cNvPr>
          <p:cNvSpPr txBox="1"/>
          <p:nvPr/>
        </p:nvSpPr>
        <p:spPr>
          <a:xfrm>
            <a:off x="7004379" y="6519446"/>
            <a:ext cx="4279647" cy="338554"/>
          </a:xfrm>
          <a:prstGeom prst="rect">
            <a:avLst/>
          </a:prstGeom>
          <a:noFill/>
        </p:spPr>
        <p:txBody>
          <a:bodyPr wrap="square" rtlCol="0">
            <a:spAutoFit/>
          </a:bodyPr>
          <a:lstStyle/>
          <a:p>
            <a:r>
              <a:rPr lang="en-US" sz="1600" dirty="0"/>
              <a:t>Dahlgren G, Whitehead M, 1991.</a:t>
            </a:r>
          </a:p>
        </p:txBody>
      </p:sp>
      <p:pic>
        <p:nvPicPr>
          <p:cNvPr id="11" name="Picture 1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6326" y="5904266"/>
            <a:ext cx="2124067" cy="492735"/>
          </a:xfrm>
          <a:prstGeom prst="rect">
            <a:avLst/>
          </a:prstGeom>
        </p:spPr>
      </p:pic>
    </p:spTree>
    <p:extLst>
      <p:ext uri="{BB962C8B-B14F-4D97-AF65-F5344CB8AC3E}">
        <p14:creationId xmlns:p14="http://schemas.microsoft.com/office/powerpoint/2010/main" val="16723023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995" y="360685"/>
            <a:ext cx="10738805" cy="1108061"/>
          </a:xfrm>
        </p:spPr>
        <p:txBody>
          <a:bodyPr/>
          <a:lstStyle/>
          <a:p>
            <a:r>
              <a:rPr lang="en-US" dirty="0" smtClean="0"/>
              <a:t>Many layers of LM that can make it </a:t>
            </a:r>
            <a:r>
              <a:rPr lang="en-US" b="1" dirty="0" smtClean="0"/>
              <a:t>effective</a:t>
            </a:r>
            <a:endParaRPr lang="en-AU" b="1" dirty="0"/>
          </a:p>
        </p:txBody>
      </p:sp>
      <p:pic>
        <p:nvPicPr>
          <p:cNvPr id="4" name="Content Placeholder 3" descr="Diagram&#10;&#10;Description automatically generated"/>
          <p:cNvPicPr>
            <a:picLocks noGrp="1"/>
          </p:cNvPicPr>
          <p:nvPr>
            <p:ph idx="1"/>
          </p:nvPr>
        </p:nvPicPr>
        <p:blipFill rotWithShape="1">
          <a:blip r:embed="rId2" cstate="print">
            <a:extLst>
              <a:ext uri="{28A0092B-C50C-407E-A947-70E740481C1C}">
                <a14:useLocalDpi xmlns:a14="http://schemas.microsoft.com/office/drawing/2010/main" val="0"/>
              </a:ext>
            </a:extLst>
          </a:blip>
          <a:srcRect t="20992" b="21207"/>
          <a:stretch/>
        </p:blipFill>
        <p:spPr bwMode="auto">
          <a:xfrm>
            <a:off x="781235" y="1220171"/>
            <a:ext cx="9152877" cy="5011953"/>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1393794" y="6125592"/>
            <a:ext cx="9809827" cy="646331"/>
          </a:xfrm>
          <a:prstGeom prst="rect">
            <a:avLst/>
          </a:prstGeom>
          <a:noFill/>
        </p:spPr>
        <p:txBody>
          <a:bodyPr wrap="square" rtlCol="0">
            <a:spAutoFit/>
          </a:bodyPr>
          <a:lstStyle/>
          <a:p>
            <a:r>
              <a:rPr lang="en-US" sz="1200" dirty="0" smtClean="0"/>
              <a:t>Marx W, Manger S, O’Neill A, et al, Clinical </a:t>
            </a:r>
            <a:r>
              <a:rPr lang="en-US" sz="1200" dirty="0"/>
              <a:t>Guidelines for the Use of Lifestyle-based Mental Health Care in Major Depressive Disorder: The World Federation of Societies for Biological Psychiatry (WFSBP) and Australasian Society of Lifestyle Medicine (ASLM) </a:t>
            </a:r>
            <a:r>
              <a:rPr lang="en-US" sz="1200" dirty="0" smtClean="0"/>
              <a:t>Taskforce, 2022 (pre-print, </a:t>
            </a:r>
            <a:r>
              <a:rPr lang="en-US" sz="1200" smtClean="0"/>
              <a:t>not to be </a:t>
            </a:r>
            <a:r>
              <a:rPr lang="en-US" sz="1200" dirty="0" smtClean="0"/>
              <a:t>shared)</a:t>
            </a:r>
            <a:endParaRPr lang="en-AU" sz="1200"/>
          </a:p>
          <a:p>
            <a:endParaRPr lang="en-AU" sz="1200" dirty="0"/>
          </a:p>
        </p:txBody>
      </p:sp>
    </p:spTree>
    <p:extLst>
      <p:ext uri="{BB962C8B-B14F-4D97-AF65-F5344CB8AC3E}">
        <p14:creationId xmlns:p14="http://schemas.microsoft.com/office/powerpoint/2010/main" val="16340550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more…</a:t>
            </a:r>
            <a:endParaRPr lang="en-AU" dirty="0"/>
          </a:p>
        </p:txBody>
      </p:sp>
      <p:sp>
        <p:nvSpPr>
          <p:cNvPr id="3" name="Content Placeholder 2"/>
          <p:cNvSpPr>
            <a:spLocks noGrp="1"/>
          </p:cNvSpPr>
          <p:nvPr>
            <p:ph idx="1"/>
          </p:nvPr>
        </p:nvSpPr>
        <p:spPr>
          <a:xfrm>
            <a:off x="391160" y="1705451"/>
            <a:ext cx="8657147" cy="4351338"/>
          </a:xfrm>
        </p:spPr>
        <p:txBody>
          <a:bodyPr>
            <a:normAutofit/>
          </a:bodyPr>
          <a:lstStyle/>
          <a:p>
            <a:r>
              <a:rPr lang="en-US" dirty="0" smtClean="0"/>
              <a:t>Health support and Peer led services </a:t>
            </a:r>
            <a:r>
              <a:rPr lang="en-US" sz="2000" dirty="0" smtClean="0"/>
              <a:t>e.g. PSWs, health coaching, link workers, community wellbeing officers, digital assistants</a:t>
            </a:r>
            <a:endParaRPr lang="en-US" sz="2000" dirty="0" smtClean="0"/>
          </a:p>
          <a:p>
            <a:r>
              <a:rPr lang="en-US" dirty="0"/>
              <a:t>Group and shared medical </a:t>
            </a:r>
            <a:r>
              <a:rPr lang="en-US" dirty="0" smtClean="0"/>
              <a:t>appointments</a:t>
            </a:r>
            <a:endParaRPr lang="en-US" dirty="0" smtClean="0"/>
          </a:p>
          <a:p>
            <a:r>
              <a:rPr lang="en-US" dirty="0" smtClean="0"/>
              <a:t>Stepped </a:t>
            </a:r>
            <a:r>
              <a:rPr lang="en-US" dirty="0" smtClean="0"/>
              <a:t>Care/Staged Care/Segmented Care models</a:t>
            </a:r>
          </a:p>
          <a:p>
            <a:r>
              <a:rPr lang="en-US" dirty="0" smtClean="0"/>
              <a:t>Integrated care</a:t>
            </a:r>
            <a:endParaRPr lang="en-US" dirty="0" smtClean="0"/>
          </a:p>
          <a:p>
            <a:r>
              <a:rPr lang="en-US" dirty="0" smtClean="0"/>
              <a:t>Proactive health initiatives </a:t>
            </a:r>
            <a:r>
              <a:rPr lang="en-US" sz="2000" dirty="0" smtClean="0"/>
              <a:t>e.g. school, work, civic community</a:t>
            </a:r>
            <a:endParaRPr lang="en-US" sz="3200" dirty="0" smtClean="0"/>
          </a:p>
          <a:p>
            <a:r>
              <a:rPr lang="en-US" dirty="0" smtClean="0"/>
              <a:t>Digital technology</a:t>
            </a:r>
          </a:p>
          <a:p>
            <a:r>
              <a:rPr lang="en-US" dirty="0" smtClean="0"/>
              <a:t>Built environments</a:t>
            </a:r>
          </a:p>
          <a:p>
            <a:endParaRPr lang="en-US" dirty="0" smtClean="0"/>
          </a:p>
        </p:txBody>
      </p:sp>
    </p:spTree>
    <p:extLst>
      <p:ext uri="{BB962C8B-B14F-4D97-AF65-F5344CB8AC3E}">
        <p14:creationId xmlns:p14="http://schemas.microsoft.com/office/powerpoint/2010/main" val="37134568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CC8DED-17B4-46A9-AC34-3BB815D580B2}"/>
              </a:ext>
            </a:extLst>
          </p:cNvPr>
          <p:cNvPicPr>
            <a:picLocks noChangeAspect="1"/>
          </p:cNvPicPr>
          <p:nvPr/>
        </p:nvPicPr>
        <p:blipFill rotWithShape="1">
          <a:blip r:embed="rId2"/>
          <a:srcRect l="26512" t="26666" r="25785" b="16125"/>
          <a:stretch/>
        </p:blipFill>
        <p:spPr>
          <a:xfrm>
            <a:off x="6375991" y="0"/>
            <a:ext cx="5816009" cy="3923414"/>
          </a:xfrm>
          <a:prstGeom prst="rect">
            <a:avLst/>
          </a:prstGeom>
        </p:spPr>
      </p:pic>
      <p:pic>
        <p:nvPicPr>
          <p:cNvPr id="1026" name="Picture 2">
            <a:extLst>
              <a:ext uri="{FF2B5EF4-FFF2-40B4-BE49-F238E27FC236}">
                <a16:creationId xmlns:a16="http://schemas.microsoft.com/office/drawing/2014/main" id="{A015F4B1-E110-4277-89CF-99AA21202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27514"/>
            <a:ext cx="6280625" cy="443048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0A3991B-CD78-4BB8-86B4-156A42B93810}"/>
              </a:ext>
            </a:extLst>
          </p:cNvPr>
          <p:cNvSpPr/>
          <p:nvPr/>
        </p:nvSpPr>
        <p:spPr>
          <a:xfrm>
            <a:off x="357520" y="309748"/>
            <a:ext cx="5887179" cy="2215991"/>
          </a:xfrm>
          <a:prstGeom prst="rect">
            <a:avLst/>
          </a:prstGeom>
        </p:spPr>
        <p:txBody>
          <a:bodyPr wrap="square">
            <a:spAutoFit/>
          </a:bodyPr>
          <a:lstStyle/>
          <a:p>
            <a:endParaRPr lang="en-US" sz="2400" dirty="0" smtClean="0">
              <a:latin typeface="+mj-lt"/>
            </a:endParaRPr>
          </a:p>
          <a:p>
            <a:r>
              <a:rPr lang="en-US" sz="2400" dirty="0" smtClean="0">
                <a:latin typeface="+mj-lt"/>
              </a:rPr>
              <a:t>2017 </a:t>
            </a:r>
            <a:r>
              <a:rPr lang="en-US" sz="2400" dirty="0">
                <a:latin typeface="+mj-lt"/>
              </a:rPr>
              <a:t>cited as “paradigm shift”  in MH care</a:t>
            </a:r>
          </a:p>
          <a:p>
            <a:r>
              <a:rPr lang="en-US" sz="2400" dirty="0">
                <a:latin typeface="+mj-lt"/>
              </a:rPr>
              <a:t>40 sites across 11 </a:t>
            </a:r>
            <a:r>
              <a:rPr lang="en-US" sz="2400" dirty="0" smtClean="0">
                <a:latin typeface="+mj-lt"/>
              </a:rPr>
              <a:t>districts</a:t>
            </a:r>
          </a:p>
          <a:p>
            <a:endParaRPr lang="en-US" sz="2400" dirty="0">
              <a:latin typeface="+mj-lt"/>
            </a:endParaRPr>
          </a:p>
          <a:p>
            <a:r>
              <a:rPr lang="en-US" sz="2400" dirty="0">
                <a:solidFill>
                  <a:srgbClr val="222222"/>
                </a:solidFill>
                <a:latin typeface="+mj-lt"/>
              </a:rPr>
              <a:t>H</a:t>
            </a:r>
            <a:r>
              <a:rPr lang="en-US" sz="2400" dirty="0" smtClean="0">
                <a:solidFill>
                  <a:srgbClr val="222222"/>
                </a:solidFill>
                <a:latin typeface="+mj-lt"/>
              </a:rPr>
              <a:t>ealth </a:t>
            </a:r>
            <a:r>
              <a:rPr lang="en-US" sz="2400" dirty="0">
                <a:solidFill>
                  <a:srgbClr val="222222"/>
                </a:solidFill>
                <a:latin typeface="+mj-lt"/>
              </a:rPr>
              <a:t>coach, HIP and GP are working in sync</a:t>
            </a:r>
          </a:p>
          <a:p>
            <a:endParaRPr lang="en-AU" dirty="0"/>
          </a:p>
        </p:txBody>
      </p:sp>
      <p:sp>
        <p:nvSpPr>
          <p:cNvPr id="4" name="Rectangle 3">
            <a:extLst>
              <a:ext uri="{FF2B5EF4-FFF2-40B4-BE49-F238E27FC236}">
                <a16:creationId xmlns:a16="http://schemas.microsoft.com/office/drawing/2014/main" id="{1DA1604D-7986-49D7-9029-DF0892AC2665}"/>
              </a:ext>
            </a:extLst>
          </p:cNvPr>
          <p:cNvSpPr/>
          <p:nvPr/>
        </p:nvSpPr>
        <p:spPr>
          <a:xfrm>
            <a:off x="6074229" y="4064928"/>
            <a:ext cx="5954485" cy="2554545"/>
          </a:xfrm>
          <a:prstGeom prst="rect">
            <a:avLst/>
          </a:prstGeom>
        </p:spPr>
        <p:txBody>
          <a:bodyPr wrap="square">
            <a:spAutoFit/>
          </a:bodyPr>
          <a:lstStyle/>
          <a:p>
            <a:pPr marL="285750" indent="-285750" fontAlgn="base">
              <a:buFont typeface="Arial" panose="020B0604020202020204" pitchFamily="34" charset="0"/>
              <a:buChar char="•"/>
            </a:pPr>
            <a:r>
              <a:rPr lang="en-US" sz="2000" dirty="0" smtClean="0">
                <a:solidFill>
                  <a:srgbClr val="000000"/>
                </a:solidFill>
                <a:latin typeface="+mj-lt"/>
              </a:rPr>
              <a:t>Significant </a:t>
            </a:r>
            <a:r>
              <a:rPr lang="en-US" sz="2000" dirty="0">
                <a:solidFill>
                  <a:srgbClr val="000000"/>
                </a:solidFill>
                <a:latin typeface="+mj-lt"/>
              </a:rPr>
              <a:t>reduction symptom scores (PH/MH) ;</a:t>
            </a:r>
            <a:r>
              <a:rPr lang="en-US" sz="2000" b="1" u="sng" dirty="0">
                <a:solidFill>
                  <a:srgbClr val="000000"/>
                </a:solidFill>
                <a:latin typeface="+mj-lt"/>
              </a:rPr>
              <a:t> greatest improvement in Maori</a:t>
            </a:r>
            <a:endParaRPr lang="en-US" sz="2000" dirty="0">
              <a:solidFill>
                <a:srgbClr val="000000"/>
              </a:solidFill>
              <a:latin typeface="+mj-lt"/>
            </a:endParaRPr>
          </a:p>
          <a:p>
            <a:pPr marL="285750" indent="-285750" fontAlgn="base">
              <a:buFont typeface="Arial" panose="020B0604020202020204" pitchFamily="34" charset="0"/>
              <a:buChar char="•"/>
            </a:pPr>
            <a:r>
              <a:rPr lang="en-US" sz="2000" dirty="0">
                <a:solidFill>
                  <a:srgbClr val="222222"/>
                </a:solidFill>
                <a:latin typeface="+mj-lt"/>
              </a:rPr>
              <a:t>Increased access; </a:t>
            </a:r>
            <a:r>
              <a:rPr lang="en-US" sz="2000" dirty="0">
                <a:solidFill>
                  <a:srgbClr val="444444"/>
                </a:solidFill>
                <a:latin typeface="+mj-lt"/>
              </a:rPr>
              <a:t>reaching more than 3 times as many people as existing referral-based therapy services.</a:t>
            </a:r>
            <a:r>
              <a:rPr lang="en-US" sz="2000" dirty="0">
                <a:solidFill>
                  <a:srgbClr val="222222"/>
                </a:solidFill>
                <a:latin typeface="+mj-lt"/>
              </a:rPr>
              <a:t> </a:t>
            </a:r>
            <a:r>
              <a:rPr lang="en-US" sz="2000" dirty="0" smtClean="0">
                <a:solidFill>
                  <a:srgbClr val="222222"/>
                </a:solidFill>
                <a:latin typeface="+mj-lt"/>
              </a:rPr>
              <a:t>75% </a:t>
            </a:r>
            <a:r>
              <a:rPr lang="en-US" sz="2000" dirty="0">
                <a:solidFill>
                  <a:srgbClr val="222222"/>
                </a:solidFill>
                <a:latin typeface="+mj-lt"/>
              </a:rPr>
              <a:t>were seen within five days</a:t>
            </a:r>
            <a:endParaRPr lang="en-US" sz="2000" dirty="0">
              <a:solidFill>
                <a:srgbClr val="000000"/>
              </a:solidFill>
              <a:latin typeface="+mj-lt"/>
            </a:endParaRPr>
          </a:p>
          <a:p>
            <a:pPr marL="285750" indent="-285750" fontAlgn="base">
              <a:buFont typeface="Arial" panose="020B0604020202020204" pitchFamily="34" charset="0"/>
              <a:buChar char="•"/>
            </a:pPr>
            <a:r>
              <a:rPr lang="en-US" sz="2000" dirty="0">
                <a:solidFill>
                  <a:srgbClr val="222222"/>
                </a:solidFill>
                <a:latin typeface="+mj-lt"/>
              </a:rPr>
              <a:t>Reduced prescribing of psychotropic medications</a:t>
            </a:r>
          </a:p>
          <a:p>
            <a:pPr marL="285750" indent="-285750" fontAlgn="base">
              <a:buFont typeface="Arial" panose="020B0604020202020204" pitchFamily="34" charset="0"/>
              <a:buChar char="•"/>
            </a:pPr>
            <a:r>
              <a:rPr lang="en-US" sz="2000" dirty="0">
                <a:solidFill>
                  <a:srgbClr val="222222"/>
                </a:solidFill>
                <a:latin typeface="+mj-lt"/>
              </a:rPr>
              <a:t>High level satisfaction levels with service for both users </a:t>
            </a:r>
            <a:r>
              <a:rPr lang="en-US" sz="2000" b="1" u="sng" dirty="0">
                <a:solidFill>
                  <a:srgbClr val="222222"/>
                </a:solidFill>
                <a:latin typeface="+mj-lt"/>
              </a:rPr>
              <a:t>and therapist's </a:t>
            </a:r>
            <a:r>
              <a:rPr lang="en-US" sz="2000" dirty="0">
                <a:solidFill>
                  <a:srgbClr val="222222"/>
                </a:solidFill>
                <a:latin typeface="+mj-lt"/>
              </a:rPr>
              <a:t>average score of 9/10 </a:t>
            </a:r>
            <a:endParaRPr lang="en-US" sz="2000" b="0" i="0" u="none" strike="noStrike" dirty="0">
              <a:solidFill>
                <a:srgbClr val="222222"/>
              </a:solidFill>
              <a:effectLst/>
              <a:latin typeface="+mj-lt"/>
            </a:endParaRPr>
          </a:p>
        </p:txBody>
      </p:sp>
    </p:spTree>
    <p:extLst>
      <p:ext uri="{BB962C8B-B14F-4D97-AF65-F5344CB8AC3E}">
        <p14:creationId xmlns:p14="http://schemas.microsoft.com/office/powerpoint/2010/main" val="9883713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custDataLst>
              <p:tags r:id="rId1"/>
            </p:custDataLst>
          </p:nvPr>
        </p:nvSpPr>
        <p:spPr>
          <a:xfrm>
            <a:off x="1390650" y="381000"/>
            <a:ext cx="9658351" cy="1143000"/>
          </a:xfrm>
          <a:prstGeom prst="rect">
            <a:avLst/>
          </a:prstGeom>
        </p:spPr>
        <p:txBody>
          <a:bodyPr/>
          <a:lstStyle>
            <a:lvl1pPr algn="l" defTabSz="914400" rtl="0" eaLnBrk="1" latinLnBrk="0" hangingPunct="1">
              <a:spcBef>
                <a:spcPct val="0"/>
              </a:spcBef>
              <a:buNone/>
              <a:defRPr lang="en-US" sz="4400" kern="1200" dirty="0" smtClean="0">
                <a:solidFill>
                  <a:srgbClr val="31AAC4"/>
                </a:solidFill>
                <a:latin typeface="Caviar Dreams"/>
                <a:ea typeface="+mj-ea"/>
                <a:cs typeface="Caviar Dreams"/>
              </a:defRPr>
            </a:lvl1pPr>
          </a:lstStyle>
          <a:p>
            <a:pPr algn="ctr"/>
            <a:r>
              <a:rPr lang="en-US" sz="4000" dirty="0" smtClean="0">
                <a:solidFill>
                  <a:schemeClr val="tx1"/>
                </a:solidFill>
                <a:latin typeface="Open Sans" charset="0"/>
                <a:ea typeface="Open Sans" charset="0"/>
                <a:cs typeface="Open Sans" charset="0"/>
              </a:rPr>
              <a:t>Declarations</a:t>
            </a:r>
            <a:endParaRPr lang="en-US" sz="4000" dirty="0">
              <a:solidFill>
                <a:schemeClr val="tx1"/>
              </a:solidFill>
              <a:latin typeface="Open Sans" charset="0"/>
              <a:ea typeface="Open Sans" charset="0"/>
              <a:cs typeface="Open Sans" charset="0"/>
            </a:endParaRPr>
          </a:p>
        </p:txBody>
      </p:sp>
      <p:sp>
        <p:nvSpPr>
          <p:cNvPr id="8" name="Content Placeholder 4"/>
          <p:cNvSpPr txBox="1">
            <a:spLocks/>
          </p:cNvSpPr>
          <p:nvPr>
            <p:custDataLst>
              <p:tags r:id="rId2"/>
            </p:custDataLst>
          </p:nvPr>
        </p:nvSpPr>
        <p:spPr>
          <a:xfrm>
            <a:off x="990601" y="1295400"/>
            <a:ext cx="10591800" cy="45720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Futura Light"/>
                <a:ea typeface="+mn-ea"/>
                <a:cs typeface="Futura Light"/>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Futura Light"/>
                <a:ea typeface="+mn-ea"/>
                <a:cs typeface="Futura Light"/>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Futura Light"/>
                <a:ea typeface="+mn-ea"/>
                <a:cs typeface="Futura Light"/>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Futura Light"/>
                <a:ea typeface="+mn-ea"/>
                <a:cs typeface="Futura Light"/>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Futura Light"/>
                <a:ea typeface="+mn-ea"/>
                <a:cs typeface="Futura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spcBef>
                <a:spcPts val="600"/>
              </a:spcBef>
              <a:buNone/>
            </a:pPr>
            <a:endParaRPr lang="en-US" sz="3200" dirty="0"/>
          </a:p>
          <a:p>
            <a:pPr>
              <a:lnSpc>
                <a:spcPct val="120000"/>
              </a:lnSpc>
              <a:spcBef>
                <a:spcPts val="600"/>
              </a:spcBef>
            </a:pPr>
            <a:r>
              <a:rPr lang="en-US" sz="3200" dirty="0" smtClean="0"/>
              <a:t>No financial COI</a:t>
            </a:r>
            <a:endParaRPr lang="en-US" sz="3200" dirty="0"/>
          </a:p>
          <a:p>
            <a:pPr>
              <a:lnSpc>
                <a:spcPct val="120000"/>
              </a:lnSpc>
              <a:spcBef>
                <a:spcPts val="600"/>
              </a:spcBef>
            </a:pPr>
            <a:r>
              <a:rPr lang="en-US" sz="3200" dirty="0" smtClean="0">
                <a:latin typeface="Open Sans" charset="0"/>
                <a:ea typeface="Open Sans" charset="0"/>
                <a:cs typeface="Open Sans" charset="0"/>
              </a:rPr>
              <a:t>Not being paid or incentivized in this </a:t>
            </a:r>
            <a:r>
              <a:rPr lang="en-US" sz="3200" dirty="0" smtClean="0">
                <a:latin typeface="Open Sans" charset="0"/>
                <a:ea typeface="Open Sans" charset="0"/>
                <a:cs typeface="Open Sans" charset="0"/>
              </a:rPr>
              <a:t>talk (Equally Well paid for accommodation – thank you)</a:t>
            </a:r>
            <a:endParaRPr lang="en-US" sz="3200" dirty="0" smtClean="0">
              <a:latin typeface="Open Sans" charset="0"/>
              <a:ea typeface="Open Sans" charset="0"/>
              <a:cs typeface="Open Sans" charset="0"/>
            </a:endParaRPr>
          </a:p>
          <a:p>
            <a:pPr>
              <a:lnSpc>
                <a:spcPct val="120000"/>
              </a:lnSpc>
              <a:spcBef>
                <a:spcPts val="600"/>
              </a:spcBef>
            </a:pPr>
            <a:r>
              <a:rPr lang="en-US" sz="3200" dirty="0" smtClean="0">
                <a:latin typeface="Open Sans" charset="0"/>
                <a:ea typeface="Open Sans" charset="0"/>
                <a:cs typeface="Open Sans" charset="0"/>
              </a:rPr>
              <a:t>Pro-bono President of ASLM</a:t>
            </a:r>
            <a:endParaRPr lang="en-AU" sz="3200" dirty="0">
              <a:latin typeface="Open Sans" charset="0"/>
              <a:ea typeface="Open Sans" charset="0"/>
              <a:cs typeface="Open Sans" charset="0"/>
            </a:endParaRPr>
          </a:p>
          <a:p>
            <a:pPr marL="0" indent="0">
              <a:lnSpc>
                <a:spcPct val="120000"/>
              </a:lnSpc>
              <a:spcBef>
                <a:spcPts val="600"/>
              </a:spcBef>
              <a:buNone/>
            </a:pPr>
            <a:endParaRPr lang="en-US" sz="2000" dirty="0">
              <a:solidFill>
                <a:srgbClr val="9BBB59"/>
              </a:solidFill>
              <a:latin typeface="Open Sans" charset="0"/>
              <a:ea typeface="Open Sans" charset="0"/>
              <a:cs typeface="Open Sans" charset="0"/>
            </a:endParaRPr>
          </a:p>
          <a:p>
            <a:pPr marL="0" indent="0">
              <a:lnSpc>
                <a:spcPct val="120000"/>
              </a:lnSpc>
              <a:spcBef>
                <a:spcPts val="600"/>
              </a:spcBef>
              <a:buNone/>
            </a:pPr>
            <a:endParaRPr lang="en-US" sz="2000" dirty="0">
              <a:solidFill>
                <a:srgbClr val="9BBB59"/>
              </a:solidFill>
              <a:latin typeface="Open Sans" charset="0"/>
              <a:ea typeface="Open Sans" charset="0"/>
              <a:cs typeface="Open Sans" charset="0"/>
            </a:endParaRPr>
          </a:p>
          <a:p>
            <a:pPr>
              <a:lnSpc>
                <a:spcPct val="120000"/>
              </a:lnSpc>
              <a:spcBef>
                <a:spcPts val="600"/>
              </a:spcBef>
            </a:pPr>
            <a:endParaRPr lang="en-US" sz="2000" dirty="0">
              <a:solidFill>
                <a:schemeClr val="tx1">
                  <a:lumMod val="50000"/>
                  <a:lumOff val="50000"/>
                </a:schemeClr>
              </a:solidFill>
              <a:latin typeface="Open Sans" charset="0"/>
              <a:ea typeface="Open Sans" charset="0"/>
              <a:cs typeface="Open Sans" charset="0"/>
            </a:endParaRPr>
          </a:p>
          <a:p>
            <a:pPr>
              <a:lnSpc>
                <a:spcPct val="120000"/>
              </a:lnSpc>
              <a:spcBef>
                <a:spcPts val="600"/>
              </a:spcBef>
            </a:pPr>
            <a:endParaRPr lang="en-US" sz="2000" dirty="0">
              <a:solidFill>
                <a:schemeClr val="tx1">
                  <a:lumMod val="50000"/>
                  <a:lumOff val="50000"/>
                </a:schemeClr>
              </a:solidFill>
              <a:latin typeface="Open Sans" charset="0"/>
              <a:ea typeface="Open Sans" charset="0"/>
              <a:cs typeface="Open Sans" charset="0"/>
            </a:endParaRPr>
          </a:p>
          <a:p>
            <a:pPr>
              <a:lnSpc>
                <a:spcPct val="120000"/>
              </a:lnSpc>
              <a:spcBef>
                <a:spcPts val="600"/>
              </a:spcBef>
            </a:pPr>
            <a:endParaRPr lang="en-US" sz="2000" dirty="0">
              <a:solidFill>
                <a:schemeClr val="tx1">
                  <a:lumMod val="50000"/>
                  <a:lumOff val="50000"/>
                </a:schemeClr>
              </a:solidFill>
              <a:latin typeface="Open Sans" charset="0"/>
              <a:ea typeface="Open Sans" charset="0"/>
              <a:cs typeface="Open Sans" charset="0"/>
            </a:endParaRPr>
          </a:p>
          <a:p>
            <a:pPr>
              <a:lnSpc>
                <a:spcPct val="120000"/>
              </a:lnSpc>
              <a:spcBef>
                <a:spcPts val="600"/>
              </a:spcBef>
            </a:pPr>
            <a:endParaRPr lang="en-US" sz="2000" dirty="0">
              <a:solidFill>
                <a:schemeClr val="tx1">
                  <a:lumMod val="50000"/>
                  <a:lumOff val="50000"/>
                </a:schemeClr>
              </a:solidFill>
              <a:latin typeface="Open Sans" charset="0"/>
              <a:ea typeface="Open Sans" charset="0"/>
              <a:cs typeface="Open Sans" charset="0"/>
            </a:endParaRPr>
          </a:p>
        </p:txBody>
      </p:sp>
      <p:pic>
        <p:nvPicPr>
          <p:cNvPr id="7" name="Picture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46593" y="6172200"/>
            <a:ext cx="2124067" cy="492735"/>
          </a:xfrm>
          <a:prstGeom prst="rect">
            <a:avLst/>
          </a:prstGeom>
        </p:spPr>
      </p:pic>
    </p:spTree>
    <p:extLst>
      <p:ext uri="{BB962C8B-B14F-4D97-AF65-F5344CB8AC3E}">
        <p14:creationId xmlns:p14="http://schemas.microsoft.com/office/powerpoint/2010/main" val="412735351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995" y="304914"/>
            <a:ext cx="10738805" cy="1108061"/>
          </a:xfrm>
        </p:spPr>
        <p:txBody>
          <a:bodyPr/>
          <a:lstStyle/>
          <a:p>
            <a:r>
              <a:rPr lang="en-US" dirty="0" smtClean="0"/>
              <a:t>Health service design</a:t>
            </a:r>
            <a:endParaRPr lang="en-AU" dirty="0"/>
          </a:p>
        </p:txBody>
      </p:sp>
      <p:sp>
        <p:nvSpPr>
          <p:cNvPr id="3" name="Content Placeholder 2"/>
          <p:cNvSpPr>
            <a:spLocks noGrp="1"/>
          </p:cNvSpPr>
          <p:nvPr>
            <p:ph idx="1"/>
          </p:nvPr>
        </p:nvSpPr>
        <p:spPr>
          <a:xfrm>
            <a:off x="614995" y="1149525"/>
            <a:ext cx="11194567" cy="4251059"/>
          </a:xfrm>
        </p:spPr>
        <p:txBody>
          <a:bodyPr/>
          <a:lstStyle/>
          <a:p>
            <a:pPr marL="0" indent="0" algn="ctr">
              <a:buNone/>
            </a:pPr>
            <a:r>
              <a:rPr lang="en-US" i="1" dirty="0" smtClean="0"/>
              <a:t>“The contribution of the built environment to outcomes for the service user is a largely neglected area…</a:t>
            </a:r>
          </a:p>
          <a:p>
            <a:pPr marL="0" indent="0" algn="ctr">
              <a:buNone/>
            </a:pPr>
            <a:r>
              <a:rPr lang="en-US" i="1" dirty="0" smtClean="0"/>
              <a:t>[Yet] Evaluations </a:t>
            </a:r>
            <a:r>
              <a:rPr lang="en-US" i="1" dirty="0"/>
              <a:t>of specific design interventions show that good design of the built environment in a clinical service leads to better clinical outcomes and lowers stress for both service users and </a:t>
            </a:r>
            <a:r>
              <a:rPr lang="en-US" i="1" dirty="0" smtClean="0"/>
              <a:t>staff…</a:t>
            </a:r>
          </a:p>
          <a:p>
            <a:pPr marL="0" indent="0" algn="ctr">
              <a:buNone/>
            </a:pPr>
            <a:r>
              <a:rPr lang="en-US" i="1" dirty="0"/>
              <a:t>given that the built environment represents a modifiable </a:t>
            </a:r>
            <a:r>
              <a:rPr lang="en-US" i="1" dirty="0" smtClean="0"/>
              <a:t>feature…it </a:t>
            </a:r>
            <a:r>
              <a:rPr lang="en-US" i="1" dirty="0"/>
              <a:t>is surprising how little the design of mental health service facilities has been considered”</a:t>
            </a:r>
            <a:r>
              <a:rPr lang="en-US" i="1" dirty="0" smtClean="0"/>
              <a:t> </a:t>
            </a:r>
          </a:p>
          <a:p>
            <a:pPr marL="0" indent="0" algn="ctr">
              <a:buNone/>
            </a:pPr>
            <a:endParaRPr lang="en-AU" i="1" dirty="0"/>
          </a:p>
        </p:txBody>
      </p:sp>
      <p:pic>
        <p:nvPicPr>
          <p:cNvPr id="4" name="Picture 3"/>
          <p:cNvPicPr>
            <a:picLocks noChangeAspect="1"/>
          </p:cNvPicPr>
          <p:nvPr/>
        </p:nvPicPr>
        <p:blipFill rotWithShape="1">
          <a:blip r:embed="rId2"/>
          <a:srcRect l="1853" t="12474" r="42818" b="48123"/>
          <a:stretch/>
        </p:blipFill>
        <p:spPr>
          <a:xfrm>
            <a:off x="3938185" y="4694216"/>
            <a:ext cx="4732621" cy="1895815"/>
          </a:xfrm>
          <a:prstGeom prst="rect">
            <a:avLst/>
          </a:prstGeom>
        </p:spPr>
      </p:pic>
      <p:sp>
        <p:nvSpPr>
          <p:cNvPr id="8" name="Rounded Rectangle 7"/>
          <p:cNvSpPr/>
          <p:nvPr/>
        </p:nvSpPr>
        <p:spPr>
          <a:xfrm>
            <a:off x="4429034" y="6107502"/>
            <a:ext cx="3101826" cy="250166"/>
          </a:xfrm>
          <a:prstGeom prst="roundRect">
            <a:avLst/>
          </a:prstGeom>
          <a:noFill/>
          <a:ln w="28575">
            <a:solidFill>
              <a:srgbClr val="F02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0" name="Straight Arrow Connector 9"/>
          <p:cNvCxnSpPr/>
          <p:nvPr/>
        </p:nvCxnSpPr>
        <p:spPr>
          <a:xfrm>
            <a:off x="3165894" y="6185140"/>
            <a:ext cx="128533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33383" y="5712291"/>
            <a:ext cx="3548279" cy="369332"/>
          </a:xfrm>
          <a:prstGeom prst="rect">
            <a:avLst/>
          </a:prstGeom>
          <a:noFill/>
        </p:spPr>
        <p:txBody>
          <a:bodyPr wrap="none" rtlCol="0">
            <a:spAutoFit/>
          </a:bodyPr>
          <a:lstStyle/>
          <a:p>
            <a:r>
              <a:rPr lang="en-US" dirty="0" smtClean="0"/>
              <a:t>Health and design working together</a:t>
            </a:r>
            <a:endParaRPr lang="en-AU" dirty="0"/>
          </a:p>
        </p:txBody>
      </p:sp>
    </p:spTree>
    <p:extLst>
      <p:ext uri="{BB962C8B-B14F-4D97-AF65-F5344CB8AC3E}">
        <p14:creationId xmlns:p14="http://schemas.microsoft.com/office/powerpoint/2010/main" val="10549591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2994351" y="1043513"/>
            <a:ext cx="6245157" cy="5398851"/>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p:cNvSpPr/>
          <p:nvPr/>
        </p:nvSpPr>
        <p:spPr>
          <a:xfrm>
            <a:off x="4113031" y="1919001"/>
            <a:ext cx="3900792" cy="3589507"/>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p:cNvSpPr>
            <a:spLocks noGrp="1"/>
          </p:cNvSpPr>
          <p:nvPr>
            <p:ph type="title"/>
          </p:nvPr>
        </p:nvSpPr>
        <p:spPr>
          <a:xfrm>
            <a:off x="694024" y="-143633"/>
            <a:ext cx="10738805" cy="1108061"/>
          </a:xfrm>
        </p:spPr>
        <p:txBody>
          <a:bodyPr/>
          <a:lstStyle/>
          <a:p>
            <a:r>
              <a:rPr lang="en-US" dirty="0" smtClean="0"/>
              <a:t>Onion model of health &amp; wellbeing services?</a:t>
            </a:r>
            <a:endParaRPr lang="en-AU" dirty="0"/>
          </a:p>
        </p:txBody>
      </p:sp>
      <p:sp>
        <p:nvSpPr>
          <p:cNvPr id="4" name="Oval 3"/>
          <p:cNvSpPr/>
          <p:nvPr/>
        </p:nvSpPr>
        <p:spPr>
          <a:xfrm>
            <a:off x="5338717" y="3027955"/>
            <a:ext cx="1410510" cy="1284052"/>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SELF</a:t>
            </a:r>
            <a:endParaRPr lang="en-AU" dirty="0"/>
          </a:p>
        </p:txBody>
      </p:sp>
      <p:sp>
        <p:nvSpPr>
          <p:cNvPr id="7" name="TextBox 6"/>
          <p:cNvSpPr txBox="1"/>
          <p:nvPr/>
        </p:nvSpPr>
        <p:spPr>
          <a:xfrm>
            <a:off x="6749227" y="2610307"/>
            <a:ext cx="750526" cy="369332"/>
          </a:xfrm>
          <a:prstGeom prst="rect">
            <a:avLst/>
          </a:prstGeom>
          <a:noFill/>
        </p:spPr>
        <p:txBody>
          <a:bodyPr wrap="none" rtlCol="0">
            <a:spAutoFit/>
          </a:bodyPr>
          <a:lstStyle/>
          <a:p>
            <a:r>
              <a:rPr lang="en-US" dirty="0" smtClean="0"/>
              <a:t>Home</a:t>
            </a:r>
            <a:endParaRPr lang="en-AU" dirty="0"/>
          </a:p>
        </p:txBody>
      </p:sp>
      <p:sp>
        <p:nvSpPr>
          <p:cNvPr id="8" name="TextBox 7"/>
          <p:cNvSpPr txBox="1"/>
          <p:nvPr/>
        </p:nvSpPr>
        <p:spPr>
          <a:xfrm>
            <a:off x="5358291" y="4671286"/>
            <a:ext cx="1517275" cy="369332"/>
          </a:xfrm>
          <a:prstGeom prst="rect">
            <a:avLst/>
          </a:prstGeom>
          <a:noFill/>
        </p:spPr>
        <p:txBody>
          <a:bodyPr wrap="none" rtlCol="0">
            <a:spAutoFit/>
          </a:bodyPr>
          <a:lstStyle/>
          <a:p>
            <a:r>
              <a:rPr lang="en-US" dirty="0" smtClean="0"/>
              <a:t>Health service</a:t>
            </a:r>
            <a:endParaRPr lang="en-AU" dirty="0"/>
          </a:p>
        </p:txBody>
      </p:sp>
      <p:sp>
        <p:nvSpPr>
          <p:cNvPr id="9" name="TextBox 8"/>
          <p:cNvSpPr txBox="1"/>
          <p:nvPr/>
        </p:nvSpPr>
        <p:spPr>
          <a:xfrm>
            <a:off x="6749227" y="3795314"/>
            <a:ext cx="1276311" cy="369332"/>
          </a:xfrm>
          <a:prstGeom prst="rect">
            <a:avLst/>
          </a:prstGeom>
          <a:noFill/>
        </p:spPr>
        <p:txBody>
          <a:bodyPr wrap="none" rtlCol="0">
            <a:spAutoFit/>
          </a:bodyPr>
          <a:lstStyle/>
          <a:p>
            <a:r>
              <a:rPr lang="en-US" dirty="0" smtClean="0"/>
              <a:t>Community</a:t>
            </a:r>
            <a:endParaRPr lang="en-AU" dirty="0"/>
          </a:p>
        </p:txBody>
      </p:sp>
      <p:sp>
        <p:nvSpPr>
          <p:cNvPr id="10" name="TextBox 9"/>
          <p:cNvSpPr txBox="1"/>
          <p:nvPr/>
        </p:nvSpPr>
        <p:spPr>
          <a:xfrm>
            <a:off x="4405608" y="3942675"/>
            <a:ext cx="686342" cy="369332"/>
          </a:xfrm>
          <a:prstGeom prst="rect">
            <a:avLst/>
          </a:prstGeom>
          <a:noFill/>
        </p:spPr>
        <p:txBody>
          <a:bodyPr wrap="none" rtlCol="0">
            <a:spAutoFit/>
          </a:bodyPr>
          <a:lstStyle/>
          <a:p>
            <a:r>
              <a:rPr lang="en-US" dirty="0" smtClean="0"/>
              <a:t>Work</a:t>
            </a:r>
            <a:endParaRPr lang="en-AU" dirty="0"/>
          </a:p>
        </p:txBody>
      </p:sp>
      <p:sp>
        <p:nvSpPr>
          <p:cNvPr id="11" name="TextBox 10"/>
          <p:cNvSpPr txBox="1"/>
          <p:nvPr/>
        </p:nvSpPr>
        <p:spPr>
          <a:xfrm>
            <a:off x="4688634" y="2707183"/>
            <a:ext cx="806631" cy="369332"/>
          </a:xfrm>
          <a:prstGeom prst="rect">
            <a:avLst/>
          </a:prstGeom>
          <a:noFill/>
        </p:spPr>
        <p:txBody>
          <a:bodyPr wrap="none" rtlCol="0">
            <a:spAutoFit/>
          </a:bodyPr>
          <a:lstStyle/>
          <a:p>
            <a:r>
              <a:rPr lang="en-US" dirty="0" smtClean="0"/>
              <a:t>School</a:t>
            </a:r>
            <a:endParaRPr lang="en-AU" dirty="0"/>
          </a:p>
        </p:txBody>
      </p:sp>
      <p:sp>
        <p:nvSpPr>
          <p:cNvPr id="12" name="TextBox 11"/>
          <p:cNvSpPr txBox="1"/>
          <p:nvPr/>
        </p:nvSpPr>
        <p:spPr>
          <a:xfrm>
            <a:off x="7278840" y="5148904"/>
            <a:ext cx="1402948" cy="369332"/>
          </a:xfrm>
          <a:prstGeom prst="rect">
            <a:avLst/>
          </a:prstGeom>
          <a:noFill/>
        </p:spPr>
        <p:txBody>
          <a:bodyPr wrap="none" rtlCol="0">
            <a:spAutoFit/>
          </a:bodyPr>
          <a:lstStyle/>
          <a:p>
            <a:r>
              <a:rPr lang="en-US" dirty="0" smtClean="0"/>
              <a:t>Public health</a:t>
            </a:r>
            <a:endParaRPr lang="en-AU" dirty="0"/>
          </a:p>
        </p:txBody>
      </p:sp>
      <p:sp>
        <p:nvSpPr>
          <p:cNvPr id="13" name="TextBox 12"/>
          <p:cNvSpPr txBox="1"/>
          <p:nvPr/>
        </p:nvSpPr>
        <p:spPr>
          <a:xfrm>
            <a:off x="8189590" y="3096368"/>
            <a:ext cx="874150" cy="369332"/>
          </a:xfrm>
          <a:prstGeom prst="rect">
            <a:avLst/>
          </a:prstGeom>
          <a:noFill/>
        </p:spPr>
        <p:txBody>
          <a:bodyPr wrap="none" rtlCol="0">
            <a:spAutoFit/>
          </a:bodyPr>
          <a:lstStyle/>
          <a:p>
            <a:r>
              <a:rPr lang="en-US" dirty="0" smtClean="0"/>
              <a:t>Culture</a:t>
            </a:r>
            <a:endParaRPr lang="en-AU" dirty="0"/>
          </a:p>
        </p:txBody>
      </p:sp>
      <p:sp>
        <p:nvSpPr>
          <p:cNvPr id="14" name="TextBox 13"/>
          <p:cNvSpPr txBox="1"/>
          <p:nvPr/>
        </p:nvSpPr>
        <p:spPr>
          <a:xfrm>
            <a:off x="7238223" y="1734335"/>
            <a:ext cx="843693" cy="369332"/>
          </a:xfrm>
          <a:prstGeom prst="rect">
            <a:avLst/>
          </a:prstGeom>
          <a:noFill/>
        </p:spPr>
        <p:txBody>
          <a:bodyPr wrap="none" rtlCol="0">
            <a:spAutoFit/>
          </a:bodyPr>
          <a:lstStyle/>
          <a:p>
            <a:r>
              <a:rPr lang="en-US" dirty="0" smtClean="0"/>
              <a:t>Politics</a:t>
            </a:r>
            <a:endParaRPr lang="en-AU" dirty="0"/>
          </a:p>
        </p:txBody>
      </p:sp>
      <p:sp>
        <p:nvSpPr>
          <p:cNvPr id="15" name="TextBox 14"/>
          <p:cNvSpPr txBox="1"/>
          <p:nvPr/>
        </p:nvSpPr>
        <p:spPr>
          <a:xfrm>
            <a:off x="4158842" y="1646788"/>
            <a:ext cx="1179875" cy="369332"/>
          </a:xfrm>
          <a:prstGeom prst="rect">
            <a:avLst/>
          </a:prstGeom>
          <a:noFill/>
        </p:spPr>
        <p:txBody>
          <a:bodyPr wrap="none" rtlCol="0">
            <a:spAutoFit/>
          </a:bodyPr>
          <a:lstStyle/>
          <a:p>
            <a:r>
              <a:rPr lang="en-US" dirty="0" smtClean="0"/>
              <a:t>Economics</a:t>
            </a:r>
            <a:endParaRPr lang="en-AU" dirty="0"/>
          </a:p>
        </p:txBody>
      </p:sp>
      <p:sp>
        <p:nvSpPr>
          <p:cNvPr id="16" name="TextBox 15"/>
          <p:cNvSpPr txBox="1"/>
          <p:nvPr/>
        </p:nvSpPr>
        <p:spPr>
          <a:xfrm>
            <a:off x="3045771" y="3465700"/>
            <a:ext cx="1107419" cy="369332"/>
          </a:xfrm>
          <a:prstGeom prst="rect">
            <a:avLst/>
          </a:prstGeom>
          <a:noFill/>
        </p:spPr>
        <p:txBody>
          <a:bodyPr wrap="none" rtlCol="0">
            <a:spAutoFit/>
          </a:bodyPr>
          <a:lstStyle/>
          <a:p>
            <a:r>
              <a:rPr lang="en-US" dirty="0" smtClean="0"/>
              <a:t>Ecological</a:t>
            </a:r>
            <a:endParaRPr lang="en-AU" dirty="0"/>
          </a:p>
        </p:txBody>
      </p:sp>
      <p:sp>
        <p:nvSpPr>
          <p:cNvPr id="18" name="TextBox 17"/>
          <p:cNvSpPr txBox="1"/>
          <p:nvPr/>
        </p:nvSpPr>
        <p:spPr>
          <a:xfrm>
            <a:off x="3887679" y="5372158"/>
            <a:ext cx="1451038" cy="369332"/>
          </a:xfrm>
          <a:prstGeom prst="rect">
            <a:avLst/>
          </a:prstGeom>
          <a:noFill/>
        </p:spPr>
        <p:txBody>
          <a:bodyPr wrap="none" rtlCol="0">
            <a:spAutoFit/>
          </a:bodyPr>
          <a:lstStyle/>
          <a:p>
            <a:r>
              <a:rPr lang="en-US" dirty="0" smtClean="0"/>
              <a:t>Technological</a:t>
            </a:r>
            <a:endParaRPr lang="en-AU" dirty="0"/>
          </a:p>
        </p:txBody>
      </p:sp>
      <p:cxnSp>
        <p:nvCxnSpPr>
          <p:cNvPr id="22" name="Straight Arrow Connector 21"/>
          <p:cNvCxnSpPr/>
          <p:nvPr/>
        </p:nvCxnSpPr>
        <p:spPr>
          <a:xfrm flipH="1">
            <a:off x="8189590" y="1275052"/>
            <a:ext cx="1244472" cy="10496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2686073" y="4584220"/>
            <a:ext cx="2301897" cy="3307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803794" y="4329627"/>
            <a:ext cx="2202622" cy="1200329"/>
          </a:xfrm>
          <a:prstGeom prst="rect">
            <a:avLst/>
          </a:prstGeom>
          <a:noFill/>
        </p:spPr>
        <p:txBody>
          <a:bodyPr wrap="square" rtlCol="0">
            <a:spAutoFit/>
          </a:bodyPr>
          <a:lstStyle/>
          <a:p>
            <a:r>
              <a:rPr lang="en-US" b="1" dirty="0" smtClean="0"/>
              <a:t>Micro-environments</a:t>
            </a:r>
            <a:r>
              <a:rPr lang="en-US" dirty="0" smtClean="0"/>
              <a:t>:</a:t>
            </a:r>
          </a:p>
          <a:p>
            <a:r>
              <a:rPr lang="en-US" dirty="0" smtClean="0"/>
              <a:t>Potentially more opportunity to influence</a:t>
            </a:r>
            <a:endParaRPr lang="en-AU" dirty="0"/>
          </a:p>
        </p:txBody>
      </p:sp>
      <p:sp>
        <p:nvSpPr>
          <p:cNvPr id="27" name="TextBox 26"/>
          <p:cNvSpPr txBox="1"/>
          <p:nvPr/>
        </p:nvSpPr>
        <p:spPr>
          <a:xfrm>
            <a:off x="9473174" y="908124"/>
            <a:ext cx="2500599" cy="923330"/>
          </a:xfrm>
          <a:prstGeom prst="rect">
            <a:avLst/>
          </a:prstGeom>
          <a:noFill/>
        </p:spPr>
        <p:txBody>
          <a:bodyPr wrap="square" rtlCol="0">
            <a:spAutoFit/>
          </a:bodyPr>
          <a:lstStyle/>
          <a:p>
            <a:r>
              <a:rPr lang="en-US" b="1" dirty="0" smtClean="0"/>
              <a:t>Macro-environments:</a:t>
            </a:r>
          </a:p>
          <a:p>
            <a:r>
              <a:rPr lang="en-US" dirty="0" smtClean="0"/>
              <a:t>Harder and slower to influence</a:t>
            </a:r>
            <a:endParaRPr lang="en-AU" dirty="0"/>
          </a:p>
        </p:txBody>
      </p:sp>
      <p:cxnSp>
        <p:nvCxnSpPr>
          <p:cNvPr id="29" name="Straight Arrow Connector 28"/>
          <p:cNvCxnSpPr/>
          <p:nvPr/>
        </p:nvCxnSpPr>
        <p:spPr>
          <a:xfrm>
            <a:off x="5864010" y="1734335"/>
            <a:ext cx="29183" cy="16123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6235157" y="2610307"/>
            <a:ext cx="0" cy="7364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6039108" y="1734335"/>
            <a:ext cx="9728" cy="16123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6235157" y="1734335"/>
            <a:ext cx="0" cy="5903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303232" y="855981"/>
            <a:ext cx="3434879" cy="2677656"/>
          </a:xfrm>
          <a:prstGeom prst="rect">
            <a:avLst/>
          </a:prstGeom>
          <a:noFill/>
        </p:spPr>
        <p:txBody>
          <a:bodyPr wrap="square" rtlCol="0">
            <a:spAutoFit/>
          </a:bodyPr>
          <a:lstStyle/>
          <a:p>
            <a:r>
              <a:rPr lang="en-US" sz="2400" dirty="0" smtClean="0"/>
              <a:t>Environmental factors are conducive to health or disease</a:t>
            </a:r>
          </a:p>
          <a:p>
            <a:endParaRPr lang="en-US" sz="2400" dirty="0" smtClean="0"/>
          </a:p>
          <a:p>
            <a:pPr marL="342900" indent="-342900">
              <a:buFont typeface="Wingdings" panose="05000000000000000000" pitchFamily="2" charset="2"/>
              <a:buChar char="à"/>
            </a:pPr>
            <a:r>
              <a:rPr lang="en-US" sz="2400" dirty="0" smtClean="0">
                <a:sym typeface="Wingdings" panose="05000000000000000000" pitchFamily="2" charset="2"/>
              </a:rPr>
              <a:t>What aspects of </a:t>
            </a:r>
          </a:p>
          <a:p>
            <a:r>
              <a:rPr lang="en-US" sz="2400" dirty="0">
                <a:sym typeface="Wingdings" panose="05000000000000000000" pitchFamily="2" charset="2"/>
              </a:rPr>
              <a:t>e</a:t>
            </a:r>
            <a:r>
              <a:rPr lang="en-US" sz="2400" dirty="0" smtClean="0">
                <a:sym typeface="Wingdings" panose="05000000000000000000" pitchFamily="2" charset="2"/>
              </a:rPr>
              <a:t>ach level are </a:t>
            </a:r>
          </a:p>
          <a:p>
            <a:r>
              <a:rPr lang="en-US" sz="2400" dirty="0" smtClean="0">
                <a:sym typeface="Wingdings" panose="05000000000000000000" pitchFamily="2" charset="2"/>
              </a:rPr>
              <a:t>modifiable? </a:t>
            </a:r>
            <a:endParaRPr lang="en-US" sz="2400" dirty="0" smtClean="0"/>
          </a:p>
        </p:txBody>
      </p:sp>
      <p:sp>
        <p:nvSpPr>
          <p:cNvPr id="3" name="Rounded Rectangle 2"/>
          <p:cNvSpPr/>
          <p:nvPr/>
        </p:nvSpPr>
        <p:spPr>
          <a:xfrm>
            <a:off x="264120" y="2016120"/>
            <a:ext cx="2664156" cy="3725370"/>
          </a:xfrm>
          <a:prstGeom prst="roundRect">
            <a:avLst/>
          </a:prstGeom>
          <a:noFill/>
          <a:ln w="57150">
            <a:solidFill>
              <a:srgbClr val="F02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9548756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FAQ: “So…how do I do this where I work?”</a:t>
            </a:r>
            <a:endParaRPr lang="en-AU" i="1" dirty="0"/>
          </a:p>
        </p:txBody>
      </p:sp>
      <p:sp>
        <p:nvSpPr>
          <p:cNvPr id="4" name="Oval 3"/>
          <p:cNvSpPr/>
          <p:nvPr/>
        </p:nvSpPr>
        <p:spPr>
          <a:xfrm>
            <a:off x="506817" y="2779158"/>
            <a:ext cx="2289545" cy="21824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t>SELF</a:t>
            </a:r>
            <a:endParaRPr lang="en-AU" sz="6600"/>
          </a:p>
        </p:txBody>
      </p:sp>
      <p:sp>
        <p:nvSpPr>
          <p:cNvPr id="6" name="Plus 5"/>
          <p:cNvSpPr/>
          <p:nvPr/>
        </p:nvSpPr>
        <p:spPr>
          <a:xfrm>
            <a:off x="7628861" y="3232700"/>
            <a:ext cx="1360967" cy="1254642"/>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p:cNvSpPr txBox="1"/>
          <p:nvPr/>
        </p:nvSpPr>
        <p:spPr>
          <a:xfrm>
            <a:off x="252823" y="5265278"/>
            <a:ext cx="11478078" cy="1384995"/>
          </a:xfrm>
          <a:prstGeom prst="rect">
            <a:avLst/>
          </a:prstGeom>
          <a:noFill/>
        </p:spPr>
        <p:txBody>
          <a:bodyPr wrap="none" rtlCol="0">
            <a:spAutoFit/>
          </a:bodyPr>
          <a:lstStyle/>
          <a:p>
            <a:pPr algn="ctr"/>
            <a:r>
              <a:rPr lang="en-US" sz="3200" dirty="0" smtClean="0">
                <a:solidFill>
                  <a:srgbClr val="FF0000"/>
                </a:solidFill>
              </a:rPr>
              <a:t>And if you are a “decision maker” or “executive” </a:t>
            </a:r>
          </a:p>
          <a:p>
            <a:pPr marL="457200" indent="-457200" algn="ctr">
              <a:buFont typeface="Wingdings" panose="05000000000000000000" pitchFamily="2" charset="2"/>
              <a:buChar char="à"/>
            </a:pPr>
            <a:r>
              <a:rPr lang="en-US" sz="2800" b="1" smtClean="0">
                <a:solidFill>
                  <a:srgbClr val="FF0000"/>
                </a:solidFill>
                <a:sym typeface="Wingdings" panose="05000000000000000000" pitchFamily="2" charset="2"/>
              </a:rPr>
              <a:t>YOU</a:t>
            </a:r>
            <a:r>
              <a:rPr lang="en-US" sz="2800" smtClean="0">
                <a:solidFill>
                  <a:srgbClr val="FF0000"/>
                </a:solidFill>
                <a:sym typeface="Wingdings" panose="05000000000000000000" pitchFamily="2" charset="2"/>
              </a:rPr>
              <a:t> </a:t>
            </a:r>
            <a:r>
              <a:rPr lang="en-US" sz="2800" dirty="0" smtClean="0">
                <a:solidFill>
                  <a:srgbClr val="FF0000"/>
                </a:solidFill>
                <a:sym typeface="Wingdings" panose="05000000000000000000" pitchFamily="2" charset="2"/>
              </a:rPr>
              <a:t>NEED TO PROTECT PAID STAFF TIME </a:t>
            </a:r>
            <a:r>
              <a:rPr lang="en-US" sz="2800" smtClean="0">
                <a:solidFill>
                  <a:srgbClr val="FF0000"/>
                </a:solidFill>
                <a:sym typeface="Wingdings" panose="05000000000000000000" pitchFamily="2" charset="2"/>
              </a:rPr>
              <a:t>FOR INNOVATION and SELF-CARE</a:t>
            </a:r>
            <a:endParaRPr lang="en-US" sz="2800" dirty="0" smtClean="0">
              <a:solidFill>
                <a:srgbClr val="FF0000"/>
              </a:solidFill>
              <a:sym typeface="Wingdings" panose="05000000000000000000" pitchFamily="2" charset="2"/>
            </a:endParaRPr>
          </a:p>
          <a:p>
            <a:pPr algn="ctr"/>
            <a:r>
              <a:rPr lang="en-US" sz="2400" dirty="0" smtClean="0">
                <a:solidFill>
                  <a:srgbClr val="FF0000"/>
                </a:solidFill>
                <a:sym typeface="Wingdings" panose="05000000000000000000" pitchFamily="2" charset="2"/>
              </a:rPr>
              <a:t>(like many businesses do)</a:t>
            </a:r>
            <a:endParaRPr lang="en-AU" sz="2400">
              <a:solidFill>
                <a:srgbClr val="FF0000"/>
              </a:solidFill>
            </a:endParaRPr>
          </a:p>
        </p:txBody>
      </p:sp>
      <p:sp>
        <p:nvSpPr>
          <p:cNvPr id="8" name="Oval 7"/>
          <p:cNvSpPr/>
          <p:nvPr/>
        </p:nvSpPr>
        <p:spPr>
          <a:xfrm>
            <a:off x="4688958" y="2768781"/>
            <a:ext cx="2289545" cy="21824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t>TEAM</a:t>
            </a:r>
            <a:endParaRPr lang="en-AU" sz="6600"/>
          </a:p>
        </p:txBody>
      </p:sp>
      <p:sp>
        <p:nvSpPr>
          <p:cNvPr id="9" name="Oval 8"/>
          <p:cNvSpPr/>
          <p:nvPr/>
        </p:nvSpPr>
        <p:spPr>
          <a:xfrm>
            <a:off x="9338930" y="2610913"/>
            <a:ext cx="2289545" cy="21824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t>TIME</a:t>
            </a:r>
            <a:endParaRPr lang="en-AU" sz="6600"/>
          </a:p>
        </p:txBody>
      </p:sp>
      <p:sp>
        <p:nvSpPr>
          <p:cNvPr id="10" name="Plus 9"/>
          <p:cNvSpPr/>
          <p:nvPr/>
        </p:nvSpPr>
        <p:spPr>
          <a:xfrm>
            <a:off x="3126858" y="3232700"/>
            <a:ext cx="1360967" cy="1254642"/>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0707343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995" y="289740"/>
            <a:ext cx="10738805" cy="1108061"/>
          </a:xfrm>
        </p:spPr>
        <p:txBody>
          <a:bodyPr/>
          <a:lstStyle/>
          <a:p>
            <a:r>
              <a:rPr lang="en-AU" dirty="0"/>
              <a:t>Rogers’ Diffusion of Innovations curve</a:t>
            </a:r>
          </a:p>
        </p:txBody>
      </p:sp>
      <p:pic>
        <p:nvPicPr>
          <p:cNvPr id="1026" name="Picture 2" descr="File:Technology-Adoption-Lifecycle.png - Wiki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15" y="2029142"/>
            <a:ext cx="11167595" cy="445740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509239" y="6319850"/>
            <a:ext cx="8540257" cy="461665"/>
          </a:xfrm>
          <a:prstGeom prst="rect">
            <a:avLst/>
          </a:prstGeom>
        </p:spPr>
        <p:txBody>
          <a:bodyPr wrap="square">
            <a:spAutoFit/>
          </a:bodyPr>
          <a:lstStyle/>
          <a:p>
            <a:r>
              <a:rPr lang="en-AU" sz="1200" dirty="0"/>
              <a:t>Craig </a:t>
            </a:r>
            <a:r>
              <a:rPr lang="en-AU" sz="1200" dirty="0" err="1" smtClean="0"/>
              <a:t>Chelius</a:t>
            </a:r>
            <a:r>
              <a:rPr lang="en-AU" sz="1200" dirty="0" smtClean="0"/>
              <a:t>, </a:t>
            </a:r>
            <a:r>
              <a:rPr lang="en-US" sz="1200" dirty="0" smtClean="0">
                <a:solidFill>
                  <a:srgbClr val="202122"/>
                </a:solidFill>
              </a:rPr>
              <a:t>as </a:t>
            </a:r>
            <a:r>
              <a:rPr lang="en-US" sz="1200" dirty="0">
                <a:solidFill>
                  <a:srgbClr val="202122"/>
                </a:solidFill>
              </a:rPr>
              <a:t>described in Geoffrey </a:t>
            </a:r>
            <a:r>
              <a:rPr lang="en-US" sz="1200" dirty="0" smtClean="0">
                <a:solidFill>
                  <a:srgbClr val="202122"/>
                </a:solidFill>
              </a:rPr>
              <a:t>Moore's book</a:t>
            </a:r>
            <a:r>
              <a:rPr lang="en-US" sz="1200" dirty="0">
                <a:solidFill>
                  <a:srgbClr val="202122"/>
                </a:solidFill>
              </a:rPr>
              <a:t> </a:t>
            </a:r>
            <a:r>
              <a:rPr lang="en-US" sz="1200" dirty="0"/>
              <a:t>Crossing the </a:t>
            </a:r>
            <a:r>
              <a:rPr lang="en-US" sz="1200" dirty="0" smtClean="0"/>
              <a:t>Chasm, 2009</a:t>
            </a:r>
          </a:p>
          <a:p>
            <a:r>
              <a:rPr lang="en-US" sz="1200" dirty="0"/>
              <a:t>Rogers E. </a:t>
            </a:r>
            <a:r>
              <a:rPr lang="en-US" sz="1200" i="1" dirty="0"/>
              <a:t>Diffusion of innovations.</a:t>
            </a:r>
            <a:r>
              <a:rPr lang="en-US" sz="1200" dirty="0"/>
              <a:t> 5. New York: The Free Press; 2003</a:t>
            </a:r>
            <a:endParaRPr lang="en-AU" sz="1000" dirty="0"/>
          </a:p>
        </p:txBody>
      </p:sp>
      <p:cxnSp>
        <p:nvCxnSpPr>
          <p:cNvPr id="4" name="Straight Arrow Connector 3"/>
          <p:cNvCxnSpPr/>
          <p:nvPr/>
        </p:nvCxnSpPr>
        <p:spPr>
          <a:xfrm>
            <a:off x="1856421" y="2368916"/>
            <a:ext cx="179769" cy="4214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614995" y="2322576"/>
            <a:ext cx="3508949" cy="156126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Box 13"/>
          <p:cNvSpPr txBox="1"/>
          <p:nvPr/>
        </p:nvSpPr>
        <p:spPr>
          <a:xfrm>
            <a:off x="109510" y="1776218"/>
            <a:ext cx="2307042" cy="523220"/>
          </a:xfrm>
          <a:prstGeom prst="rect">
            <a:avLst/>
          </a:prstGeom>
          <a:noFill/>
        </p:spPr>
        <p:txBody>
          <a:bodyPr wrap="none" rtlCol="0">
            <a:spAutoFit/>
          </a:bodyPr>
          <a:lstStyle/>
          <a:p>
            <a:r>
              <a:rPr lang="en-US" sz="2800" dirty="0" smtClean="0">
                <a:solidFill>
                  <a:srgbClr val="FF0000"/>
                </a:solidFill>
              </a:rPr>
              <a:t>Identify these!</a:t>
            </a:r>
            <a:endParaRPr lang="en-AU" sz="2800" dirty="0">
              <a:solidFill>
                <a:srgbClr val="FF0000"/>
              </a:solidFill>
            </a:endParaRPr>
          </a:p>
        </p:txBody>
      </p:sp>
      <p:cxnSp>
        <p:nvCxnSpPr>
          <p:cNvPr id="9" name="Straight Arrow Connector 8"/>
          <p:cNvCxnSpPr/>
          <p:nvPr/>
        </p:nvCxnSpPr>
        <p:spPr>
          <a:xfrm>
            <a:off x="1856421" y="2368916"/>
            <a:ext cx="1133761" cy="3089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129668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custDataLst>
              <p:tags r:id="rId1"/>
            </p:custDataLst>
          </p:nvPr>
        </p:nvSpPr>
        <p:spPr>
          <a:xfrm>
            <a:off x="1390650" y="381000"/>
            <a:ext cx="9658351" cy="1143000"/>
          </a:xfrm>
          <a:prstGeom prst="rect">
            <a:avLst/>
          </a:prstGeom>
        </p:spPr>
        <p:txBody>
          <a:bodyPr/>
          <a:lstStyle>
            <a:lvl1pPr algn="l" defTabSz="914400" rtl="0" eaLnBrk="1" latinLnBrk="0" hangingPunct="1">
              <a:spcBef>
                <a:spcPct val="0"/>
              </a:spcBef>
              <a:buNone/>
              <a:defRPr lang="en-US" sz="4400" kern="1200" dirty="0" smtClean="0">
                <a:solidFill>
                  <a:srgbClr val="31AAC4"/>
                </a:solidFill>
                <a:latin typeface="Caviar Dreams"/>
                <a:ea typeface="+mj-ea"/>
                <a:cs typeface="Caviar Dreams"/>
              </a:defRPr>
            </a:lvl1pPr>
          </a:lstStyle>
          <a:p>
            <a:pPr algn="ctr"/>
            <a:r>
              <a:rPr lang="en-US" sz="4000" dirty="0" smtClean="0">
                <a:solidFill>
                  <a:schemeClr val="tx1"/>
                </a:solidFill>
                <a:latin typeface="Open Sans" charset="0"/>
                <a:ea typeface="Open Sans" charset="0"/>
                <a:cs typeface="Open Sans" charset="0"/>
              </a:rPr>
              <a:t>Find the innovators/champions</a:t>
            </a:r>
            <a:endParaRPr lang="en-US" sz="4000" dirty="0">
              <a:solidFill>
                <a:schemeClr val="tx1"/>
              </a:solidFill>
              <a:latin typeface="Open Sans" charset="0"/>
              <a:ea typeface="Open Sans" charset="0"/>
              <a:cs typeface="Open Sans" charset="0"/>
            </a:endParaRPr>
          </a:p>
        </p:txBody>
      </p:sp>
      <p:sp>
        <p:nvSpPr>
          <p:cNvPr id="8" name="Content Placeholder 4"/>
          <p:cNvSpPr txBox="1">
            <a:spLocks/>
          </p:cNvSpPr>
          <p:nvPr>
            <p:custDataLst>
              <p:tags r:id="rId2"/>
            </p:custDataLst>
          </p:nvPr>
        </p:nvSpPr>
        <p:spPr>
          <a:xfrm>
            <a:off x="990600" y="1295400"/>
            <a:ext cx="10591800" cy="45720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Futura Light"/>
                <a:ea typeface="+mn-ea"/>
                <a:cs typeface="Futura Light"/>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Futura Light"/>
                <a:ea typeface="+mn-ea"/>
                <a:cs typeface="Futura Light"/>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Futura Light"/>
                <a:ea typeface="+mn-ea"/>
                <a:cs typeface="Futura Light"/>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Futura Light"/>
                <a:ea typeface="+mn-ea"/>
                <a:cs typeface="Futura Light"/>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Futura Light"/>
                <a:ea typeface="+mn-ea"/>
                <a:cs typeface="Futura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spcBef>
                <a:spcPts val="600"/>
              </a:spcBef>
              <a:buNone/>
            </a:pPr>
            <a:endParaRPr lang="en-US" sz="2000" dirty="0"/>
          </a:p>
          <a:p>
            <a:pPr marL="0" indent="0">
              <a:lnSpc>
                <a:spcPct val="120000"/>
              </a:lnSpc>
              <a:spcBef>
                <a:spcPts val="600"/>
              </a:spcBef>
              <a:buNone/>
            </a:pPr>
            <a:endParaRPr lang="en-US" sz="2000" dirty="0" smtClean="0">
              <a:solidFill>
                <a:schemeClr val="tx1">
                  <a:lumMod val="50000"/>
                  <a:lumOff val="50000"/>
                </a:schemeClr>
              </a:solidFill>
              <a:latin typeface="Open Sans" charset="0"/>
              <a:ea typeface="Open Sans" charset="0"/>
              <a:cs typeface="Open Sans" charset="0"/>
            </a:endParaRPr>
          </a:p>
          <a:p>
            <a:pPr marL="0" indent="0">
              <a:lnSpc>
                <a:spcPct val="120000"/>
              </a:lnSpc>
              <a:spcBef>
                <a:spcPts val="600"/>
              </a:spcBef>
              <a:buNone/>
            </a:pPr>
            <a:endParaRPr lang="en-AU" sz="2000" dirty="0">
              <a:solidFill>
                <a:schemeClr val="tx1">
                  <a:lumMod val="50000"/>
                  <a:lumOff val="50000"/>
                </a:schemeClr>
              </a:solidFill>
              <a:latin typeface="Open Sans" charset="0"/>
              <a:ea typeface="Open Sans" charset="0"/>
              <a:cs typeface="Open Sans" charset="0"/>
            </a:endParaRPr>
          </a:p>
          <a:p>
            <a:pPr marL="0" indent="0">
              <a:lnSpc>
                <a:spcPct val="120000"/>
              </a:lnSpc>
              <a:spcBef>
                <a:spcPts val="600"/>
              </a:spcBef>
              <a:buNone/>
            </a:pPr>
            <a:endParaRPr lang="en-US" sz="2000" dirty="0">
              <a:solidFill>
                <a:srgbClr val="9BBB59"/>
              </a:solidFill>
              <a:latin typeface="Open Sans" charset="0"/>
              <a:ea typeface="Open Sans" charset="0"/>
              <a:cs typeface="Open Sans" charset="0"/>
            </a:endParaRPr>
          </a:p>
          <a:p>
            <a:pPr marL="0" indent="0">
              <a:lnSpc>
                <a:spcPct val="120000"/>
              </a:lnSpc>
              <a:spcBef>
                <a:spcPts val="600"/>
              </a:spcBef>
              <a:buNone/>
            </a:pPr>
            <a:endParaRPr lang="en-US" sz="2000" dirty="0">
              <a:solidFill>
                <a:srgbClr val="9BBB59"/>
              </a:solidFill>
              <a:latin typeface="Open Sans" charset="0"/>
              <a:ea typeface="Open Sans" charset="0"/>
              <a:cs typeface="Open Sans" charset="0"/>
            </a:endParaRPr>
          </a:p>
          <a:p>
            <a:pPr>
              <a:lnSpc>
                <a:spcPct val="120000"/>
              </a:lnSpc>
              <a:spcBef>
                <a:spcPts val="600"/>
              </a:spcBef>
            </a:pPr>
            <a:endParaRPr lang="en-US" sz="2000" dirty="0">
              <a:solidFill>
                <a:schemeClr val="tx1">
                  <a:lumMod val="50000"/>
                  <a:lumOff val="50000"/>
                </a:schemeClr>
              </a:solidFill>
              <a:latin typeface="Open Sans" charset="0"/>
              <a:ea typeface="Open Sans" charset="0"/>
              <a:cs typeface="Open Sans" charset="0"/>
            </a:endParaRPr>
          </a:p>
          <a:p>
            <a:pPr>
              <a:lnSpc>
                <a:spcPct val="120000"/>
              </a:lnSpc>
              <a:spcBef>
                <a:spcPts val="600"/>
              </a:spcBef>
            </a:pPr>
            <a:endParaRPr lang="en-US" sz="2000" dirty="0">
              <a:solidFill>
                <a:schemeClr val="tx1">
                  <a:lumMod val="50000"/>
                  <a:lumOff val="50000"/>
                </a:schemeClr>
              </a:solidFill>
              <a:latin typeface="Open Sans" charset="0"/>
              <a:ea typeface="Open Sans" charset="0"/>
              <a:cs typeface="Open Sans" charset="0"/>
            </a:endParaRPr>
          </a:p>
          <a:p>
            <a:pPr>
              <a:lnSpc>
                <a:spcPct val="120000"/>
              </a:lnSpc>
              <a:spcBef>
                <a:spcPts val="600"/>
              </a:spcBef>
            </a:pPr>
            <a:endParaRPr lang="en-US" sz="2000" dirty="0">
              <a:solidFill>
                <a:schemeClr val="tx1">
                  <a:lumMod val="50000"/>
                  <a:lumOff val="50000"/>
                </a:schemeClr>
              </a:solidFill>
              <a:latin typeface="Open Sans" charset="0"/>
              <a:ea typeface="Open Sans" charset="0"/>
              <a:cs typeface="Open Sans" charset="0"/>
            </a:endParaRPr>
          </a:p>
          <a:p>
            <a:pPr>
              <a:lnSpc>
                <a:spcPct val="120000"/>
              </a:lnSpc>
              <a:spcBef>
                <a:spcPts val="600"/>
              </a:spcBef>
            </a:pPr>
            <a:endParaRPr lang="en-US" sz="2000" dirty="0">
              <a:solidFill>
                <a:schemeClr val="tx1">
                  <a:lumMod val="50000"/>
                  <a:lumOff val="50000"/>
                </a:schemeClr>
              </a:solidFill>
              <a:latin typeface="Open Sans" charset="0"/>
              <a:ea typeface="Open Sans" charset="0"/>
              <a:cs typeface="Open Sans" charset="0"/>
            </a:endParaRPr>
          </a:p>
        </p:txBody>
      </p:sp>
      <p:pic>
        <p:nvPicPr>
          <p:cNvPr id="7" name="Picture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46593" y="6172200"/>
            <a:ext cx="2124067" cy="492735"/>
          </a:xfrm>
          <a:prstGeom prst="rect">
            <a:avLst/>
          </a:prstGeom>
        </p:spPr>
      </p:pic>
      <p:pic>
        <p:nvPicPr>
          <p:cNvPr id="6" name="Picture 5"/>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rot="5400000">
            <a:off x="6766983" y="1966384"/>
            <a:ext cx="5503333" cy="4127500"/>
          </a:xfrm>
          <a:prstGeom prst="rect">
            <a:avLst/>
          </a:prstGeom>
        </p:spPr>
      </p:pic>
      <p:pic>
        <p:nvPicPr>
          <p:cNvPr id="2" name="Picture 1"/>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71645" y="1159759"/>
            <a:ext cx="6683254" cy="5012441"/>
          </a:xfrm>
          <a:prstGeom prst="rect">
            <a:avLst/>
          </a:prstGeom>
        </p:spPr>
      </p:pic>
    </p:spTree>
    <p:extLst>
      <p:ext uri="{BB962C8B-B14F-4D97-AF65-F5344CB8AC3E}">
        <p14:creationId xmlns:p14="http://schemas.microsoft.com/office/powerpoint/2010/main" val="218179915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on’t ask yourself what the world needs; as yourself wha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2191" y="523802"/>
            <a:ext cx="5798633" cy="5798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86904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48133" b="13483"/>
          <a:stretch/>
        </p:blipFill>
        <p:spPr>
          <a:xfrm>
            <a:off x="2672819" y="2428669"/>
            <a:ext cx="6723286" cy="1451609"/>
          </a:xfrm>
          <a:prstGeom prst="rect">
            <a:avLst/>
          </a:prstGeom>
        </p:spPr>
      </p:pic>
      <p:sp>
        <p:nvSpPr>
          <p:cNvPr id="3" name="TextBox 2"/>
          <p:cNvSpPr txBox="1"/>
          <p:nvPr/>
        </p:nvSpPr>
        <p:spPr>
          <a:xfrm>
            <a:off x="3773010" y="1509204"/>
            <a:ext cx="2615139" cy="769441"/>
          </a:xfrm>
          <a:prstGeom prst="rect">
            <a:avLst/>
          </a:prstGeom>
          <a:noFill/>
        </p:spPr>
        <p:txBody>
          <a:bodyPr wrap="none" rtlCol="0">
            <a:spAutoFit/>
          </a:bodyPr>
          <a:lstStyle/>
          <a:p>
            <a:r>
              <a:rPr lang="en-US" sz="4400" b="1" dirty="0" smtClean="0">
                <a:solidFill>
                  <a:schemeClr val="accent5">
                    <a:lumMod val="75000"/>
                  </a:schemeClr>
                </a:solidFill>
              </a:rPr>
              <a:t>Thank you</a:t>
            </a:r>
            <a:endParaRPr lang="en-AU" sz="4400" b="1" dirty="0">
              <a:solidFill>
                <a:schemeClr val="accent5">
                  <a:lumMod val="75000"/>
                </a:schemeClr>
              </a:solidFill>
            </a:endParaRPr>
          </a:p>
        </p:txBody>
      </p:sp>
    </p:spTree>
    <p:extLst>
      <p:ext uri="{BB962C8B-B14F-4D97-AF65-F5344CB8AC3E}">
        <p14:creationId xmlns:p14="http://schemas.microsoft.com/office/powerpoint/2010/main" val="102191656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246593" y="478726"/>
            <a:ext cx="9665827" cy="143764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AU" sz="4000" dirty="0">
              <a:latin typeface="Arial" panose="020B0604020202020204" pitchFamily="34" charset="0"/>
              <a:cs typeface="Arial" panose="020B0604020202020204" pitchFamily="34" charset="0"/>
            </a:endParaRPr>
          </a:p>
        </p:txBody>
      </p:sp>
      <p:sp>
        <p:nvSpPr>
          <p:cNvPr id="3" name="Subtitle 4"/>
          <p:cNvSpPr txBox="1">
            <a:spLocks/>
          </p:cNvSpPr>
          <p:nvPr/>
        </p:nvSpPr>
        <p:spPr>
          <a:xfrm>
            <a:off x="1175746" y="3123944"/>
            <a:ext cx="9666425" cy="278327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AU" sz="2800" dirty="0">
              <a:latin typeface="Arial" panose="020B0604020202020204" pitchFamily="34" charset="0"/>
              <a:cs typeface="Arial" panose="020B0604020202020204" pitchFamily="34" charset="0"/>
            </a:endParaRPr>
          </a:p>
        </p:txBody>
      </p:sp>
      <p:sp>
        <p:nvSpPr>
          <p:cNvPr id="4" name="Subtitle 4"/>
          <p:cNvSpPr txBox="1">
            <a:spLocks/>
          </p:cNvSpPr>
          <p:nvPr/>
        </p:nvSpPr>
        <p:spPr>
          <a:xfrm>
            <a:off x="227275" y="492094"/>
            <a:ext cx="5148954" cy="3875809"/>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dirty="0" smtClean="0">
                <a:latin typeface="Arial" panose="020B0604020202020204" pitchFamily="34" charset="0"/>
                <a:cs typeface="Arial" panose="020B0604020202020204" pitchFamily="34" charset="0"/>
              </a:rPr>
              <a:t>Pillars of Lifestyle Medicine</a:t>
            </a:r>
          </a:p>
          <a:p>
            <a:pPr marL="0" indent="0">
              <a:buNone/>
            </a:pPr>
            <a:endParaRPr lang="en-AU" sz="2400" dirty="0" smtClean="0">
              <a:latin typeface="Arial" panose="020B0604020202020204" pitchFamily="34" charset="0"/>
              <a:cs typeface="Arial" panose="020B0604020202020204" pitchFamily="34" charset="0"/>
            </a:endParaRPr>
          </a:p>
          <a:p>
            <a:pPr marL="514350" indent="-514350">
              <a:buFont typeface="+mj-lt"/>
              <a:buAutoNum type="arabicPeriod"/>
            </a:pPr>
            <a:r>
              <a:rPr lang="en-US" sz="2400" dirty="0" smtClean="0">
                <a:latin typeface="Arial" panose="020B0604020202020204" pitchFamily="34" charset="0"/>
                <a:cs typeface="Arial" panose="020B0604020202020204" pitchFamily="34" charset="0"/>
              </a:rPr>
              <a:t>Mind-Body practices (e.g. meditation, breath work)  </a:t>
            </a:r>
            <a:endParaRPr lang="en-AU" sz="2400" dirty="0" smtClean="0">
              <a:latin typeface="Arial" panose="020B0604020202020204" pitchFamily="34" charset="0"/>
              <a:cs typeface="Arial" panose="020B0604020202020204" pitchFamily="34" charset="0"/>
            </a:endParaRPr>
          </a:p>
          <a:p>
            <a:pPr marL="514350" indent="-514350">
              <a:buFont typeface="+mj-lt"/>
              <a:buAutoNum type="arabicPeriod"/>
            </a:pPr>
            <a:r>
              <a:rPr lang="en-AU" sz="2400" dirty="0" smtClean="0">
                <a:latin typeface="Arial" panose="020B0604020202020204" pitchFamily="34" charset="0"/>
                <a:cs typeface="Arial" panose="020B0604020202020204" pitchFamily="34" charset="0"/>
              </a:rPr>
              <a:t>Nutrition and Diet</a:t>
            </a:r>
            <a:endParaRPr lang="en-AU" sz="2400" dirty="0">
              <a:latin typeface="Arial" panose="020B0604020202020204" pitchFamily="34" charset="0"/>
              <a:cs typeface="Arial" panose="020B0604020202020204" pitchFamily="34" charset="0"/>
            </a:endParaRPr>
          </a:p>
          <a:p>
            <a:pPr marL="514350" indent="-514350">
              <a:buFont typeface="+mj-lt"/>
              <a:buAutoNum type="arabicPeriod"/>
            </a:pPr>
            <a:r>
              <a:rPr lang="en-US" sz="2400" dirty="0" smtClean="0">
                <a:latin typeface="Arial" panose="020B0604020202020204" pitchFamily="34" charset="0"/>
                <a:cs typeface="Arial" panose="020B0604020202020204" pitchFamily="34" charset="0"/>
              </a:rPr>
              <a:t>Physical Activity and Movement</a:t>
            </a:r>
            <a:endParaRPr lang="en-US" sz="2400" dirty="0">
              <a:latin typeface="Arial" panose="020B0604020202020204" pitchFamily="34" charset="0"/>
              <a:cs typeface="Arial" panose="020B0604020202020204" pitchFamily="34" charset="0"/>
            </a:endParaRPr>
          </a:p>
          <a:p>
            <a:pPr marL="514350" indent="-514350">
              <a:buFont typeface="+mj-lt"/>
              <a:buAutoNum type="arabicPeriod"/>
            </a:pPr>
            <a:r>
              <a:rPr lang="en-US" sz="2400" dirty="0" smtClean="0">
                <a:latin typeface="Arial" panose="020B0604020202020204" pitchFamily="34" charset="0"/>
                <a:cs typeface="Arial" panose="020B0604020202020204" pitchFamily="34" charset="0"/>
              </a:rPr>
              <a:t>Sleep Quality and Quantity</a:t>
            </a:r>
            <a:endParaRPr lang="en-US" sz="2400" dirty="0">
              <a:latin typeface="Arial" panose="020B0604020202020204" pitchFamily="34" charset="0"/>
              <a:cs typeface="Arial" panose="020B0604020202020204" pitchFamily="34" charset="0"/>
            </a:endParaRPr>
          </a:p>
          <a:p>
            <a:pPr marL="514350" indent="-514350">
              <a:buFont typeface="+mj-lt"/>
              <a:buAutoNum type="arabicPeriod"/>
            </a:pPr>
            <a:r>
              <a:rPr lang="en-US" sz="2400" dirty="0">
                <a:latin typeface="Arial" panose="020B0604020202020204" pitchFamily="34" charset="0"/>
                <a:cs typeface="Arial" panose="020B0604020202020204" pitchFamily="34" charset="0"/>
              </a:rPr>
              <a:t>Reducing </a:t>
            </a:r>
            <a:r>
              <a:rPr lang="en-US" sz="2400" dirty="0" smtClean="0">
                <a:latin typeface="Arial" panose="020B0604020202020204" pitchFamily="34" charset="0"/>
                <a:cs typeface="Arial" panose="020B0604020202020204" pitchFamily="34" charset="0"/>
              </a:rPr>
              <a:t>harmful substances</a:t>
            </a:r>
            <a:endParaRPr lang="en-US" sz="2400" dirty="0">
              <a:latin typeface="Arial" panose="020B0604020202020204" pitchFamily="34" charset="0"/>
              <a:cs typeface="Arial" panose="020B0604020202020204" pitchFamily="34" charset="0"/>
            </a:endParaRPr>
          </a:p>
          <a:p>
            <a:pPr marL="514350" indent="-514350">
              <a:buFont typeface="+mj-lt"/>
              <a:buAutoNum type="arabicPeriod"/>
            </a:pPr>
            <a:r>
              <a:rPr lang="en-US" sz="2400" dirty="0">
                <a:latin typeface="Arial" panose="020B0604020202020204" pitchFamily="34" charset="0"/>
                <a:cs typeface="Arial" panose="020B0604020202020204" pitchFamily="34" charset="0"/>
              </a:rPr>
              <a:t>Connection = Social and </a:t>
            </a:r>
            <a:r>
              <a:rPr lang="en-US" sz="2400" dirty="0" smtClean="0">
                <a:latin typeface="Arial" panose="020B0604020202020204" pitchFamily="34" charset="0"/>
                <a:cs typeface="Arial" panose="020B0604020202020204" pitchFamily="34" charset="0"/>
              </a:rPr>
              <a:t>Nature</a:t>
            </a:r>
          </a:p>
          <a:p>
            <a:pPr marL="0" indent="0">
              <a:buNone/>
            </a:pPr>
            <a:endParaRPr lang="en-US" sz="2400" dirty="0">
              <a:latin typeface="Arial" panose="020B0604020202020204" pitchFamily="34" charset="0"/>
              <a:cs typeface="Arial" panose="020B0604020202020204" pitchFamily="34" charset="0"/>
            </a:endParaRPr>
          </a:p>
        </p:txBody>
      </p:sp>
      <p:sp>
        <p:nvSpPr>
          <p:cNvPr id="7" name="TextBox 6"/>
          <p:cNvSpPr txBox="1"/>
          <p:nvPr/>
        </p:nvSpPr>
        <p:spPr>
          <a:xfrm>
            <a:off x="7391400" y="6553200"/>
            <a:ext cx="300082" cy="369332"/>
          </a:xfrm>
          <a:prstGeom prst="rect">
            <a:avLst/>
          </a:prstGeom>
          <a:noFill/>
        </p:spPr>
        <p:txBody>
          <a:bodyPr wrap="none" rtlCol="0">
            <a:spAutoFit/>
          </a:bodyPr>
          <a:lstStyle/>
          <a:p>
            <a:r>
              <a:rPr lang="en-US" dirty="0" smtClean="0"/>
              <a:t>: </a:t>
            </a:r>
            <a:endParaRPr lang="en-AU" dirty="0"/>
          </a:p>
        </p:txBody>
      </p:sp>
      <p:pic>
        <p:nvPicPr>
          <p:cNvPr id="8" name="Picture 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46593" y="6172200"/>
            <a:ext cx="2124067" cy="492735"/>
          </a:xfrm>
          <a:prstGeom prst="rect">
            <a:avLst/>
          </a:prstGeom>
        </p:spPr>
      </p:pic>
      <p:sp>
        <p:nvSpPr>
          <p:cNvPr id="6" name="Rectangle 5"/>
          <p:cNvSpPr/>
          <p:nvPr/>
        </p:nvSpPr>
        <p:spPr>
          <a:xfrm>
            <a:off x="6743339" y="582251"/>
            <a:ext cx="4831458" cy="3785652"/>
          </a:xfrm>
          <a:prstGeom prst="rect">
            <a:avLst/>
          </a:prstGeom>
        </p:spPr>
        <p:txBody>
          <a:bodyPr wrap="square">
            <a:spAutoFit/>
          </a:bodyPr>
          <a:lstStyle/>
          <a:p>
            <a:r>
              <a:rPr lang="en-US" sz="2400" dirty="0" smtClean="0">
                <a:latin typeface="Arial" panose="020B0604020202020204" pitchFamily="34" charset="0"/>
                <a:cs typeface="Arial" panose="020B0604020202020204" pitchFamily="34" charset="0"/>
              </a:rPr>
              <a:t>Drivers of Lifestyle Medicine</a:t>
            </a:r>
          </a:p>
          <a:p>
            <a:endParaRPr lang="en-US" sz="2400" dirty="0">
              <a:latin typeface="Arial" panose="020B0604020202020204" pitchFamily="34" charset="0"/>
              <a:cs typeface="Arial" panose="020B0604020202020204" pitchFamily="34" charset="0"/>
            </a:endParaRPr>
          </a:p>
          <a:p>
            <a:pPr marL="514350" indent="-514350">
              <a:buFont typeface="+mj-lt"/>
              <a:buAutoNum type="arabicPeriod"/>
            </a:pPr>
            <a:r>
              <a:rPr lang="en-US" sz="2400" dirty="0" err="1">
                <a:latin typeface="Arial" panose="020B0604020202020204" pitchFamily="34" charset="0"/>
                <a:cs typeface="Arial" panose="020B0604020202020204" pitchFamily="34" charset="0"/>
              </a:rPr>
              <a:t>Behaviour</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Change Approaches e.g. health coaching, </a:t>
            </a:r>
            <a:r>
              <a:rPr lang="en-US" sz="2400" dirty="0" err="1" smtClean="0">
                <a:latin typeface="Arial" panose="020B0604020202020204" pitchFamily="34" charset="0"/>
                <a:cs typeface="Arial" panose="020B0604020202020204" pitchFamily="34" charset="0"/>
              </a:rPr>
              <a:t>behavioural</a:t>
            </a:r>
            <a:r>
              <a:rPr lang="en-US" sz="2400" dirty="0" smtClean="0">
                <a:latin typeface="Arial" panose="020B0604020202020204" pitchFamily="34" charset="0"/>
                <a:cs typeface="Arial" panose="020B0604020202020204" pitchFamily="34" charset="0"/>
              </a:rPr>
              <a:t> science</a:t>
            </a:r>
            <a:endParaRPr lang="en-US" sz="2400" dirty="0">
              <a:latin typeface="Arial" panose="020B0604020202020204" pitchFamily="34" charset="0"/>
              <a:cs typeface="Arial" panose="020B0604020202020204" pitchFamily="34" charset="0"/>
            </a:endParaRPr>
          </a:p>
          <a:p>
            <a:pPr marL="514350" indent="-514350">
              <a:buFont typeface="+mj-lt"/>
              <a:buAutoNum type="arabicPeriod"/>
            </a:pPr>
            <a:r>
              <a:rPr lang="en-US" sz="2400" dirty="0" smtClean="0">
                <a:latin typeface="Arial" panose="020B0604020202020204" pitchFamily="34" charset="0"/>
                <a:cs typeface="Arial" panose="020B0604020202020204" pitchFamily="34" charset="0"/>
              </a:rPr>
              <a:t>Models </a:t>
            </a:r>
            <a:r>
              <a:rPr lang="en-US" sz="2400" dirty="0">
                <a:latin typeface="Arial" panose="020B0604020202020204" pitchFamily="34" charset="0"/>
                <a:cs typeface="Arial" panose="020B0604020202020204" pitchFamily="34" charset="0"/>
              </a:rPr>
              <a:t>of </a:t>
            </a:r>
            <a:r>
              <a:rPr lang="en-US" sz="2400" dirty="0" smtClean="0">
                <a:latin typeface="Arial" panose="020B0604020202020204" pitchFamily="34" charset="0"/>
                <a:cs typeface="Arial" panose="020B0604020202020204" pitchFamily="34" charset="0"/>
              </a:rPr>
              <a:t>Care e.g. group, peer, coaches, links, digital, proactive</a:t>
            </a:r>
            <a:endParaRPr lang="en-US" sz="2400" dirty="0">
              <a:latin typeface="Arial" panose="020B0604020202020204" pitchFamily="34" charset="0"/>
              <a:cs typeface="Arial" panose="020B0604020202020204" pitchFamily="34" charset="0"/>
            </a:endParaRPr>
          </a:p>
          <a:p>
            <a:pPr marL="514350" indent="-514350">
              <a:buFont typeface="+mj-lt"/>
              <a:buAutoNum type="arabicPeriod"/>
            </a:pPr>
            <a:r>
              <a:rPr lang="en-US" sz="2400" dirty="0" smtClean="0">
                <a:latin typeface="Arial" panose="020B0604020202020204" pitchFamily="34" charset="0"/>
                <a:cs typeface="Arial" panose="020B0604020202020204" pitchFamily="34" charset="0"/>
              </a:rPr>
              <a:t>Technology</a:t>
            </a:r>
            <a:endParaRPr lang="en-US" sz="2400" dirty="0">
              <a:latin typeface="Arial" panose="020B0604020202020204" pitchFamily="34" charset="0"/>
              <a:cs typeface="Arial" panose="020B0604020202020204" pitchFamily="34" charset="0"/>
            </a:endParaRPr>
          </a:p>
          <a:p>
            <a:pPr marL="514350" indent="-514350">
              <a:buFont typeface="+mj-lt"/>
              <a:buAutoNum type="arabicPeriod"/>
            </a:pPr>
            <a:r>
              <a:rPr lang="en-US" sz="2400" dirty="0" smtClean="0">
                <a:latin typeface="Arial" panose="020B0604020202020204" pitchFamily="34" charset="0"/>
                <a:cs typeface="Arial" panose="020B0604020202020204" pitchFamily="34" charset="0"/>
              </a:rPr>
              <a:t>Research</a:t>
            </a:r>
            <a:endParaRPr lang="en-US" sz="2400" dirty="0">
              <a:latin typeface="Arial" panose="020B0604020202020204" pitchFamily="34" charset="0"/>
              <a:cs typeface="Arial" panose="020B0604020202020204" pitchFamily="34" charset="0"/>
            </a:endParaRPr>
          </a:p>
        </p:txBody>
      </p:sp>
      <p:sp>
        <p:nvSpPr>
          <p:cNvPr id="9" name="Plus 8"/>
          <p:cNvSpPr/>
          <p:nvPr/>
        </p:nvSpPr>
        <p:spPr>
          <a:xfrm>
            <a:off x="5117332" y="2149817"/>
            <a:ext cx="1783252" cy="151798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Box 10"/>
          <p:cNvSpPr txBox="1"/>
          <p:nvPr/>
        </p:nvSpPr>
        <p:spPr>
          <a:xfrm>
            <a:off x="4137417" y="5347210"/>
            <a:ext cx="5044586" cy="461665"/>
          </a:xfrm>
          <a:prstGeom prst="rect">
            <a:avLst/>
          </a:prstGeom>
          <a:noFill/>
        </p:spPr>
        <p:txBody>
          <a:bodyPr wrap="none" rtlCol="0">
            <a:spAutoFit/>
          </a:bodyPr>
          <a:lstStyle/>
          <a:p>
            <a:r>
              <a:rPr lang="en-US" sz="2400" dirty="0" err="1" smtClean="0"/>
              <a:t>Personalised</a:t>
            </a:r>
            <a:r>
              <a:rPr lang="en-US" sz="2400" dirty="0" smtClean="0"/>
              <a:t> and/or Culturally adapted</a:t>
            </a:r>
            <a:endParaRPr lang="en-AU" dirty="0"/>
          </a:p>
        </p:txBody>
      </p:sp>
      <p:sp>
        <p:nvSpPr>
          <p:cNvPr id="12" name="Right Brace 11"/>
          <p:cNvSpPr/>
          <p:nvPr/>
        </p:nvSpPr>
        <p:spPr>
          <a:xfrm rot="5400000">
            <a:off x="5695399" y="-748661"/>
            <a:ext cx="513493" cy="11018053"/>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Tree>
    <p:extLst>
      <p:ext uri="{BB962C8B-B14F-4D97-AF65-F5344CB8AC3E}">
        <p14:creationId xmlns:p14="http://schemas.microsoft.com/office/powerpoint/2010/main" val="410390117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automatically generated">
            <a:extLst>
              <a:ext uri="{FF2B5EF4-FFF2-40B4-BE49-F238E27FC236}">
                <a16:creationId xmlns:a16="http://schemas.microsoft.com/office/drawing/2014/main" id="{47AD529C-E651-40E1-AB7E-1A5CFB64E1E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5423" b="9534"/>
          <a:stretch/>
        </p:blipFill>
        <p:spPr>
          <a:xfrm>
            <a:off x="1200249" y="1013723"/>
            <a:ext cx="9394249" cy="4923198"/>
          </a:xfrm>
        </p:spPr>
      </p:pic>
      <p:sp>
        <p:nvSpPr>
          <p:cNvPr id="4" name="TextBox 3">
            <a:extLst>
              <a:ext uri="{FF2B5EF4-FFF2-40B4-BE49-F238E27FC236}">
                <a16:creationId xmlns:a16="http://schemas.microsoft.com/office/drawing/2014/main" id="{51E73AEE-A831-0D4B-97A9-52FC56CEB194}"/>
              </a:ext>
            </a:extLst>
          </p:cNvPr>
          <p:cNvSpPr txBox="1"/>
          <p:nvPr/>
        </p:nvSpPr>
        <p:spPr>
          <a:xfrm>
            <a:off x="-1" y="6299217"/>
            <a:ext cx="12134993" cy="584775"/>
          </a:xfrm>
          <a:prstGeom prst="rect">
            <a:avLst/>
          </a:prstGeom>
          <a:noFill/>
        </p:spPr>
        <p:txBody>
          <a:bodyPr wrap="square" rtlCol="0">
            <a:spAutoFit/>
          </a:bodyPr>
          <a:lstStyle/>
          <a:p>
            <a:r>
              <a:rPr lang="en-US" sz="1600" dirty="0"/>
              <a:t>Dr </a:t>
            </a:r>
            <a:r>
              <a:rPr lang="en-US" sz="1600"/>
              <a:t>Sam Manger 2019, Adapted </a:t>
            </a:r>
            <a:r>
              <a:rPr lang="en-US" sz="1600" dirty="0"/>
              <a:t>from Egger, G., </a:t>
            </a:r>
            <a:r>
              <a:rPr lang="en-US" sz="1600" dirty="0" err="1"/>
              <a:t>Binns</a:t>
            </a:r>
            <a:r>
              <a:rPr lang="en-US" sz="1600" dirty="0"/>
              <a:t>, A., </a:t>
            </a:r>
            <a:r>
              <a:rPr lang="en-US" sz="1600" dirty="0" err="1"/>
              <a:t>Rossner</a:t>
            </a:r>
            <a:r>
              <a:rPr lang="en-US" sz="1600" dirty="0"/>
              <a:t>, S., &amp; </a:t>
            </a:r>
            <a:r>
              <a:rPr lang="en-US" sz="1600" dirty="0" err="1"/>
              <a:t>Sagner</a:t>
            </a:r>
            <a:r>
              <a:rPr lang="en-US" sz="1600" dirty="0"/>
              <a:t>, M. (Eds.). (2017). </a:t>
            </a:r>
            <a:r>
              <a:rPr lang="en-US" sz="1600" i="1" dirty="0"/>
              <a:t>Lifestyle medicine: Lifestyle, the environment and preventive medicine in health and disease.</a:t>
            </a:r>
            <a:r>
              <a:rPr lang="en-US" sz="1600" dirty="0"/>
              <a:t> Academic Press.  </a:t>
            </a:r>
          </a:p>
        </p:txBody>
      </p:sp>
      <p:sp>
        <p:nvSpPr>
          <p:cNvPr id="3" name="Rectangle 2">
            <a:extLst>
              <a:ext uri="{FF2B5EF4-FFF2-40B4-BE49-F238E27FC236}">
                <a16:creationId xmlns:a16="http://schemas.microsoft.com/office/drawing/2014/main" id="{308FA017-D90C-8E47-901C-D257DCAEAE5E}"/>
              </a:ext>
            </a:extLst>
          </p:cNvPr>
          <p:cNvSpPr/>
          <p:nvPr/>
        </p:nvSpPr>
        <p:spPr>
          <a:xfrm>
            <a:off x="157656" y="336615"/>
            <a:ext cx="8837416" cy="677108"/>
          </a:xfrm>
          <a:prstGeom prst="rect">
            <a:avLst/>
          </a:prstGeom>
        </p:spPr>
        <p:txBody>
          <a:bodyPr wrap="square">
            <a:spAutoFit/>
          </a:bodyPr>
          <a:lstStyle/>
          <a:p>
            <a:r>
              <a:rPr lang="en-AU" sz="3800" b="1" dirty="0"/>
              <a:t>Lifestyle Medicine Model of Disease</a:t>
            </a:r>
          </a:p>
        </p:txBody>
      </p:sp>
      <p:sp>
        <p:nvSpPr>
          <p:cNvPr id="2" name="Left Arrow 1"/>
          <p:cNvSpPr/>
          <p:nvPr/>
        </p:nvSpPr>
        <p:spPr>
          <a:xfrm>
            <a:off x="2795155" y="5247408"/>
            <a:ext cx="905760" cy="40524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p:cNvSpPr txBox="1"/>
          <p:nvPr/>
        </p:nvSpPr>
        <p:spPr>
          <a:xfrm>
            <a:off x="3806575" y="5148573"/>
            <a:ext cx="2696700" cy="646331"/>
          </a:xfrm>
          <a:prstGeom prst="rect">
            <a:avLst/>
          </a:prstGeom>
          <a:noFill/>
        </p:spPr>
        <p:txBody>
          <a:bodyPr wrap="none" rtlCol="0">
            <a:spAutoFit/>
          </a:bodyPr>
          <a:lstStyle/>
          <a:p>
            <a:r>
              <a:rPr lang="en-US" dirty="0" smtClean="0"/>
              <a:t>Effect positive and healing </a:t>
            </a:r>
          </a:p>
          <a:p>
            <a:r>
              <a:rPr lang="en-US" dirty="0"/>
              <a:t>c</a:t>
            </a:r>
            <a:r>
              <a:rPr lang="en-US" dirty="0" smtClean="0"/>
              <a:t>hange here</a:t>
            </a:r>
            <a:endParaRPr lang="en-AU" dirty="0"/>
          </a:p>
        </p:txBody>
      </p:sp>
      <p:sp>
        <p:nvSpPr>
          <p:cNvPr id="7" name="TextBox 6"/>
          <p:cNvSpPr txBox="1"/>
          <p:nvPr/>
        </p:nvSpPr>
        <p:spPr>
          <a:xfrm flipH="1">
            <a:off x="155983" y="5148573"/>
            <a:ext cx="2639172" cy="923330"/>
          </a:xfrm>
          <a:prstGeom prst="rect">
            <a:avLst/>
          </a:prstGeom>
          <a:noFill/>
        </p:spPr>
        <p:txBody>
          <a:bodyPr wrap="square" rtlCol="0">
            <a:spAutoFit/>
          </a:bodyPr>
          <a:lstStyle/>
          <a:p>
            <a:r>
              <a:rPr lang="en-US" dirty="0" smtClean="0"/>
              <a:t>Demand and drive change from here (or go direct = politics, lobby </a:t>
            </a:r>
            <a:r>
              <a:rPr lang="en-US" dirty="0" err="1" smtClean="0"/>
              <a:t>etc</a:t>
            </a:r>
            <a:r>
              <a:rPr lang="en-US" dirty="0" smtClean="0"/>
              <a:t>) </a:t>
            </a:r>
            <a:endParaRPr lang="en-AU" dirty="0"/>
          </a:p>
        </p:txBody>
      </p:sp>
    </p:spTree>
    <p:extLst>
      <p:ext uri="{BB962C8B-B14F-4D97-AF65-F5344CB8AC3E}">
        <p14:creationId xmlns:p14="http://schemas.microsoft.com/office/powerpoint/2010/main" val="16532238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srcRect l="38572" t="31805" r="18755" b="29950"/>
          <a:stretch/>
        </p:blipFill>
        <p:spPr>
          <a:xfrm>
            <a:off x="1894332" y="1974952"/>
            <a:ext cx="8403336" cy="4236587"/>
          </a:xfrm>
          <a:prstGeom prst="rect">
            <a:avLst/>
          </a:prstGeom>
        </p:spPr>
      </p:pic>
      <p:sp>
        <p:nvSpPr>
          <p:cNvPr id="4" name="Rectangle 3"/>
          <p:cNvSpPr/>
          <p:nvPr/>
        </p:nvSpPr>
        <p:spPr>
          <a:xfrm>
            <a:off x="2005584" y="6311900"/>
            <a:ext cx="8180832" cy="738664"/>
          </a:xfrm>
          <a:prstGeom prst="rect">
            <a:avLst/>
          </a:prstGeom>
        </p:spPr>
        <p:txBody>
          <a:bodyPr wrap="square">
            <a:spAutoFit/>
          </a:bodyPr>
          <a:lstStyle/>
          <a:p>
            <a:r>
              <a:rPr lang="en-AU" sz="1200" dirty="0"/>
              <a:t> </a:t>
            </a:r>
            <a:r>
              <a:rPr lang="en-AU" sz="1200" dirty="0" smtClean="0"/>
              <a:t> </a:t>
            </a:r>
            <a:r>
              <a:rPr lang="en-AU" sz="1200" dirty="0" err="1" smtClean="0"/>
              <a:t>Malhi</a:t>
            </a:r>
            <a:r>
              <a:rPr lang="en-AU" sz="1200" dirty="0" smtClean="0"/>
              <a:t> </a:t>
            </a:r>
            <a:r>
              <a:rPr lang="en-AU" sz="1200" dirty="0"/>
              <a:t>GS, Bell E, Bassett D, et al. The 2020 Royal Australian and New Zealand College of Psychiatrists clinical practice guidelines for mood disorders. Australian &amp; New Zealand Journal of Psychiatry. 2021;55(1):7-117. doi:10.1177/0004867420979353</a:t>
            </a:r>
          </a:p>
          <a:p>
            <a:r>
              <a:rPr lang="en-AU" dirty="0"/>
              <a:t>  </a:t>
            </a:r>
          </a:p>
        </p:txBody>
      </p:sp>
      <p:sp>
        <p:nvSpPr>
          <p:cNvPr id="6" name="Rectangle 5"/>
          <p:cNvSpPr/>
          <p:nvPr/>
        </p:nvSpPr>
        <p:spPr>
          <a:xfrm>
            <a:off x="722376" y="489596"/>
            <a:ext cx="10479024" cy="1384995"/>
          </a:xfrm>
          <a:prstGeom prst="rect">
            <a:avLst/>
          </a:prstGeom>
        </p:spPr>
        <p:txBody>
          <a:bodyPr wrap="square">
            <a:spAutoFit/>
          </a:bodyPr>
          <a:lstStyle/>
          <a:p>
            <a:r>
              <a:rPr lang="en-US" sz="2800" i="1" dirty="0" smtClean="0"/>
              <a:t>“lifestyle </a:t>
            </a:r>
            <a:r>
              <a:rPr lang="en-US" sz="2800" i="1" dirty="0"/>
              <a:t>changes and psychological interventions are foundational in the treatment of mood disorders. These are both recommended Actions – essentially </a:t>
            </a:r>
            <a:r>
              <a:rPr lang="en-US" sz="2800" b="1" i="1" dirty="0"/>
              <a:t>non-negotiable and to be discussed with all </a:t>
            </a:r>
            <a:r>
              <a:rPr lang="en-US" sz="2800" b="1" i="1" dirty="0" smtClean="0"/>
              <a:t>patients</a:t>
            </a:r>
            <a:r>
              <a:rPr lang="en-US" sz="2800" i="1" dirty="0" smtClean="0"/>
              <a:t>”</a:t>
            </a:r>
            <a:endParaRPr lang="en-AU" sz="2800" i="1" dirty="0"/>
          </a:p>
        </p:txBody>
      </p:sp>
    </p:spTree>
    <p:extLst>
      <p:ext uri="{BB962C8B-B14F-4D97-AF65-F5344CB8AC3E}">
        <p14:creationId xmlns:p14="http://schemas.microsoft.com/office/powerpoint/2010/main" val="8544762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87643" y="1622733"/>
            <a:ext cx="7427891" cy="4795834"/>
          </a:xfrm>
          <a:prstGeom prst="rect">
            <a:avLst/>
          </a:prstGeom>
        </p:spPr>
      </p:pic>
      <p:sp>
        <p:nvSpPr>
          <p:cNvPr id="8" name="TextBox 7"/>
          <p:cNvSpPr txBox="1"/>
          <p:nvPr/>
        </p:nvSpPr>
        <p:spPr>
          <a:xfrm>
            <a:off x="9737409" y="5982497"/>
            <a:ext cx="2006600" cy="276999"/>
          </a:xfrm>
          <a:prstGeom prst="rect">
            <a:avLst/>
          </a:prstGeom>
          <a:noFill/>
        </p:spPr>
        <p:txBody>
          <a:bodyPr wrap="square" rtlCol="0">
            <a:spAutoFit/>
          </a:bodyPr>
          <a:lstStyle/>
          <a:p>
            <a:r>
              <a:rPr lang="en-AU" sz="1200" dirty="0"/>
              <a:t>(Keyes 2005)</a:t>
            </a:r>
          </a:p>
        </p:txBody>
      </p:sp>
      <p:sp>
        <p:nvSpPr>
          <p:cNvPr id="3" name="TextBox 2">
            <a:extLst>
              <a:ext uri="{FF2B5EF4-FFF2-40B4-BE49-F238E27FC236}">
                <a16:creationId xmlns:a16="http://schemas.microsoft.com/office/drawing/2014/main" id="{AAF43E92-F72B-3341-9A8A-8F414ACDBB04}"/>
              </a:ext>
            </a:extLst>
          </p:cNvPr>
          <p:cNvSpPr txBox="1"/>
          <p:nvPr/>
        </p:nvSpPr>
        <p:spPr>
          <a:xfrm>
            <a:off x="1220012" y="547691"/>
            <a:ext cx="8331320" cy="646331"/>
          </a:xfrm>
          <a:prstGeom prst="rect">
            <a:avLst/>
          </a:prstGeom>
          <a:noFill/>
        </p:spPr>
        <p:txBody>
          <a:bodyPr wrap="none" rtlCol="0">
            <a:spAutoFit/>
          </a:bodyPr>
          <a:lstStyle/>
          <a:p>
            <a:r>
              <a:rPr lang="en-US" sz="3600" dirty="0"/>
              <a:t>The Dual Continua Model of Mental Health</a:t>
            </a:r>
          </a:p>
        </p:txBody>
      </p:sp>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46593" y="6172200"/>
            <a:ext cx="2124067" cy="492735"/>
          </a:xfrm>
          <a:prstGeom prst="rect">
            <a:avLst/>
          </a:prstGeom>
        </p:spPr>
      </p:pic>
    </p:spTree>
    <p:extLst>
      <p:ext uri="{BB962C8B-B14F-4D97-AF65-F5344CB8AC3E}">
        <p14:creationId xmlns:p14="http://schemas.microsoft.com/office/powerpoint/2010/main" val="120573835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10.xml><?xml version="1.0" encoding="utf-8"?>
<p:tagLst xmlns:a="http://schemas.openxmlformats.org/drawingml/2006/main" xmlns:r="http://schemas.openxmlformats.org/officeDocument/2006/relationships" xmlns:p="http://schemas.openxmlformats.org/presentationml/2006/main">
  <p:tag name="DVSHAPEID" val="retnMj4SFfqbVIhVK0Rf83"/>
</p:tagLst>
</file>

<file path=ppt/tags/tag11.xml><?xml version="1.0" encoding="utf-8"?>
<p:tagLst xmlns:a="http://schemas.openxmlformats.org/drawingml/2006/main" xmlns:r="http://schemas.openxmlformats.org/officeDocument/2006/relationships" xmlns:p="http://schemas.openxmlformats.org/presentationml/2006/main">
  <p:tag name="DVSHAPEID" val="retnMj4SFfqbVIhVK0Rf83"/>
</p:tagLst>
</file>

<file path=ppt/tags/tag12.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13.xml><?xml version="1.0" encoding="utf-8"?>
<p:tagLst xmlns:a="http://schemas.openxmlformats.org/drawingml/2006/main" xmlns:r="http://schemas.openxmlformats.org/officeDocument/2006/relationships" xmlns:p="http://schemas.openxmlformats.org/presentationml/2006/main">
  <p:tag name="DVSHAPEID" val="retnMj4SFfqbVIhVK0Rf83"/>
</p:tagLst>
</file>

<file path=ppt/tags/tag2.xml><?xml version="1.0" encoding="utf-8"?>
<p:tagLst xmlns:a="http://schemas.openxmlformats.org/drawingml/2006/main" xmlns:r="http://schemas.openxmlformats.org/officeDocument/2006/relationships" xmlns:p="http://schemas.openxmlformats.org/presentationml/2006/main">
  <p:tag name="DVSHAPEID" val="retnMj4SFfqbVIhVK0Rf83"/>
</p:tagLst>
</file>

<file path=ppt/tags/tag3.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4.xml><?xml version="1.0" encoding="utf-8"?>
<p:tagLst xmlns:a="http://schemas.openxmlformats.org/drawingml/2006/main" xmlns:r="http://schemas.openxmlformats.org/officeDocument/2006/relationships" xmlns:p="http://schemas.openxmlformats.org/presentationml/2006/main">
  <p:tag name="DVSHAPEID" val="retnMj4SFfqbVIhVK0Rf83"/>
</p:tagLst>
</file>

<file path=ppt/tags/tag5.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6.xml><?xml version="1.0" encoding="utf-8"?>
<p:tagLst xmlns:a="http://schemas.openxmlformats.org/drawingml/2006/main" xmlns:r="http://schemas.openxmlformats.org/officeDocument/2006/relationships" xmlns:p="http://schemas.openxmlformats.org/presentationml/2006/main">
  <p:tag name="DVSHAPEID" val="retnMj4SFfqbVIhVK0Rf83"/>
</p:tagLst>
</file>

<file path=ppt/tags/tag7.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8.xml><?xml version="1.0" encoding="utf-8"?>
<p:tagLst xmlns:a="http://schemas.openxmlformats.org/drawingml/2006/main" xmlns:r="http://schemas.openxmlformats.org/officeDocument/2006/relationships" xmlns:p="http://schemas.openxmlformats.org/presentationml/2006/main">
  <p:tag name="DVSHAPEID" val="retnMj4SFfqbVIhVK0Rf83"/>
</p:tagLst>
</file>

<file path=ppt/tags/tag9.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482</TotalTime>
  <Words>4147</Words>
  <Application>Microsoft Office PowerPoint</Application>
  <PresentationFormat>Widescreen</PresentationFormat>
  <Paragraphs>407</Paragraphs>
  <Slides>45</Slides>
  <Notes>19</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45</vt:i4>
      </vt:variant>
    </vt:vector>
  </HeadingPairs>
  <TitlesOfParts>
    <vt:vector size="58" baseType="lpstr">
      <vt:lpstr>Arial</vt:lpstr>
      <vt:lpstr>Arial</vt:lpstr>
      <vt:lpstr>Barlow Semi Condensed</vt:lpstr>
      <vt:lpstr>BlinkMacSystemFont</vt:lpstr>
      <vt:lpstr>Calibri</vt:lpstr>
      <vt:lpstr>Calibri Light</vt:lpstr>
      <vt:lpstr>Futura Light</vt:lpstr>
      <vt:lpstr>inherit</vt:lpstr>
      <vt:lpstr>Open Sans</vt:lpstr>
      <vt:lpstr>Roboto</vt:lpstr>
      <vt:lpstr>Times New Roman</vt:lpstr>
      <vt:lpstr>Wingdings</vt:lpstr>
      <vt:lpstr>Office Theme</vt:lpstr>
      <vt:lpstr>PowerPoint Presentation</vt:lpstr>
      <vt:lpstr>Lifestyle Medicine in Mental Health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“Relaxation response” practice effect size</vt:lpstr>
      <vt:lpstr>Dysfunctional Stress – Neurological system</vt:lpstr>
      <vt:lpstr>PowerPoint Presentation</vt:lpstr>
      <vt:lpstr>Create space, time, culture</vt:lpstr>
      <vt:lpstr>PowerPoint Presentation</vt:lpstr>
      <vt:lpstr>Movement and health</vt:lpstr>
      <vt:lpstr>Food and Mood</vt:lpstr>
      <vt:lpstr>PowerPoint Presentation</vt:lpstr>
      <vt:lpstr>PowerPoint Presentation</vt:lpstr>
      <vt:lpstr>PowerPoint Presentation</vt:lpstr>
      <vt:lpstr>PowerPoint Presentation</vt:lpstr>
      <vt:lpstr>Sleep-Health impacts are bidirectional</vt:lpstr>
      <vt:lpstr>PowerPoint Presentation</vt:lpstr>
      <vt:lpstr>PowerPoint Presentation</vt:lpstr>
      <vt:lpstr>Mental health</vt:lpstr>
      <vt:lpstr>Chicken or egg?</vt:lpstr>
      <vt:lpstr>PowerPoint Presentation</vt:lpstr>
      <vt:lpstr>PowerPoint Presentation</vt:lpstr>
      <vt:lpstr>PowerPoint Presentation</vt:lpstr>
      <vt:lpstr>PowerPoint Presentation</vt:lpstr>
      <vt:lpstr>PowerPoint Presentation</vt:lpstr>
      <vt:lpstr>All this adds up</vt:lpstr>
      <vt:lpstr>PowerPoint Presentation</vt:lpstr>
      <vt:lpstr>PowerPoint Presentation</vt:lpstr>
      <vt:lpstr>Pockets of innovation, not scaled or supported</vt:lpstr>
      <vt:lpstr>PowerPoint Presentation</vt:lpstr>
      <vt:lpstr>Options for implementation at each level</vt:lpstr>
      <vt:lpstr>Many layers of LM that can make it effective</vt:lpstr>
      <vt:lpstr>And more…</vt:lpstr>
      <vt:lpstr>PowerPoint Presentation</vt:lpstr>
      <vt:lpstr>Health service design</vt:lpstr>
      <vt:lpstr>Onion model of health &amp; wellbeing services?</vt:lpstr>
      <vt:lpstr>FAQ: “So…how do I do this where I work?”</vt:lpstr>
      <vt:lpstr>Rogers’ Diffusion of Innovations curve</vt:lpstr>
      <vt:lpstr>PowerPoint Presentation</vt:lpstr>
      <vt:lpstr>PowerPoint Presentation</vt:lpstr>
    </vt:vector>
  </TitlesOfParts>
  <Company>James Cook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 Manger</dc:creator>
  <cp:lastModifiedBy>Sam Manger</cp:lastModifiedBy>
  <cp:revision>136</cp:revision>
  <dcterms:created xsi:type="dcterms:W3CDTF">2021-08-18T23:51:25Z</dcterms:created>
  <dcterms:modified xsi:type="dcterms:W3CDTF">2022-04-12T11:56:24Z</dcterms:modified>
</cp:coreProperties>
</file>