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9" r:id="rId6"/>
    <p:sldId id="258" r:id="rId7"/>
    <p:sldId id="257" r:id="rId8"/>
    <p:sldId id="260" r:id="rId9"/>
    <p:sldId id="267" r:id="rId10"/>
    <p:sldId id="270" r:id="rId11"/>
    <p:sldId id="268" r:id="rId12"/>
    <p:sldId id="269" r:id="rId13"/>
    <p:sldId id="266" r:id="rId14"/>
    <p:sldId id="264" r:id="rId15"/>
    <p:sldId id="263" r:id="rId16"/>
    <p:sldId id="261"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6313" autoAdjust="0"/>
  </p:normalViewPr>
  <p:slideViewPr>
    <p:cSldViewPr snapToGrid="0">
      <p:cViewPr varScale="1">
        <p:scale>
          <a:sx n="91" d="100"/>
          <a:sy n="91" d="100"/>
        </p:scale>
        <p:origin x="11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Fishlock" userId="a291e81f-7c53-4578-9242-4e48aeb85c2f" providerId="ADAL" clId="{10E76F73-5A0B-44FB-954E-AE3DA6C8B500}"/>
    <pc:docChg chg="undo custSel addSld modSld">
      <pc:chgData name="Rachel Fishlock" userId="a291e81f-7c53-4578-9242-4e48aeb85c2f" providerId="ADAL" clId="{10E76F73-5A0B-44FB-954E-AE3DA6C8B500}" dt="2022-04-12T22:14:40.594" v="188" actId="1076"/>
      <pc:docMkLst>
        <pc:docMk/>
      </pc:docMkLst>
      <pc:sldChg chg="addSp delSp modSp mod">
        <pc:chgData name="Rachel Fishlock" userId="a291e81f-7c53-4578-9242-4e48aeb85c2f" providerId="ADAL" clId="{10E76F73-5A0B-44FB-954E-AE3DA6C8B500}" dt="2022-04-12T22:14:40.594" v="188" actId="1076"/>
        <pc:sldMkLst>
          <pc:docMk/>
          <pc:sldMk cId="1636049864" sldId="267"/>
        </pc:sldMkLst>
        <pc:spChg chg="mod">
          <ac:chgData name="Rachel Fishlock" userId="a291e81f-7c53-4578-9242-4e48aeb85c2f" providerId="ADAL" clId="{10E76F73-5A0B-44FB-954E-AE3DA6C8B500}" dt="2022-04-12T22:14:33.505" v="184" actId="1076"/>
          <ac:spMkLst>
            <pc:docMk/>
            <pc:sldMk cId="1636049864" sldId="267"/>
            <ac:spMk id="5" creationId="{34D2848B-5445-4688-86A5-57D5274D7345}"/>
          </ac:spMkLst>
        </pc:spChg>
        <pc:spChg chg="mod">
          <ac:chgData name="Rachel Fishlock" userId="a291e81f-7c53-4578-9242-4e48aeb85c2f" providerId="ADAL" clId="{10E76F73-5A0B-44FB-954E-AE3DA6C8B500}" dt="2022-04-12T22:14:40.594" v="188" actId="1076"/>
          <ac:spMkLst>
            <pc:docMk/>
            <pc:sldMk cId="1636049864" sldId="267"/>
            <ac:spMk id="6" creationId="{50947EA3-2B36-47F3-B79B-7C314927E940}"/>
          </ac:spMkLst>
        </pc:spChg>
        <pc:picChg chg="mod">
          <ac:chgData name="Rachel Fishlock" userId="a291e81f-7c53-4578-9242-4e48aeb85c2f" providerId="ADAL" clId="{10E76F73-5A0B-44FB-954E-AE3DA6C8B500}" dt="2022-04-12T22:14:36.124" v="186" actId="1076"/>
          <ac:picMkLst>
            <pc:docMk/>
            <pc:sldMk cId="1636049864" sldId="267"/>
            <ac:picMk id="2" creationId="{6751FA6F-4640-44DA-A1AA-56436D5D6E29}"/>
          </ac:picMkLst>
        </pc:picChg>
        <pc:picChg chg="add mod">
          <ac:chgData name="Rachel Fishlock" userId="a291e81f-7c53-4578-9242-4e48aeb85c2f" providerId="ADAL" clId="{10E76F73-5A0B-44FB-954E-AE3DA6C8B500}" dt="2022-04-12T22:14:30.508" v="183" actId="1076"/>
          <ac:picMkLst>
            <pc:docMk/>
            <pc:sldMk cId="1636049864" sldId="267"/>
            <ac:picMk id="4" creationId="{D98C16B2-65A0-40C2-9A10-C643D401F707}"/>
          </ac:picMkLst>
        </pc:picChg>
        <pc:picChg chg="del">
          <ac:chgData name="Rachel Fishlock" userId="a291e81f-7c53-4578-9242-4e48aeb85c2f" providerId="ADAL" clId="{10E76F73-5A0B-44FB-954E-AE3DA6C8B500}" dt="2022-04-12T22:10:30.211" v="1" actId="478"/>
          <ac:picMkLst>
            <pc:docMk/>
            <pc:sldMk cId="1636049864" sldId="267"/>
            <ac:picMk id="7" creationId="{65553327-B1EC-4D89-9618-6406C230D2E4}"/>
          </ac:picMkLst>
        </pc:picChg>
      </pc:sldChg>
      <pc:sldChg chg="add">
        <pc:chgData name="Rachel Fishlock" userId="a291e81f-7c53-4578-9242-4e48aeb85c2f" providerId="ADAL" clId="{10E76F73-5A0B-44FB-954E-AE3DA6C8B500}" dt="2022-04-12T22:08:54.900" v="0" actId="2890"/>
        <pc:sldMkLst>
          <pc:docMk/>
          <pc:sldMk cId="1763194544"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A7160-0667-44B8-8AA3-F3691F7C80AC}" type="datetimeFigureOut">
              <a:rPr lang="en-AU" smtClean="0"/>
              <a:t>13/04/2022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A896F-BA7E-4A0E-A558-45C730FB2E02}" type="slidenum">
              <a:rPr lang="en-AU" smtClean="0"/>
              <a:t>‹#›</a:t>
            </a:fld>
            <a:endParaRPr lang="en-AU"/>
          </a:p>
        </p:txBody>
      </p:sp>
    </p:spTree>
    <p:extLst>
      <p:ext uri="{BB962C8B-B14F-4D97-AF65-F5344CB8AC3E}">
        <p14:creationId xmlns:p14="http://schemas.microsoft.com/office/powerpoint/2010/main" val="147172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DDA896F-BA7E-4A0E-A558-45C730FB2E02}" type="slidenum">
              <a:rPr lang="en-AU" smtClean="0"/>
              <a:t>1</a:t>
            </a:fld>
            <a:endParaRPr lang="en-AU"/>
          </a:p>
        </p:txBody>
      </p:sp>
    </p:spTree>
    <p:extLst>
      <p:ext uri="{BB962C8B-B14F-4D97-AF65-F5344CB8AC3E}">
        <p14:creationId xmlns:p14="http://schemas.microsoft.com/office/powerpoint/2010/main" val="116490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DDA896F-BA7E-4A0E-A558-45C730FB2E02}" type="slidenum">
              <a:rPr lang="en-AU" smtClean="0"/>
              <a:t>10</a:t>
            </a:fld>
            <a:endParaRPr lang="en-AU"/>
          </a:p>
        </p:txBody>
      </p:sp>
    </p:spTree>
    <p:extLst>
      <p:ext uri="{BB962C8B-B14F-4D97-AF65-F5344CB8AC3E}">
        <p14:creationId xmlns:p14="http://schemas.microsoft.com/office/powerpoint/2010/main" val="4184623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DDA896F-BA7E-4A0E-A558-45C730FB2E02}" type="slidenum">
              <a:rPr lang="en-AU" smtClean="0"/>
              <a:t>11</a:t>
            </a:fld>
            <a:endParaRPr lang="en-AU"/>
          </a:p>
        </p:txBody>
      </p:sp>
    </p:spTree>
    <p:extLst>
      <p:ext uri="{BB962C8B-B14F-4D97-AF65-F5344CB8AC3E}">
        <p14:creationId xmlns:p14="http://schemas.microsoft.com/office/powerpoint/2010/main" val="265155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DDA896F-BA7E-4A0E-A558-45C730FB2E02}" type="slidenum">
              <a:rPr lang="en-AU" smtClean="0"/>
              <a:t>12</a:t>
            </a:fld>
            <a:endParaRPr lang="en-AU"/>
          </a:p>
        </p:txBody>
      </p:sp>
    </p:spTree>
    <p:extLst>
      <p:ext uri="{BB962C8B-B14F-4D97-AF65-F5344CB8AC3E}">
        <p14:creationId xmlns:p14="http://schemas.microsoft.com/office/powerpoint/2010/main" val="3765123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DDA896F-BA7E-4A0E-A558-45C730FB2E02}" type="slidenum">
              <a:rPr lang="en-AU" smtClean="0"/>
              <a:t>13</a:t>
            </a:fld>
            <a:endParaRPr lang="en-AU"/>
          </a:p>
        </p:txBody>
      </p:sp>
    </p:spTree>
    <p:extLst>
      <p:ext uri="{BB962C8B-B14F-4D97-AF65-F5344CB8AC3E}">
        <p14:creationId xmlns:p14="http://schemas.microsoft.com/office/powerpoint/2010/main" val="421416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DDA896F-BA7E-4A0E-A558-45C730FB2E02}" type="slidenum">
              <a:rPr lang="en-AU" smtClean="0"/>
              <a:t>14</a:t>
            </a:fld>
            <a:endParaRPr lang="en-AU"/>
          </a:p>
        </p:txBody>
      </p:sp>
    </p:spTree>
    <p:extLst>
      <p:ext uri="{BB962C8B-B14F-4D97-AF65-F5344CB8AC3E}">
        <p14:creationId xmlns:p14="http://schemas.microsoft.com/office/powerpoint/2010/main" val="64045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DDA896F-BA7E-4A0E-A558-45C730FB2E02}" type="slidenum">
              <a:rPr lang="en-AU" smtClean="0"/>
              <a:t>2</a:t>
            </a:fld>
            <a:endParaRPr lang="en-AU"/>
          </a:p>
        </p:txBody>
      </p:sp>
    </p:spTree>
    <p:extLst>
      <p:ext uri="{BB962C8B-B14F-4D97-AF65-F5344CB8AC3E}">
        <p14:creationId xmlns:p14="http://schemas.microsoft.com/office/powerpoint/2010/main" val="182793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DA896F-BA7E-4A0E-A558-45C730FB2E02}" type="slidenum">
              <a:rPr lang="en-AU" smtClean="0"/>
              <a:t>3</a:t>
            </a:fld>
            <a:endParaRPr lang="en-AU"/>
          </a:p>
        </p:txBody>
      </p:sp>
    </p:spTree>
    <p:extLst>
      <p:ext uri="{BB962C8B-B14F-4D97-AF65-F5344CB8AC3E}">
        <p14:creationId xmlns:p14="http://schemas.microsoft.com/office/powerpoint/2010/main" val="184103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DDA896F-BA7E-4A0E-A558-45C730FB2E02}" type="slidenum">
              <a:rPr lang="en-AU" smtClean="0"/>
              <a:t>4</a:t>
            </a:fld>
            <a:endParaRPr lang="en-AU"/>
          </a:p>
        </p:txBody>
      </p:sp>
    </p:spTree>
    <p:extLst>
      <p:ext uri="{BB962C8B-B14F-4D97-AF65-F5344CB8AC3E}">
        <p14:creationId xmlns:p14="http://schemas.microsoft.com/office/powerpoint/2010/main" val="3462889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DDA896F-BA7E-4A0E-A558-45C730FB2E02}" type="slidenum">
              <a:rPr lang="en-AU" smtClean="0"/>
              <a:t>5</a:t>
            </a:fld>
            <a:endParaRPr lang="en-AU"/>
          </a:p>
        </p:txBody>
      </p:sp>
    </p:spTree>
    <p:extLst>
      <p:ext uri="{BB962C8B-B14F-4D97-AF65-F5344CB8AC3E}">
        <p14:creationId xmlns:p14="http://schemas.microsoft.com/office/powerpoint/2010/main" val="388169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DDA896F-BA7E-4A0E-A558-45C730FB2E02}" type="slidenum">
              <a:rPr lang="en-AU" smtClean="0"/>
              <a:t>6</a:t>
            </a:fld>
            <a:endParaRPr lang="en-AU"/>
          </a:p>
        </p:txBody>
      </p:sp>
    </p:spTree>
    <p:extLst>
      <p:ext uri="{BB962C8B-B14F-4D97-AF65-F5344CB8AC3E}">
        <p14:creationId xmlns:p14="http://schemas.microsoft.com/office/powerpoint/2010/main" val="143052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DDA896F-BA7E-4A0E-A558-45C730FB2E02}" type="slidenum">
              <a:rPr lang="en-AU" smtClean="0"/>
              <a:t>7</a:t>
            </a:fld>
            <a:endParaRPr lang="en-AU"/>
          </a:p>
        </p:txBody>
      </p:sp>
    </p:spTree>
    <p:extLst>
      <p:ext uri="{BB962C8B-B14F-4D97-AF65-F5344CB8AC3E}">
        <p14:creationId xmlns:p14="http://schemas.microsoft.com/office/powerpoint/2010/main" val="49679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DDA896F-BA7E-4A0E-A558-45C730FB2E02}" type="slidenum">
              <a:rPr lang="en-AU" smtClean="0"/>
              <a:t>8</a:t>
            </a:fld>
            <a:endParaRPr lang="en-AU"/>
          </a:p>
        </p:txBody>
      </p:sp>
    </p:spTree>
    <p:extLst>
      <p:ext uri="{BB962C8B-B14F-4D97-AF65-F5344CB8AC3E}">
        <p14:creationId xmlns:p14="http://schemas.microsoft.com/office/powerpoint/2010/main" val="354246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latin typeface="+mn-lt"/>
              </a:rPr>
              <a:t>Outcome 1: </a:t>
            </a:r>
            <a:r>
              <a:rPr lang="en-US" sz="1200" b="0" i="0" u="none" strike="noStrike" baseline="0" dirty="0">
                <a:solidFill>
                  <a:srgbClr val="FFFFFF"/>
                </a:solidFill>
                <a:latin typeface="+mn-lt"/>
              </a:rPr>
              <a:t>Aboriginal and Torres Strait Islander people </a:t>
            </a:r>
            <a:r>
              <a:rPr lang="en-US" sz="1200" b="1" i="0" u="none" strike="noStrike" baseline="0" dirty="0">
                <a:solidFill>
                  <a:srgbClr val="FFFFFF"/>
                </a:solidFill>
                <a:latin typeface="+mn-lt"/>
              </a:rPr>
              <a:t>enjoy long and healthy lives</a:t>
            </a:r>
          </a:p>
          <a:p>
            <a:pPr marL="171450" indent="-171450">
              <a:buFont typeface="Arial" panose="020B0604020202020204" pitchFamily="34" charset="0"/>
              <a:buChar char="•"/>
            </a:pPr>
            <a:r>
              <a:rPr lang="en-US" sz="1200" b="0" i="0" u="none" strike="noStrike" baseline="0" dirty="0">
                <a:solidFill>
                  <a:srgbClr val="FFFFFF"/>
                </a:solidFill>
                <a:latin typeface="+mn-lt"/>
              </a:rPr>
              <a:t>Outcome 2: Aboriginal and Torres Strait Islander </a:t>
            </a:r>
            <a:r>
              <a:rPr lang="en-US" sz="1200" b="1" i="0" u="none" strike="noStrike" baseline="0" dirty="0">
                <a:solidFill>
                  <a:srgbClr val="FFFFFF"/>
                </a:solidFill>
                <a:latin typeface="+mn-lt"/>
              </a:rPr>
              <a:t>children are born healthy and strong</a:t>
            </a:r>
          </a:p>
          <a:p>
            <a:pPr marL="171450" indent="-171450">
              <a:buFont typeface="Arial" panose="020B0604020202020204" pitchFamily="34" charset="0"/>
              <a:buChar char="•"/>
            </a:pPr>
            <a:r>
              <a:rPr lang="en-US" sz="1200" b="0" i="0" u="none" strike="noStrike" baseline="0" dirty="0">
                <a:solidFill>
                  <a:srgbClr val="FFFFFF"/>
                </a:solidFill>
                <a:latin typeface="+mn-lt"/>
              </a:rPr>
              <a:t>Outcome 3: Aboriginal and Torres Strait Islander </a:t>
            </a:r>
            <a:r>
              <a:rPr lang="en-US" sz="1200" b="1" i="0" u="none" strike="noStrike" baseline="0" dirty="0">
                <a:solidFill>
                  <a:srgbClr val="FFFFFF"/>
                </a:solidFill>
                <a:latin typeface="+mn-lt"/>
              </a:rPr>
              <a:t>children are engaged in high quality, culturally appropriate early childhood education in their early years</a:t>
            </a:r>
          </a:p>
          <a:p>
            <a:pPr marL="171450" indent="-171450">
              <a:buFont typeface="Arial" panose="020B0604020202020204" pitchFamily="34" charset="0"/>
              <a:buChar char="•"/>
            </a:pPr>
            <a:r>
              <a:rPr lang="en-US" sz="1200" b="0" i="0" u="none" strike="noStrike" baseline="0" dirty="0">
                <a:solidFill>
                  <a:srgbClr val="FFFFFF"/>
                </a:solidFill>
                <a:latin typeface="+mn-lt"/>
              </a:rPr>
              <a:t>Outcome 4: Aboriginal and Torres Strait Islander </a:t>
            </a:r>
            <a:r>
              <a:rPr lang="en-US" sz="1200" b="1" i="0" u="none" strike="noStrike" baseline="0" dirty="0">
                <a:solidFill>
                  <a:srgbClr val="FFFFFF"/>
                </a:solidFill>
                <a:latin typeface="+mn-lt"/>
              </a:rPr>
              <a:t>children thrive in their early years</a:t>
            </a:r>
          </a:p>
          <a:p>
            <a:pPr marL="171450" indent="-171450">
              <a:buFont typeface="Arial" panose="020B0604020202020204" pitchFamily="34" charset="0"/>
              <a:buChar char="•"/>
            </a:pPr>
            <a:r>
              <a:rPr lang="en-US" sz="1200" b="0" i="0" u="none" strike="noStrike" baseline="0" dirty="0">
                <a:solidFill>
                  <a:srgbClr val="FFFFFF"/>
                </a:solidFill>
                <a:latin typeface="+mn-lt"/>
              </a:rPr>
              <a:t>Outcome 5: Aboriginal and Torres Strait Islander </a:t>
            </a:r>
            <a:r>
              <a:rPr lang="en-US" sz="1200" b="1" i="0" u="none" strike="noStrike" baseline="0" dirty="0">
                <a:solidFill>
                  <a:srgbClr val="FFFFFF"/>
                </a:solidFill>
                <a:latin typeface="+mn-lt"/>
              </a:rPr>
              <a:t>students achieve their full learning potential</a:t>
            </a:r>
          </a:p>
          <a:p>
            <a:pPr marL="171450" indent="-171450">
              <a:buFont typeface="Arial" panose="020B0604020202020204" pitchFamily="34" charset="0"/>
              <a:buChar char="•"/>
            </a:pPr>
            <a:r>
              <a:rPr lang="en-US" sz="1200" b="0" i="0" u="none" strike="noStrike" baseline="0" dirty="0">
                <a:solidFill>
                  <a:srgbClr val="FFFFFF"/>
                </a:solidFill>
                <a:latin typeface="+mn-lt"/>
              </a:rPr>
              <a:t>Outcome 6: Aboriginal and Torres Strait Islander </a:t>
            </a:r>
            <a:r>
              <a:rPr lang="en-US" sz="1200" b="1" i="0" u="none" strike="noStrike" baseline="0" dirty="0">
                <a:solidFill>
                  <a:srgbClr val="FFFFFF"/>
                </a:solidFill>
                <a:latin typeface="+mn-lt"/>
              </a:rPr>
              <a:t>students reach their full potential through further education pathways</a:t>
            </a:r>
          </a:p>
          <a:p>
            <a:pPr marL="171450" indent="-171450">
              <a:buFont typeface="Arial" panose="020B0604020202020204" pitchFamily="34" charset="0"/>
              <a:buChar char="•"/>
            </a:pPr>
            <a:r>
              <a:rPr lang="en-US" sz="1200" b="0" i="0" u="none" strike="noStrike" baseline="0" dirty="0">
                <a:solidFill>
                  <a:srgbClr val="FFFFFF"/>
                </a:solidFill>
                <a:latin typeface="+mn-lt"/>
              </a:rPr>
              <a:t>Outcome 7: Aboriginal and Torres Strait Islander </a:t>
            </a:r>
            <a:r>
              <a:rPr lang="en-US" sz="1200" b="1" i="0" u="none" strike="noStrike" baseline="0" dirty="0">
                <a:solidFill>
                  <a:srgbClr val="FFFFFF"/>
                </a:solidFill>
                <a:latin typeface="+mn-lt"/>
              </a:rPr>
              <a:t>youth are engaged in employment or education</a:t>
            </a:r>
          </a:p>
          <a:p>
            <a:pPr marL="171450" indent="-171450">
              <a:buFont typeface="Arial" panose="020B0604020202020204" pitchFamily="34" charset="0"/>
              <a:buChar char="•"/>
            </a:pPr>
            <a:r>
              <a:rPr lang="en-US" sz="1200" b="0" i="0" u="none" strike="noStrike" baseline="0" dirty="0">
                <a:solidFill>
                  <a:srgbClr val="FFFFFF"/>
                </a:solidFill>
                <a:latin typeface="+mn-lt"/>
              </a:rPr>
              <a:t>Outcome 8: </a:t>
            </a:r>
            <a:r>
              <a:rPr lang="en-US" sz="1200" b="1" i="0" u="none" strike="noStrike" baseline="0" dirty="0">
                <a:solidFill>
                  <a:srgbClr val="FFFFFF"/>
                </a:solidFill>
                <a:latin typeface="+mn-lt"/>
              </a:rPr>
              <a:t>Strong economic participation and development </a:t>
            </a:r>
            <a:r>
              <a:rPr lang="en-US" sz="1200" b="0" i="0" u="none" strike="noStrike" baseline="0" dirty="0">
                <a:solidFill>
                  <a:srgbClr val="FFFFFF"/>
                </a:solidFill>
                <a:latin typeface="+mn-lt"/>
              </a:rPr>
              <a:t>of Aboriginal and Torres Strait Islander people </a:t>
            </a:r>
            <a:r>
              <a:rPr lang="en-AU" sz="1200" b="0" i="0" u="none" strike="noStrike" baseline="0" dirty="0">
                <a:solidFill>
                  <a:srgbClr val="FFFFFF"/>
                </a:solidFill>
                <a:latin typeface="+mn-lt"/>
              </a:rPr>
              <a:t>and communities</a:t>
            </a:r>
          </a:p>
          <a:p>
            <a:pPr marL="171450" indent="-171450">
              <a:buFont typeface="Arial" panose="020B0604020202020204" pitchFamily="34" charset="0"/>
              <a:buChar char="•"/>
            </a:pPr>
            <a:r>
              <a:rPr lang="en-AU" sz="1200" b="0" i="0" u="none" strike="noStrike" baseline="0" dirty="0">
                <a:solidFill>
                  <a:srgbClr val="FFFFFF"/>
                </a:solidFill>
                <a:latin typeface="+mn-lt"/>
              </a:rPr>
              <a:t>Outcome 9: </a:t>
            </a:r>
            <a:r>
              <a:rPr lang="en-US" sz="1200" b="0" i="0" u="none" strike="noStrike" baseline="0" dirty="0">
                <a:solidFill>
                  <a:srgbClr val="FFFFFF"/>
                </a:solidFill>
                <a:latin typeface="+mn-lt"/>
              </a:rPr>
              <a:t>Aboriginal and Torres Strait Islander people </a:t>
            </a:r>
            <a:r>
              <a:rPr lang="en-US" sz="1200" b="1" i="0" u="none" strike="noStrike" baseline="0" dirty="0">
                <a:solidFill>
                  <a:srgbClr val="FFFFFF"/>
                </a:solidFill>
                <a:latin typeface="+mn-lt"/>
              </a:rPr>
              <a:t>secure appropriate, affordable housing </a:t>
            </a:r>
            <a:r>
              <a:rPr lang="en-US" sz="1200" b="0" i="0" u="none" strike="noStrike" baseline="0" dirty="0">
                <a:solidFill>
                  <a:srgbClr val="FFFFFF"/>
                </a:solidFill>
                <a:latin typeface="+mn-lt"/>
              </a:rPr>
              <a:t>that is aligned with their priorities and need</a:t>
            </a:r>
          </a:p>
          <a:p>
            <a:pPr marL="171450" indent="-171450">
              <a:buFont typeface="Arial" panose="020B0604020202020204" pitchFamily="34" charset="0"/>
              <a:buChar char="•"/>
            </a:pPr>
            <a:r>
              <a:rPr lang="en-US" sz="1200" b="0" i="0" u="none" strike="noStrike" baseline="0" dirty="0">
                <a:solidFill>
                  <a:srgbClr val="FFFFFF"/>
                </a:solidFill>
                <a:latin typeface="+mn-lt"/>
              </a:rPr>
              <a:t>Outcome 10: Aboriginal and Torres Strait Islander people are </a:t>
            </a:r>
            <a:r>
              <a:rPr lang="en-US" sz="1200" b="1" i="0" u="none" strike="noStrike" baseline="0" dirty="0">
                <a:solidFill>
                  <a:srgbClr val="FFFFFF"/>
                </a:solidFill>
                <a:latin typeface="+mn-lt"/>
              </a:rPr>
              <a:t>not overrepresented in the criminal justice system</a:t>
            </a:r>
          </a:p>
          <a:p>
            <a:pPr marL="171450" indent="-171450">
              <a:buFont typeface="Arial" panose="020B0604020202020204" pitchFamily="34" charset="0"/>
              <a:buChar char="•"/>
            </a:pPr>
            <a:r>
              <a:rPr lang="en-US" sz="1200" b="0" i="0" u="none" strike="noStrike" baseline="0" dirty="0">
                <a:solidFill>
                  <a:srgbClr val="FFFFFF"/>
                </a:solidFill>
                <a:latin typeface="+mn-lt"/>
              </a:rPr>
              <a:t>Outcome 11: Aboriginal and Torres Strait Islander </a:t>
            </a:r>
            <a:r>
              <a:rPr lang="en-US" sz="1200" b="1" i="0" u="none" strike="noStrike" baseline="0" dirty="0">
                <a:solidFill>
                  <a:srgbClr val="FFFFFF"/>
                </a:solidFill>
                <a:latin typeface="+mn-lt"/>
              </a:rPr>
              <a:t>young people are not overrepresented in the criminal justice system</a:t>
            </a:r>
          </a:p>
          <a:p>
            <a:pPr marL="171450" indent="-171450">
              <a:buFont typeface="Arial" panose="020B0604020202020204" pitchFamily="34" charset="0"/>
              <a:buChar char="•"/>
            </a:pPr>
            <a:r>
              <a:rPr lang="en-US" sz="1200" b="0" i="0" u="none" strike="noStrike" baseline="0" dirty="0">
                <a:solidFill>
                  <a:srgbClr val="FFFFFF"/>
                </a:solidFill>
                <a:latin typeface="+mn-lt"/>
              </a:rPr>
              <a:t>Outcome 12: Aboriginal and Torres Strait Islander </a:t>
            </a:r>
            <a:r>
              <a:rPr lang="en-US" sz="1200" b="1" i="0" u="none" strike="noStrike" baseline="0" dirty="0">
                <a:solidFill>
                  <a:srgbClr val="FFFFFF"/>
                </a:solidFill>
                <a:latin typeface="+mn-lt"/>
              </a:rPr>
              <a:t>children are not overrepresented in the child protection system</a:t>
            </a:r>
          </a:p>
          <a:p>
            <a:pPr marL="171450" indent="-171450">
              <a:buFont typeface="Arial" panose="020B0604020202020204" pitchFamily="34" charset="0"/>
              <a:buChar char="•"/>
            </a:pPr>
            <a:r>
              <a:rPr lang="en-US" sz="1200" b="0" i="0" u="none" strike="noStrike" baseline="0" dirty="0">
                <a:solidFill>
                  <a:srgbClr val="FFFFFF"/>
                </a:solidFill>
                <a:latin typeface="+mn-lt"/>
              </a:rPr>
              <a:t>Outcome 13: Aboriginal and Torres Strait Islander </a:t>
            </a:r>
            <a:r>
              <a:rPr lang="en-US" sz="1200" b="1" i="0" u="none" strike="noStrike" baseline="0" dirty="0">
                <a:solidFill>
                  <a:srgbClr val="FFFFFF"/>
                </a:solidFill>
                <a:latin typeface="+mn-lt"/>
              </a:rPr>
              <a:t>families and households are safe</a:t>
            </a:r>
          </a:p>
          <a:p>
            <a:pPr marL="171450" indent="-171450">
              <a:buFont typeface="Arial" panose="020B0604020202020204" pitchFamily="34" charset="0"/>
              <a:buChar char="•"/>
            </a:pPr>
            <a:r>
              <a:rPr lang="en-US" sz="1200" b="0" i="0" u="none" strike="noStrike" baseline="0" dirty="0">
                <a:solidFill>
                  <a:srgbClr val="FFFFFF"/>
                </a:solidFill>
                <a:latin typeface="+mn-lt"/>
              </a:rPr>
              <a:t>Outcome 14: Aboriginal and Torres Strait Islander people </a:t>
            </a:r>
            <a:r>
              <a:rPr lang="en-US" sz="1200" b="1" i="0" u="none" strike="noStrike" baseline="0" dirty="0">
                <a:solidFill>
                  <a:srgbClr val="FFFFFF"/>
                </a:solidFill>
                <a:latin typeface="+mn-lt"/>
              </a:rPr>
              <a:t>enjoy high levels of social and emotional wellbeing</a:t>
            </a:r>
          </a:p>
          <a:p>
            <a:pPr marL="171450" indent="-171450">
              <a:buFont typeface="Arial" panose="020B0604020202020204" pitchFamily="34" charset="0"/>
              <a:buChar char="•"/>
            </a:pPr>
            <a:r>
              <a:rPr lang="en-US" sz="1200" b="0" i="0" u="none" strike="noStrike" baseline="0" dirty="0">
                <a:solidFill>
                  <a:srgbClr val="FFFFFF"/>
                </a:solidFill>
                <a:latin typeface="+mn-lt"/>
              </a:rPr>
              <a:t>Outcome 15: Aboriginal and Torres Strait Islander people </a:t>
            </a:r>
            <a:r>
              <a:rPr lang="en-US" sz="1200" b="1" i="0" u="none" strike="noStrike" baseline="0" dirty="0">
                <a:solidFill>
                  <a:srgbClr val="FFFFFF"/>
                </a:solidFill>
                <a:latin typeface="+mn-lt"/>
              </a:rPr>
              <a:t>maintain a distinctive cultural, spiritual, physical and economic relationship with their land and waters</a:t>
            </a:r>
          </a:p>
          <a:p>
            <a:pPr marL="171450" indent="-171450">
              <a:buFont typeface="Arial" panose="020B0604020202020204" pitchFamily="34" charset="0"/>
              <a:buChar char="•"/>
            </a:pPr>
            <a:r>
              <a:rPr lang="en-US" sz="1200" b="0" i="0" u="none" strike="noStrike" baseline="0" dirty="0">
                <a:solidFill>
                  <a:srgbClr val="FFFFFF"/>
                </a:solidFill>
                <a:latin typeface="+mn-lt"/>
              </a:rPr>
              <a:t>Outcome 16: Aboriginal and Torres Strait Islander </a:t>
            </a:r>
            <a:r>
              <a:rPr lang="en-US" sz="1200" b="1" i="0" u="none" strike="noStrike" baseline="0" dirty="0">
                <a:solidFill>
                  <a:srgbClr val="FFFFFF"/>
                </a:solidFill>
                <a:latin typeface="+mn-lt"/>
              </a:rPr>
              <a:t>cultures and languages are strong, supported and flourishing</a:t>
            </a:r>
          </a:p>
          <a:p>
            <a:pPr marL="171450" indent="-171450">
              <a:buFont typeface="Arial" panose="020B0604020202020204" pitchFamily="34" charset="0"/>
              <a:buChar char="•"/>
            </a:pPr>
            <a:endParaRPr lang="en-US" sz="1200" b="1" i="0" u="none" strike="noStrike" baseline="0" dirty="0">
              <a:solidFill>
                <a:srgbClr val="FFFFFF"/>
              </a:solidFill>
              <a:latin typeface="+mn-lt"/>
            </a:endParaRPr>
          </a:p>
        </p:txBody>
      </p:sp>
      <p:sp>
        <p:nvSpPr>
          <p:cNvPr id="4" name="Slide Number Placeholder 3"/>
          <p:cNvSpPr>
            <a:spLocks noGrp="1"/>
          </p:cNvSpPr>
          <p:nvPr>
            <p:ph type="sldNum" sz="quarter" idx="5"/>
          </p:nvPr>
        </p:nvSpPr>
        <p:spPr/>
        <p:txBody>
          <a:bodyPr/>
          <a:lstStyle/>
          <a:p>
            <a:fld id="{FDDA896F-BA7E-4A0E-A558-45C730FB2E02}" type="slidenum">
              <a:rPr lang="en-AU" smtClean="0"/>
              <a:t>9</a:t>
            </a:fld>
            <a:endParaRPr lang="en-AU"/>
          </a:p>
        </p:txBody>
      </p:sp>
    </p:spTree>
    <p:extLst>
      <p:ext uri="{BB962C8B-B14F-4D97-AF65-F5344CB8AC3E}">
        <p14:creationId xmlns:p14="http://schemas.microsoft.com/office/powerpoint/2010/main" val="294625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2D5C-FEF5-433A-A8D4-8D2CB4D8CC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20E057C-405F-4DE4-871A-86DCA4831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2199E7C-DC94-4C20-ADD1-C88E9CB04EF1}"/>
              </a:ext>
            </a:extLst>
          </p:cNvPr>
          <p:cNvSpPr>
            <a:spLocks noGrp="1"/>
          </p:cNvSpPr>
          <p:nvPr>
            <p:ph type="dt" sz="half" idx="10"/>
          </p:nvPr>
        </p:nvSpPr>
        <p:spPr/>
        <p:txBody>
          <a:bodyPr/>
          <a:lstStyle/>
          <a:p>
            <a:fld id="{3D3E97B6-DE8C-4920-9009-37F39374A285}" type="datetimeFigureOut">
              <a:rPr lang="en-AU" smtClean="0"/>
              <a:t>13/04/2022</a:t>
            </a:fld>
            <a:endParaRPr lang="en-AU"/>
          </a:p>
        </p:txBody>
      </p:sp>
      <p:sp>
        <p:nvSpPr>
          <p:cNvPr id="5" name="Footer Placeholder 4">
            <a:extLst>
              <a:ext uri="{FF2B5EF4-FFF2-40B4-BE49-F238E27FC236}">
                <a16:creationId xmlns:a16="http://schemas.microsoft.com/office/drawing/2014/main" id="{90CCE210-C8B3-434C-A4FB-E0442CE2D60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BE0D769-CBA4-4B69-8782-D73FBC5FBF38}"/>
              </a:ext>
            </a:extLst>
          </p:cNvPr>
          <p:cNvSpPr>
            <a:spLocks noGrp="1"/>
          </p:cNvSpPr>
          <p:nvPr>
            <p:ph type="sldNum" sz="quarter" idx="12"/>
          </p:nvPr>
        </p:nvSpPr>
        <p:spPr/>
        <p:txBody>
          <a:bodyPr/>
          <a:lstStyle/>
          <a:p>
            <a:fld id="{A7C921A9-98E9-455B-A2EB-965178D46018}" type="slidenum">
              <a:rPr lang="en-AU" smtClean="0"/>
              <a:t>‹#›</a:t>
            </a:fld>
            <a:endParaRPr lang="en-AU"/>
          </a:p>
        </p:txBody>
      </p:sp>
    </p:spTree>
    <p:extLst>
      <p:ext uri="{BB962C8B-B14F-4D97-AF65-F5344CB8AC3E}">
        <p14:creationId xmlns:p14="http://schemas.microsoft.com/office/powerpoint/2010/main" val="200476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3AAC-A105-4F81-B015-36CC95484BD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50BCA1B-EA25-4CFB-909B-E1BA0D73E9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4897644-B68D-4CB4-BC94-361062841A18}"/>
              </a:ext>
            </a:extLst>
          </p:cNvPr>
          <p:cNvSpPr>
            <a:spLocks noGrp="1"/>
          </p:cNvSpPr>
          <p:nvPr>
            <p:ph type="dt" sz="half" idx="10"/>
          </p:nvPr>
        </p:nvSpPr>
        <p:spPr/>
        <p:txBody>
          <a:bodyPr/>
          <a:lstStyle/>
          <a:p>
            <a:fld id="{3D3E97B6-DE8C-4920-9009-37F39374A285}" type="datetimeFigureOut">
              <a:rPr lang="en-AU" smtClean="0"/>
              <a:t>13/04/2022</a:t>
            </a:fld>
            <a:endParaRPr lang="en-AU"/>
          </a:p>
        </p:txBody>
      </p:sp>
      <p:sp>
        <p:nvSpPr>
          <p:cNvPr id="5" name="Footer Placeholder 4">
            <a:extLst>
              <a:ext uri="{FF2B5EF4-FFF2-40B4-BE49-F238E27FC236}">
                <a16:creationId xmlns:a16="http://schemas.microsoft.com/office/drawing/2014/main" id="{2A4BB42B-3A6E-4171-A4BB-9B39C2D988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6162630-1C0A-4B2F-A6DC-33944B470A25}"/>
              </a:ext>
            </a:extLst>
          </p:cNvPr>
          <p:cNvSpPr>
            <a:spLocks noGrp="1"/>
          </p:cNvSpPr>
          <p:nvPr>
            <p:ph type="sldNum" sz="quarter" idx="12"/>
          </p:nvPr>
        </p:nvSpPr>
        <p:spPr/>
        <p:txBody>
          <a:bodyPr/>
          <a:lstStyle/>
          <a:p>
            <a:fld id="{A7C921A9-98E9-455B-A2EB-965178D46018}" type="slidenum">
              <a:rPr lang="en-AU" smtClean="0"/>
              <a:t>‹#›</a:t>
            </a:fld>
            <a:endParaRPr lang="en-AU"/>
          </a:p>
        </p:txBody>
      </p:sp>
    </p:spTree>
    <p:extLst>
      <p:ext uri="{BB962C8B-B14F-4D97-AF65-F5344CB8AC3E}">
        <p14:creationId xmlns:p14="http://schemas.microsoft.com/office/powerpoint/2010/main" val="253224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507B24-DDFB-4575-9082-82410DC462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6B0C092-D0DE-442D-A570-D21389480F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D9DFC7D-67BA-4879-B9AB-55A32FFB1BDF}"/>
              </a:ext>
            </a:extLst>
          </p:cNvPr>
          <p:cNvSpPr>
            <a:spLocks noGrp="1"/>
          </p:cNvSpPr>
          <p:nvPr>
            <p:ph type="dt" sz="half" idx="10"/>
          </p:nvPr>
        </p:nvSpPr>
        <p:spPr/>
        <p:txBody>
          <a:bodyPr/>
          <a:lstStyle/>
          <a:p>
            <a:fld id="{3D3E97B6-DE8C-4920-9009-37F39374A285}" type="datetimeFigureOut">
              <a:rPr lang="en-AU" smtClean="0"/>
              <a:t>13/04/2022</a:t>
            </a:fld>
            <a:endParaRPr lang="en-AU"/>
          </a:p>
        </p:txBody>
      </p:sp>
      <p:sp>
        <p:nvSpPr>
          <p:cNvPr id="5" name="Footer Placeholder 4">
            <a:extLst>
              <a:ext uri="{FF2B5EF4-FFF2-40B4-BE49-F238E27FC236}">
                <a16:creationId xmlns:a16="http://schemas.microsoft.com/office/drawing/2014/main" id="{4B264DAC-E470-41CA-B5E9-654BA681146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D4376FF-6F46-47A3-99CB-81D7D239F766}"/>
              </a:ext>
            </a:extLst>
          </p:cNvPr>
          <p:cNvSpPr>
            <a:spLocks noGrp="1"/>
          </p:cNvSpPr>
          <p:nvPr>
            <p:ph type="sldNum" sz="quarter" idx="12"/>
          </p:nvPr>
        </p:nvSpPr>
        <p:spPr/>
        <p:txBody>
          <a:bodyPr/>
          <a:lstStyle/>
          <a:p>
            <a:fld id="{A7C921A9-98E9-455B-A2EB-965178D46018}" type="slidenum">
              <a:rPr lang="en-AU" smtClean="0"/>
              <a:t>‹#›</a:t>
            </a:fld>
            <a:endParaRPr lang="en-AU"/>
          </a:p>
        </p:txBody>
      </p:sp>
    </p:spTree>
    <p:extLst>
      <p:ext uri="{BB962C8B-B14F-4D97-AF65-F5344CB8AC3E}">
        <p14:creationId xmlns:p14="http://schemas.microsoft.com/office/powerpoint/2010/main" val="162973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8DD6-E598-4CA9-A7BD-DEDE748A31A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0C8B0F-120D-4859-9324-658A456DA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5F09729-C556-49A5-A74D-499668734799}"/>
              </a:ext>
            </a:extLst>
          </p:cNvPr>
          <p:cNvSpPr>
            <a:spLocks noGrp="1"/>
          </p:cNvSpPr>
          <p:nvPr>
            <p:ph type="dt" sz="half" idx="10"/>
          </p:nvPr>
        </p:nvSpPr>
        <p:spPr/>
        <p:txBody>
          <a:bodyPr/>
          <a:lstStyle/>
          <a:p>
            <a:fld id="{3D3E97B6-DE8C-4920-9009-37F39374A285}" type="datetimeFigureOut">
              <a:rPr lang="en-AU" smtClean="0"/>
              <a:t>13/04/2022</a:t>
            </a:fld>
            <a:endParaRPr lang="en-AU"/>
          </a:p>
        </p:txBody>
      </p:sp>
      <p:sp>
        <p:nvSpPr>
          <p:cNvPr id="5" name="Footer Placeholder 4">
            <a:extLst>
              <a:ext uri="{FF2B5EF4-FFF2-40B4-BE49-F238E27FC236}">
                <a16:creationId xmlns:a16="http://schemas.microsoft.com/office/drawing/2014/main" id="{1036F3C1-4C85-45A5-A872-F08870C600F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96ECF5-0EC0-4F75-949A-A0460A9700F7}"/>
              </a:ext>
            </a:extLst>
          </p:cNvPr>
          <p:cNvSpPr>
            <a:spLocks noGrp="1"/>
          </p:cNvSpPr>
          <p:nvPr>
            <p:ph type="sldNum" sz="quarter" idx="12"/>
          </p:nvPr>
        </p:nvSpPr>
        <p:spPr/>
        <p:txBody>
          <a:bodyPr/>
          <a:lstStyle/>
          <a:p>
            <a:fld id="{A7C921A9-98E9-455B-A2EB-965178D46018}" type="slidenum">
              <a:rPr lang="en-AU" smtClean="0"/>
              <a:t>‹#›</a:t>
            </a:fld>
            <a:endParaRPr lang="en-AU"/>
          </a:p>
        </p:txBody>
      </p:sp>
    </p:spTree>
    <p:extLst>
      <p:ext uri="{BB962C8B-B14F-4D97-AF65-F5344CB8AC3E}">
        <p14:creationId xmlns:p14="http://schemas.microsoft.com/office/powerpoint/2010/main" val="383258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C7B4-5391-41E5-AA12-F3C72BC056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F79C038-E4DE-49D5-B72B-25A3C6B0F7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1DE71-336F-4E28-87F3-C1A968A4C432}"/>
              </a:ext>
            </a:extLst>
          </p:cNvPr>
          <p:cNvSpPr>
            <a:spLocks noGrp="1"/>
          </p:cNvSpPr>
          <p:nvPr>
            <p:ph type="dt" sz="half" idx="10"/>
          </p:nvPr>
        </p:nvSpPr>
        <p:spPr/>
        <p:txBody>
          <a:bodyPr/>
          <a:lstStyle/>
          <a:p>
            <a:fld id="{3D3E97B6-DE8C-4920-9009-37F39374A285}" type="datetimeFigureOut">
              <a:rPr lang="en-AU" smtClean="0"/>
              <a:t>13/04/2022</a:t>
            </a:fld>
            <a:endParaRPr lang="en-AU"/>
          </a:p>
        </p:txBody>
      </p:sp>
      <p:sp>
        <p:nvSpPr>
          <p:cNvPr id="5" name="Footer Placeholder 4">
            <a:extLst>
              <a:ext uri="{FF2B5EF4-FFF2-40B4-BE49-F238E27FC236}">
                <a16:creationId xmlns:a16="http://schemas.microsoft.com/office/drawing/2014/main" id="{B31D57A4-7BD8-4CD6-A4A4-D012298514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27E21D8-86E8-411F-AAAB-4527DA4629F7}"/>
              </a:ext>
            </a:extLst>
          </p:cNvPr>
          <p:cNvSpPr>
            <a:spLocks noGrp="1"/>
          </p:cNvSpPr>
          <p:nvPr>
            <p:ph type="sldNum" sz="quarter" idx="12"/>
          </p:nvPr>
        </p:nvSpPr>
        <p:spPr/>
        <p:txBody>
          <a:bodyPr/>
          <a:lstStyle/>
          <a:p>
            <a:fld id="{A7C921A9-98E9-455B-A2EB-965178D46018}" type="slidenum">
              <a:rPr lang="en-AU" smtClean="0"/>
              <a:t>‹#›</a:t>
            </a:fld>
            <a:endParaRPr lang="en-AU"/>
          </a:p>
        </p:txBody>
      </p:sp>
    </p:spTree>
    <p:extLst>
      <p:ext uri="{BB962C8B-B14F-4D97-AF65-F5344CB8AC3E}">
        <p14:creationId xmlns:p14="http://schemas.microsoft.com/office/powerpoint/2010/main" val="370387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9FC0-6598-4A32-9879-F92FD0D2960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8ADDD7C-D468-40F6-94C5-EFDC0ED806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E01579B-93FE-488E-9330-CEE463ABA8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FAEE3F6-0E89-499A-8396-92B8D1A0D742}"/>
              </a:ext>
            </a:extLst>
          </p:cNvPr>
          <p:cNvSpPr>
            <a:spLocks noGrp="1"/>
          </p:cNvSpPr>
          <p:nvPr>
            <p:ph type="dt" sz="half" idx="10"/>
          </p:nvPr>
        </p:nvSpPr>
        <p:spPr/>
        <p:txBody>
          <a:bodyPr/>
          <a:lstStyle/>
          <a:p>
            <a:fld id="{3D3E97B6-DE8C-4920-9009-37F39374A285}" type="datetimeFigureOut">
              <a:rPr lang="en-AU" smtClean="0"/>
              <a:t>13/04/2022</a:t>
            </a:fld>
            <a:endParaRPr lang="en-AU"/>
          </a:p>
        </p:txBody>
      </p:sp>
      <p:sp>
        <p:nvSpPr>
          <p:cNvPr id="6" name="Footer Placeholder 5">
            <a:extLst>
              <a:ext uri="{FF2B5EF4-FFF2-40B4-BE49-F238E27FC236}">
                <a16:creationId xmlns:a16="http://schemas.microsoft.com/office/drawing/2014/main" id="{CEFDBE1A-4A41-4BF1-83AC-F325DD1DAFB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7DC3C98-97A4-433E-9DB8-E19CA72F1B04}"/>
              </a:ext>
            </a:extLst>
          </p:cNvPr>
          <p:cNvSpPr>
            <a:spLocks noGrp="1"/>
          </p:cNvSpPr>
          <p:nvPr>
            <p:ph type="sldNum" sz="quarter" idx="12"/>
          </p:nvPr>
        </p:nvSpPr>
        <p:spPr/>
        <p:txBody>
          <a:bodyPr/>
          <a:lstStyle/>
          <a:p>
            <a:fld id="{A7C921A9-98E9-455B-A2EB-965178D46018}" type="slidenum">
              <a:rPr lang="en-AU" smtClean="0"/>
              <a:t>‹#›</a:t>
            </a:fld>
            <a:endParaRPr lang="en-AU"/>
          </a:p>
        </p:txBody>
      </p:sp>
    </p:spTree>
    <p:extLst>
      <p:ext uri="{BB962C8B-B14F-4D97-AF65-F5344CB8AC3E}">
        <p14:creationId xmlns:p14="http://schemas.microsoft.com/office/powerpoint/2010/main" val="248307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FA5E-2EDA-44ED-9D50-A2A9A20E1EB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4814AFC-164A-46BF-B649-02A3DCB345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D3BB1B-5F70-4BF8-93DE-FC000B5F00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A99DA9C-D080-4EAF-80CF-D7229E2707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C6DA4-92C1-4F37-8E53-F1EF9856C7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4D2E14E-9025-4B8B-813B-1E9D3061ED18}"/>
              </a:ext>
            </a:extLst>
          </p:cNvPr>
          <p:cNvSpPr>
            <a:spLocks noGrp="1"/>
          </p:cNvSpPr>
          <p:nvPr>
            <p:ph type="dt" sz="half" idx="10"/>
          </p:nvPr>
        </p:nvSpPr>
        <p:spPr/>
        <p:txBody>
          <a:bodyPr/>
          <a:lstStyle/>
          <a:p>
            <a:fld id="{3D3E97B6-DE8C-4920-9009-37F39374A285}" type="datetimeFigureOut">
              <a:rPr lang="en-AU" smtClean="0"/>
              <a:t>13/04/2022</a:t>
            </a:fld>
            <a:endParaRPr lang="en-AU"/>
          </a:p>
        </p:txBody>
      </p:sp>
      <p:sp>
        <p:nvSpPr>
          <p:cNvPr id="8" name="Footer Placeholder 7">
            <a:extLst>
              <a:ext uri="{FF2B5EF4-FFF2-40B4-BE49-F238E27FC236}">
                <a16:creationId xmlns:a16="http://schemas.microsoft.com/office/drawing/2014/main" id="{01781BB6-23CE-45B2-87D9-BF4021A83C4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E085AED-2C45-4248-8C28-2AAA70C70C08}"/>
              </a:ext>
            </a:extLst>
          </p:cNvPr>
          <p:cNvSpPr>
            <a:spLocks noGrp="1"/>
          </p:cNvSpPr>
          <p:nvPr>
            <p:ph type="sldNum" sz="quarter" idx="12"/>
          </p:nvPr>
        </p:nvSpPr>
        <p:spPr/>
        <p:txBody>
          <a:bodyPr/>
          <a:lstStyle/>
          <a:p>
            <a:fld id="{A7C921A9-98E9-455B-A2EB-965178D46018}" type="slidenum">
              <a:rPr lang="en-AU" smtClean="0"/>
              <a:t>‹#›</a:t>
            </a:fld>
            <a:endParaRPr lang="en-AU"/>
          </a:p>
        </p:txBody>
      </p:sp>
    </p:spTree>
    <p:extLst>
      <p:ext uri="{BB962C8B-B14F-4D97-AF65-F5344CB8AC3E}">
        <p14:creationId xmlns:p14="http://schemas.microsoft.com/office/powerpoint/2010/main" val="360489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DE08-A9A8-46AF-87EB-BFA3FB65EDE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5A08138-428C-439A-BF5C-CB9191AB85C2}"/>
              </a:ext>
            </a:extLst>
          </p:cNvPr>
          <p:cNvSpPr>
            <a:spLocks noGrp="1"/>
          </p:cNvSpPr>
          <p:nvPr>
            <p:ph type="dt" sz="half" idx="10"/>
          </p:nvPr>
        </p:nvSpPr>
        <p:spPr/>
        <p:txBody>
          <a:bodyPr/>
          <a:lstStyle/>
          <a:p>
            <a:fld id="{3D3E97B6-DE8C-4920-9009-37F39374A285}" type="datetimeFigureOut">
              <a:rPr lang="en-AU" smtClean="0"/>
              <a:t>13/04/2022</a:t>
            </a:fld>
            <a:endParaRPr lang="en-AU"/>
          </a:p>
        </p:txBody>
      </p:sp>
      <p:sp>
        <p:nvSpPr>
          <p:cNvPr id="4" name="Footer Placeholder 3">
            <a:extLst>
              <a:ext uri="{FF2B5EF4-FFF2-40B4-BE49-F238E27FC236}">
                <a16:creationId xmlns:a16="http://schemas.microsoft.com/office/drawing/2014/main" id="{F574429B-B3F0-432F-8564-F42795BF42C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C533575-5C8E-4982-8D9C-85865624E21F}"/>
              </a:ext>
            </a:extLst>
          </p:cNvPr>
          <p:cNvSpPr>
            <a:spLocks noGrp="1"/>
          </p:cNvSpPr>
          <p:nvPr>
            <p:ph type="sldNum" sz="quarter" idx="12"/>
          </p:nvPr>
        </p:nvSpPr>
        <p:spPr/>
        <p:txBody>
          <a:bodyPr/>
          <a:lstStyle/>
          <a:p>
            <a:fld id="{A7C921A9-98E9-455B-A2EB-965178D46018}" type="slidenum">
              <a:rPr lang="en-AU" smtClean="0"/>
              <a:t>‹#›</a:t>
            </a:fld>
            <a:endParaRPr lang="en-AU"/>
          </a:p>
        </p:txBody>
      </p:sp>
    </p:spTree>
    <p:extLst>
      <p:ext uri="{BB962C8B-B14F-4D97-AF65-F5344CB8AC3E}">
        <p14:creationId xmlns:p14="http://schemas.microsoft.com/office/powerpoint/2010/main" val="22296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24BED5-51B5-4F0E-BFED-F70DAFE15F6B}"/>
              </a:ext>
            </a:extLst>
          </p:cNvPr>
          <p:cNvSpPr>
            <a:spLocks noGrp="1"/>
          </p:cNvSpPr>
          <p:nvPr>
            <p:ph type="dt" sz="half" idx="10"/>
          </p:nvPr>
        </p:nvSpPr>
        <p:spPr/>
        <p:txBody>
          <a:bodyPr/>
          <a:lstStyle/>
          <a:p>
            <a:fld id="{3D3E97B6-DE8C-4920-9009-37F39374A285}" type="datetimeFigureOut">
              <a:rPr lang="en-AU" smtClean="0"/>
              <a:t>13/04/2022</a:t>
            </a:fld>
            <a:endParaRPr lang="en-AU"/>
          </a:p>
        </p:txBody>
      </p:sp>
      <p:sp>
        <p:nvSpPr>
          <p:cNvPr id="3" name="Footer Placeholder 2">
            <a:extLst>
              <a:ext uri="{FF2B5EF4-FFF2-40B4-BE49-F238E27FC236}">
                <a16:creationId xmlns:a16="http://schemas.microsoft.com/office/drawing/2014/main" id="{6129FAE2-356D-4E93-86EA-CC6458E03D3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BC59A72-7346-4FF9-9D86-61E7FF03263D}"/>
              </a:ext>
            </a:extLst>
          </p:cNvPr>
          <p:cNvSpPr>
            <a:spLocks noGrp="1"/>
          </p:cNvSpPr>
          <p:nvPr>
            <p:ph type="sldNum" sz="quarter" idx="12"/>
          </p:nvPr>
        </p:nvSpPr>
        <p:spPr/>
        <p:txBody>
          <a:bodyPr/>
          <a:lstStyle/>
          <a:p>
            <a:fld id="{A7C921A9-98E9-455B-A2EB-965178D46018}" type="slidenum">
              <a:rPr lang="en-AU" smtClean="0"/>
              <a:t>‹#›</a:t>
            </a:fld>
            <a:endParaRPr lang="en-AU"/>
          </a:p>
        </p:txBody>
      </p:sp>
    </p:spTree>
    <p:extLst>
      <p:ext uri="{BB962C8B-B14F-4D97-AF65-F5344CB8AC3E}">
        <p14:creationId xmlns:p14="http://schemas.microsoft.com/office/powerpoint/2010/main" val="396666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DEC0C-FE34-4487-8F91-6FC31AF535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2E6C3EF-C1DB-4AE4-B653-65B748EDA9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47CF56F-0DEF-4A26-AE7D-3563FB789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4E2DC-A257-4C11-8D60-709B326034EC}"/>
              </a:ext>
            </a:extLst>
          </p:cNvPr>
          <p:cNvSpPr>
            <a:spLocks noGrp="1"/>
          </p:cNvSpPr>
          <p:nvPr>
            <p:ph type="dt" sz="half" idx="10"/>
          </p:nvPr>
        </p:nvSpPr>
        <p:spPr/>
        <p:txBody>
          <a:bodyPr/>
          <a:lstStyle/>
          <a:p>
            <a:fld id="{3D3E97B6-DE8C-4920-9009-37F39374A285}" type="datetimeFigureOut">
              <a:rPr lang="en-AU" smtClean="0"/>
              <a:t>13/04/2022</a:t>
            </a:fld>
            <a:endParaRPr lang="en-AU"/>
          </a:p>
        </p:txBody>
      </p:sp>
      <p:sp>
        <p:nvSpPr>
          <p:cNvPr id="6" name="Footer Placeholder 5">
            <a:extLst>
              <a:ext uri="{FF2B5EF4-FFF2-40B4-BE49-F238E27FC236}">
                <a16:creationId xmlns:a16="http://schemas.microsoft.com/office/drawing/2014/main" id="{8017ACF4-00E6-4803-AD13-936AEC2CE0C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BECB5B9-4E28-41C6-870E-489CF7679D12}"/>
              </a:ext>
            </a:extLst>
          </p:cNvPr>
          <p:cNvSpPr>
            <a:spLocks noGrp="1"/>
          </p:cNvSpPr>
          <p:nvPr>
            <p:ph type="sldNum" sz="quarter" idx="12"/>
          </p:nvPr>
        </p:nvSpPr>
        <p:spPr/>
        <p:txBody>
          <a:bodyPr/>
          <a:lstStyle/>
          <a:p>
            <a:fld id="{A7C921A9-98E9-455B-A2EB-965178D46018}" type="slidenum">
              <a:rPr lang="en-AU" smtClean="0"/>
              <a:t>‹#›</a:t>
            </a:fld>
            <a:endParaRPr lang="en-AU"/>
          </a:p>
        </p:txBody>
      </p:sp>
    </p:spTree>
    <p:extLst>
      <p:ext uri="{BB962C8B-B14F-4D97-AF65-F5344CB8AC3E}">
        <p14:creationId xmlns:p14="http://schemas.microsoft.com/office/powerpoint/2010/main" val="380745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2826-8060-43EA-B1DE-52EEBFE3C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0AC00AF-691F-4407-842F-898F38DB72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0AFC49C-944E-4FD6-A0EC-55EF9F389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34E58E-2E20-47CC-BA0D-C32928A105F7}"/>
              </a:ext>
            </a:extLst>
          </p:cNvPr>
          <p:cNvSpPr>
            <a:spLocks noGrp="1"/>
          </p:cNvSpPr>
          <p:nvPr>
            <p:ph type="dt" sz="half" idx="10"/>
          </p:nvPr>
        </p:nvSpPr>
        <p:spPr/>
        <p:txBody>
          <a:bodyPr/>
          <a:lstStyle/>
          <a:p>
            <a:fld id="{3D3E97B6-DE8C-4920-9009-37F39374A285}" type="datetimeFigureOut">
              <a:rPr lang="en-AU" smtClean="0"/>
              <a:t>13/04/2022</a:t>
            </a:fld>
            <a:endParaRPr lang="en-AU"/>
          </a:p>
        </p:txBody>
      </p:sp>
      <p:sp>
        <p:nvSpPr>
          <p:cNvPr id="6" name="Footer Placeholder 5">
            <a:extLst>
              <a:ext uri="{FF2B5EF4-FFF2-40B4-BE49-F238E27FC236}">
                <a16:creationId xmlns:a16="http://schemas.microsoft.com/office/drawing/2014/main" id="{61C0BAE4-3FA5-4E13-BB59-50165993A6A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C03D6B8-7485-4ABC-A585-D9B93200B3F8}"/>
              </a:ext>
            </a:extLst>
          </p:cNvPr>
          <p:cNvSpPr>
            <a:spLocks noGrp="1"/>
          </p:cNvSpPr>
          <p:nvPr>
            <p:ph type="sldNum" sz="quarter" idx="12"/>
          </p:nvPr>
        </p:nvSpPr>
        <p:spPr/>
        <p:txBody>
          <a:bodyPr/>
          <a:lstStyle/>
          <a:p>
            <a:fld id="{A7C921A9-98E9-455B-A2EB-965178D46018}" type="slidenum">
              <a:rPr lang="en-AU" smtClean="0"/>
              <a:t>‹#›</a:t>
            </a:fld>
            <a:endParaRPr lang="en-AU"/>
          </a:p>
        </p:txBody>
      </p:sp>
    </p:spTree>
    <p:extLst>
      <p:ext uri="{BB962C8B-B14F-4D97-AF65-F5344CB8AC3E}">
        <p14:creationId xmlns:p14="http://schemas.microsoft.com/office/powerpoint/2010/main" val="275634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C7233-3D22-44A2-BF50-10700DE5A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FF328B-1803-498E-91C8-46A8DF1E4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FB23F9B-406D-4679-BB1F-3C49FC0C9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E97B6-DE8C-4920-9009-37F39374A285}" type="datetimeFigureOut">
              <a:rPr lang="en-AU" smtClean="0"/>
              <a:t>13/04/2022</a:t>
            </a:fld>
            <a:endParaRPr lang="en-AU"/>
          </a:p>
        </p:txBody>
      </p:sp>
      <p:sp>
        <p:nvSpPr>
          <p:cNvPr id="5" name="Footer Placeholder 4">
            <a:extLst>
              <a:ext uri="{FF2B5EF4-FFF2-40B4-BE49-F238E27FC236}">
                <a16:creationId xmlns:a16="http://schemas.microsoft.com/office/drawing/2014/main" id="{0DF36F27-00C0-4B98-97B0-8A428051B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F9B4754-8254-4B33-9D8B-27A013BD1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21A9-98E9-455B-A2EB-965178D46018}" type="slidenum">
              <a:rPr lang="en-AU" smtClean="0"/>
              <a:t>‹#›</a:t>
            </a:fld>
            <a:endParaRPr lang="en-AU"/>
          </a:p>
        </p:txBody>
      </p:sp>
    </p:spTree>
    <p:extLst>
      <p:ext uri="{BB962C8B-B14F-4D97-AF65-F5344CB8AC3E}">
        <p14:creationId xmlns:p14="http://schemas.microsoft.com/office/powerpoint/2010/main" val="3712655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application&#10;&#10;Description automatically generated">
            <a:extLst>
              <a:ext uri="{FF2B5EF4-FFF2-40B4-BE49-F238E27FC236}">
                <a16:creationId xmlns:a16="http://schemas.microsoft.com/office/drawing/2014/main" id="{00289518-F496-4E77-8F5E-7AF25A8E8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469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A4175D8E-1FE4-4E68-8F83-DB213CBC6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EE5667C1-AF40-4E15-A8A7-ACEA40B486EE}"/>
              </a:ext>
            </a:extLst>
          </p:cNvPr>
          <p:cNvSpPr txBox="1">
            <a:spLocks/>
          </p:cNvSpPr>
          <p:nvPr/>
        </p:nvSpPr>
        <p:spPr>
          <a:xfrm>
            <a:off x="691200" y="577498"/>
            <a:ext cx="11080800" cy="490811"/>
          </a:xfrm>
          <a:prstGeom prst="rect">
            <a:avLst/>
          </a:prstGeom>
        </p:spPr>
        <p:txBody>
          <a:bodyPr vert="horz" lIns="91440" tIns="45720" rIns="91440" bIns="45720" rtlCol="0" anchor="t">
            <a:normAutofit/>
          </a:bodyPr>
          <a:lstStyle>
            <a:defPPr>
              <a:defRPr lang="en-US"/>
            </a:defPPr>
            <a:lvl1pPr>
              <a:lnSpc>
                <a:spcPct val="90000"/>
              </a:lnSpc>
              <a:spcBef>
                <a:spcPct val="0"/>
              </a:spcBef>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AU" sz="2600" dirty="0"/>
              <a:t>WHAT ARE WE WORKING WITH?</a:t>
            </a:r>
          </a:p>
        </p:txBody>
      </p:sp>
      <p:pic>
        <p:nvPicPr>
          <p:cNvPr id="4" name="Picture 3">
            <a:extLst>
              <a:ext uri="{FF2B5EF4-FFF2-40B4-BE49-F238E27FC236}">
                <a16:creationId xmlns:a16="http://schemas.microsoft.com/office/drawing/2014/main" id="{B2CC839A-4627-47E6-A8B1-679457B34714}"/>
              </a:ext>
            </a:extLst>
          </p:cNvPr>
          <p:cNvPicPr>
            <a:picLocks noChangeAspect="1"/>
          </p:cNvPicPr>
          <p:nvPr/>
        </p:nvPicPr>
        <p:blipFill>
          <a:blip r:embed="rId4"/>
          <a:stretch>
            <a:fillRect/>
          </a:stretch>
        </p:blipFill>
        <p:spPr>
          <a:xfrm>
            <a:off x="691200" y="1245184"/>
            <a:ext cx="3672811" cy="4828994"/>
          </a:xfrm>
          <a:prstGeom prst="rect">
            <a:avLst/>
          </a:prstGeom>
        </p:spPr>
      </p:pic>
      <p:pic>
        <p:nvPicPr>
          <p:cNvPr id="5" name="Picture 4">
            <a:extLst>
              <a:ext uri="{FF2B5EF4-FFF2-40B4-BE49-F238E27FC236}">
                <a16:creationId xmlns:a16="http://schemas.microsoft.com/office/drawing/2014/main" id="{E432F649-0771-4AC0-934A-0769AC25B26D}"/>
              </a:ext>
            </a:extLst>
          </p:cNvPr>
          <p:cNvPicPr>
            <a:picLocks noChangeAspect="1"/>
          </p:cNvPicPr>
          <p:nvPr/>
        </p:nvPicPr>
        <p:blipFill>
          <a:blip r:embed="rId5"/>
          <a:stretch>
            <a:fillRect/>
          </a:stretch>
        </p:blipFill>
        <p:spPr>
          <a:xfrm>
            <a:off x="4131257" y="1788109"/>
            <a:ext cx="3929485" cy="4828994"/>
          </a:xfrm>
          <a:prstGeom prst="rect">
            <a:avLst/>
          </a:prstGeom>
        </p:spPr>
      </p:pic>
      <p:pic>
        <p:nvPicPr>
          <p:cNvPr id="6" name="Picture 5">
            <a:extLst>
              <a:ext uri="{FF2B5EF4-FFF2-40B4-BE49-F238E27FC236}">
                <a16:creationId xmlns:a16="http://schemas.microsoft.com/office/drawing/2014/main" id="{135FA53A-20D6-4DFD-A58B-F66385D1D1B8}"/>
              </a:ext>
            </a:extLst>
          </p:cNvPr>
          <p:cNvPicPr>
            <a:picLocks noChangeAspect="1"/>
          </p:cNvPicPr>
          <p:nvPr/>
        </p:nvPicPr>
        <p:blipFill>
          <a:blip r:embed="rId6"/>
          <a:stretch>
            <a:fillRect/>
          </a:stretch>
        </p:blipFill>
        <p:spPr>
          <a:xfrm>
            <a:off x="7717421" y="1245184"/>
            <a:ext cx="3783378" cy="4828994"/>
          </a:xfrm>
          <a:prstGeom prst="rect">
            <a:avLst/>
          </a:prstGeom>
        </p:spPr>
      </p:pic>
    </p:spTree>
    <p:extLst>
      <p:ext uri="{BB962C8B-B14F-4D97-AF65-F5344CB8AC3E}">
        <p14:creationId xmlns:p14="http://schemas.microsoft.com/office/powerpoint/2010/main" val="2847752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EDAD312D-912B-44ED-9B9B-BA832652C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3">
            <a:extLst>
              <a:ext uri="{FF2B5EF4-FFF2-40B4-BE49-F238E27FC236}">
                <a16:creationId xmlns:a16="http://schemas.microsoft.com/office/drawing/2014/main" id="{D9CE21A4-8439-4D73-9704-E4576D3148CA}"/>
              </a:ext>
            </a:extLst>
          </p:cNvPr>
          <p:cNvSpPr txBox="1">
            <a:spLocks/>
          </p:cNvSpPr>
          <p:nvPr/>
        </p:nvSpPr>
        <p:spPr>
          <a:xfrm>
            <a:off x="614772" y="1457652"/>
            <a:ext cx="2805548" cy="4983717"/>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spcAft>
                <a:spcPts val="1200"/>
              </a:spcAft>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Strategy views mental health through a social and emotional wellbeing lens.</a:t>
            </a:r>
          </a:p>
          <a:p>
            <a:pPr marL="285750" indent="-285750" algn="l">
              <a:spcAft>
                <a:spcPts val="1200"/>
              </a:spcAft>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approach draws heavily on the </a:t>
            </a: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National Strategic Framework for Aboriginal and Torres Strait Islander Peoples’ Mental Health and Social and Emotional Wellbeing 2017-2023</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marL="285750" indent="-285750" algn="l">
              <a:spcAft>
                <a:spcPts val="1200"/>
              </a:spcAft>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mental health workforce is therefore defined broadly.</a:t>
            </a:r>
          </a:p>
          <a:p>
            <a:pPr marL="285750" indent="-285750" algn="l">
              <a:spcAft>
                <a:spcPts val="1200"/>
              </a:spcAft>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mental health workforce work across a wide range of settings.</a:t>
            </a:r>
          </a:p>
        </p:txBody>
      </p:sp>
      <p:pic>
        <p:nvPicPr>
          <p:cNvPr id="4" name="Picture 3">
            <a:extLst>
              <a:ext uri="{FF2B5EF4-FFF2-40B4-BE49-F238E27FC236}">
                <a16:creationId xmlns:a16="http://schemas.microsoft.com/office/drawing/2014/main" id="{47613ED1-3C28-4865-8549-6387F700513D}"/>
              </a:ext>
            </a:extLst>
          </p:cNvPr>
          <p:cNvPicPr>
            <a:picLocks noChangeAspect="1"/>
          </p:cNvPicPr>
          <p:nvPr/>
        </p:nvPicPr>
        <p:blipFill>
          <a:blip r:embed="rId4"/>
          <a:stretch>
            <a:fillRect/>
          </a:stretch>
        </p:blipFill>
        <p:spPr>
          <a:xfrm>
            <a:off x="3496748" y="1535098"/>
            <a:ext cx="8128213" cy="4117706"/>
          </a:xfrm>
          <a:prstGeom prst="rect">
            <a:avLst/>
          </a:prstGeom>
        </p:spPr>
      </p:pic>
      <p:sp>
        <p:nvSpPr>
          <p:cNvPr id="5" name="Title 1">
            <a:extLst>
              <a:ext uri="{FF2B5EF4-FFF2-40B4-BE49-F238E27FC236}">
                <a16:creationId xmlns:a16="http://schemas.microsoft.com/office/drawing/2014/main" id="{99A3D738-74FB-4192-8D20-D705A330BBA5}"/>
              </a:ext>
            </a:extLst>
          </p:cNvPr>
          <p:cNvSpPr txBox="1">
            <a:spLocks/>
          </p:cNvSpPr>
          <p:nvPr/>
        </p:nvSpPr>
        <p:spPr>
          <a:xfrm>
            <a:off x="691200" y="577498"/>
            <a:ext cx="11080800" cy="957600"/>
          </a:xfrm>
          <a:prstGeom prst="rect">
            <a:avLst/>
          </a:prstGeom>
        </p:spPr>
        <p:txBody>
          <a:bodyPr vert="horz" lIns="91440" tIns="45720" rIns="91440" bIns="45720" rtlCol="0" anchor="t">
            <a:normAutofit/>
          </a:bodyPr>
          <a:lstStyle>
            <a:defPPr>
              <a:defRPr lang="en-US"/>
            </a:defPPr>
            <a:lvl1pPr>
              <a:lnSpc>
                <a:spcPct val="90000"/>
              </a:lnSpc>
              <a:spcBef>
                <a:spcPct val="0"/>
              </a:spcBef>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AU" sz="2600" dirty="0"/>
              <a:t>DEFINITION USED FROM MENTAL HEALTH &amp; </a:t>
            </a:r>
            <a:br>
              <a:rPr lang="en-AU" sz="2600" dirty="0"/>
            </a:br>
            <a:r>
              <a:rPr lang="en-AU" sz="2600" dirty="0"/>
              <a:t>SOCIAL AND EMOTIONAL WELLBEING FRAMEWORK</a:t>
            </a:r>
          </a:p>
        </p:txBody>
      </p:sp>
    </p:spTree>
    <p:extLst>
      <p:ext uri="{BB962C8B-B14F-4D97-AF65-F5344CB8AC3E}">
        <p14:creationId xmlns:p14="http://schemas.microsoft.com/office/powerpoint/2010/main" val="161733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30583220-02DD-4D48-B8DE-E83BE5CFD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908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95929180-78F5-4BFD-B4C4-FF7A6C064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172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line&#10;&#10;Description automatically generated">
            <a:extLst>
              <a:ext uri="{FF2B5EF4-FFF2-40B4-BE49-F238E27FC236}">
                <a16:creationId xmlns:a16="http://schemas.microsoft.com/office/drawing/2014/main" id="{78313D34-5727-4D28-8C49-6F15F2B48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7667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website&#10;&#10;Description automatically generated">
            <a:extLst>
              <a:ext uri="{FF2B5EF4-FFF2-40B4-BE49-F238E27FC236}">
                <a16:creationId xmlns:a16="http://schemas.microsoft.com/office/drawing/2014/main" id="{F4E3CE37-689C-4E79-8F78-7C404E9E4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039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a:extLst>
              <a:ext uri="{FF2B5EF4-FFF2-40B4-BE49-F238E27FC236}">
                <a16:creationId xmlns:a16="http://schemas.microsoft.com/office/drawing/2014/main" id="{9D3A9B3F-3E08-4AD6-98F4-5FD3F7D1E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196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770132E8-7B22-40B8-8939-D63569C55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601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51C60199-25E2-489C-BD48-26BE4BA01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589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751FA6F-4640-44DA-A1AA-56436D5D6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3">
            <a:extLst>
              <a:ext uri="{FF2B5EF4-FFF2-40B4-BE49-F238E27FC236}">
                <a16:creationId xmlns:a16="http://schemas.microsoft.com/office/drawing/2014/main" id="{34D2848B-5445-4688-86A5-57D5274D7345}"/>
              </a:ext>
            </a:extLst>
          </p:cNvPr>
          <p:cNvSpPr txBox="1">
            <a:spLocks/>
          </p:cNvSpPr>
          <p:nvPr/>
        </p:nvSpPr>
        <p:spPr>
          <a:xfrm>
            <a:off x="691201" y="2262041"/>
            <a:ext cx="5997002" cy="3964290"/>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50000"/>
              </a:lnSpc>
              <a:spcAft>
                <a:spcPts val="800"/>
              </a:spcAft>
              <a:buFont typeface="Arial" panose="020B0604020202020204" pitchFamily="34" charset="0"/>
              <a:buChar char="•"/>
            </a:pPr>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Under Priority Reform One, the National Agreement on Closing the Gap commits governments to building and strengthening structures that empower Aboriginal and Torres Strait Islander people to share decision-making authority with governments to accelerate policy and place-based progress on Closing the Gap.</a:t>
            </a:r>
          </a:p>
          <a:p>
            <a:pPr marL="285750" indent="-285750" algn="l">
              <a:lnSpc>
                <a:spcPct val="150000"/>
              </a:lnSpc>
              <a:spcAft>
                <a:spcPts val="800"/>
              </a:spcAft>
              <a:buFont typeface="Arial" panose="020B0604020202020204" pitchFamily="34" charset="0"/>
              <a:buChar char="•"/>
            </a:pPr>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Social and Emotional Wellbeing (Mental Health) Policy Partnership addresses target 14, a significant and sustained reduction in suicide of Aboriginal and Torres Strait Islander people towards zero.</a:t>
            </a:r>
          </a:p>
        </p:txBody>
      </p:sp>
      <p:sp>
        <p:nvSpPr>
          <p:cNvPr id="6" name="Title 1">
            <a:extLst>
              <a:ext uri="{FF2B5EF4-FFF2-40B4-BE49-F238E27FC236}">
                <a16:creationId xmlns:a16="http://schemas.microsoft.com/office/drawing/2014/main" id="{50947EA3-2B36-47F3-B79B-7C314927E940}"/>
              </a:ext>
            </a:extLst>
          </p:cNvPr>
          <p:cNvSpPr txBox="1">
            <a:spLocks/>
          </p:cNvSpPr>
          <p:nvPr/>
        </p:nvSpPr>
        <p:spPr>
          <a:xfrm>
            <a:off x="817325" y="464822"/>
            <a:ext cx="11080800" cy="959900"/>
          </a:xfrm>
          <a:prstGeom prst="rect">
            <a:avLst/>
          </a:prstGeom>
        </p:spPr>
        <p:txBody>
          <a:bodyPr vert="horz" lIns="91440" tIns="45720" rIns="91440" bIns="45720" rtlCol="0" anchor="t">
            <a:noAutofit/>
          </a:bodyPr>
          <a:lstStyle>
            <a:defPPr>
              <a:defRPr lang="en-US"/>
            </a:defPPr>
            <a:lvl1pPr>
              <a:lnSpc>
                <a:spcPct val="90000"/>
              </a:lnSpc>
              <a:spcBef>
                <a:spcPct val="0"/>
              </a:spcBef>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20000"/>
              </a:lnSpc>
            </a:pPr>
            <a:r>
              <a:rPr lang="en-AU" sz="2400" dirty="0"/>
              <a:t>GDPSA WILL LEAD THE COALITION OF PEAKS AND CO-CHAIR WITH GOVERNMENT IN THE SOCIAL AND EMOTIONAL WELLBEING (MENTAL HEALTH) POLICY PARTNERSHIP</a:t>
            </a:r>
          </a:p>
        </p:txBody>
      </p:sp>
      <p:pic>
        <p:nvPicPr>
          <p:cNvPr id="4" name="Picture 3">
            <a:extLst>
              <a:ext uri="{FF2B5EF4-FFF2-40B4-BE49-F238E27FC236}">
                <a16:creationId xmlns:a16="http://schemas.microsoft.com/office/drawing/2014/main" id="{D98C16B2-65A0-40C2-9A10-C643D401F707}"/>
              </a:ext>
            </a:extLst>
          </p:cNvPr>
          <p:cNvPicPr>
            <a:picLocks noChangeAspect="1"/>
          </p:cNvPicPr>
          <p:nvPr/>
        </p:nvPicPr>
        <p:blipFill>
          <a:blip r:embed="rId4"/>
          <a:stretch>
            <a:fillRect/>
          </a:stretch>
        </p:blipFill>
        <p:spPr>
          <a:xfrm>
            <a:off x="7255347" y="1537398"/>
            <a:ext cx="4369508" cy="4855780"/>
          </a:xfrm>
          <a:prstGeom prst="rect">
            <a:avLst/>
          </a:prstGeom>
        </p:spPr>
      </p:pic>
    </p:spTree>
    <p:extLst>
      <p:ext uri="{BB962C8B-B14F-4D97-AF65-F5344CB8AC3E}">
        <p14:creationId xmlns:p14="http://schemas.microsoft.com/office/powerpoint/2010/main" val="1636049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751FA6F-4640-44DA-A1AA-56436D5D6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3">
            <a:extLst>
              <a:ext uri="{FF2B5EF4-FFF2-40B4-BE49-F238E27FC236}">
                <a16:creationId xmlns:a16="http://schemas.microsoft.com/office/drawing/2014/main" id="{34D2848B-5445-4688-86A5-57D5274D7345}"/>
              </a:ext>
            </a:extLst>
          </p:cNvPr>
          <p:cNvSpPr txBox="1">
            <a:spLocks/>
          </p:cNvSpPr>
          <p:nvPr/>
        </p:nvSpPr>
        <p:spPr>
          <a:xfrm>
            <a:off x="691200" y="1095469"/>
            <a:ext cx="6691377" cy="4983717"/>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lnSpc>
                <a:spcPct val="150000"/>
              </a:lnSpc>
              <a:spcAft>
                <a:spcPts val="1200"/>
              </a:spcAft>
              <a:buFont typeface="+mj-lt"/>
              <a:buAutoNum type="arabicPeriod"/>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 holistic person-centered approach to physical and mental health and wellbeing</a:t>
            </a:r>
          </a:p>
          <a:p>
            <a:pPr marL="342900" indent="-342900" algn="l">
              <a:lnSpc>
                <a:spcPct val="150000"/>
              </a:lnSpc>
              <a:spcAft>
                <a:spcPts val="1200"/>
              </a:spcAft>
              <a:buFont typeface="+mj-lt"/>
              <a:buAutoNum type="arabicPeriod"/>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Effective promotion, prevention and early intervention</a:t>
            </a:r>
          </a:p>
          <a:p>
            <a:pPr marL="342900" indent="-342900" algn="l">
              <a:lnSpc>
                <a:spcPct val="150000"/>
              </a:lnSpc>
              <a:spcAft>
                <a:spcPts val="1200"/>
              </a:spcAft>
              <a:buFont typeface="+mj-lt"/>
              <a:buAutoNum type="arabicPeriod"/>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Equity of access to all services</a:t>
            </a:r>
          </a:p>
          <a:p>
            <a:pPr marL="342900" indent="-342900" algn="l">
              <a:lnSpc>
                <a:spcPct val="150000"/>
              </a:lnSpc>
              <a:spcAft>
                <a:spcPts val="1200"/>
              </a:spcAft>
              <a:buFont typeface="+mj-lt"/>
              <a:buAutoNum type="arabicPeriod"/>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Improving quality of health care</a:t>
            </a:r>
          </a:p>
          <a:p>
            <a:pPr marL="342900" indent="-342900" algn="l">
              <a:lnSpc>
                <a:spcPct val="150000"/>
              </a:lnSpc>
              <a:spcAft>
                <a:spcPts val="1200"/>
              </a:spcAft>
              <a:buFont typeface="+mj-lt"/>
              <a:buAutoNum type="arabicPeriod"/>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Care coordination and regional integration across health, mental health and other services and sectors which enable a contributing life</a:t>
            </a:r>
          </a:p>
          <a:p>
            <a:pPr marL="342900" indent="-342900" algn="l">
              <a:lnSpc>
                <a:spcPct val="150000"/>
              </a:lnSpc>
              <a:spcAft>
                <a:spcPts val="1200"/>
              </a:spcAft>
              <a:buFont typeface="+mj-lt"/>
              <a:buAutoNum type="arabicPeriod"/>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Monitoring of progress towards improved physical health and wellbeing</a:t>
            </a:r>
          </a:p>
        </p:txBody>
      </p:sp>
      <p:sp>
        <p:nvSpPr>
          <p:cNvPr id="6" name="Title 1">
            <a:extLst>
              <a:ext uri="{FF2B5EF4-FFF2-40B4-BE49-F238E27FC236}">
                <a16:creationId xmlns:a16="http://schemas.microsoft.com/office/drawing/2014/main" id="{50947EA3-2B36-47F3-B79B-7C314927E940}"/>
              </a:ext>
            </a:extLst>
          </p:cNvPr>
          <p:cNvSpPr txBox="1">
            <a:spLocks/>
          </p:cNvSpPr>
          <p:nvPr/>
        </p:nvSpPr>
        <p:spPr>
          <a:xfrm>
            <a:off x="691200" y="577498"/>
            <a:ext cx="11080800" cy="517971"/>
          </a:xfrm>
          <a:prstGeom prst="rect">
            <a:avLst/>
          </a:prstGeom>
        </p:spPr>
        <p:txBody>
          <a:bodyPr vert="horz" lIns="91440" tIns="45720" rIns="91440" bIns="45720" rtlCol="0" anchor="t">
            <a:normAutofit/>
          </a:bodyPr>
          <a:lstStyle>
            <a:defPPr>
              <a:defRPr lang="en-US"/>
            </a:defPPr>
            <a:lvl1pPr>
              <a:lnSpc>
                <a:spcPct val="90000"/>
              </a:lnSpc>
              <a:spcBef>
                <a:spcPct val="0"/>
              </a:spcBef>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AU" sz="2400" dirty="0"/>
              <a:t>EQUALLY WELL CONSENSUS STATEMENT</a:t>
            </a:r>
          </a:p>
        </p:txBody>
      </p:sp>
      <p:pic>
        <p:nvPicPr>
          <p:cNvPr id="7" name="Picture 6">
            <a:extLst>
              <a:ext uri="{FF2B5EF4-FFF2-40B4-BE49-F238E27FC236}">
                <a16:creationId xmlns:a16="http://schemas.microsoft.com/office/drawing/2014/main" id="{65553327-B1EC-4D89-9618-6406C230D2E4}"/>
              </a:ext>
            </a:extLst>
          </p:cNvPr>
          <p:cNvPicPr>
            <a:picLocks noChangeAspect="1"/>
          </p:cNvPicPr>
          <p:nvPr/>
        </p:nvPicPr>
        <p:blipFill>
          <a:blip r:embed="rId4"/>
          <a:stretch>
            <a:fillRect/>
          </a:stretch>
        </p:blipFill>
        <p:spPr>
          <a:xfrm>
            <a:off x="7496261" y="577497"/>
            <a:ext cx="4275739" cy="6018775"/>
          </a:xfrm>
          <a:prstGeom prst="rect">
            <a:avLst/>
          </a:prstGeom>
        </p:spPr>
      </p:pic>
    </p:spTree>
    <p:extLst>
      <p:ext uri="{BB962C8B-B14F-4D97-AF65-F5344CB8AC3E}">
        <p14:creationId xmlns:p14="http://schemas.microsoft.com/office/powerpoint/2010/main" val="176319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751FA6F-4640-44DA-A1AA-56436D5D6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3">
            <a:extLst>
              <a:ext uri="{FF2B5EF4-FFF2-40B4-BE49-F238E27FC236}">
                <a16:creationId xmlns:a16="http://schemas.microsoft.com/office/drawing/2014/main" id="{34D2848B-5445-4688-86A5-57D5274D7345}"/>
              </a:ext>
            </a:extLst>
          </p:cNvPr>
          <p:cNvSpPr txBox="1">
            <a:spLocks/>
          </p:cNvSpPr>
          <p:nvPr/>
        </p:nvSpPr>
        <p:spPr>
          <a:xfrm>
            <a:off x="691200" y="1095469"/>
            <a:ext cx="7759781" cy="4983717"/>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spcAft>
                <a:spcPts val="1200"/>
              </a:spcAft>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Commonwealth and the States will work in partnership to implement arrangements for a unified and integrated mental health and suicide prevention system which will seek to:</a:t>
            </a:r>
          </a:p>
          <a:p>
            <a:pPr marL="342900" indent="-342900" algn="l">
              <a:buFont typeface="+mj-lt"/>
              <a:buAutoNum type="alphaLcParen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Improve the mental health and wellbeing of the Australian population, with a focus on improving outcomes for priority populations</a:t>
            </a:r>
          </a:p>
          <a:p>
            <a:pPr marL="342900" indent="-342900" algn="l">
              <a:lnSpc>
                <a:spcPct val="150000"/>
              </a:lnSpc>
              <a:buFont typeface="+mj-lt"/>
              <a:buAutoNum type="alphaLcParen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Reduce suicide, suicidal distress and self-harm through a whole-of-government approach to coordinated prevention, early intervention, treatment, aftercare and </a:t>
            </a:r>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postvention supports</a:t>
            </a:r>
          </a:p>
          <a:p>
            <a:pPr marL="342900" indent="-342900" algn="l">
              <a:lnSpc>
                <a:spcPct val="150000"/>
              </a:lnSpc>
              <a:buFont typeface="+mj-lt"/>
              <a:buAutoNum type="alphaLcParen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Provide a balanced and integrated mental health and suicide prevention system for all </a:t>
            </a:r>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communities and groups</a:t>
            </a:r>
          </a:p>
          <a:p>
            <a:pPr marL="342900" indent="-342900" algn="l">
              <a:lnSpc>
                <a:spcPct val="150000"/>
              </a:lnSpc>
              <a:buFont typeface="+mj-lt"/>
              <a:buAutoNum type="alphaLcParen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Improve physical health and life expectancy for people living with mental health conditions and for those experiencing suicidal distress</a:t>
            </a:r>
          </a:p>
          <a:p>
            <a:pPr marL="342900" indent="-342900" algn="l">
              <a:lnSpc>
                <a:spcPct val="150000"/>
              </a:lnSpc>
              <a:buFont typeface="+mj-lt"/>
              <a:buAutoNum type="alphaLcParen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Improve quality, safety and capacity in the Australian mental health and suicide </a:t>
            </a:r>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prevention system</a:t>
            </a: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a:extLst>
              <a:ext uri="{FF2B5EF4-FFF2-40B4-BE49-F238E27FC236}">
                <a16:creationId xmlns:a16="http://schemas.microsoft.com/office/drawing/2014/main" id="{50947EA3-2B36-47F3-B79B-7C314927E940}"/>
              </a:ext>
            </a:extLst>
          </p:cNvPr>
          <p:cNvSpPr txBox="1">
            <a:spLocks/>
          </p:cNvSpPr>
          <p:nvPr/>
        </p:nvSpPr>
        <p:spPr>
          <a:xfrm>
            <a:off x="691200" y="577498"/>
            <a:ext cx="11080800" cy="517971"/>
          </a:xfrm>
          <a:prstGeom prst="rect">
            <a:avLst/>
          </a:prstGeom>
        </p:spPr>
        <p:txBody>
          <a:bodyPr vert="horz" lIns="91440" tIns="45720" rIns="91440" bIns="45720" rtlCol="0" anchor="t">
            <a:normAutofit/>
          </a:bodyPr>
          <a:lstStyle>
            <a:defPPr>
              <a:defRPr lang="en-US"/>
            </a:defPPr>
            <a:lvl1pPr>
              <a:lnSpc>
                <a:spcPct val="90000"/>
              </a:lnSpc>
              <a:spcBef>
                <a:spcPct val="0"/>
              </a:spcBef>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AU" sz="2400" dirty="0"/>
              <a:t>NATIONAL MENTAL HEALTH AND SUICIDE PREVENTION AGREEMENT</a:t>
            </a:r>
          </a:p>
        </p:txBody>
      </p:sp>
      <p:pic>
        <p:nvPicPr>
          <p:cNvPr id="8" name="Picture 7" descr="A picture containing graphical user interface&#10;&#10;Description automatically generated">
            <a:extLst>
              <a:ext uri="{FF2B5EF4-FFF2-40B4-BE49-F238E27FC236}">
                <a16:creationId xmlns:a16="http://schemas.microsoft.com/office/drawing/2014/main" id="{982999B9-72EE-43E3-A109-E3EB7518E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127" y="987636"/>
            <a:ext cx="4882727" cy="4882727"/>
          </a:xfrm>
          <a:prstGeom prst="rect">
            <a:avLst/>
          </a:prstGeom>
        </p:spPr>
      </p:pic>
    </p:spTree>
    <p:extLst>
      <p:ext uri="{BB962C8B-B14F-4D97-AF65-F5344CB8AC3E}">
        <p14:creationId xmlns:p14="http://schemas.microsoft.com/office/powerpoint/2010/main" val="18205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751FA6F-4640-44DA-A1AA-56436D5D6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3">
            <a:extLst>
              <a:ext uri="{FF2B5EF4-FFF2-40B4-BE49-F238E27FC236}">
                <a16:creationId xmlns:a16="http://schemas.microsoft.com/office/drawing/2014/main" id="{34D2848B-5445-4688-86A5-57D5274D7345}"/>
              </a:ext>
            </a:extLst>
          </p:cNvPr>
          <p:cNvSpPr txBox="1">
            <a:spLocks/>
          </p:cNvSpPr>
          <p:nvPr/>
        </p:nvSpPr>
        <p:spPr>
          <a:xfrm>
            <a:off x="691200" y="977775"/>
            <a:ext cx="7730905" cy="5101412"/>
          </a:xfrm>
          <a:prstGeom prst="rect">
            <a:avLst/>
          </a:prstGeom>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200"/>
              </a:spcAft>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outcomes of this Agreement are:</a:t>
            </a:r>
          </a:p>
          <a:p>
            <a:pPr marL="342900" indent="-342900" algn="l">
              <a:buFont typeface="+mj-lt"/>
              <a:buAutoNum type="alphaLcParenR"/>
            </a:pP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Shared decision-making:</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Aboriginal and Torres Strait Islander people are empowered to share decision-making authority with governments to accelerate policy and place-based progress on Closing the Gap through formal partnership arrangements.</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mj-lt"/>
              <a:buAutoNum type="alphaLcParenR"/>
            </a:pP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Building the community-controlled sector:</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There is a strong and sustainable Aboriginal and Torres Strait Islander community-controlled sector delivering high quality services to meet the needs of Aboriginal and Torres Strait Islander people across the country.</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mj-lt"/>
              <a:buAutoNum type="alphaLcParenR"/>
            </a:pP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Improving mainstream institutions:</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Governments</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their organisations and their institutions are accountable for Closing the Gap and are culturally safe and responsive to the needs of Aboriginal and Torres Strait Islander people, including through the services they fund.</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mj-lt"/>
              <a:buAutoNum type="alphaLcParenR"/>
            </a:pP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Aboriginal and Torres Strait Islander-led data:</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Aboriginal and Torres Strait Islander people have access to, and the capability to use, locally-relevant data and information to set and monitor the implementation of efforts to close the gap, their priorities and drive their own </a:t>
            </a:r>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development.</a:t>
            </a:r>
            <a:b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buFont typeface="+mj-lt"/>
              <a:buAutoNum type="alphaLcParenR"/>
            </a:pPr>
            <a:r>
              <a:rPr lang="en-AU"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socio-economic outcomes </a:t>
            </a:r>
            <a:r>
              <a:rPr lang="en-A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(16 targets to achieve these outcomes)</a:t>
            </a: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1">
            <a:extLst>
              <a:ext uri="{FF2B5EF4-FFF2-40B4-BE49-F238E27FC236}">
                <a16:creationId xmlns:a16="http://schemas.microsoft.com/office/drawing/2014/main" id="{50947EA3-2B36-47F3-B79B-7C314927E940}"/>
              </a:ext>
            </a:extLst>
          </p:cNvPr>
          <p:cNvSpPr txBox="1">
            <a:spLocks/>
          </p:cNvSpPr>
          <p:nvPr/>
        </p:nvSpPr>
        <p:spPr>
          <a:xfrm>
            <a:off x="691200" y="459804"/>
            <a:ext cx="11080800" cy="517971"/>
          </a:xfrm>
          <a:prstGeom prst="rect">
            <a:avLst/>
          </a:prstGeom>
        </p:spPr>
        <p:txBody>
          <a:bodyPr vert="horz" lIns="91440" tIns="45720" rIns="91440" bIns="45720" rtlCol="0" anchor="t">
            <a:normAutofit/>
          </a:bodyPr>
          <a:lstStyle>
            <a:defPPr>
              <a:defRPr lang="en-US"/>
            </a:defPPr>
            <a:lvl1pPr>
              <a:lnSpc>
                <a:spcPct val="90000"/>
              </a:lnSpc>
              <a:spcBef>
                <a:spcPct val="0"/>
              </a:spcBef>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AU" sz="2400" dirty="0"/>
              <a:t>NATIONAL AGREEMENT ON CLOSING THE GAP</a:t>
            </a:r>
          </a:p>
        </p:txBody>
      </p:sp>
      <p:pic>
        <p:nvPicPr>
          <p:cNvPr id="4" name="Picture 3" descr="Graphical user interface, application&#10;&#10;Description automatically generated">
            <a:extLst>
              <a:ext uri="{FF2B5EF4-FFF2-40B4-BE49-F238E27FC236}">
                <a16:creationId xmlns:a16="http://schemas.microsoft.com/office/drawing/2014/main" id="{A42024C9-513D-4AD5-976B-BEC149395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242" y="1060002"/>
            <a:ext cx="4936958" cy="4936958"/>
          </a:xfrm>
          <a:prstGeom prst="rect">
            <a:avLst/>
          </a:prstGeom>
        </p:spPr>
      </p:pic>
    </p:spTree>
    <p:extLst>
      <p:ext uri="{BB962C8B-B14F-4D97-AF65-F5344CB8AC3E}">
        <p14:creationId xmlns:p14="http://schemas.microsoft.com/office/powerpoint/2010/main" val="2129868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19DF442C87A349B9D03FBB2BCBF594" ma:contentTypeVersion="13" ma:contentTypeDescription="Create a new document." ma:contentTypeScope="" ma:versionID="2d0b82ae0466e9920749696e63b2c99e">
  <xsd:schema xmlns:xsd="http://www.w3.org/2001/XMLSchema" xmlns:xs="http://www.w3.org/2001/XMLSchema" xmlns:p="http://schemas.microsoft.com/office/2006/metadata/properties" xmlns:ns2="4109abbe-64f6-4c02-94a6-0d14993967e5" xmlns:ns3="42640a3b-eaa4-4138-9fc5-62b62ad979d9" targetNamespace="http://schemas.microsoft.com/office/2006/metadata/properties" ma:root="true" ma:fieldsID="99841d6317ccab977e47262e1bd5a538" ns2:_="" ns3:_="">
    <xsd:import namespace="4109abbe-64f6-4c02-94a6-0d14993967e5"/>
    <xsd:import namespace="42640a3b-eaa4-4138-9fc5-62b62ad979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09abbe-64f6-4c02-94a6-0d14993967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640a3b-eaa4-4138-9fc5-62b62ad979d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2640a3b-eaa4-4138-9fc5-62b62ad979d9">
      <UserInfo>
        <DisplayName>Thomas Brideson</DisplayName>
        <AccountId>16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74E4D5-D403-4D0C-B107-AB2F546675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09abbe-64f6-4c02-94a6-0d14993967e5"/>
    <ds:schemaRef ds:uri="42640a3b-eaa4-4138-9fc5-62b62ad979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F2F98E-FDCC-4ED8-A20D-03FB3C7D5D6B}">
  <ds:schemaRefs>
    <ds:schemaRef ds:uri="http://purl.org/dc/elements/1.1/"/>
    <ds:schemaRef ds:uri="http://schemas.openxmlformats.org/package/2006/metadata/core-properties"/>
    <ds:schemaRef ds:uri="http://schemas.microsoft.com/office/2006/documentManagement/types"/>
    <ds:schemaRef ds:uri="4109abbe-64f6-4c02-94a6-0d14993967e5"/>
    <ds:schemaRef ds:uri="http://schemas.microsoft.com/office/2006/metadata/properties"/>
    <ds:schemaRef ds:uri="http://purl.org/dc/terms/"/>
    <ds:schemaRef ds:uri="http://www.w3.org/XML/1998/namespace"/>
    <ds:schemaRef ds:uri="http://purl.org/dc/dcmitype/"/>
    <ds:schemaRef ds:uri="http://schemas.microsoft.com/office/infopath/2007/PartnerControls"/>
    <ds:schemaRef ds:uri="42640a3b-eaa4-4138-9fc5-62b62ad979d9"/>
  </ds:schemaRefs>
</ds:datastoreItem>
</file>

<file path=customXml/itemProps3.xml><?xml version="1.0" encoding="utf-8"?>
<ds:datastoreItem xmlns:ds="http://schemas.openxmlformats.org/officeDocument/2006/customXml" ds:itemID="{E14373FA-FAFF-4B83-9CCF-42417CC5EF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TotalTime>
  <Words>843</Words>
  <Application>Microsoft Office PowerPoint</Application>
  <PresentationFormat>Widescreen</PresentationFormat>
  <Paragraphs>60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Fishlock</dc:creator>
  <cp:lastModifiedBy>Rachel Fishlock</cp:lastModifiedBy>
  <cp:revision>1</cp:revision>
  <dcterms:created xsi:type="dcterms:W3CDTF">2022-04-12T05:08:50Z</dcterms:created>
  <dcterms:modified xsi:type="dcterms:W3CDTF">2022-04-12T22:14:43Z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0x0101000D19DF442C87A349B9D03FBB2BCBF594</vt:lpwstr>
  </property>
</Properties>
</file>