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60" r:id="rId5"/>
    <p:sldId id="262" r:id="rId6"/>
    <p:sldId id="264" r:id="rId7"/>
    <p:sldId id="263" r:id="rId8"/>
    <p:sldId id="265" r:id="rId9"/>
    <p:sldId id="271" r:id="rId10"/>
    <p:sldId id="272" r:id="rId11"/>
    <p:sldId id="276" r:id="rId12"/>
    <p:sldId id="277" r:id="rId13"/>
    <p:sldId id="278" r:id="rId14"/>
    <p:sldId id="279" r:id="rId15"/>
    <p:sldId id="269" r:id="rId16"/>
    <p:sldId id="273" r:id="rId17"/>
    <p:sldId id="274" r:id="rId18"/>
    <p:sldId id="275" r:id="rId19"/>
    <p:sldId id="281" r:id="rId20"/>
    <p:sldId id="270" r:id="rId21"/>
    <p:sldId id="282" r:id="rId22"/>
    <p:sldId id="267" r:id="rId23"/>
    <p:sldId id="280"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003E6A"/>
    <a:srgbClr val="EB851F"/>
    <a:srgbClr val="FFFF66"/>
    <a:srgbClr val="FFFF99"/>
    <a:srgbClr val="808080"/>
    <a:srgbClr val="58585B"/>
    <a:srgbClr val="76B72A"/>
    <a:srgbClr val="644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4629" autoAdjust="0"/>
  </p:normalViewPr>
  <p:slideViewPr>
    <p:cSldViewPr>
      <p:cViewPr varScale="1">
        <p:scale>
          <a:sx n="115" d="100"/>
          <a:sy n="115" d="100"/>
        </p:scale>
        <p:origin x="1266" y="108"/>
      </p:cViewPr>
      <p:guideLst>
        <p:guide orient="horz" pos="2160"/>
        <p:guide pos="2880"/>
      </p:guideLst>
    </p:cSldViewPr>
  </p:slideViewPr>
  <p:outlineViewPr>
    <p:cViewPr>
      <p:scale>
        <a:sx n="33" d="100"/>
        <a:sy n="33" d="100"/>
      </p:scale>
      <p:origin x="0" y="-6840"/>
    </p:cViewPr>
  </p:outlineViewPr>
  <p:notesTextViewPr>
    <p:cViewPr>
      <p:scale>
        <a:sx n="1" d="1"/>
        <a:sy n="1" d="1"/>
      </p:scale>
      <p:origin x="0" y="0"/>
    </p:cViewPr>
  </p:notesTextViewPr>
  <p:sorterViewPr>
    <p:cViewPr>
      <p:scale>
        <a:sx n="160" d="100"/>
        <a:sy n="160" d="100"/>
      </p:scale>
      <p:origin x="0" y="-4092"/>
    </p:cViewPr>
  </p:sorterViewPr>
  <p:notesViewPr>
    <p:cSldViewPr>
      <p:cViewPr varScale="1">
        <p:scale>
          <a:sx n="88" d="100"/>
          <a:sy n="88" d="100"/>
        </p:scale>
        <p:origin x="382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230E7-0085-411D-8630-90F3414F9F70}" type="datetimeFigureOut">
              <a:rPr lang="en-AU" smtClean="0"/>
              <a:t>26/03/2019</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496E19-831C-4DDE-9599-FE0DE9C5FCF2}" type="slidenum">
              <a:rPr lang="en-AU" smtClean="0"/>
              <a:t>‹#›</a:t>
            </a:fld>
            <a:endParaRPr lang="en-AU"/>
          </a:p>
        </p:txBody>
      </p:sp>
    </p:spTree>
    <p:extLst>
      <p:ext uri="{BB962C8B-B14F-4D97-AF65-F5344CB8AC3E}">
        <p14:creationId xmlns:p14="http://schemas.microsoft.com/office/powerpoint/2010/main" val="3258951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2C9E8-C78E-48D1-B2C5-F8850CD1BA0C}" type="datetimeFigureOut">
              <a:rPr lang="en-AU" smtClean="0"/>
              <a:t>26/03/2019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967BF-DE4B-417D-B2B1-49407A2C7E2C}" type="slidenum">
              <a:rPr lang="en-AU" smtClean="0"/>
              <a:t>‹#›</a:t>
            </a:fld>
            <a:endParaRPr lang="en-AU"/>
          </a:p>
        </p:txBody>
      </p:sp>
    </p:spTree>
    <p:extLst>
      <p:ext uri="{BB962C8B-B14F-4D97-AF65-F5344CB8AC3E}">
        <p14:creationId xmlns:p14="http://schemas.microsoft.com/office/powerpoint/2010/main" val="158009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03967BF-DE4B-417D-B2B1-49407A2C7E2C}" type="slidenum">
              <a:rPr lang="en-AU" smtClean="0"/>
              <a:t>1</a:t>
            </a:fld>
            <a:endParaRPr lang="en-AU"/>
          </a:p>
        </p:txBody>
      </p:sp>
    </p:spTree>
    <p:extLst>
      <p:ext uri="{BB962C8B-B14F-4D97-AF65-F5344CB8AC3E}">
        <p14:creationId xmlns:p14="http://schemas.microsoft.com/office/powerpoint/2010/main" val="3763152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3967BF-DE4B-417D-B2B1-49407A2C7E2C}" type="slidenum">
              <a:rPr lang="en-AU" smtClean="0"/>
              <a:t>15</a:t>
            </a:fld>
            <a:endParaRPr lang="en-AU"/>
          </a:p>
        </p:txBody>
      </p:sp>
    </p:spTree>
    <p:extLst>
      <p:ext uri="{BB962C8B-B14F-4D97-AF65-F5344CB8AC3E}">
        <p14:creationId xmlns:p14="http://schemas.microsoft.com/office/powerpoint/2010/main" val="3191926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US" sz="2000" dirty="0" smtClean="0"/>
              <a:t>Often link with MNIB </a:t>
            </a:r>
          </a:p>
          <a:p>
            <a:pPr marL="342900" lvl="1" indent="-342900">
              <a:buFont typeface="Arial" panose="020B0604020202020204" pitchFamily="34" charset="0"/>
              <a:buChar char="•"/>
            </a:pPr>
            <a:r>
              <a:rPr lang="en-US" sz="2000" dirty="0" smtClean="0"/>
              <a:t>for </a:t>
            </a:r>
            <a:r>
              <a:rPr lang="en-US" sz="2000" dirty="0"/>
              <a:t>people with complex chronic health conditions that aims to improve their self- management and quality of life that supports them to remain living well as home through: </a:t>
            </a:r>
            <a:endParaRPr lang="en-US" sz="2000" dirty="0" smtClean="0"/>
          </a:p>
          <a:p>
            <a:pPr marL="342900" lvl="1" indent="-342900">
              <a:buFont typeface="Arial" panose="020B0604020202020204" pitchFamily="34" charset="0"/>
              <a:buChar char="•"/>
            </a:pPr>
            <a:r>
              <a:rPr lang="en-US" sz="2000" dirty="0" smtClean="0"/>
              <a:t>provision </a:t>
            </a:r>
            <a:r>
              <a:rPr lang="en-US" sz="2000" dirty="0"/>
              <a:t>of disease, health and </a:t>
            </a:r>
            <a:r>
              <a:rPr lang="en-US" sz="2000" dirty="0" err="1"/>
              <a:t>comunity</a:t>
            </a:r>
            <a:r>
              <a:rPr lang="en-US" sz="2000" dirty="0"/>
              <a:t> information/education  </a:t>
            </a:r>
            <a:endParaRPr lang="en-AU" sz="2000" dirty="0"/>
          </a:p>
          <a:p>
            <a:pPr lvl="0"/>
            <a:r>
              <a:rPr lang="en-US" sz="2000" dirty="0"/>
              <a:t>completion a comprehensive assessment and coordination of health, community and social support services</a:t>
            </a:r>
            <a:endParaRPr lang="en-AU" sz="2000" dirty="0"/>
          </a:p>
          <a:p>
            <a:r>
              <a:rPr lang="en-AU" sz="2000" dirty="0"/>
              <a:t>ensuring appropriate and timely delivery of patient care and health services that meets individual need by actively supporting the facilitation communication between service providers and health professionals</a:t>
            </a:r>
            <a:r>
              <a:rPr lang="en-AU" sz="2000" dirty="0" smtClean="0"/>
              <a:t>.</a:t>
            </a:r>
            <a:r>
              <a:rPr lang="en-AU" sz="2000" dirty="0"/>
              <a:t> ensure the patient stays at the centre of their own care</a:t>
            </a:r>
          </a:p>
          <a:p>
            <a:pPr lvl="0"/>
            <a:r>
              <a:rPr lang="en-AU" sz="2000" dirty="0"/>
              <a:t>improve coordination and activation of health, community and social support services </a:t>
            </a:r>
          </a:p>
          <a:p>
            <a:pPr lvl="0"/>
            <a:r>
              <a:rPr lang="en-AU" sz="2000" dirty="0"/>
              <a:t>increase understanding of available support services </a:t>
            </a:r>
          </a:p>
          <a:p>
            <a:pPr lvl="0"/>
            <a:r>
              <a:rPr lang="en-AU" sz="2000" dirty="0"/>
              <a:t>increase health literacy and self-management </a:t>
            </a:r>
          </a:p>
          <a:p>
            <a:pPr lvl="0"/>
            <a:r>
              <a:rPr lang="en-AU" sz="2000" dirty="0"/>
              <a:t>identify and address the support needs of vulnerable patients who are at risk of falling through the gaps</a:t>
            </a:r>
          </a:p>
          <a:p>
            <a:pPr lvl="0"/>
            <a:r>
              <a:rPr lang="en-AU" sz="2000" dirty="0"/>
              <a:t>reduce unnecessary hospitalisations  </a:t>
            </a:r>
          </a:p>
          <a:p>
            <a:pPr lvl="0"/>
            <a:r>
              <a:rPr lang="en-AU" sz="2000" dirty="0"/>
              <a:t>improve the integration of care for patients between health care providers and health care services. </a:t>
            </a:r>
          </a:p>
          <a:p>
            <a:pPr lvl="0"/>
            <a:r>
              <a:rPr lang="en-AU" sz="2000" dirty="0" smtClean="0"/>
              <a:t> </a:t>
            </a:r>
          </a:p>
          <a:p>
            <a:endParaRPr lang="en-AU" dirty="0"/>
          </a:p>
        </p:txBody>
      </p:sp>
      <p:sp>
        <p:nvSpPr>
          <p:cNvPr id="4" name="Slide Number Placeholder 3"/>
          <p:cNvSpPr>
            <a:spLocks noGrp="1"/>
          </p:cNvSpPr>
          <p:nvPr>
            <p:ph type="sldNum" sz="quarter" idx="10"/>
          </p:nvPr>
        </p:nvSpPr>
        <p:spPr/>
        <p:txBody>
          <a:bodyPr/>
          <a:lstStyle/>
          <a:p>
            <a:fld id="{703967BF-DE4B-417D-B2B1-49407A2C7E2C}" type="slidenum">
              <a:rPr lang="en-AU" smtClean="0"/>
              <a:t>17</a:t>
            </a:fld>
            <a:endParaRPr lang="en-AU"/>
          </a:p>
        </p:txBody>
      </p:sp>
    </p:spTree>
    <p:extLst>
      <p:ext uri="{BB962C8B-B14F-4D97-AF65-F5344CB8AC3E}">
        <p14:creationId xmlns:p14="http://schemas.microsoft.com/office/powerpoint/2010/main" val="5948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3967BF-DE4B-417D-B2B1-49407A2C7E2C}" type="slidenum">
              <a:rPr lang="en-AU" smtClean="0"/>
              <a:t>19</a:t>
            </a:fld>
            <a:endParaRPr lang="en-AU"/>
          </a:p>
        </p:txBody>
      </p:sp>
    </p:spTree>
    <p:extLst>
      <p:ext uri="{BB962C8B-B14F-4D97-AF65-F5344CB8AC3E}">
        <p14:creationId xmlns:p14="http://schemas.microsoft.com/office/powerpoint/2010/main" val="4114569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3967BF-DE4B-417D-B2B1-49407A2C7E2C}" type="slidenum">
              <a:rPr lang="en-AU" smtClean="0"/>
              <a:t>20</a:t>
            </a:fld>
            <a:endParaRPr lang="en-AU"/>
          </a:p>
        </p:txBody>
      </p:sp>
    </p:spTree>
    <p:extLst>
      <p:ext uri="{BB962C8B-B14F-4D97-AF65-F5344CB8AC3E}">
        <p14:creationId xmlns:p14="http://schemas.microsoft.com/office/powerpoint/2010/main" val="257981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Over 80 organisations</a:t>
            </a:r>
            <a:r>
              <a:rPr lang="en-AU" baseline="0" dirty="0" smtClean="0"/>
              <a:t> have signed up to and committed to Equally Well and to make physical health of people living with mental illness a priority </a:t>
            </a:r>
            <a:endParaRPr lang="en-AU" dirty="0"/>
          </a:p>
        </p:txBody>
      </p:sp>
      <p:sp>
        <p:nvSpPr>
          <p:cNvPr id="4" name="Slide Number Placeholder 3"/>
          <p:cNvSpPr>
            <a:spLocks noGrp="1"/>
          </p:cNvSpPr>
          <p:nvPr>
            <p:ph type="sldNum" sz="quarter" idx="10"/>
          </p:nvPr>
        </p:nvSpPr>
        <p:spPr/>
        <p:txBody>
          <a:bodyPr/>
          <a:lstStyle/>
          <a:p>
            <a:fld id="{703967BF-DE4B-417D-B2B1-49407A2C7E2C}" type="slidenum">
              <a:rPr lang="en-AU" smtClean="0"/>
              <a:t>4</a:t>
            </a:fld>
            <a:endParaRPr lang="en-AU"/>
          </a:p>
        </p:txBody>
      </p:sp>
    </p:spTree>
    <p:extLst>
      <p:ext uri="{BB962C8B-B14F-4D97-AF65-F5344CB8AC3E}">
        <p14:creationId xmlns:p14="http://schemas.microsoft.com/office/powerpoint/2010/main" val="15767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the Brisbane North PHN is supporting initiatives to address the physical health needs of people living with mental illness</a:t>
            </a:r>
          </a:p>
          <a:p>
            <a:endParaRPr lang="en-AU" dirty="0"/>
          </a:p>
        </p:txBody>
      </p:sp>
      <p:sp>
        <p:nvSpPr>
          <p:cNvPr id="4" name="Slide Number Placeholder 3"/>
          <p:cNvSpPr>
            <a:spLocks noGrp="1"/>
          </p:cNvSpPr>
          <p:nvPr>
            <p:ph type="sldNum" sz="quarter" idx="10"/>
          </p:nvPr>
        </p:nvSpPr>
        <p:spPr/>
        <p:txBody>
          <a:bodyPr/>
          <a:lstStyle/>
          <a:p>
            <a:fld id="{703967BF-DE4B-417D-B2B1-49407A2C7E2C}" type="slidenum">
              <a:rPr lang="en-AU" smtClean="0"/>
              <a:t>5</a:t>
            </a:fld>
            <a:endParaRPr lang="en-AU"/>
          </a:p>
        </p:txBody>
      </p:sp>
    </p:spTree>
    <p:extLst>
      <p:ext uri="{BB962C8B-B14F-4D97-AF65-F5344CB8AC3E}">
        <p14:creationId xmlns:p14="http://schemas.microsoft.com/office/powerpoint/2010/main" val="215303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smtClean="0"/>
              <a:t>    </a:t>
            </a:r>
            <a:r>
              <a:rPr lang="en-AU" sz="1200" baseline="0" dirty="0" smtClean="0"/>
              <a:t> </a:t>
            </a:r>
            <a:r>
              <a:rPr lang="en-AU" sz="1200" dirty="0" smtClean="0"/>
              <a:t>Regional plans are a key action of 5</a:t>
            </a:r>
            <a:r>
              <a:rPr lang="en-AU" sz="1200" baseline="30000" dirty="0" smtClean="0"/>
              <a:t>th</a:t>
            </a:r>
            <a:r>
              <a:rPr lang="en-AU" sz="1200" dirty="0" smtClean="0"/>
              <a:t> National Plan</a:t>
            </a:r>
          </a:p>
          <a:p>
            <a:pPr marL="342900" indent="-342900">
              <a:buFont typeface="Arial" panose="020B0604020202020204" pitchFamily="34" charset="0"/>
              <a:buChar char="•"/>
            </a:pPr>
            <a:r>
              <a:rPr lang="en-AU" sz="1200" dirty="0" smtClean="0"/>
              <a:t>Jointly developed with LHN/HHS and regional stakeholders</a:t>
            </a:r>
          </a:p>
          <a:p>
            <a:pPr marL="342900" indent="-342900">
              <a:buFont typeface="Arial" panose="020B0604020202020204" pitchFamily="34" charset="0"/>
              <a:buChar char="•"/>
            </a:pPr>
            <a:r>
              <a:rPr lang="en-AU" sz="1200" dirty="0" smtClean="0"/>
              <a:t>Whole of region plan (not just the PHN’s plan)</a:t>
            </a:r>
          </a:p>
          <a:p>
            <a:pPr marL="342900" indent="-342900">
              <a:buFont typeface="Arial" panose="020B0604020202020204" pitchFamily="34" charset="0"/>
              <a:buChar char="•"/>
            </a:pPr>
            <a:r>
              <a:rPr lang="en-AU" sz="1200" dirty="0" smtClean="0"/>
              <a:t>Due by June 2020 </a:t>
            </a:r>
            <a:endParaRPr lang="en-AU" dirty="0"/>
          </a:p>
        </p:txBody>
      </p:sp>
      <p:sp>
        <p:nvSpPr>
          <p:cNvPr id="4" name="Slide Number Placeholder 3"/>
          <p:cNvSpPr>
            <a:spLocks noGrp="1"/>
          </p:cNvSpPr>
          <p:nvPr>
            <p:ph type="sldNum" sz="quarter" idx="10"/>
          </p:nvPr>
        </p:nvSpPr>
        <p:spPr/>
        <p:txBody>
          <a:bodyPr/>
          <a:lstStyle/>
          <a:p>
            <a:fld id="{703967BF-DE4B-417D-B2B1-49407A2C7E2C}" type="slidenum">
              <a:rPr lang="en-AU" smtClean="0"/>
              <a:t>8</a:t>
            </a:fld>
            <a:endParaRPr lang="en-AU"/>
          </a:p>
        </p:txBody>
      </p:sp>
    </p:spTree>
    <p:extLst>
      <p:ext uri="{BB962C8B-B14F-4D97-AF65-F5344CB8AC3E}">
        <p14:creationId xmlns:p14="http://schemas.microsoft.com/office/powerpoint/2010/main" val="264497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Planning for Wellbeing launched</a:t>
            </a:r>
            <a:r>
              <a:rPr lang="en-AU" baseline="0" dirty="0" smtClean="0"/>
              <a:t> in October 2018</a:t>
            </a:r>
            <a:endParaRPr lang="en-AU" dirty="0"/>
          </a:p>
        </p:txBody>
      </p:sp>
      <p:sp>
        <p:nvSpPr>
          <p:cNvPr id="4" name="Slide Number Placeholder 3"/>
          <p:cNvSpPr>
            <a:spLocks noGrp="1"/>
          </p:cNvSpPr>
          <p:nvPr>
            <p:ph type="sldNum" sz="quarter" idx="10"/>
          </p:nvPr>
        </p:nvSpPr>
        <p:spPr/>
        <p:txBody>
          <a:bodyPr/>
          <a:lstStyle/>
          <a:p>
            <a:fld id="{703967BF-DE4B-417D-B2B1-49407A2C7E2C}" type="slidenum">
              <a:rPr lang="en-AU" smtClean="0"/>
              <a:t>9</a:t>
            </a:fld>
            <a:endParaRPr lang="en-AU"/>
          </a:p>
        </p:txBody>
      </p:sp>
    </p:spTree>
    <p:extLst>
      <p:ext uri="{BB962C8B-B14F-4D97-AF65-F5344CB8AC3E}">
        <p14:creationId xmlns:p14="http://schemas.microsoft.com/office/powerpoint/2010/main" val="292152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Structure of plan</a:t>
            </a:r>
            <a:endParaRPr lang="en-AU" dirty="0"/>
          </a:p>
        </p:txBody>
      </p:sp>
      <p:sp>
        <p:nvSpPr>
          <p:cNvPr id="4" name="Slide Number Placeholder 3"/>
          <p:cNvSpPr>
            <a:spLocks noGrp="1"/>
          </p:cNvSpPr>
          <p:nvPr>
            <p:ph type="sldNum" sz="quarter" idx="10"/>
          </p:nvPr>
        </p:nvSpPr>
        <p:spPr/>
        <p:txBody>
          <a:bodyPr/>
          <a:lstStyle/>
          <a:p>
            <a:fld id="{703967BF-DE4B-417D-B2B1-49407A2C7E2C}" type="slidenum">
              <a:rPr lang="en-AU" smtClean="0"/>
              <a:t>10</a:t>
            </a:fld>
            <a:endParaRPr lang="en-AU"/>
          </a:p>
        </p:txBody>
      </p:sp>
    </p:spTree>
    <p:extLst>
      <p:ext uri="{BB962C8B-B14F-4D97-AF65-F5344CB8AC3E}">
        <p14:creationId xmlns:p14="http://schemas.microsoft.com/office/powerpoint/2010/main" val="220312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Sections that specifically relate to physical health</a:t>
            </a:r>
            <a:endParaRPr lang="en-AU" dirty="0"/>
          </a:p>
        </p:txBody>
      </p:sp>
      <p:sp>
        <p:nvSpPr>
          <p:cNvPr id="4" name="Slide Number Placeholder 3"/>
          <p:cNvSpPr>
            <a:spLocks noGrp="1"/>
          </p:cNvSpPr>
          <p:nvPr>
            <p:ph type="sldNum" sz="quarter" idx="10"/>
          </p:nvPr>
        </p:nvSpPr>
        <p:spPr/>
        <p:txBody>
          <a:bodyPr/>
          <a:lstStyle/>
          <a:p>
            <a:fld id="{703967BF-DE4B-417D-B2B1-49407A2C7E2C}" type="slidenum">
              <a:rPr lang="en-AU" smtClean="0"/>
              <a:t>11</a:t>
            </a:fld>
            <a:endParaRPr lang="en-AU"/>
          </a:p>
        </p:txBody>
      </p:sp>
    </p:spTree>
    <p:extLst>
      <p:ext uri="{BB962C8B-B14F-4D97-AF65-F5344CB8AC3E}">
        <p14:creationId xmlns:p14="http://schemas.microsoft.com/office/powerpoint/2010/main" val="223419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dirty="0"/>
              <a:t>To improve outcomes (people with severe and persistent and complex mental illness need more support that one professional alone can provide)</a:t>
            </a:r>
            <a:r>
              <a:rPr lang="en-US" dirty="0"/>
              <a:t>​</a:t>
            </a:r>
          </a:p>
          <a:p>
            <a:pPr fontAlgn="base"/>
            <a:r>
              <a:rPr lang="en-AU" dirty="0"/>
              <a:t>​</a:t>
            </a:r>
          </a:p>
          <a:p>
            <a:pPr fontAlgn="base"/>
            <a:r>
              <a:rPr lang="en-AU" dirty="0"/>
              <a:t>Mental Health Nurses are highly skilled professionals and use evidence based practice</a:t>
            </a:r>
            <a:r>
              <a:rPr lang="en-US" dirty="0"/>
              <a:t>​</a:t>
            </a:r>
          </a:p>
          <a:p>
            <a:pPr fontAlgn="base"/>
            <a:r>
              <a:rPr lang="en-AU" dirty="0"/>
              <a:t>​</a:t>
            </a:r>
          </a:p>
          <a:p>
            <a:pPr fontAlgn="base"/>
            <a:r>
              <a:rPr lang="en-AU" dirty="0"/>
              <a:t>The program is free and the MHNs provide outreach</a:t>
            </a:r>
            <a:r>
              <a:rPr lang="en-US" dirty="0"/>
              <a:t>​</a:t>
            </a:r>
          </a:p>
          <a:p>
            <a:pPr fontAlgn="base"/>
            <a:r>
              <a:rPr lang="en-AU" dirty="0"/>
              <a:t>​</a:t>
            </a:r>
          </a:p>
          <a:p>
            <a:pPr fontAlgn="base"/>
            <a:r>
              <a:rPr lang="en-AU" dirty="0"/>
              <a:t>Eligible participants can remain with the program for as long as they remain eligible</a:t>
            </a:r>
            <a:r>
              <a:rPr lang="en-US" dirty="0" smtClean="0"/>
              <a:t>​. </a:t>
            </a:r>
          </a:p>
          <a:p>
            <a:pPr fontAlgn="base"/>
            <a:endParaRPr lang="en-US" dirty="0"/>
          </a:p>
          <a:p>
            <a:pPr fontAlgn="base"/>
            <a:r>
              <a:rPr lang="en-US" dirty="0" smtClean="0"/>
              <a:t>People must have, or be identified of being at risk of developing a physical health problem. Aim is to elevate the attention of the need to address peoples physical health</a:t>
            </a:r>
          </a:p>
          <a:p>
            <a:pPr fontAlgn="base"/>
            <a:endParaRPr lang="en-US" dirty="0"/>
          </a:p>
          <a:p>
            <a:pPr fontAlgn="base"/>
            <a:r>
              <a:rPr lang="en-US" dirty="0" smtClean="0"/>
              <a:t>In the minimum data set – this has been modified locally – they have to collect information about the physical health condition of the client </a:t>
            </a:r>
          </a:p>
          <a:p>
            <a:pPr fontAlgn="base"/>
            <a:endParaRPr lang="en-US" dirty="0"/>
          </a:p>
          <a:p>
            <a:pPr fontAlgn="base"/>
            <a:r>
              <a:rPr lang="en-US" dirty="0" smtClean="0"/>
              <a:t>One of the KPIs for the commissioned service is that this is being undertaken </a:t>
            </a:r>
            <a:endParaRPr lang="en-US" dirty="0"/>
          </a:p>
          <a:p>
            <a:pPr fontAlgn="base"/>
            <a:r>
              <a:rPr lang="en-AU" dirty="0"/>
              <a:t>​</a:t>
            </a:r>
          </a:p>
          <a:p>
            <a:pPr fontAlgn="base"/>
            <a:r>
              <a:rPr lang="en-AU" dirty="0"/>
              <a:t>Adjunct to other services</a:t>
            </a:r>
            <a:r>
              <a:rPr lang="en-US" dirty="0" smtClean="0"/>
              <a:t>​</a:t>
            </a:r>
          </a:p>
          <a:p>
            <a:pPr fontAlgn="base"/>
            <a:endParaRPr lang="en-US" dirty="0"/>
          </a:p>
          <a:p>
            <a:pPr fontAlgn="base"/>
            <a:r>
              <a:rPr lang="en-US" dirty="0" smtClean="0"/>
              <a:t>Embed in reporting </a:t>
            </a:r>
            <a:endParaRPr lang="en-US" dirty="0"/>
          </a:p>
          <a:p>
            <a:endParaRPr lang="en-AU" dirty="0"/>
          </a:p>
        </p:txBody>
      </p:sp>
      <p:sp>
        <p:nvSpPr>
          <p:cNvPr id="4" name="Slide Number Placeholder 3"/>
          <p:cNvSpPr>
            <a:spLocks noGrp="1"/>
          </p:cNvSpPr>
          <p:nvPr>
            <p:ph type="sldNum" sz="quarter" idx="10"/>
          </p:nvPr>
        </p:nvSpPr>
        <p:spPr/>
        <p:txBody>
          <a:bodyPr/>
          <a:lstStyle/>
          <a:p>
            <a:fld id="{703967BF-DE4B-417D-B2B1-49407A2C7E2C}" type="slidenum">
              <a:rPr lang="en-AU" smtClean="0"/>
              <a:t>13</a:t>
            </a:fld>
            <a:endParaRPr lang="en-AU"/>
          </a:p>
        </p:txBody>
      </p:sp>
    </p:spTree>
    <p:extLst>
      <p:ext uri="{BB962C8B-B14F-4D97-AF65-F5344CB8AC3E}">
        <p14:creationId xmlns:p14="http://schemas.microsoft.com/office/powerpoint/2010/main" val="3361060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3967BF-DE4B-417D-B2B1-49407A2C7E2C}" type="slidenum">
              <a:rPr lang="en-AU" smtClean="0"/>
              <a:t>14</a:t>
            </a:fld>
            <a:endParaRPr lang="en-AU"/>
          </a:p>
        </p:txBody>
      </p:sp>
    </p:spTree>
    <p:extLst>
      <p:ext uri="{BB962C8B-B14F-4D97-AF65-F5344CB8AC3E}">
        <p14:creationId xmlns:p14="http://schemas.microsoft.com/office/powerpoint/2010/main" val="1960074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003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1835696" y="2564904"/>
            <a:ext cx="5415651" cy="1080120"/>
          </a:xfrm>
        </p:spPr>
        <p:txBody>
          <a:bodyPr>
            <a:normAutofit/>
          </a:bodyPr>
          <a:lstStyle>
            <a:lvl1pPr>
              <a:defRPr sz="3200" baseline="0">
                <a:solidFill>
                  <a:schemeClr val="bg2"/>
                </a:solidFill>
              </a:defRPr>
            </a:lvl1pPr>
          </a:lstStyle>
          <a:p>
            <a:r>
              <a:rPr lang="en-US" dirty="0" smtClean="0"/>
              <a:t>Presentation title </a:t>
            </a:r>
            <a:endParaRPr lang="en-AU" dirty="0"/>
          </a:p>
        </p:txBody>
      </p:sp>
      <p:sp>
        <p:nvSpPr>
          <p:cNvPr id="3" name="Subtitle 2"/>
          <p:cNvSpPr>
            <a:spLocks noGrp="1"/>
          </p:cNvSpPr>
          <p:nvPr>
            <p:ph type="subTitle" idx="1" hasCustomPrompt="1"/>
          </p:nvPr>
        </p:nvSpPr>
        <p:spPr>
          <a:xfrm>
            <a:off x="1834983" y="3645023"/>
            <a:ext cx="5416365" cy="432048"/>
          </a:xfrm>
        </p:spPr>
        <p:txBody>
          <a:bodyPr>
            <a:normAutofit/>
          </a:bodyPr>
          <a:lstStyle>
            <a:lvl1pPr marL="0" indent="0" algn="l">
              <a:buNone/>
              <a:defRPr sz="1800" b="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00 Month 00</a:t>
            </a:r>
            <a:endParaRPr lang="en-AU"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404664"/>
            <a:ext cx="2160240" cy="1373912"/>
          </a:xfrm>
          <a:prstGeom prst="rect">
            <a:avLst/>
          </a:prstGeom>
        </p:spPr>
      </p:pic>
    </p:spTree>
    <p:extLst>
      <p:ext uri="{BB962C8B-B14F-4D97-AF65-F5344CB8AC3E}">
        <p14:creationId xmlns:p14="http://schemas.microsoft.com/office/powerpoint/2010/main" val="7756429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3608" y="1340768"/>
            <a:ext cx="7704856" cy="648072"/>
          </a:xfrm>
        </p:spPr>
        <p:txBody>
          <a:bodyPr/>
          <a:lstStyle>
            <a:lvl1pPr>
              <a:defRPr>
                <a:solidFill>
                  <a:srgbClr val="777777"/>
                </a:solidFill>
              </a:defRPr>
            </a:lvl1pPr>
          </a:lstStyle>
          <a:p>
            <a:r>
              <a:rPr lang="en-US" dirty="0" smtClean="0"/>
              <a:t>Title here </a:t>
            </a:r>
            <a:endParaRPr lang="en-AU" dirty="0"/>
          </a:p>
        </p:txBody>
      </p:sp>
      <p:sp>
        <p:nvSpPr>
          <p:cNvPr id="7" name="Text Placeholder 2"/>
          <p:cNvSpPr>
            <a:spLocks noGrp="1"/>
          </p:cNvSpPr>
          <p:nvPr>
            <p:ph idx="1"/>
          </p:nvPr>
        </p:nvSpPr>
        <p:spPr>
          <a:xfrm>
            <a:off x="1043608" y="2132856"/>
            <a:ext cx="7704856" cy="3993307"/>
          </a:xfrm>
          <a:prstGeom prst="rect">
            <a:avLst/>
          </a:prstGeom>
        </p:spPr>
        <p:txBody>
          <a:bodyPr vert="horz" lIns="91440" tIns="45720" rIns="9144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0206890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299173"/>
            <a:ext cx="7772400" cy="1362075"/>
          </a:xfrm>
        </p:spPr>
        <p:txBody>
          <a:bodyPr anchor="t">
            <a:normAutofit/>
          </a:bodyPr>
          <a:lstStyle>
            <a:lvl1pPr algn="l">
              <a:defRPr sz="3200" b="1" cap="none" baseline="0"/>
            </a:lvl1pPr>
          </a:lstStyle>
          <a:p>
            <a:r>
              <a:rPr lang="en-US" dirty="0" smtClean="0"/>
              <a:t>Title here </a:t>
            </a:r>
            <a:endParaRPr lang="en-AU" dirty="0"/>
          </a:p>
        </p:txBody>
      </p:sp>
    </p:spTree>
    <p:extLst>
      <p:ext uri="{BB962C8B-B14F-4D97-AF65-F5344CB8AC3E}">
        <p14:creationId xmlns:p14="http://schemas.microsoft.com/office/powerpoint/2010/main" val="23356366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here </a:t>
            </a:r>
            <a:endParaRPr lang="en-AU" dirty="0"/>
          </a:p>
        </p:txBody>
      </p:sp>
      <p:sp>
        <p:nvSpPr>
          <p:cNvPr id="4" name="Content Placeholder 3"/>
          <p:cNvSpPr>
            <a:spLocks noGrp="1"/>
          </p:cNvSpPr>
          <p:nvPr>
            <p:ph sz="half" idx="2" hasCustomPrompt="1"/>
          </p:nvPr>
        </p:nvSpPr>
        <p:spPr>
          <a:xfrm>
            <a:off x="1043608" y="2132856"/>
            <a:ext cx="3672408" cy="3993307"/>
          </a:xfrm>
        </p:spPr>
        <p:txBody>
          <a:bodyPr>
            <a:noAutofit/>
          </a:bodyPr>
          <a:lstStyle>
            <a:lvl1pPr>
              <a:defRPr sz="20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Subtitle here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Content Placeholder 5"/>
          <p:cNvSpPr>
            <a:spLocks noGrp="1"/>
          </p:cNvSpPr>
          <p:nvPr>
            <p:ph sz="quarter" idx="4" hasCustomPrompt="1"/>
          </p:nvPr>
        </p:nvSpPr>
        <p:spPr>
          <a:xfrm>
            <a:off x="4932040" y="2132856"/>
            <a:ext cx="3816424" cy="3993307"/>
          </a:xfrm>
        </p:spPr>
        <p:txBody>
          <a:bodyPr>
            <a:no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Subtitle here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9887048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here</a:t>
            </a:r>
            <a:endParaRPr lang="en-AU" dirty="0"/>
          </a:p>
        </p:txBody>
      </p:sp>
    </p:spTree>
    <p:extLst>
      <p:ext uri="{BB962C8B-B14F-4D97-AF65-F5344CB8AC3E}">
        <p14:creationId xmlns:p14="http://schemas.microsoft.com/office/powerpoint/2010/main" val="10480574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8721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3608" y="1340768"/>
            <a:ext cx="7704856" cy="648072"/>
          </a:xfrm>
          <a:prstGeom prst="rect">
            <a:avLst/>
          </a:prstGeom>
        </p:spPr>
        <p:txBody>
          <a:bodyPr vert="horz" lIns="91440" tIns="45720" rIns="91440" bIns="45720" rtlCol="0" anchor="ctr">
            <a:normAutofit/>
          </a:bodyPr>
          <a:lstStyle/>
          <a:p>
            <a:r>
              <a:rPr lang="en-US" dirty="0" smtClean="0"/>
              <a:t>Title here</a:t>
            </a:r>
            <a:endParaRPr lang="en-AU" dirty="0"/>
          </a:p>
        </p:txBody>
      </p:sp>
      <p:sp>
        <p:nvSpPr>
          <p:cNvPr id="3" name="Text Placeholder 2"/>
          <p:cNvSpPr>
            <a:spLocks noGrp="1"/>
          </p:cNvSpPr>
          <p:nvPr>
            <p:ph type="body" idx="1"/>
          </p:nvPr>
        </p:nvSpPr>
        <p:spPr>
          <a:xfrm>
            <a:off x="1043608" y="2132856"/>
            <a:ext cx="7704856" cy="3993307"/>
          </a:xfrm>
          <a:prstGeom prst="rect">
            <a:avLst/>
          </a:prstGeom>
        </p:spPr>
        <p:txBody>
          <a:bodyPr vert="horz" lIns="91440" tIns="45720" rIns="91440" bIns="45720" rtlCol="0">
            <a:normAutofit/>
          </a:bodyPr>
          <a:lstStyle/>
          <a:p>
            <a:pPr lvl="0"/>
            <a:r>
              <a:rPr lang="en-US" dirty="0" smtClean="0"/>
              <a:t>Text level 1</a:t>
            </a:r>
          </a:p>
          <a:p>
            <a:pPr lvl="1"/>
            <a:r>
              <a:rPr lang="en-US" dirty="0" smtClean="0"/>
              <a:t>Text level 2</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236296" y="332656"/>
            <a:ext cx="1482874" cy="942667"/>
          </a:xfrm>
          <a:prstGeom prst="rect">
            <a:avLst/>
          </a:prstGeom>
        </p:spPr>
      </p:pic>
    </p:spTree>
    <p:extLst>
      <p:ext uri="{BB962C8B-B14F-4D97-AF65-F5344CB8AC3E}">
        <p14:creationId xmlns:p14="http://schemas.microsoft.com/office/powerpoint/2010/main" val="1145045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iming>
    <p:tnLst>
      <p:par>
        <p:cTn id="1" dur="indefinite" restart="never" nodeType="tmRoot"/>
      </p:par>
    </p:tnLst>
  </p:timing>
  <p:txStyles>
    <p:titleStyle>
      <a:lvl1pPr algn="l" defTabSz="914400" rtl="0" eaLnBrk="1" latinLnBrk="0" hangingPunct="1">
        <a:spcBef>
          <a:spcPct val="0"/>
        </a:spcBef>
        <a:buNone/>
        <a:defRPr sz="2800" b="1" kern="1200">
          <a:solidFill>
            <a:srgbClr val="777777"/>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E15F1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E15F1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E15F1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Libby.Dunstan@brisbanenorthphn.org.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AU" dirty="0" smtClean="0"/>
              <a:t>Addressing the physical health needs of people living with mental illness  </a:t>
            </a:r>
            <a:br>
              <a:rPr lang="en-AU" dirty="0" smtClean="0"/>
            </a:br>
            <a:r>
              <a:rPr lang="en-AU" sz="2200" dirty="0" smtClean="0"/>
              <a:t>The Brisbane North PHN Experience</a:t>
            </a:r>
            <a:br>
              <a:rPr lang="en-AU" sz="2200" dirty="0" smtClean="0"/>
            </a:br>
            <a:endParaRPr lang="en-AU" sz="2200" dirty="0"/>
          </a:p>
        </p:txBody>
      </p:sp>
      <p:sp>
        <p:nvSpPr>
          <p:cNvPr id="5" name="Subtitle 4"/>
          <p:cNvSpPr>
            <a:spLocks noGrp="1"/>
          </p:cNvSpPr>
          <p:nvPr>
            <p:ph type="subTitle" idx="1"/>
          </p:nvPr>
        </p:nvSpPr>
        <p:spPr>
          <a:xfrm>
            <a:off x="1826990" y="4725144"/>
            <a:ext cx="5416365" cy="648072"/>
          </a:xfrm>
        </p:spPr>
        <p:txBody>
          <a:bodyPr>
            <a:normAutofit fontScale="92500" lnSpcReduction="10000"/>
          </a:bodyPr>
          <a:lstStyle/>
          <a:p>
            <a:r>
              <a:rPr lang="en-AU" dirty="0" smtClean="0"/>
              <a:t>Equally Well Symposium </a:t>
            </a:r>
          </a:p>
          <a:p>
            <a:r>
              <a:rPr lang="en-AU" dirty="0" smtClean="0"/>
              <a:t>March 2019</a:t>
            </a:r>
            <a:endParaRPr lang="en-AU" dirty="0"/>
          </a:p>
        </p:txBody>
      </p:sp>
    </p:spTree>
    <p:extLst>
      <p:ext uri="{BB962C8B-B14F-4D97-AF65-F5344CB8AC3E}">
        <p14:creationId xmlns:p14="http://schemas.microsoft.com/office/powerpoint/2010/main" val="4034028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 name="Picture 1"/>
          <p:cNvPicPr>
            <a:picLocks noChangeAspect="1"/>
          </p:cNvPicPr>
          <p:nvPr/>
        </p:nvPicPr>
        <p:blipFill>
          <a:blip r:embed="rId3"/>
          <a:stretch>
            <a:fillRect/>
          </a:stretch>
        </p:blipFill>
        <p:spPr>
          <a:xfrm>
            <a:off x="323528" y="-10870"/>
            <a:ext cx="6075776" cy="6790573"/>
          </a:xfrm>
          <a:prstGeom prst="rect">
            <a:avLst/>
          </a:prstGeom>
        </p:spPr>
      </p:pic>
    </p:spTree>
    <p:extLst>
      <p:ext uri="{BB962C8B-B14F-4D97-AF65-F5344CB8AC3E}">
        <p14:creationId xmlns:p14="http://schemas.microsoft.com/office/powerpoint/2010/main" val="2128421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3160" y="3795565"/>
            <a:ext cx="7267575" cy="2286000"/>
          </a:xfrm>
          <a:prstGeom prst="rect">
            <a:avLst/>
          </a:prstGeom>
        </p:spPr>
      </p:pic>
      <p:pic>
        <p:nvPicPr>
          <p:cNvPr id="6" name="Picture 5"/>
          <p:cNvPicPr>
            <a:picLocks noChangeAspect="1"/>
          </p:cNvPicPr>
          <p:nvPr/>
        </p:nvPicPr>
        <p:blipFill>
          <a:blip r:embed="rId4"/>
          <a:stretch>
            <a:fillRect/>
          </a:stretch>
        </p:blipFill>
        <p:spPr>
          <a:xfrm>
            <a:off x="927708" y="2938315"/>
            <a:ext cx="4591050" cy="857250"/>
          </a:xfrm>
          <a:prstGeom prst="rect">
            <a:avLst/>
          </a:prstGeom>
        </p:spPr>
      </p:pic>
      <p:pic>
        <p:nvPicPr>
          <p:cNvPr id="7" name="Picture 6"/>
          <p:cNvPicPr>
            <a:picLocks noChangeAspect="1"/>
          </p:cNvPicPr>
          <p:nvPr/>
        </p:nvPicPr>
        <p:blipFill>
          <a:blip r:embed="rId5"/>
          <a:stretch>
            <a:fillRect/>
          </a:stretch>
        </p:blipFill>
        <p:spPr>
          <a:xfrm>
            <a:off x="927708" y="791323"/>
            <a:ext cx="3990975" cy="733425"/>
          </a:xfrm>
          <a:prstGeom prst="rect">
            <a:avLst/>
          </a:prstGeom>
        </p:spPr>
      </p:pic>
      <p:pic>
        <p:nvPicPr>
          <p:cNvPr id="8" name="Picture 7"/>
          <p:cNvPicPr>
            <a:picLocks noChangeAspect="1"/>
          </p:cNvPicPr>
          <p:nvPr/>
        </p:nvPicPr>
        <p:blipFill>
          <a:blip r:embed="rId6"/>
          <a:stretch>
            <a:fillRect/>
          </a:stretch>
        </p:blipFill>
        <p:spPr>
          <a:xfrm>
            <a:off x="927708" y="1571562"/>
            <a:ext cx="7258050" cy="990600"/>
          </a:xfrm>
          <a:prstGeom prst="rect">
            <a:avLst/>
          </a:prstGeom>
        </p:spPr>
      </p:pic>
    </p:spTree>
    <p:extLst>
      <p:ext uri="{BB962C8B-B14F-4D97-AF65-F5344CB8AC3E}">
        <p14:creationId xmlns:p14="http://schemas.microsoft.com/office/powerpoint/2010/main" val="243665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commissioned services </a:t>
            </a:r>
            <a:endParaRPr lang="en-AU" dirty="0"/>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AU" dirty="0" smtClean="0"/>
              <a:t>commissioned </a:t>
            </a:r>
            <a:r>
              <a:rPr lang="en-AU" dirty="0"/>
              <a:t>an expanded range of mental health, suicide prevention and alcohol and other drug treatment services in the North Brisbane and Moreton Bay region</a:t>
            </a:r>
            <a:r>
              <a:rPr lang="en-AU" dirty="0" smtClean="0"/>
              <a:t>.</a:t>
            </a:r>
          </a:p>
          <a:p>
            <a:endParaRPr lang="en-AU" dirty="0" smtClean="0"/>
          </a:p>
          <a:p>
            <a:pPr marL="342900" indent="-342900">
              <a:buFont typeface="Arial" panose="020B0604020202020204" pitchFamily="34" charset="0"/>
              <a:buChar char="•"/>
            </a:pPr>
            <a:r>
              <a:rPr lang="en-AU" dirty="0" smtClean="0"/>
              <a:t>many of which incorporate an element of addressing physical health needs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smtClean="0"/>
              <a:t>delivering on principles of the Equally Well consensus statement.</a:t>
            </a:r>
            <a:endParaRPr lang="en-AU" dirty="0"/>
          </a:p>
        </p:txBody>
      </p:sp>
    </p:spTree>
    <p:extLst>
      <p:ext uri="{BB962C8B-B14F-4D97-AF65-F5344CB8AC3E}">
        <p14:creationId xmlns:p14="http://schemas.microsoft.com/office/powerpoint/2010/main" val="18908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Mental Health Nurse in Brisbane Program </a:t>
            </a:r>
            <a:endParaRPr lang="en-AU"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AU" dirty="0" smtClean="0"/>
              <a:t>3 commissioned providers: Morayfield Psychology Centre, Footprints </a:t>
            </a:r>
            <a:r>
              <a:rPr lang="en-AU" dirty="0" err="1" smtClean="0"/>
              <a:t>Inc</a:t>
            </a:r>
            <a:r>
              <a:rPr lang="en-AU" dirty="0" smtClean="0"/>
              <a:t> and Toowong Private Hospital</a:t>
            </a:r>
          </a:p>
          <a:p>
            <a:endParaRPr lang="en-AU" dirty="0" smtClean="0"/>
          </a:p>
          <a:p>
            <a:pPr marL="342900" indent="-342900">
              <a:buFont typeface="Arial" panose="020B0604020202020204" pitchFamily="34" charset="0"/>
              <a:buChar char="•"/>
            </a:pPr>
            <a:r>
              <a:rPr lang="en-AU" dirty="0" smtClean="0"/>
              <a:t>Mental health nurse core activities:</a:t>
            </a:r>
          </a:p>
          <a:p>
            <a:pPr marL="742950" lvl="1" indent="-285750" fontAlgn="base">
              <a:buFont typeface="Arial" panose="020B0604020202020204" pitchFamily="34" charset="0"/>
              <a:buChar char="•"/>
            </a:pPr>
            <a:r>
              <a:rPr lang="en-AU" sz="1800" b="0" dirty="0" smtClean="0"/>
              <a:t>conduct </a:t>
            </a:r>
            <a:r>
              <a:rPr lang="en-AU" sz="1800" b="0" dirty="0"/>
              <a:t>comprehensive intake assessment to determine needs and goals</a:t>
            </a:r>
            <a:r>
              <a:rPr lang="en-US" sz="1800" b="0" dirty="0"/>
              <a:t>​</a:t>
            </a:r>
          </a:p>
          <a:p>
            <a:pPr marL="742950" lvl="1" indent="-285750" fontAlgn="base">
              <a:buFont typeface="Arial" panose="020B0604020202020204" pitchFamily="34" charset="0"/>
              <a:buChar char="•"/>
            </a:pPr>
            <a:r>
              <a:rPr lang="en-AU" sz="1800" b="0" dirty="0" smtClean="0"/>
              <a:t>​develop </a:t>
            </a:r>
            <a:r>
              <a:rPr lang="en-AU" sz="1800" b="0" dirty="0"/>
              <a:t>care plan addressing needs and goals</a:t>
            </a:r>
            <a:r>
              <a:rPr lang="en-US" sz="1800" b="0" dirty="0"/>
              <a:t>​</a:t>
            </a:r>
          </a:p>
          <a:p>
            <a:pPr marL="742950" lvl="1" indent="-285750" fontAlgn="base">
              <a:buFont typeface="Arial" panose="020B0604020202020204" pitchFamily="34" charset="0"/>
              <a:buChar char="•"/>
            </a:pPr>
            <a:r>
              <a:rPr lang="en-AU" sz="1800" b="0" dirty="0" smtClean="0"/>
              <a:t>support </a:t>
            </a:r>
            <a:r>
              <a:rPr lang="en-AU" sz="1800" b="0" dirty="0"/>
              <a:t>access to services and supports</a:t>
            </a:r>
            <a:r>
              <a:rPr lang="en-US" sz="1800" b="0" dirty="0"/>
              <a:t>​</a:t>
            </a:r>
          </a:p>
          <a:p>
            <a:pPr marL="742950" lvl="1" indent="-285750" fontAlgn="base">
              <a:buFont typeface="Arial" panose="020B0604020202020204" pitchFamily="34" charset="0"/>
              <a:buChar char="•"/>
            </a:pPr>
            <a:r>
              <a:rPr lang="en-AU" sz="1800" b="0" dirty="0" smtClean="0"/>
              <a:t>coordinate </a:t>
            </a:r>
            <a:r>
              <a:rPr lang="en-AU" sz="1800" b="0" dirty="0"/>
              <a:t>the range of services and supports and act as a liaison </a:t>
            </a:r>
            <a:r>
              <a:rPr lang="en-US" sz="1800" b="0" dirty="0"/>
              <a:t>​</a:t>
            </a:r>
          </a:p>
          <a:p>
            <a:pPr marL="742950" lvl="1" indent="-285750" fontAlgn="base">
              <a:buFont typeface="Arial" panose="020B0604020202020204" pitchFamily="34" charset="0"/>
              <a:buChar char="•"/>
            </a:pPr>
            <a:r>
              <a:rPr lang="en-AU" sz="1800" b="0" dirty="0" smtClean="0"/>
              <a:t>provide </a:t>
            </a:r>
            <a:r>
              <a:rPr lang="en-AU" sz="1800" b="0" dirty="0"/>
              <a:t>mental, physical and psychosocial health information</a:t>
            </a:r>
            <a:r>
              <a:rPr lang="en-US" sz="1800" b="0" dirty="0"/>
              <a:t>​</a:t>
            </a:r>
          </a:p>
          <a:p>
            <a:pPr marL="742950" lvl="1" indent="-285750" fontAlgn="base">
              <a:buFont typeface="Arial" panose="020B0604020202020204" pitchFamily="34" charset="0"/>
              <a:buChar char="•"/>
            </a:pPr>
            <a:r>
              <a:rPr lang="en-AU" sz="1800" b="0" dirty="0" smtClean="0"/>
              <a:t>monitor </a:t>
            </a:r>
            <a:r>
              <a:rPr lang="en-AU" sz="1800" b="0" dirty="0"/>
              <a:t>mental and physical health and provide interventions as appropriate </a:t>
            </a:r>
            <a:r>
              <a:rPr lang="en-US" sz="1800" b="0" dirty="0"/>
              <a:t>​</a:t>
            </a:r>
          </a:p>
          <a:p>
            <a:pPr marL="742950" lvl="1" indent="-285750" fontAlgn="base">
              <a:buFont typeface="Arial" panose="020B0604020202020204" pitchFamily="34" charset="0"/>
              <a:buChar char="•"/>
            </a:pPr>
            <a:r>
              <a:rPr lang="en-AU" sz="1800" b="0" dirty="0" smtClean="0"/>
              <a:t>monitor </a:t>
            </a:r>
            <a:r>
              <a:rPr lang="en-AU" sz="1800" b="0" dirty="0"/>
              <a:t>persons progress toward goals</a:t>
            </a:r>
            <a:r>
              <a:rPr lang="en-US" sz="1800" b="0" dirty="0" smtClean="0"/>
              <a:t>​</a:t>
            </a:r>
            <a:r>
              <a:rPr lang="en-US" sz="1800" b="0" dirty="0"/>
              <a:t>.</a:t>
            </a:r>
          </a:p>
        </p:txBody>
      </p:sp>
    </p:spTree>
    <p:extLst>
      <p:ext uri="{BB962C8B-B14F-4D97-AF65-F5344CB8AC3E}">
        <p14:creationId xmlns:p14="http://schemas.microsoft.com/office/powerpoint/2010/main" val="270639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smtClean="0"/>
              <a:t>Mental Health Nurse in Brisbane Program</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smtClean="0"/>
              <a:t>Delivers on: </a:t>
            </a:r>
          </a:p>
          <a:p>
            <a:pPr marL="800100" lvl="1" indent="-342900">
              <a:buFont typeface="Arial" panose="020B0604020202020204" pitchFamily="34" charset="0"/>
              <a:buChar char="•"/>
            </a:pPr>
            <a:r>
              <a:rPr lang="en-AU" sz="1700" b="0" dirty="0" smtClean="0"/>
              <a:t>a holistic, person centred approach to physical and mental health and well being</a:t>
            </a:r>
          </a:p>
          <a:p>
            <a:pPr marL="800100" lvl="1" indent="-342900">
              <a:buFont typeface="Arial" panose="020B0604020202020204" pitchFamily="34" charset="0"/>
              <a:buChar char="•"/>
            </a:pPr>
            <a:r>
              <a:rPr lang="en-AU" sz="1700" b="0" dirty="0" smtClean="0"/>
              <a:t>improving quality of health care</a:t>
            </a:r>
          </a:p>
          <a:p>
            <a:pPr marL="800100" lvl="1" indent="-342900">
              <a:buFont typeface="Arial" panose="020B0604020202020204" pitchFamily="34" charset="0"/>
              <a:buChar char="•"/>
            </a:pPr>
            <a:r>
              <a:rPr lang="en-AU" sz="1700" b="0" dirty="0" smtClean="0"/>
              <a:t>care coordination and regional integration across health, mental health and other services and sectors which enable a contributing life</a:t>
            </a:r>
          </a:p>
          <a:p>
            <a:pPr marL="800100" lvl="1" indent="-342900">
              <a:buFont typeface="Arial" panose="020B0604020202020204" pitchFamily="34" charset="0"/>
              <a:buChar char="•"/>
            </a:pPr>
            <a:r>
              <a:rPr lang="en-AU" sz="1700" b="0" dirty="0" smtClean="0"/>
              <a:t>monitoring of progress towards improved physical health and well being </a:t>
            </a:r>
          </a:p>
          <a:p>
            <a:endParaRPr lang="en-AU" dirty="0"/>
          </a:p>
        </p:txBody>
      </p:sp>
    </p:spTree>
    <p:extLst>
      <p:ext uri="{BB962C8B-B14F-4D97-AF65-F5344CB8AC3E}">
        <p14:creationId xmlns:p14="http://schemas.microsoft.com/office/powerpoint/2010/main" val="1322773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Optimal Health Program </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smtClean="0"/>
              <a:t>commissioned </a:t>
            </a:r>
            <a:r>
              <a:rPr lang="en-AU" dirty="0" err="1" smtClean="0"/>
              <a:t>Neami</a:t>
            </a:r>
            <a:r>
              <a:rPr lang="en-AU" dirty="0" smtClean="0"/>
              <a:t> National</a:t>
            </a:r>
          </a:p>
          <a:p>
            <a:pPr marL="342900" indent="-342900">
              <a:buFont typeface="Arial" panose="020B0604020202020204" pitchFamily="34" charset="0"/>
              <a:buChar char="•"/>
            </a:pPr>
            <a:r>
              <a:rPr lang="en-AU" dirty="0" smtClean="0"/>
              <a:t>focus on well being for people with mental health conditions</a:t>
            </a:r>
          </a:p>
          <a:p>
            <a:pPr marL="342900" indent="-342900">
              <a:buFont typeface="Arial" panose="020B0604020202020204" pitchFamily="34" charset="0"/>
              <a:buChar char="•"/>
            </a:pPr>
            <a:r>
              <a:rPr lang="en-AU" dirty="0" smtClean="0"/>
              <a:t>self management program (self development to build self efficacy)</a:t>
            </a:r>
          </a:p>
          <a:p>
            <a:pPr marL="342900" indent="-342900">
              <a:buFont typeface="Arial" panose="020B0604020202020204" pitchFamily="34" charset="0"/>
              <a:buChar char="•"/>
            </a:pPr>
            <a:r>
              <a:rPr lang="en-AU" dirty="0"/>
              <a:t>8 week face to face program </a:t>
            </a:r>
            <a:r>
              <a:rPr lang="en-AU" dirty="0" smtClean="0"/>
              <a:t>– trained facilitators </a:t>
            </a:r>
          </a:p>
          <a:p>
            <a:pPr marL="342900" indent="-342900">
              <a:buFont typeface="Arial" panose="020B0604020202020204" pitchFamily="34" charset="0"/>
              <a:buChar char="•"/>
            </a:pPr>
            <a:r>
              <a:rPr lang="en-AU" dirty="0" smtClean="0"/>
              <a:t>considers the balance mental, emotional social, occupational, physical and spiritual needs </a:t>
            </a:r>
          </a:p>
          <a:p>
            <a:pPr marL="342900" indent="-342900">
              <a:buFont typeface="Arial" panose="020B0604020202020204" pitchFamily="34" charset="0"/>
              <a:buChar char="•"/>
            </a:pPr>
            <a:endParaRPr lang="en-AU" dirty="0" smtClean="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920115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Optimal Health Program (continued)</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Delivers on: </a:t>
            </a:r>
          </a:p>
          <a:p>
            <a:pPr marL="800100" lvl="1" indent="-342900">
              <a:buFont typeface="Arial" panose="020B0604020202020204" pitchFamily="34" charset="0"/>
              <a:buChar char="•"/>
            </a:pPr>
            <a:r>
              <a:rPr lang="en-AU" sz="1700" b="0" dirty="0"/>
              <a:t>a holistic, person centred approach to physical and mental health and well being</a:t>
            </a:r>
          </a:p>
          <a:p>
            <a:pPr marL="800100" lvl="1" indent="-342900">
              <a:buFont typeface="Arial" panose="020B0604020202020204" pitchFamily="34" charset="0"/>
              <a:buChar char="•"/>
            </a:pPr>
            <a:r>
              <a:rPr lang="en-AU" sz="1700" b="0" dirty="0"/>
              <a:t>effective promotion, prevention and early intervention</a:t>
            </a:r>
          </a:p>
          <a:p>
            <a:pPr marL="800100" lvl="1" indent="-342900">
              <a:buFont typeface="Arial" panose="020B0604020202020204" pitchFamily="34" charset="0"/>
              <a:buChar char="•"/>
            </a:pPr>
            <a:r>
              <a:rPr lang="en-AU" sz="1700" b="0" dirty="0"/>
              <a:t>monitoring of progress towards improved physical health and well being.</a:t>
            </a:r>
          </a:p>
          <a:p>
            <a:pPr marL="800100" lvl="1" indent="-342900">
              <a:buFont typeface="Arial" panose="020B0604020202020204" pitchFamily="34" charset="0"/>
              <a:buChar char="•"/>
            </a:pPr>
            <a:endParaRPr lang="en-AU" sz="1700" b="0" dirty="0"/>
          </a:p>
        </p:txBody>
      </p:sp>
    </p:spTree>
    <p:extLst>
      <p:ext uri="{BB962C8B-B14F-4D97-AF65-F5344CB8AC3E}">
        <p14:creationId xmlns:p14="http://schemas.microsoft.com/office/powerpoint/2010/main" val="1669721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other priorities </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Team Care Coordination</a:t>
            </a:r>
          </a:p>
          <a:p>
            <a:pPr marL="342900" lvl="1" indent="-342900">
              <a:lnSpc>
                <a:spcPct val="110000"/>
              </a:lnSpc>
              <a:buFont typeface="Arial" panose="020B0604020202020204" pitchFamily="34" charset="0"/>
              <a:buChar char="•"/>
            </a:pPr>
            <a:r>
              <a:rPr lang="en-AU" sz="1800" b="0" dirty="0" smtClean="0"/>
              <a:t>to improve the self-management and quality of life that supports the ability to live well at home for people with chronic health conditions</a:t>
            </a:r>
          </a:p>
          <a:p>
            <a:pPr marL="342900" lvl="1" indent="-342900">
              <a:lnSpc>
                <a:spcPct val="110000"/>
              </a:lnSpc>
              <a:buFont typeface="Arial" panose="020B0604020202020204" pitchFamily="34" charset="0"/>
              <a:buChar char="•"/>
            </a:pPr>
            <a:r>
              <a:rPr lang="en-AU" sz="1800" b="0" dirty="0" smtClean="0"/>
              <a:t>assessment of patient physical, psychosocial, environmental and educational support and care needs </a:t>
            </a:r>
          </a:p>
          <a:p>
            <a:pPr marL="342900" lvl="1" indent="-342900">
              <a:lnSpc>
                <a:spcPct val="110000"/>
              </a:lnSpc>
              <a:buFont typeface="Arial" panose="020B0604020202020204" pitchFamily="34" charset="0"/>
              <a:buChar char="•"/>
            </a:pPr>
            <a:r>
              <a:rPr lang="en-AU" sz="1800" b="0" dirty="0" smtClean="0"/>
              <a:t>provision of health education and system navigation </a:t>
            </a:r>
          </a:p>
          <a:p>
            <a:pPr marL="342900" lvl="1" indent="-342900">
              <a:lnSpc>
                <a:spcPct val="110000"/>
              </a:lnSpc>
              <a:buFont typeface="Arial" panose="020B0604020202020204" pitchFamily="34" charset="0"/>
              <a:buChar char="•"/>
            </a:pPr>
            <a:r>
              <a:rPr lang="en-AU" sz="1800" b="0" dirty="0" smtClean="0"/>
              <a:t>provision of community support service information </a:t>
            </a:r>
          </a:p>
          <a:p>
            <a:pPr marL="342900" lvl="1" indent="-342900">
              <a:lnSpc>
                <a:spcPct val="110000"/>
              </a:lnSpc>
              <a:buFont typeface="Arial" panose="020B0604020202020204" pitchFamily="34" charset="0"/>
              <a:buChar char="•"/>
            </a:pPr>
            <a:r>
              <a:rPr lang="en-AU" sz="1800" b="0" dirty="0" smtClean="0"/>
              <a:t>engagement with health and community service providers to coordinate patient care</a:t>
            </a:r>
          </a:p>
          <a:p>
            <a:pPr marL="342900" lvl="1" indent="-342900">
              <a:lnSpc>
                <a:spcPct val="110000"/>
              </a:lnSpc>
              <a:buFont typeface="Arial" panose="020B0604020202020204" pitchFamily="34" charset="0"/>
              <a:buChar char="•"/>
            </a:pPr>
            <a:r>
              <a:rPr lang="en-AU" sz="1800" b="0" dirty="0" smtClean="0"/>
              <a:t>brokerage funds whilst awaiting system organised services </a:t>
            </a:r>
          </a:p>
          <a:p>
            <a:pPr marL="342900" lvl="1" indent="-342900">
              <a:lnSpc>
                <a:spcPct val="110000"/>
              </a:lnSpc>
              <a:buFont typeface="Arial" panose="020B0604020202020204" pitchFamily="34" charset="0"/>
              <a:buChar char="•"/>
            </a:pPr>
            <a:r>
              <a:rPr lang="en-AU" sz="1800" b="0" dirty="0"/>
              <a:t>provision of a written care coordination assessments, action plans and summaries to </a:t>
            </a:r>
            <a:r>
              <a:rPr lang="en-AU" sz="1800" b="0" dirty="0" smtClean="0"/>
              <a:t>referrers</a:t>
            </a:r>
          </a:p>
          <a:p>
            <a:pPr marL="342900" lvl="1" indent="-342900">
              <a:lnSpc>
                <a:spcPct val="110000"/>
              </a:lnSpc>
              <a:buFont typeface="Arial" panose="020B0604020202020204" pitchFamily="34" charset="0"/>
              <a:buChar char="•"/>
            </a:pPr>
            <a:r>
              <a:rPr lang="en-AU" sz="1800" b="0" dirty="0" smtClean="0"/>
              <a:t>referral </a:t>
            </a:r>
            <a:r>
              <a:rPr lang="en-AU" sz="1800" b="0" dirty="0"/>
              <a:t>back to GP or health care team for clinical review and treatment if needed</a:t>
            </a:r>
          </a:p>
          <a:p>
            <a:pPr marL="342900" lvl="1" indent="-342900">
              <a:lnSpc>
                <a:spcPct val="110000"/>
              </a:lnSpc>
              <a:buFont typeface="Arial" panose="020B0604020202020204" pitchFamily="34" charset="0"/>
              <a:buChar char="•"/>
            </a:pPr>
            <a:endParaRPr lang="en-AU" sz="1800" b="0" dirty="0" smtClean="0"/>
          </a:p>
          <a:p>
            <a:pPr marL="342900" lvl="1" indent="-342900">
              <a:lnSpc>
                <a:spcPct val="110000"/>
              </a:lnSpc>
              <a:buFont typeface="Arial" panose="020B0604020202020204" pitchFamily="34" charset="0"/>
              <a:buChar char="•"/>
            </a:pPr>
            <a:endParaRPr lang="en-AU" sz="1800" b="0" dirty="0" smtClean="0"/>
          </a:p>
          <a:p>
            <a:pPr marL="342900" lvl="1" indent="-342900">
              <a:lnSpc>
                <a:spcPct val="110000"/>
              </a:lnSpc>
              <a:buFont typeface="Arial" panose="020B0604020202020204" pitchFamily="34" charset="0"/>
              <a:buChar char="•"/>
            </a:pPr>
            <a:endParaRPr lang="en-AU" sz="1800" b="0" dirty="0" smtClean="0"/>
          </a:p>
          <a:p>
            <a:pPr marL="342900" lvl="1" indent="-342900">
              <a:buFont typeface="Arial" panose="020B0604020202020204" pitchFamily="34" charset="0"/>
              <a:buChar char="•"/>
            </a:pPr>
            <a:endParaRPr lang="en-AU" b="0" dirty="0" smtClean="0"/>
          </a:p>
          <a:p>
            <a:pPr marL="342900" lvl="1" indent="-342900">
              <a:buFont typeface="Arial" panose="020B0604020202020204" pitchFamily="34" charset="0"/>
              <a:buChar char="•"/>
            </a:pPr>
            <a:endParaRPr lang="en-AU" b="0" dirty="0" smtClean="0"/>
          </a:p>
          <a:p>
            <a:pPr marL="800100" lvl="1" indent="-342900">
              <a:buFont typeface="Arial" panose="020B0604020202020204" pitchFamily="34" charset="0"/>
              <a:buChar char="•"/>
            </a:pPr>
            <a:endParaRPr lang="en-AU" dirty="0"/>
          </a:p>
        </p:txBody>
      </p:sp>
    </p:spTree>
    <p:extLst>
      <p:ext uri="{BB962C8B-B14F-4D97-AF65-F5344CB8AC3E}">
        <p14:creationId xmlns:p14="http://schemas.microsoft.com/office/powerpoint/2010/main" val="3400812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200" b="0" dirty="0" smtClean="0">
                <a:solidFill>
                  <a:schemeClr val="bg1"/>
                </a:solidFill>
              </a:rPr>
              <a:t>Team Care Coordination (Continued</a:t>
            </a:r>
            <a:r>
              <a:rPr lang="en-AU" sz="2200" b="0" dirty="0">
                <a:solidFill>
                  <a:schemeClr val="bg1"/>
                </a:solidFill>
              </a:rPr>
              <a: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AU" dirty="0"/>
              <a:t>Delivers on</a:t>
            </a:r>
          </a:p>
          <a:p>
            <a:pPr marL="800100" lvl="1" indent="-342900">
              <a:buFont typeface="Arial" panose="020B0604020202020204" pitchFamily="34" charset="0"/>
              <a:buChar char="•"/>
            </a:pPr>
            <a:r>
              <a:rPr lang="en-AU" sz="1700" b="0" dirty="0"/>
              <a:t>a </a:t>
            </a:r>
            <a:r>
              <a:rPr lang="en-AU" sz="1700" b="0" dirty="0"/>
              <a:t>holistic, person centred approach to physical and mental health and well being</a:t>
            </a:r>
          </a:p>
          <a:p>
            <a:pPr marL="800100" lvl="1" indent="-342900">
              <a:buFont typeface="Arial" panose="020B0604020202020204" pitchFamily="34" charset="0"/>
              <a:buChar char="•"/>
            </a:pPr>
            <a:r>
              <a:rPr lang="en-AU" sz="1700" b="0" dirty="0"/>
              <a:t>effective </a:t>
            </a:r>
            <a:r>
              <a:rPr lang="en-AU" sz="1700" b="0" dirty="0"/>
              <a:t>promotion, prevention and early intervention</a:t>
            </a:r>
          </a:p>
          <a:p>
            <a:pPr marL="800100" lvl="1" indent="-342900">
              <a:buFont typeface="Arial" panose="020B0604020202020204" pitchFamily="34" charset="0"/>
              <a:buChar char="•"/>
            </a:pPr>
            <a:r>
              <a:rPr lang="en-AU" sz="1700" b="0" dirty="0"/>
              <a:t>improving </a:t>
            </a:r>
            <a:r>
              <a:rPr lang="en-AU" sz="1700" b="0" dirty="0"/>
              <a:t>quality of health care</a:t>
            </a:r>
          </a:p>
          <a:p>
            <a:pPr marL="800100" lvl="1" indent="-342900">
              <a:buFont typeface="Arial" panose="020B0604020202020204" pitchFamily="34" charset="0"/>
              <a:buChar char="•"/>
            </a:pPr>
            <a:r>
              <a:rPr lang="en-AU" sz="1700" b="0" dirty="0"/>
              <a:t>care </a:t>
            </a:r>
            <a:r>
              <a:rPr lang="en-AU" sz="1700" b="0" dirty="0"/>
              <a:t>coordination and regional integration across health, mental health and other services and sectors which enable a contributing life</a:t>
            </a:r>
          </a:p>
          <a:p>
            <a:pPr marL="800100" lvl="1" indent="-342900">
              <a:buFont typeface="Arial" panose="020B0604020202020204" pitchFamily="34" charset="0"/>
              <a:buChar char="•"/>
            </a:pPr>
            <a:r>
              <a:rPr lang="en-AU" sz="1700" b="0" dirty="0"/>
              <a:t>monitoring </a:t>
            </a:r>
            <a:r>
              <a:rPr lang="en-AU" sz="1700" b="0" dirty="0"/>
              <a:t>of progress towards improved physical health and well </a:t>
            </a:r>
            <a:r>
              <a:rPr lang="en-AU" sz="1700" b="0" dirty="0"/>
              <a:t>being.</a:t>
            </a:r>
            <a:endParaRPr lang="en-AU" sz="1700" b="0" dirty="0"/>
          </a:p>
          <a:p>
            <a:endParaRPr lang="en-AU" dirty="0"/>
          </a:p>
        </p:txBody>
      </p:sp>
    </p:spTree>
    <p:extLst>
      <p:ext uri="{BB962C8B-B14F-4D97-AF65-F5344CB8AC3E}">
        <p14:creationId xmlns:p14="http://schemas.microsoft.com/office/powerpoint/2010/main" val="2910683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Opportunities and Challenges</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smtClean="0"/>
              <a:t>time limitations for GPs, uptake from GPs, referrals </a:t>
            </a:r>
          </a:p>
          <a:p>
            <a:pPr marL="342900" indent="-342900">
              <a:buFont typeface="Arial" panose="020B0604020202020204" pitchFamily="34" charset="0"/>
              <a:buChar char="•"/>
            </a:pPr>
            <a:r>
              <a:rPr lang="en-AU" dirty="0" smtClean="0"/>
              <a:t>communication and coordination of care </a:t>
            </a:r>
          </a:p>
          <a:p>
            <a:pPr marL="342900" indent="-342900">
              <a:buFont typeface="Arial" panose="020B0604020202020204" pitchFamily="34" charset="0"/>
              <a:buChar char="•"/>
            </a:pPr>
            <a:r>
              <a:rPr lang="en-AU" dirty="0" smtClean="0"/>
              <a:t>mismatch </a:t>
            </a:r>
            <a:r>
              <a:rPr lang="en-AU" dirty="0"/>
              <a:t>between what's being seen in </a:t>
            </a:r>
            <a:r>
              <a:rPr lang="en-AU" dirty="0" smtClean="0"/>
              <a:t>general practice </a:t>
            </a:r>
            <a:r>
              <a:rPr lang="en-AU" dirty="0"/>
              <a:t>and what's being referred to available services </a:t>
            </a:r>
          </a:p>
          <a:p>
            <a:pPr marL="342900" indent="-342900">
              <a:buFont typeface="Arial" panose="020B0604020202020204" pitchFamily="34" charset="0"/>
              <a:buChar char="•"/>
            </a:pPr>
            <a:r>
              <a:rPr lang="en-AU" dirty="0" smtClean="0"/>
              <a:t>addressing physical health issues has a marked effect on their mental health. </a:t>
            </a:r>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39058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1412776"/>
            <a:ext cx="7704856" cy="648072"/>
          </a:xfrm>
        </p:spPr>
        <p:txBody>
          <a:bodyPr/>
          <a:lstStyle/>
          <a:p>
            <a:r>
              <a:rPr lang="en-AU" smtClean="0"/>
              <a:t>Background</a:t>
            </a:r>
            <a:endParaRPr lang="en-AU" dirty="0"/>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AU" dirty="0" smtClean="0"/>
              <a:t>quality of life: people with mental illness have poorer physical health</a:t>
            </a:r>
          </a:p>
          <a:p>
            <a:pPr marL="342900" indent="-342900">
              <a:buFont typeface="Arial" panose="020B0604020202020204" pitchFamily="34" charset="0"/>
              <a:buChar char="•"/>
            </a:pPr>
            <a:r>
              <a:rPr lang="en-AU" dirty="0" smtClean="0"/>
              <a:t>four out of every five people living with mental illness have a co-existing physical illness</a:t>
            </a:r>
          </a:p>
          <a:p>
            <a:pPr marL="342900" indent="-342900">
              <a:buFont typeface="Arial" panose="020B0604020202020204" pitchFamily="34" charset="0"/>
              <a:buChar char="•"/>
            </a:pPr>
            <a:r>
              <a:rPr lang="en-AU" dirty="0" smtClean="0"/>
              <a:t>people with co-existing mental and physical illness are twice as likely as people with only one physical or mental illness, and eight times more likely than people with no physical or mental illness, to struggle with regular functional activities.</a:t>
            </a:r>
            <a:endParaRPr lang="en-AU" dirty="0"/>
          </a:p>
        </p:txBody>
      </p:sp>
    </p:spTree>
    <p:extLst>
      <p:ext uri="{BB962C8B-B14F-4D97-AF65-F5344CB8AC3E}">
        <p14:creationId xmlns:p14="http://schemas.microsoft.com/office/powerpoint/2010/main" val="1416394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Opportunities and Challenges</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smtClean="0"/>
              <a:t>Opportunity </a:t>
            </a:r>
            <a:r>
              <a:rPr lang="en-AU" dirty="0"/>
              <a:t>for PHNs </a:t>
            </a:r>
            <a:endParaRPr lang="en-AU" dirty="0" smtClean="0"/>
          </a:p>
          <a:p>
            <a:pPr marL="800100" lvl="1" indent="-342900">
              <a:buFont typeface="Arial" panose="020B0604020202020204" pitchFamily="34" charset="0"/>
              <a:buChar char="•"/>
            </a:pPr>
            <a:r>
              <a:rPr lang="en-AU" b="0" dirty="0" smtClean="0"/>
              <a:t>how </a:t>
            </a:r>
            <a:r>
              <a:rPr lang="en-AU" b="0" dirty="0"/>
              <a:t>we embed in our commissioned services </a:t>
            </a:r>
            <a:endParaRPr lang="en-AU" b="0" dirty="0" smtClean="0"/>
          </a:p>
          <a:p>
            <a:pPr marL="800100" lvl="1" indent="-342900">
              <a:buFont typeface="Arial" panose="020B0604020202020204" pitchFamily="34" charset="0"/>
              <a:buChar char="•"/>
            </a:pPr>
            <a:r>
              <a:rPr lang="en-AU" b="0" dirty="0" smtClean="0"/>
              <a:t>understanding service profile, gaps and opportunities and how to integrate not complicate</a:t>
            </a:r>
          </a:p>
          <a:p>
            <a:pPr marL="800100" lvl="1" indent="-342900">
              <a:buFont typeface="Arial" panose="020B0604020202020204" pitchFamily="34" charset="0"/>
              <a:buChar char="•"/>
            </a:pPr>
            <a:r>
              <a:rPr lang="en-AU" b="0" dirty="0" smtClean="0"/>
              <a:t>build on work focused on quality improvement program for GPs </a:t>
            </a:r>
          </a:p>
          <a:p>
            <a:pPr marL="800100" lvl="1" indent="-342900">
              <a:buFont typeface="Arial" panose="020B0604020202020204" pitchFamily="34" charset="0"/>
              <a:buChar char="•"/>
            </a:pPr>
            <a:r>
              <a:rPr lang="en-AU" b="0" dirty="0" smtClean="0"/>
              <a:t>support GPs to see the value of available services and refer – working more broadly with the practice team? </a:t>
            </a:r>
            <a:endParaRPr lang="en-AU" b="0"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386715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 more information</a:t>
            </a:r>
            <a:endParaRPr lang="en-AU" dirty="0"/>
          </a:p>
        </p:txBody>
      </p:sp>
      <p:sp>
        <p:nvSpPr>
          <p:cNvPr id="3" name="Content Placeholder 2"/>
          <p:cNvSpPr>
            <a:spLocks noGrp="1"/>
          </p:cNvSpPr>
          <p:nvPr>
            <p:ph idx="1"/>
          </p:nvPr>
        </p:nvSpPr>
        <p:spPr/>
        <p:txBody>
          <a:bodyPr/>
          <a:lstStyle/>
          <a:p>
            <a:r>
              <a:rPr lang="en-AU" sz="1800" dirty="0" smtClean="0"/>
              <a:t>Libby Dunstan</a:t>
            </a:r>
          </a:p>
          <a:p>
            <a:r>
              <a:rPr lang="en-AU" sz="1800" dirty="0" smtClean="0"/>
              <a:t>Deputy CEO</a:t>
            </a:r>
          </a:p>
          <a:p>
            <a:r>
              <a:rPr lang="en-AU" sz="1800" dirty="0" smtClean="0"/>
              <a:t>Brisbane North PHN</a:t>
            </a:r>
          </a:p>
          <a:p>
            <a:r>
              <a:rPr lang="en-AU" sz="1800" dirty="0" smtClean="0">
                <a:hlinkClick r:id="rId2"/>
              </a:rPr>
              <a:t>Libby.Dunstan@brisbanenorthphn.org.au</a:t>
            </a:r>
            <a:endParaRPr lang="en-AU" sz="1800" dirty="0" smtClean="0"/>
          </a:p>
          <a:p>
            <a:r>
              <a:rPr lang="en-AU" sz="1800" dirty="0" err="1" smtClean="0"/>
              <a:t>Ph</a:t>
            </a:r>
            <a:r>
              <a:rPr lang="en-AU" sz="1800" dirty="0" smtClean="0"/>
              <a:t>: 3630 7356</a:t>
            </a:r>
            <a:endParaRPr lang="en-AU" sz="1800" dirty="0"/>
          </a:p>
        </p:txBody>
      </p:sp>
    </p:spTree>
    <p:extLst>
      <p:ext uri="{BB962C8B-B14F-4D97-AF65-F5344CB8AC3E}">
        <p14:creationId xmlns:p14="http://schemas.microsoft.com/office/powerpoint/2010/main" val="24694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Background</a:t>
            </a:r>
            <a:endParaRPr lang="en-AU" dirty="0"/>
          </a:p>
        </p:txBody>
      </p:sp>
      <p:sp>
        <p:nvSpPr>
          <p:cNvPr id="5" name="Content Placeholder 4"/>
          <p:cNvSpPr>
            <a:spLocks noGrp="1"/>
          </p:cNvSpPr>
          <p:nvPr>
            <p:ph idx="1"/>
          </p:nvPr>
        </p:nvSpPr>
        <p:spPr/>
        <p:txBody>
          <a:bodyPr/>
          <a:lstStyle/>
          <a:p>
            <a:r>
              <a:rPr lang="en-AU" dirty="0" smtClean="0"/>
              <a:t>Compared </a:t>
            </a:r>
            <a:r>
              <a:rPr lang="en-AU" dirty="0"/>
              <a:t>to the general population, people living with mental illness are:</a:t>
            </a:r>
          </a:p>
          <a:p>
            <a:pPr marL="742950" lvl="1" indent="-285750">
              <a:buFont typeface="Arial" panose="020B0604020202020204" pitchFamily="34" charset="0"/>
              <a:buChar char="•"/>
            </a:pPr>
            <a:r>
              <a:rPr lang="en-AU" sz="1800" b="0" dirty="0" smtClean="0"/>
              <a:t>two </a:t>
            </a:r>
            <a:r>
              <a:rPr lang="en-AU" sz="1800" b="0" dirty="0"/>
              <a:t>times more likely to have cardiovascular disease</a:t>
            </a:r>
          </a:p>
          <a:p>
            <a:pPr marL="742950" lvl="1" indent="-285750">
              <a:buFont typeface="Arial" panose="020B0604020202020204" pitchFamily="34" charset="0"/>
              <a:buChar char="•"/>
            </a:pPr>
            <a:r>
              <a:rPr lang="en-AU" sz="1800" b="0" dirty="0" smtClean="0"/>
              <a:t>two </a:t>
            </a:r>
            <a:r>
              <a:rPr lang="en-AU" sz="1800" b="0" dirty="0"/>
              <a:t>times more likely to have respiratory disease</a:t>
            </a:r>
          </a:p>
          <a:p>
            <a:pPr marL="742950" lvl="1" indent="-285750">
              <a:buFont typeface="Arial" panose="020B0604020202020204" pitchFamily="34" charset="0"/>
              <a:buChar char="•"/>
            </a:pPr>
            <a:r>
              <a:rPr lang="en-AU" sz="1800" b="0" dirty="0" smtClean="0"/>
              <a:t>two </a:t>
            </a:r>
            <a:r>
              <a:rPr lang="en-AU" sz="1800" b="0" dirty="0"/>
              <a:t>times more likely to have metabolic syndrome</a:t>
            </a:r>
          </a:p>
          <a:p>
            <a:pPr marL="742950" lvl="1" indent="-285750">
              <a:buFont typeface="Arial" panose="020B0604020202020204" pitchFamily="34" charset="0"/>
              <a:buChar char="•"/>
            </a:pPr>
            <a:r>
              <a:rPr lang="en-AU" sz="1800" b="0" dirty="0" smtClean="0"/>
              <a:t>two </a:t>
            </a:r>
            <a:r>
              <a:rPr lang="en-AU" sz="1800" b="0" dirty="0"/>
              <a:t>times more likely to have diabetes</a:t>
            </a:r>
          </a:p>
          <a:p>
            <a:pPr marL="742950" lvl="1" indent="-285750">
              <a:buFont typeface="Arial" panose="020B0604020202020204" pitchFamily="34" charset="0"/>
              <a:buChar char="•"/>
            </a:pPr>
            <a:r>
              <a:rPr lang="en-AU" sz="1800" b="0" dirty="0" smtClean="0"/>
              <a:t>two </a:t>
            </a:r>
            <a:r>
              <a:rPr lang="en-AU" sz="1800" b="0" dirty="0"/>
              <a:t>times more likely to have osteoporosis</a:t>
            </a:r>
          </a:p>
          <a:p>
            <a:pPr marL="742950" lvl="1" indent="-285750">
              <a:buFont typeface="Arial" panose="020B0604020202020204" pitchFamily="34" charset="0"/>
              <a:buChar char="•"/>
            </a:pPr>
            <a:r>
              <a:rPr lang="en-AU" sz="1800" b="0" dirty="0" smtClean="0"/>
              <a:t>65</a:t>
            </a:r>
            <a:r>
              <a:rPr lang="en-AU" sz="1800" b="0" dirty="0"/>
              <a:t>% more likely to smoke</a:t>
            </a:r>
          </a:p>
          <a:p>
            <a:pPr marL="742950" lvl="1" indent="-285750">
              <a:buFont typeface="Arial" panose="020B0604020202020204" pitchFamily="34" charset="0"/>
              <a:buChar char="•"/>
            </a:pPr>
            <a:r>
              <a:rPr lang="en-AU" sz="1800" b="0" dirty="0" smtClean="0"/>
              <a:t>six </a:t>
            </a:r>
            <a:r>
              <a:rPr lang="en-AU" sz="1800" b="0" dirty="0"/>
              <a:t>times more likely to have dental </a:t>
            </a:r>
            <a:r>
              <a:rPr lang="en-AU" sz="1800" b="0" dirty="0" smtClean="0"/>
              <a:t>problems</a:t>
            </a:r>
          </a:p>
          <a:p>
            <a:pPr marL="742950" lvl="1" indent="-285750">
              <a:buFont typeface="Arial" panose="020B0604020202020204" pitchFamily="34" charset="0"/>
              <a:buChar char="•"/>
            </a:pPr>
            <a:r>
              <a:rPr lang="en-AU" sz="1800" b="0" dirty="0" smtClean="0"/>
              <a:t>comprise </a:t>
            </a:r>
            <a:r>
              <a:rPr lang="en-AU" sz="1800" b="0" dirty="0"/>
              <a:t>around one third of all avoidable </a:t>
            </a:r>
            <a:r>
              <a:rPr lang="en-AU" sz="1800" b="0" dirty="0" smtClean="0"/>
              <a:t>deaths.</a:t>
            </a:r>
            <a:endParaRPr lang="en-AU" sz="1800" b="0" dirty="0"/>
          </a:p>
        </p:txBody>
      </p:sp>
    </p:spTree>
    <p:extLst>
      <p:ext uri="{BB962C8B-B14F-4D97-AF65-F5344CB8AC3E}">
        <p14:creationId xmlns:p14="http://schemas.microsoft.com/office/powerpoint/2010/main" val="2003728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Equally Well consensus statement</a:t>
            </a:r>
            <a:endParaRPr lang="en-AU" dirty="0"/>
          </a:p>
        </p:txBody>
      </p:sp>
      <p:sp>
        <p:nvSpPr>
          <p:cNvPr id="5" name="Content Placeholder 4"/>
          <p:cNvSpPr>
            <a:spLocks noGrp="1"/>
          </p:cNvSpPr>
          <p:nvPr>
            <p:ph idx="1"/>
          </p:nvPr>
        </p:nvSpPr>
        <p:spPr/>
        <p:txBody>
          <a:bodyPr>
            <a:normAutofit lnSpcReduction="10000"/>
          </a:bodyPr>
          <a:lstStyle/>
          <a:p>
            <a:pPr marL="342900" indent="-342900">
              <a:buFont typeface="Arial" panose="020B0604020202020204" pitchFamily="34" charset="0"/>
              <a:buChar char="•"/>
            </a:pPr>
            <a:r>
              <a:rPr lang="en-AU" dirty="0" smtClean="0"/>
              <a:t>a holistic, person centred approach to physical and mental health and well being</a:t>
            </a:r>
          </a:p>
          <a:p>
            <a:pPr marL="342900" indent="-342900">
              <a:buFont typeface="Arial" panose="020B0604020202020204" pitchFamily="34" charset="0"/>
              <a:buChar char="•"/>
            </a:pPr>
            <a:r>
              <a:rPr lang="en-AU" dirty="0" smtClean="0"/>
              <a:t>effective promotion, prevention and early intervention</a:t>
            </a:r>
          </a:p>
          <a:p>
            <a:pPr marL="342900" indent="-342900">
              <a:buFont typeface="Arial" panose="020B0604020202020204" pitchFamily="34" charset="0"/>
              <a:buChar char="•"/>
            </a:pPr>
            <a:r>
              <a:rPr lang="en-AU" dirty="0" smtClean="0"/>
              <a:t>equity of access to all services</a:t>
            </a:r>
          </a:p>
          <a:p>
            <a:pPr marL="342900" indent="-342900">
              <a:buFont typeface="Arial" panose="020B0604020202020204" pitchFamily="34" charset="0"/>
              <a:buChar char="•"/>
            </a:pPr>
            <a:r>
              <a:rPr lang="en-AU" dirty="0" smtClean="0"/>
              <a:t>improving quality of health care</a:t>
            </a:r>
          </a:p>
          <a:p>
            <a:pPr marL="342900" indent="-342900">
              <a:buFont typeface="Arial" panose="020B0604020202020204" pitchFamily="34" charset="0"/>
              <a:buChar char="•"/>
            </a:pPr>
            <a:r>
              <a:rPr lang="en-AU" dirty="0" smtClean="0"/>
              <a:t>care coordination and regional integration across health, mental health and other services and sectors which enable a contributing life</a:t>
            </a:r>
          </a:p>
          <a:p>
            <a:pPr marL="342900" indent="-342900">
              <a:buFont typeface="Arial" panose="020B0604020202020204" pitchFamily="34" charset="0"/>
              <a:buChar char="•"/>
            </a:pPr>
            <a:r>
              <a:rPr lang="en-AU" dirty="0" smtClean="0"/>
              <a:t>monitoring of progress towards improved physical health and well being </a:t>
            </a:r>
            <a:endParaRPr lang="en-AU" dirty="0"/>
          </a:p>
        </p:txBody>
      </p:sp>
    </p:spTree>
    <p:extLst>
      <p:ext uri="{BB962C8B-B14F-4D97-AF65-F5344CB8AC3E}">
        <p14:creationId xmlns:p14="http://schemas.microsoft.com/office/powerpoint/2010/main" val="3644428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Today’s presentation</a:t>
            </a:r>
            <a:endParaRPr lang="en-AU" dirty="0"/>
          </a:p>
        </p:txBody>
      </p:sp>
      <p:sp>
        <p:nvSpPr>
          <p:cNvPr id="3" name="Content Placeholder 2"/>
          <p:cNvSpPr>
            <a:spLocks noGrp="1"/>
          </p:cNvSpPr>
          <p:nvPr>
            <p:ph idx="1"/>
          </p:nvPr>
        </p:nvSpPr>
        <p:spPr/>
        <p:txBody>
          <a:bodyPr/>
          <a:lstStyle/>
          <a:p>
            <a:pPr marL="800100" lvl="1" indent="-342900">
              <a:buFont typeface="Arial" panose="020B0604020202020204" pitchFamily="34" charset="0"/>
              <a:buChar char="•"/>
            </a:pPr>
            <a:r>
              <a:rPr lang="en-AU" b="0" dirty="0" smtClean="0"/>
              <a:t>Who is the Brisbane North PHN?</a:t>
            </a:r>
          </a:p>
          <a:p>
            <a:pPr marL="800100" lvl="1" indent="-342900">
              <a:buFont typeface="Arial" panose="020B0604020202020204" pitchFamily="34" charset="0"/>
              <a:buChar char="•"/>
            </a:pPr>
            <a:r>
              <a:rPr lang="en-AU" b="0" dirty="0" smtClean="0"/>
              <a:t>Regional Plan</a:t>
            </a:r>
          </a:p>
          <a:p>
            <a:pPr marL="800100" lvl="1" indent="-342900">
              <a:buFont typeface="Arial" panose="020B0604020202020204" pitchFamily="34" charset="0"/>
              <a:buChar char="•"/>
            </a:pPr>
            <a:r>
              <a:rPr lang="en-AU" b="0" dirty="0" smtClean="0"/>
              <a:t>Embedding in our commissioned services</a:t>
            </a:r>
          </a:p>
          <a:p>
            <a:pPr marL="800100" lvl="1" indent="-342900">
              <a:buFont typeface="Arial" panose="020B0604020202020204" pitchFamily="34" charset="0"/>
              <a:buChar char="•"/>
            </a:pPr>
            <a:r>
              <a:rPr lang="en-AU" b="0" dirty="0" smtClean="0"/>
              <a:t>Other key PHN led initiatives </a:t>
            </a:r>
          </a:p>
          <a:p>
            <a:pPr marL="800100" lvl="1" indent="-342900">
              <a:buFont typeface="Arial" panose="020B0604020202020204" pitchFamily="34" charset="0"/>
              <a:buChar char="•"/>
            </a:pPr>
            <a:r>
              <a:rPr lang="en-AU" b="0" dirty="0" smtClean="0"/>
              <a:t>Opportunities and Challenges </a:t>
            </a:r>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70840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is the Brisbane North PHN?</a:t>
            </a:r>
            <a:endParaRPr lang="en-AU"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AU" dirty="0" smtClean="0"/>
              <a:t>our vision is a community where good health is available to everyone.</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smtClean="0"/>
              <a:t>one of 31 Primary Health Networks across Australia.</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smtClean="0"/>
              <a:t>work with local communities, consumers, carers, health professionals, hospitals and community providers to understand our community and their needs.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smtClean="0"/>
              <a:t>engage stakeholders to design and commission programs and services to met those needs.</a:t>
            </a:r>
            <a:endParaRPr lang="en-AU" dirty="0"/>
          </a:p>
        </p:txBody>
      </p:sp>
    </p:spTree>
    <p:extLst>
      <p:ext uri="{BB962C8B-B14F-4D97-AF65-F5344CB8AC3E}">
        <p14:creationId xmlns:p14="http://schemas.microsoft.com/office/powerpoint/2010/main" val="3422727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is Brisbane North PHN?</a:t>
            </a:r>
            <a:endParaRPr lang="en-AU" dirty="0"/>
          </a:p>
        </p:txBody>
      </p:sp>
      <p:pic>
        <p:nvPicPr>
          <p:cNvPr id="5" name="Content Placeholder 4"/>
          <p:cNvPicPr>
            <a:picLocks noGrp="1" noChangeAspect="1"/>
          </p:cNvPicPr>
          <p:nvPr>
            <p:ph idx="1"/>
          </p:nvPr>
        </p:nvPicPr>
        <p:blipFill rotWithShape="1">
          <a:blip r:embed="rId2"/>
          <a:srcRect l="65282" t="47392" r="15379" b="17536"/>
          <a:stretch/>
        </p:blipFill>
        <p:spPr>
          <a:xfrm>
            <a:off x="1044784" y="2276872"/>
            <a:ext cx="7199624" cy="3672408"/>
          </a:xfrm>
          <a:prstGeom prst="rect">
            <a:avLst/>
          </a:prstGeom>
        </p:spPr>
      </p:pic>
    </p:spTree>
    <p:extLst>
      <p:ext uri="{BB962C8B-B14F-4D97-AF65-F5344CB8AC3E}">
        <p14:creationId xmlns:p14="http://schemas.microsoft.com/office/powerpoint/2010/main" val="1434534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85" y="620688"/>
            <a:ext cx="7704856" cy="648072"/>
          </a:xfrm>
        </p:spPr>
        <p:txBody>
          <a:bodyPr/>
          <a:lstStyle/>
          <a:p>
            <a:r>
              <a:rPr lang="en-AU" dirty="0" smtClean="0"/>
              <a:t>Regional Plan</a:t>
            </a:r>
            <a:endParaRPr lang="en-AU" dirty="0"/>
          </a:p>
        </p:txBody>
      </p:sp>
      <p:sp>
        <p:nvSpPr>
          <p:cNvPr id="3" name="Content Placeholder 2"/>
          <p:cNvSpPr>
            <a:spLocks noGrp="1"/>
          </p:cNvSpPr>
          <p:nvPr>
            <p:ph idx="1"/>
          </p:nvPr>
        </p:nvSpPr>
        <p:spPr>
          <a:xfrm>
            <a:off x="4283968" y="1556792"/>
            <a:ext cx="4248472" cy="4680520"/>
          </a:xfrm>
        </p:spPr>
        <p:txBody>
          <a:bodyPr>
            <a:normAutofit/>
          </a:bodyPr>
          <a:lstStyle/>
          <a:p>
            <a:r>
              <a:rPr lang="en-AU" sz="1800" b="1" dirty="0"/>
              <a:t>Action 1 Governments will </a:t>
            </a:r>
            <a:r>
              <a:rPr lang="en-AU" sz="1800" dirty="0"/>
              <a:t>support integrated planning and service delivery at the regional level by: </a:t>
            </a:r>
          </a:p>
          <a:p>
            <a:r>
              <a:rPr lang="en-AU" sz="1800" dirty="0"/>
              <a:t>1.1. requiring development and public release of joint regional mental health and suicide prevention </a:t>
            </a:r>
            <a:r>
              <a:rPr lang="en-AU" sz="1800" dirty="0" smtClean="0"/>
              <a:t>plans.</a:t>
            </a:r>
          </a:p>
          <a:p>
            <a:endParaRPr lang="en-AU" sz="1800" dirty="0" smtClean="0"/>
          </a:p>
          <a:p>
            <a:r>
              <a:rPr lang="en-AU" sz="1800" b="1" dirty="0"/>
              <a:t>Action 2 Governments will </a:t>
            </a:r>
            <a:r>
              <a:rPr lang="en-AU" sz="1800" dirty="0"/>
              <a:t>work with PHNs and LHNs to implement integrated planning and service delivery at the regional level. This will include: </a:t>
            </a:r>
          </a:p>
          <a:p>
            <a:r>
              <a:rPr lang="en-AU" sz="1800" dirty="0" smtClean="0"/>
              <a:t>2.5</a:t>
            </a:r>
            <a:r>
              <a:rPr lang="en-AU" sz="1800" dirty="0"/>
              <a:t>. developing joint regional mental health and suicide prevention plans and commissioning services according to those </a:t>
            </a:r>
            <a:r>
              <a:rPr lang="en-AU" sz="1800" dirty="0" smtClean="0"/>
              <a:t>plans.</a:t>
            </a:r>
            <a:endParaRPr lang="en-AU" sz="1400" dirty="0" smtClean="0"/>
          </a:p>
        </p:txBody>
      </p:sp>
      <p:pic>
        <p:nvPicPr>
          <p:cNvPr id="4" name="Picture 3"/>
          <p:cNvPicPr>
            <a:picLocks noChangeAspect="1"/>
          </p:cNvPicPr>
          <p:nvPr/>
        </p:nvPicPr>
        <p:blipFill>
          <a:blip r:embed="rId3"/>
          <a:stretch>
            <a:fillRect/>
          </a:stretch>
        </p:blipFill>
        <p:spPr>
          <a:xfrm>
            <a:off x="251520" y="1556792"/>
            <a:ext cx="3356654" cy="4810323"/>
          </a:xfrm>
          <a:prstGeom prst="rect">
            <a:avLst/>
          </a:prstGeom>
        </p:spPr>
      </p:pic>
    </p:spTree>
    <p:extLst>
      <p:ext uri="{BB962C8B-B14F-4D97-AF65-F5344CB8AC3E}">
        <p14:creationId xmlns:p14="http://schemas.microsoft.com/office/powerpoint/2010/main" val="1351990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660" y="2420888"/>
            <a:ext cx="4735438" cy="3972099"/>
          </a:xfrm>
        </p:spPr>
        <p:txBody>
          <a:bodyPr>
            <a:noAutofit/>
          </a:bodyPr>
          <a:lstStyle/>
          <a:p>
            <a:pPr marL="0" indent="0">
              <a:buNone/>
            </a:pPr>
            <a:r>
              <a:rPr lang="en-AU" sz="2000" b="1" dirty="0">
                <a:solidFill>
                  <a:srgbClr val="777777"/>
                </a:solidFill>
              </a:rPr>
              <a:t>Outcomes for people:</a:t>
            </a:r>
            <a:endParaRPr lang="en-US" sz="2000" b="1" dirty="0">
              <a:solidFill>
                <a:srgbClr val="777777"/>
              </a:solidFill>
            </a:endParaRPr>
          </a:p>
          <a:p>
            <a:pPr marL="285750" lvl="0" indent="-285750">
              <a:buFont typeface="Arial" panose="020B0604020202020204" pitchFamily="34" charset="0"/>
              <a:buChar char="•"/>
            </a:pPr>
            <a:r>
              <a:rPr lang="en-AU" sz="1800" dirty="0" smtClean="0"/>
              <a:t>healthy</a:t>
            </a:r>
            <a:r>
              <a:rPr lang="en-AU" sz="1800" dirty="0"/>
              <a:t>, meaningful lives</a:t>
            </a:r>
            <a:endParaRPr lang="en-US" sz="1800" dirty="0"/>
          </a:p>
          <a:p>
            <a:pPr marL="285750" lvl="0" indent="-285750">
              <a:buFont typeface="Arial" panose="020B0604020202020204" pitchFamily="34" charset="0"/>
              <a:buChar char="•"/>
            </a:pPr>
            <a:r>
              <a:rPr lang="en-AU" sz="1800" dirty="0" smtClean="0"/>
              <a:t>free </a:t>
            </a:r>
            <a:r>
              <a:rPr lang="en-AU" sz="1800" dirty="0"/>
              <a:t>from stigma and discrimination</a:t>
            </a:r>
            <a:endParaRPr lang="en-US" sz="1800" dirty="0"/>
          </a:p>
          <a:p>
            <a:pPr marL="285750" lvl="0" indent="-285750">
              <a:buFont typeface="Arial" panose="020B0604020202020204" pitchFamily="34" charset="0"/>
              <a:buChar char="•"/>
            </a:pPr>
            <a:r>
              <a:rPr lang="en-AU" sz="1800" dirty="0" smtClean="0"/>
              <a:t>in </a:t>
            </a:r>
            <a:r>
              <a:rPr lang="en-AU" sz="1800" dirty="0"/>
              <a:t>charge of own recovery</a:t>
            </a:r>
            <a:endParaRPr lang="en-US" sz="1800" dirty="0"/>
          </a:p>
          <a:p>
            <a:pPr marL="285750" lvl="0" indent="-285750">
              <a:buFont typeface="Arial" panose="020B0604020202020204" pitchFamily="34" charset="0"/>
              <a:buChar char="•"/>
            </a:pPr>
            <a:r>
              <a:rPr lang="en-AU" sz="1800" dirty="0" smtClean="0"/>
              <a:t>achieve </a:t>
            </a:r>
            <a:r>
              <a:rPr lang="en-AU" sz="1800" dirty="0"/>
              <a:t>desired outcomes</a:t>
            </a:r>
            <a:endParaRPr lang="en-US" sz="1800" dirty="0"/>
          </a:p>
          <a:p>
            <a:pPr marL="285750" lvl="0" indent="-285750">
              <a:buFont typeface="Arial" panose="020B0604020202020204" pitchFamily="34" charset="0"/>
              <a:buChar char="•"/>
            </a:pPr>
            <a:r>
              <a:rPr lang="en-AU" sz="1800" dirty="0" smtClean="0"/>
              <a:t>connect </a:t>
            </a:r>
            <a:r>
              <a:rPr lang="en-AU" sz="1800" dirty="0"/>
              <a:t>to the right services</a:t>
            </a:r>
            <a:endParaRPr lang="en-US" sz="1800" dirty="0"/>
          </a:p>
          <a:p>
            <a:pPr marL="285750" lvl="0" indent="-285750">
              <a:buFont typeface="Arial" panose="020B0604020202020204" pitchFamily="34" charset="0"/>
              <a:buChar char="•"/>
            </a:pPr>
            <a:r>
              <a:rPr lang="en-AU" sz="1800" dirty="0" smtClean="0"/>
              <a:t>seamlessly </a:t>
            </a:r>
            <a:r>
              <a:rPr lang="en-AU" sz="1800" dirty="0"/>
              <a:t>access different services</a:t>
            </a:r>
            <a:endParaRPr lang="en-US" sz="1800" dirty="0"/>
          </a:p>
          <a:p>
            <a:pPr marL="285750" lvl="0" indent="-285750">
              <a:buFont typeface="Arial" panose="020B0604020202020204" pitchFamily="34" charset="0"/>
              <a:buChar char="•"/>
            </a:pPr>
            <a:r>
              <a:rPr lang="en-AU" sz="1800" dirty="0" smtClean="0"/>
              <a:t>address </a:t>
            </a:r>
            <a:r>
              <a:rPr lang="en-AU" sz="1800" dirty="0"/>
              <a:t>social determinants</a:t>
            </a:r>
          </a:p>
          <a:p>
            <a:pPr marL="285750" lvl="0" indent="-285750">
              <a:buFont typeface="Arial" panose="020B0604020202020204" pitchFamily="34" charset="0"/>
              <a:buChar char="•"/>
            </a:pPr>
            <a:r>
              <a:rPr lang="en-AU" sz="1800" dirty="0" smtClean="0"/>
              <a:t>lived </a:t>
            </a:r>
            <a:r>
              <a:rPr lang="en-AU" sz="1800" dirty="0"/>
              <a:t>experience involvement at all levels</a:t>
            </a:r>
            <a:endParaRPr lang="en-US" sz="1800" dirty="0"/>
          </a:p>
          <a:p>
            <a:pPr marL="285750" lvl="0" indent="-285750">
              <a:buFont typeface="Arial" panose="020B0604020202020204" pitchFamily="34" charset="0"/>
              <a:buChar char="•"/>
            </a:pPr>
            <a:r>
              <a:rPr lang="en-AU" sz="1800" dirty="0" smtClean="0"/>
              <a:t>innovation </a:t>
            </a:r>
            <a:r>
              <a:rPr lang="en-AU" sz="1800" dirty="0"/>
              <a:t>and quality improvement</a:t>
            </a:r>
            <a:endParaRPr lang="en-US" sz="1800" dirty="0"/>
          </a:p>
          <a:p>
            <a:pPr marL="285750" lvl="0" indent="-285750">
              <a:buFont typeface="Arial" panose="020B0604020202020204" pitchFamily="34" charset="0"/>
              <a:buChar char="•"/>
            </a:pPr>
            <a:r>
              <a:rPr lang="en-AU" sz="1800" dirty="0" smtClean="0"/>
              <a:t>resourced </a:t>
            </a:r>
            <a:r>
              <a:rPr lang="en-AU" sz="1800" dirty="0"/>
              <a:t>and skilled </a:t>
            </a:r>
            <a:r>
              <a:rPr lang="en-AU" sz="1800" dirty="0" smtClean="0"/>
              <a:t>workforce.</a:t>
            </a:r>
            <a:endParaRPr lang="en-US" sz="1800" dirty="0"/>
          </a:p>
          <a:p>
            <a:endParaRPr lang="en-AU" dirty="0"/>
          </a:p>
          <a:p>
            <a:endParaRPr lang="en-US" dirty="0"/>
          </a:p>
        </p:txBody>
      </p:sp>
      <p:sp>
        <p:nvSpPr>
          <p:cNvPr id="8" name="Rectangle 7"/>
          <p:cNvSpPr/>
          <p:nvPr/>
        </p:nvSpPr>
        <p:spPr>
          <a:xfrm>
            <a:off x="667660" y="778639"/>
            <a:ext cx="6175597" cy="1354217"/>
          </a:xfrm>
          <a:prstGeom prst="rect">
            <a:avLst/>
          </a:prstGeom>
        </p:spPr>
        <p:txBody>
          <a:bodyPr wrap="square">
            <a:spAutoFit/>
          </a:bodyPr>
          <a:lstStyle/>
          <a:p>
            <a:r>
              <a:rPr lang="en-AU" sz="2000" b="1" dirty="0">
                <a:solidFill>
                  <a:srgbClr val="777777"/>
                </a:solidFill>
                <a:latin typeface="Arial" panose="020B0604020202020204" pitchFamily="34" charset="0"/>
                <a:ea typeface="Calibri" panose="020F0502020204030204" pitchFamily="34" charset="0"/>
                <a:cs typeface="Arial" panose="020B0604020202020204" pitchFamily="34" charset="0"/>
              </a:rPr>
              <a:t>Vision:</a:t>
            </a:r>
          </a:p>
          <a:p>
            <a:endParaRPr lang="en-AU" sz="800" b="1" dirty="0">
              <a:latin typeface="Arial" panose="020B0604020202020204" pitchFamily="34" charset="0"/>
              <a:ea typeface="Calibri" panose="020F050202020403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 fair and inclusive Queensland where all people can achieve positive mental health and wellbeing and live lives with meaning and purpose.</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403098" y="1844824"/>
            <a:ext cx="3296291" cy="4653136"/>
          </a:xfrm>
          <a:prstGeom prst="rect">
            <a:avLst/>
          </a:prstGeom>
        </p:spPr>
      </p:pic>
    </p:spTree>
    <p:extLst>
      <p:ext uri="{BB962C8B-B14F-4D97-AF65-F5344CB8AC3E}">
        <p14:creationId xmlns:p14="http://schemas.microsoft.com/office/powerpoint/2010/main" val="2477178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sbane North PHN PowerPoint Template 1">
  <a:themeElements>
    <a:clrScheme name="Custom 1">
      <a:dk1>
        <a:sysClr val="windowText" lastClr="000000"/>
      </a:dk1>
      <a:lt1>
        <a:srgbClr val="000000"/>
      </a:lt1>
      <a:dk2>
        <a:srgbClr val="777777"/>
      </a:dk2>
      <a:lt2>
        <a:srgbClr val="FFFFFF"/>
      </a:lt2>
      <a:accent1>
        <a:srgbClr val="E15F12"/>
      </a:accent1>
      <a:accent2>
        <a:srgbClr val="FFFFFF"/>
      </a:accent2>
      <a:accent3>
        <a:srgbClr val="FFFFFF"/>
      </a:accent3>
      <a:accent4>
        <a:srgbClr val="FFFFFF"/>
      </a:accent4>
      <a:accent5>
        <a:srgbClr val="FFFFFF"/>
      </a:accent5>
      <a:accent6>
        <a:srgbClr val="FFFFFF"/>
      </a:accent6>
      <a:hlink>
        <a:srgbClr val="003E6A"/>
      </a:hlink>
      <a:folHlink>
        <a:srgbClr val="003E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N DOH Power Point Template 1" id="{BE793B35-7FEB-460B-B59C-DDDD133675AA}" vid="{71D32FC4-E8C4-4108-988E-F665B92EE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01E62B40BB93478ED41BFD11F87A8D" ma:contentTypeVersion="10" ma:contentTypeDescription="Create a new document." ma:contentTypeScope="" ma:versionID="ac0a8cc15dc758da5e07f14d24139cd2">
  <xsd:schema xmlns:xsd="http://www.w3.org/2001/XMLSchema" xmlns:xs="http://www.w3.org/2001/XMLSchema" xmlns:p="http://schemas.microsoft.com/office/2006/metadata/properties" xmlns:ns2="54096752-e0f8-427a-8efb-071518045123" xmlns:ns3="8d027909-a72e-4cba-b0d7-b9fc850e636e" targetNamespace="http://schemas.microsoft.com/office/2006/metadata/properties" ma:root="true" ma:fieldsID="384e5252daad310de374b664412e21c6" ns2:_="" ns3:_="">
    <xsd:import namespace="54096752-e0f8-427a-8efb-071518045123"/>
    <xsd:import namespace="8d027909-a72e-4cba-b0d7-b9fc850e63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96752-e0f8-427a-8efb-07151804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027909-a72e-4cba-b0d7-b9fc850e63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328F65-E363-444A-BFE1-9D283DF1F9BC}">
  <ds:schemaRefs>
    <ds:schemaRef ds:uri="http://schemas.microsoft.com/sharepoint/v3/contenttype/forms"/>
  </ds:schemaRefs>
</ds:datastoreItem>
</file>

<file path=customXml/itemProps2.xml><?xml version="1.0" encoding="utf-8"?>
<ds:datastoreItem xmlns:ds="http://schemas.openxmlformats.org/officeDocument/2006/customXml" ds:itemID="{755B0160-F1F0-441D-A389-C7107574B6F0}">
  <ds:schemaRefs>
    <ds:schemaRef ds:uri="http://schemas.openxmlformats.org/package/2006/metadata/core-properties"/>
    <ds:schemaRef ds:uri="http://purl.org/dc/elements/1.1/"/>
    <ds:schemaRef ds:uri="http://schemas.microsoft.com/office/2006/metadata/properties"/>
    <ds:schemaRef ds:uri="http://purl.org/dc/terms/"/>
    <ds:schemaRef ds:uri="54096752-e0f8-427a-8efb-071518045123"/>
    <ds:schemaRef ds:uri="http://schemas.microsoft.com/office/2006/documentManagement/types"/>
    <ds:schemaRef ds:uri="8d027909-a72e-4cba-b0d7-b9fc850e636e"/>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7B89A70-E5F1-4909-A870-0E595DD42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096752-e0f8-427a-8efb-071518045123"/>
    <ds:schemaRef ds:uri="8d027909-a72e-4cba-b0d7-b9fc850e6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PHN DOH Power Point Template 1</Template>
  <TotalTime>180</TotalTime>
  <Words>1127</Words>
  <Application>Microsoft Office PowerPoint</Application>
  <PresentationFormat>On-screen Show (4:3)</PresentationFormat>
  <Paragraphs>182</Paragraphs>
  <Slides>21</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Brisbane North PHN PowerPoint Template 1</vt:lpstr>
      <vt:lpstr>Addressing the physical health needs of people living with mental illness   The Brisbane North PHN Experience </vt:lpstr>
      <vt:lpstr>Background</vt:lpstr>
      <vt:lpstr>Background</vt:lpstr>
      <vt:lpstr>Equally Well consensus statement</vt:lpstr>
      <vt:lpstr>Today’s presentation</vt:lpstr>
      <vt:lpstr>Who is the Brisbane North PHN?</vt:lpstr>
      <vt:lpstr>Who is Brisbane North PHN?</vt:lpstr>
      <vt:lpstr>Regional Plan</vt:lpstr>
      <vt:lpstr>PowerPoint Presentation</vt:lpstr>
      <vt:lpstr>PowerPoint Presentation</vt:lpstr>
      <vt:lpstr>PowerPoint Presentation</vt:lpstr>
      <vt:lpstr>Our commissioned services </vt:lpstr>
      <vt:lpstr>Mental Health Nurse in Brisbane Program </vt:lpstr>
      <vt:lpstr>Mental Health Nurse in Brisbane Program</vt:lpstr>
      <vt:lpstr>Optimal Health Program </vt:lpstr>
      <vt:lpstr>Optimal Health Program (continued)</vt:lpstr>
      <vt:lpstr>Our other priorities </vt:lpstr>
      <vt:lpstr>Team Care Coordination (Continued)</vt:lpstr>
      <vt:lpstr>Opportunities and Challenges</vt:lpstr>
      <vt:lpstr>Opportunities and Challenges</vt:lpstr>
      <vt:lpstr>For more information</vt:lpstr>
    </vt:vector>
  </TitlesOfParts>
  <Company>Brisbane North PHN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physical health needs of people with mental health conditions – The Brisbane North PHN Experience</dc:title>
  <dc:creator>Libby Dunstan</dc:creator>
  <cp:lastModifiedBy>Libby Dunstan</cp:lastModifiedBy>
  <cp:revision>23</cp:revision>
  <dcterms:created xsi:type="dcterms:W3CDTF">2019-03-21T03:24:41Z</dcterms:created>
  <dcterms:modified xsi:type="dcterms:W3CDTF">2019-03-26T01:30:19Z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0x010100DC01E62B40BB93478ED41BFD11F87A8D</vt:lpwstr>
  </property>
</Properties>
</file>