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 id="2147484077" r:id="rId2"/>
    <p:sldMasterId id="2147484081" r:id="rId3"/>
  </p:sldMasterIdLst>
  <p:notesMasterIdLst>
    <p:notesMasterId r:id="rId22"/>
  </p:notesMasterIdLst>
  <p:handoutMasterIdLst>
    <p:handoutMasterId r:id="rId23"/>
  </p:handoutMasterIdLst>
  <p:sldIdLst>
    <p:sldId id="268" r:id="rId4"/>
    <p:sldId id="281" r:id="rId5"/>
    <p:sldId id="282" r:id="rId6"/>
    <p:sldId id="285" r:id="rId7"/>
    <p:sldId id="286" r:id="rId8"/>
    <p:sldId id="296" r:id="rId9"/>
    <p:sldId id="284" r:id="rId10"/>
    <p:sldId id="288" r:id="rId11"/>
    <p:sldId id="289" r:id="rId12"/>
    <p:sldId id="290" r:id="rId13"/>
    <p:sldId id="297" r:id="rId14"/>
    <p:sldId id="298" r:id="rId15"/>
    <p:sldId id="299" r:id="rId16"/>
    <p:sldId id="292" r:id="rId17"/>
    <p:sldId id="293" r:id="rId18"/>
    <p:sldId id="295" r:id="rId19"/>
    <p:sldId id="294" r:id="rId20"/>
    <p:sldId id="269" r:id="rId21"/>
  </p:sldIdLst>
  <p:sldSz cx="12193588"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ci Tepper" initials="N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41B6"/>
    <a:srgbClr val="8844B4"/>
    <a:srgbClr val="FBB62B"/>
    <a:srgbClr val="51286C"/>
    <a:srgbClr val="041B31"/>
    <a:srgbClr val="403D3F"/>
    <a:srgbClr val="3A3940"/>
    <a:srgbClr val="2F2F2F"/>
    <a:srgbClr val="19232E"/>
    <a:srgbClr val="FBC8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5" autoAdjust="0"/>
    <p:restoredTop sz="84731" autoAdjust="0"/>
  </p:normalViewPr>
  <p:slideViewPr>
    <p:cSldViewPr snapToGrid="0" snapToObjects="1">
      <p:cViewPr varScale="1">
        <p:scale>
          <a:sx n="75" d="100"/>
          <a:sy n="75" d="100"/>
        </p:scale>
        <p:origin x="1146" y="72"/>
      </p:cViewPr>
      <p:guideLst>
        <p:guide orient="horz" pos="3135"/>
        <p:guide pos="3841"/>
      </p:guideLst>
    </p:cSldViewPr>
  </p:slideViewPr>
  <p:notesTextViewPr>
    <p:cViewPr>
      <p:scale>
        <a:sx n="100" d="100"/>
        <a:sy n="100" d="100"/>
      </p:scale>
      <p:origin x="0" y="0"/>
    </p:cViewPr>
  </p:notesTextViewPr>
  <p:sorterViewPr>
    <p:cViewPr>
      <p:scale>
        <a:sx n="136" d="100"/>
        <a:sy n="136" d="100"/>
      </p:scale>
      <p:origin x="0" y="0"/>
    </p:cViewPr>
  </p:sorterViewPr>
  <p:notesViewPr>
    <p:cSldViewPr snapToGrid="0" snapToObjects="1">
      <p:cViewPr varScale="1">
        <p:scale>
          <a:sx n="62" d="100"/>
          <a:sy n="62" d="100"/>
        </p:scale>
        <p:origin x="-3226"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08710629921262E-2"/>
          <c:y val="0.12137099401015047"/>
          <c:w val="0.93440378937007873"/>
          <c:h val="0.67280679916296759"/>
        </c:manualLayout>
      </c:layout>
      <c:lineChart>
        <c:grouping val="standard"/>
        <c:varyColors val="0"/>
        <c:ser>
          <c:idx val="0"/>
          <c:order val="0"/>
          <c:tx>
            <c:strRef>
              <c:f>Sheet1!$B$1</c:f>
              <c:strCache>
                <c:ptCount val="1"/>
                <c:pt idx="0">
                  <c:v>All PHQ9</c:v>
                </c:pt>
              </c:strCache>
            </c:strRef>
          </c:tx>
          <c:spPr>
            <a:ln w="28575" cap="rnd">
              <a:solidFill>
                <a:srgbClr val="8844B4"/>
              </a:solidFill>
              <a:round/>
            </a:ln>
            <a:effectLst/>
          </c:spPr>
          <c:marker>
            <c:symbol val="none"/>
          </c:marker>
          <c:cat>
            <c:strRef>
              <c:f>Sheet1!$A$2:$A$3</c:f>
              <c:strCache>
                <c:ptCount val="2"/>
                <c:pt idx="0">
                  <c:v>Initial</c:v>
                </c:pt>
                <c:pt idx="1">
                  <c:v>Final</c:v>
                </c:pt>
              </c:strCache>
            </c:strRef>
          </c:cat>
          <c:val>
            <c:numRef>
              <c:f>Sheet1!$B$2:$B$3</c:f>
              <c:numCache>
                <c:formatCode>General</c:formatCode>
                <c:ptCount val="2"/>
                <c:pt idx="0">
                  <c:v>12.2</c:v>
                </c:pt>
                <c:pt idx="1">
                  <c:v>7.4</c:v>
                </c:pt>
              </c:numCache>
            </c:numRef>
          </c:val>
          <c:smooth val="0"/>
          <c:extLst>
            <c:ext xmlns:c16="http://schemas.microsoft.com/office/drawing/2014/chart" uri="{C3380CC4-5D6E-409C-BE32-E72D297353CC}">
              <c16:uniqueId val="{00000000-65CD-4872-AD15-F2907A6A37D6}"/>
            </c:ext>
          </c:extLst>
        </c:ser>
        <c:ser>
          <c:idx val="1"/>
          <c:order val="1"/>
          <c:tx>
            <c:strRef>
              <c:f>Sheet1!$C$1</c:f>
              <c:strCache>
                <c:ptCount val="1"/>
                <c:pt idx="0">
                  <c:v>All GAD7</c:v>
                </c:pt>
              </c:strCache>
            </c:strRef>
          </c:tx>
          <c:spPr>
            <a:ln w="28575" cap="rnd">
              <a:solidFill>
                <a:schemeClr val="accent5">
                  <a:lumMod val="50000"/>
                </a:schemeClr>
              </a:solidFill>
              <a:round/>
            </a:ln>
            <a:effectLst/>
          </c:spPr>
          <c:marker>
            <c:symbol val="none"/>
          </c:marker>
          <c:dPt>
            <c:idx val="1"/>
            <c:bubble3D val="0"/>
            <c:spPr>
              <a:ln w="28575" cap="rnd">
                <a:solidFill>
                  <a:schemeClr val="accent5"/>
                </a:solidFill>
                <a:round/>
              </a:ln>
              <a:effectLst/>
            </c:spPr>
            <c:extLst>
              <c:ext xmlns:c16="http://schemas.microsoft.com/office/drawing/2014/chart" uri="{C3380CC4-5D6E-409C-BE32-E72D297353CC}">
                <c16:uniqueId val="{00000002-65CD-4872-AD15-F2907A6A37D6}"/>
              </c:ext>
            </c:extLst>
          </c:dPt>
          <c:cat>
            <c:strRef>
              <c:f>Sheet1!$A$2:$A$3</c:f>
              <c:strCache>
                <c:ptCount val="2"/>
                <c:pt idx="0">
                  <c:v>Initial</c:v>
                </c:pt>
                <c:pt idx="1">
                  <c:v>Final</c:v>
                </c:pt>
              </c:strCache>
            </c:strRef>
          </c:cat>
          <c:val>
            <c:numRef>
              <c:f>Sheet1!$C$2:$C$3</c:f>
              <c:numCache>
                <c:formatCode>General</c:formatCode>
                <c:ptCount val="2"/>
                <c:pt idx="0">
                  <c:v>9.8000000000000007</c:v>
                </c:pt>
                <c:pt idx="1">
                  <c:v>5.9</c:v>
                </c:pt>
              </c:numCache>
            </c:numRef>
          </c:val>
          <c:smooth val="0"/>
          <c:extLst>
            <c:ext xmlns:c16="http://schemas.microsoft.com/office/drawing/2014/chart" uri="{C3380CC4-5D6E-409C-BE32-E72D297353CC}">
              <c16:uniqueId val="{00000003-65CD-4872-AD15-F2907A6A37D6}"/>
            </c:ext>
          </c:extLst>
        </c:ser>
        <c:ser>
          <c:idx val="2"/>
          <c:order val="2"/>
          <c:tx>
            <c:strRef>
              <c:f>Sheet1!$D$1</c:f>
              <c:strCache>
                <c:ptCount val="1"/>
                <c:pt idx="0">
                  <c:v>Cross Referred PHQ9</c:v>
                </c:pt>
              </c:strCache>
            </c:strRef>
          </c:tx>
          <c:spPr>
            <a:ln w="28575" cap="rnd">
              <a:solidFill>
                <a:srgbClr val="8941B6"/>
              </a:solidFill>
              <a:prstDash val="dash"/>
              <a:round/>
            </a:ln>
            <a:effectLst/>
          </c:spPr>
          <c:marker>
            <c:symbol val="none"/>
          </c:marker>
          <c:cat>
            <c:strRef>
              <c:f>Sheet1!$A$2:$A$3</c:f>
              <c:strCache>
                <c:ptCount val="2"/>
                <c:pt idx="0">
                  <c:v>Initial</c:v>
                </c:pt>
                <c:pt idx="1">
                  <c:v>Final</c:v>
                </c:pt>
              </c:strCache>
            </c:strRef>
          </c:cat>
          <c:val>
            <c:numRef>
              <c:f>Sheet1!$D$2:$D$3</c:f>
              <c:numCache>
                <c:formatCode>General</c:formatCode>
                <c:ptCount val="2"/>
                <c:pt idx="0">
                  <c:v>11.3</c:v>
                </c:pt>
                <c:pt idx="1">
                  <c:v>5.4</c:v>
                </c:pt>
              </c:numCache>
            </c:numRef>
          </c:val>
          <c:smooth val="0"/>
          <c:extLst>
            <c:ext xmlns:c16="http://schemas.microsoft.com/office/drawing/2014/chart" uri="{C3380CC4-5D6E-409C-BE32-E72D297353CC}">
              <c16:uniqueId val="{00000004-65CD-4872-AD15-F2907A6A37D6}"/>
            </c:ext>
          </c:extLst>
        </c:ser>
        <c:ser>
          <c:idx val="3"/>
          <c:order val="3"/>
          <c:tx>
            <c:strRef>
              <c:f>Sheet1!$E$1</c:f>
              <c:strCache>
                <c:ptCount val="1"/>
                <c:pt idx="0">
                  <c:v>Cross Referred GAD7</c:v>
                </c:pt>
              </c:strCache>
            </c:strRef>
          </c:tx>
          <c:spPr>
            <a:ln w="28575" cap="rnd">
              <a:solidFill>
                <a:schemeClr val="accent5">
                  <a:lumMod val="50000"/>
                </a:schemeClr>
              </a:solidFill>
              <a:prstDash val="dash"/>
              <a:round/>
            </a:ln>
            <a:effectLst/>
          </c:spPr>
          <c:marker>
            <c:symbol val="none"/>
          </c:marker>
          <c:dPt>
            <c:idx val="1"/>
            <c:bubble3D val="0"/>
            <c:spPr>
              <a:ln w="28575" cap="rnd">
                <a:solidFill>
                  <a:schemeClr val="accent5"/>
                </a:solidFill>
                <a:prstDash val="dash"/>
                <a:round/>
              </a:ln>
              <a:effectLst/>
            </c:spPr>
            <c:extLst>
              <c:ext xmlns:c16="http://schemas.microsoft.com/office/drawing/2014/chart" uri="{C3380CC4-5D6E-409C-BE32-E72D297353CC}">
                <c16:uniqueId val="{00000006-65CD-4872-AD15-F2907A6A37D6}"/>
              </c:ext>
            </c:extLst>
          </c:dPt>
          <c:cat>
            <c:strRef>
              <c:f>Sheet1!$A$2:$A$3</c:f>
              <c:strCache>
                <c:ptCount val="2"/>
                <c:pt idx="0">
                  <c:v>Initial</c:v>
                </c:pt>
                <c:pt idx="1">
                  <c:v>Final</c:v>
                </c:pt>
              </c:strCache>
            </c:strRef>
          </c:cat>
          <c:val>
            <c:numRef>
              <c:f>Sheet1!$E$2:$E$3</c:f>
              <c:numCache>
                <c:formatCode>General</c:formatCode>
                <c:ptCount val="2"/>
                <c:pt idx="0">
                  <c:v>9.6999999999999993</c:v>
                </c:pt>
                <c:pt idx="1">
                  <c:v>4.5999999999999996</c:v>
                </c:pt>
              </c:numCache>
            </c:numRef>
          </c:val>
          <c:smooth val="0"/>
          <c:extLst>
            <c:ext xmlns:c16="http://schemas.microsoft.com/office/drawing/2014/chart" uri="{C3380CC4-5D6E-409C-BE32-E72D297353CC}">
              <c16:uniqueId val="{00000007-65CD-4872-AD15-F2907A6A37D6}"/>
            </c:ext>
          </c:extLst>
        </c:ser>
        <c:dLbls>
          <c:showLegendKey val="0"/>
          <c:showVal val="0"/>
          <c:showCatName val="0"/>
          <c:showSerName val="0"/>
          <c:showPercent val="0"/>
          <c:showBubbleSize val="0"/>
        </c:dLbls>
        <c:smooth val="0"/>
        <c:axId val="61862656"/>
        <c:axId val="61864192"/>
      </c:lineChart>
      <c:catAx>
        <c:axId val="618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64192"/>
        <c:crosses val="autoZero"/>
        <c:auto val="1"/>
        <c:lblAlgn val="ctr"/>
        <c:lblOffset val="100"/>
        <c:noMultiLvlLbl val="0"/>
      </c:catAx>
      <c:valAx>
        <c:axId val="61864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62656"/>
        <c:crosses val="autoZero"/>
        <c:crossBetween val="between"/>
      </c:valAx>
      <c:spPr>
        <a:noFill/>
        <a:ln>
          <a:noFill/>
        </a:ln>
        <a:effectLst/>
      </c:spPr>
    </c:plotArea>
    <c:legend>
      <c:legendPos val="b"/>
      <c:layout>
        <c:manualLayout>
          <c:xMode val="edge"/>
          <c:yMode val="edge"/>
          <c:x val="0.10666845778136001"/>
          <c:y val="0.93174455561324243"/>
          <c:w val="0.81415964736691382"/>
          <c:h val="5.21538241453726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'[Chart in Microsoft PowerPoint]Sheet1'!$B$1:$B$2</c:f>
              <c:strCache>
                <c:ptCount val="1"/>
                <c:pt idx="0">
                  <c:v>MindStep Total ~1000</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PowerPoint]Sheet1'!$A$3:$A$7</c:f>
              <c:strCache>
                <c:ptCount val="5"/>
                <c:pt idx="0">
                  <c:v>Enrolment rate</c:v>
                </c:pt>
                <c:pt idx="1">
                  <c:v>Step up rate</c:v>
                </c:pt>
                <c:pt idx="2">
                  <c:v>Drop out rate</c:v>
                </c:pt>
                <c:pt idx="3">
                  <c:v>Reliable improvement </c:v>
                </c:pt>
                <c:pt idx="4">
                  <c:v>Recovery rate</c:v>
                </c:pt>
              </c:strCache>
            </c:strRef>
          </c:cat>
          <c:val>
            <c:numRef>
              <c:f>'[Chart in Microsoft PowerPoint]Sheet1'!$B$3:$B$7</c:f>
              <c:numCache>
                <c:formatCode>0%</c:formatCode>
                <c:ptCount val="5"/>
                <c:pt idx="0">
                  <c:v>0.5</c:v>
                </c:pt>
                <c:pt idx="1">
                  <c:v>0.14000000000000001</c:v>
                </c:pt>
                <c:pt idx="2">
                  <c:v>0.14000000000000001</c:v>
                </c:pt>
                <c:pt idx="3">
                  <c:v>0.66</c:v>
                </c:pt>
                <c:pt idx="4">
                  <c:v>0.55000000000000004</c:v>
                </c:pt>
              </c:numCache>
            </c:numRef>
          </c:val>
          <c:extLst>
            <c:ext xmlns:c16="http://schemas.microsoft.com/office/drawing/2014/chart" uri="{C3380CC4-5D6E-409C-BE32-E72D297353CC}">
              <c16:uniqueId val="{00000000-5486-4CED-A634-AF047EED6982}"/>
            </c:ext>
          </c:extLst>
        </c:ser>
        <c:ser>
          <c:idx val="1"/>
          <c:order val="1"/>
          <c:tx>
            <c:strRef>
              <c:f>'[Chart in Microsoft PowerPoint]Sheet1'!$D$1:$D$2</c:f>
              <c:strCache>
                <c:ptCount val="1"/>
                <c:pt idx="0">
                  <c:v>UK Data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PowerPoint]Sheet1'!$A$3:$A$7</c:f>
              <c:strCache>
                <c:ptCount val="5"/>
                <c:pt idx="0">
                  <c:v>Enrolment rate</c:v>
                </c:pt>
                <c:pt idx="1">
                  <c:v>Step up rate</c:v>
                </c:pt>
                <c:pt idx="2">
                  <c:v>Drop out rate</c:v>
                </c:pt>
                <c:pt idx="3">
                  <c:v>Reliable improvement </c:v>
                </c:pt>
                <c:pt idx="4">
                  <c:v>Recovery rate</c:v>
                </c:pt>
              </c:strCache>
            </c:strRef>
          </c:cat>
          <c:val>
            <c:numRef>
              <c:f>'[Chart in Microsoft PowerPoint]Sheet1'!$D$3:$D$7</c:f>
              <c:numCache>
                <c:formatCode>General</c:formatCode>
                <c:ptCount val="5"/>
                <c:pt idx="0" formatCode="0%">
                  <c:v>0.72</c:v>
                </c:pt>
                <c:pt idx="2" formatCode="0%">
                  <c:v>0.5</c:v>
                </c:pt>
                <c:pt idx="3" formatCode="0%">
                  <c:v>0.66</c:v>
                </c:pt>
                <c:pt idx="4" formatCode="0%">
                  <c:v>0.51</c:v>
                </c:pt>
              </c:numCache>
            </c:numRef>
          </c:val>
          <c:extLst>
            <c:ext xmlns:c16="http://schemas.microsoft.com/office/drawing/2014/chart" uri="{C3380CC4-5D6E-409C-BE32-E72D297353CC}">
              <c16:uniqueId val="{00000001-5486-4CED-A634-AF047EED6982}"/>
            </c:ext>
          </c:extLst>
        </c:ser>
        <c:ser>
          <c:idx val="2"/>
          <c:order val="2"/>
          <c:tx>
            <c:strRef>
              <c:f>'[Chart in Microsoft PowerPoint]Sheet1'!$C$1:$C$2</c:f>
              <c:strCache>
                <c:ptCount val="1"/>
                <c:pt idx="0">
                  <c:v>Cross referred ~230</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PowerPoint]Sheet1'!$A$3:$A$7</c:f>
              <c:strCache>
                <c:ptCount val="5"/>
                <c:pt idx="0">
                  <c:v>Enrolment rate</c:v>
                </c:pt>
                <c:pt idx="1">
                  <c:v>Step up rate</c:v>
                </c:pt>
                <c:pt idx="2">
                  <c:v>Drop out rate</c:v>
                </c:pt>
                <c:pt idx="3">
                  <c:v>Reliable improvement </c:v>
                </c:pt>
                <c:pt idx="4">
                  <c:v>Recovery rate</c:v>
                </c:pt>
              </c:strCache>
            </c:strRef>
          </c:cat>
          <c:val>
            <c:numRef>
              <c:f>'[Chart in Microsoft PowerPoint]Sheet1'!$C$3:$C$7</c:f>
              <c:numCache>
                <c:formatCode>0%</c:formatCode>
                <c:ptCount val="5"/>
                <c:pt idx="0">
                  <c:v>0.86</c:v>
                </c:pt>
                <c:pt idx="1">
                  <c:v>0.01</c:v>
                </c:pt>
                <c:pt idx="2">
                  <c:v>0.06</c:v>
                </c:pt>
                <c:pt idx="3">
                  <c:v>0.67</c:v>
                </c:pt>
                <c:pt idx="4">
                  <c:v>0.71</c:v>
                </c:pt>
              </c:numCache>
            </c:numRef>
          </c:val>
          <c:extLst>
            <c:ext xmlns:c16="http://schemas.microsoft.com/office/drawing/2014/chart" uri="{C3380CC4-5D6E-409C-BE32-E72D297353CC}">
              <c16:uniqueId val="{00000002-5486-4CED-A634-AF047EED6982}"/>
            </c:ext>
          </c:extLst>
        </c:ser>
        <c:dLbls>
          <c:showLegendKey val="0"/>
          <c:showVal val="0"/>
          <c:showCatName val="0"/>
          <c:showSerName val="0"/>
          <c:showPercent val="0"/>
          <c:showBubbleSize val="0"/>
        </c:dLbls>
        <c:gapWidth val="150"/>
        <c:shape val="box"/>
        <c:axId val="82488320"/>
        <c:axId val="82494208"/>
        <c:axId val="82454272"/>
      </c:bar3DChart>
      <c:catAx>
        <c:axId val="82488320"/>
        <c:scaling>
          <c:orientation val="minMax"/>
        </c:scaling>
        <c:delete val="0"/>
        <c:axPos val="b"/>
        <c:numFmt formatCode="General" sourceLinked="0"/>
        <c:majorTickMark val="out"/>
        <c:minorTickMark val="none"/>
        <c:tickLblPos val="nextTo"/>
        <c:crossAx val="82494208"/>
        <c:crosses val="autoZero"/>
        <c:auto val="1"/>
        <c:lblAlgn val="ctr"/>
        <c:lblOffset val="100"/>
        <c:noMultiLvlLbl val="0"/>
      </c:catAx>
      <c:valAx>
        <c:axId val="82494208"/>
        <c:scaling>
          <c:orientation val="minMax"/>
        </c:scaling>
        <c:delete val="0"/>
        <c:axPos val="l"/>
        <c:majorGridlines/>
        <c:numFmt formatCode="0%" sourceLinked="1"/>
        <c:majorTickMark val="out"/>
        <c:minorTickMark val="none"/>
        <c:tickLblPos val="nextTo"/>
        <c:crossAx val="82488320"/>
        <c:crosses val="autoZero"/>
        <c:crossBetween val="between"/>
      </c:valAx>
      <c:serAx>
        <c:axId val="82454272"/>
        <c:scaling>
          <c:orientation val="minMax"/>
        </c:scaling>
        <c:delete val="0"/>
        <c:axPos val="b"/>
        <c:majorTickMark val="out"/>
        <c:minorTickMark val="none"/>
        <c:tickLblPos val="nextTo"/>
        <c:crossAx val="82494208"/>
        <c:crosses val="autoZero"/>
      </c:serAx>
    </c:plotArea>
    <c:legend>
      <c:legendPos val="r"/>
      <c:layout>
        <c:manualLayout>
          <c:xMode val="edge"/>
          <c:yMode val="edge"/>
          <c:x val="0.69886485804994913"/>
          <c:y val="0.41036898465445598"/>
          <c:w val="0.22689933408978899"/>
          <c:h val="0.18790133954637961"/>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C1FE3C4-70D4-704B-9AFA-E8EC012E8444}" type="datetimeFigureOut">
              <a:rPr lang="en-US" smtClean="0"/>
              <a:t>3/28/2019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7F62BEE-B5D8-B440-A9C5-90D6C66503E9}" type="slidenum">
              <a:rPr lang="en-US" smtClean="0"/>
              <a:t>‹#›</a:t>
            </a:fld>
            <a:endParaRPr lang="en-US"/>
          </a:p>
        </p:txBody>
      </p:sp>
    </p:spTree>
    <p:extLst>
      <p:ext uri="{BB962C8B-B14F-4D97-AF65-F5344CB8AC3E}">
        <p14:creationId xmlns:p14="http://schemas.microsoft.com/office/powerpoint/2010/main" val="1907341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3/28/2019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Light"/>
        <a:ea typeface="+mn-ea"/>
        <a:cs typeface="+mn-cs"/>
      </a:defRPr>
    </a:lvl1pPr>
    <a:lvl2pPr marL="457200" algn="l" defTabSz="457200" rtl="0" eaLnBrk="1" latinLnBrk="0" hangingPunct="1">
      <a:defRPr sz="1200" kern="1200">
        <a:solidFill>
          <a:schemeClr val="tx1"/>
        </a:solidFill>
        <a:latin typeface="Calibri Light"/>
        <a:ea typeface="+mn-ea"/>
        <a:cs typeface="+mn-cs"/>
      </a:defRPr>
    </a:lvl2pPr>
    <a:lvl3pPr marL="914400" algn="l" defTabSz="457200" rtl="0" eaLnBrk="1" latinLnBrk="0" hangingPunct="1">
      <a:defRPr sz="1200" kern="1200">
        <a:solidFill>
          <a:schemeClr val="tx1"/>
        </a:solidFill>
        <a:latin typeface="Calibri Light"/>
        <a:ea typeface="+mn-ea"/>
        <a:cs typeface="+mn-cs"/>
      </a:defRPr>
    </a:lvl3pPr>
    <a:lvl4pPr marL="1371600" algn="l" defTabSz="457200" rtl="0" eaLnBrk="1" latinLnBrk="0" hangingPunct="1">
      <a:defRPr sz="1200" kern="1200">
        <a:solidFill>
          <a:schemeClr val="tx1"/>
        </a:solidFill>
        <a:latin typeface="Calibri Light"/>
        <a:ea typeface="+mn-ea"/>
        <a:cs typeface="+mn-cs"/>
      </a:defRPr>
    </a:lvl4pPr>
    <a:lvl5pPr marL="1828800" algn="l" defTabSz="457200" rtl="0" eaLnBrk="1" latinLnBrk="0" hangingPunct="1">
      <a:defRPr sz="1200" kern="1200">
        <a:solidFill>
          <a:schemeClr val="tx1"/>
        </a:solidFill>
        <a:latin typeface="Calibri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0674DD-1282-4A9C-9DBF-B5CE08E47406}" type="slidenum">
              <a:rPr lang="en-AU" smtClean="0"/>
              <a:t>4</a:t>
            </a:fld>
            <a:endParaRPr lang="en-AU"/>
          </a:p>
        </p:txBody>
      </p:sp>
    </p:spTree>
    <p:extLst>
      <p:ext uri="{BB962C8B-B14F-4D97-AF65-F5344CB8AC3E}">
        <p14:creationId xmlns:p14="http://schemas.microsoft.com/office/powerpoint/2010/main" val="146123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Tx/>
              <a:buChar char="-"/>
            </a:pPr>
            <a:endParaRPr lang="en-AU" baseline="0" dirty="0"/>
          </a:p>
        </p:txBody>
      </p:sp>
      <p:sp>
        <p:nvSpPr>
          <p:cNvPr id="4" name="Slide Number Placeholder 3"/>
          <p:cNvSpPr>
            <a:spLocks noGrp="1"/>
          </p:cNvSpPr>
          <p:nvPr>
            <p:ph type="sldNum" sz="quarter" idx="10"/>
          </p:nvPr>
        </p:nvSpPr>
        <p:spPr/>
        <p:txBody>
          <a:bodyPr/>
          <a:lstStyle/>
          <a:p>
            <a:fld id="{67C2294F-49C1-465D-8453-D44C66A822B7}"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76181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0674DD-1282-4A9C-9DBF-B5CE08E47406}" type="slidenum">
              <a:rPr lang="en-AU" smtClean="0"/>
              <a:t>10</a:t>
            </a:fld>
            <a:endParaRPr lang="en-AU"/>
          </a:p>
        </p:txBody>
      </p:sp>
    </p:spTree>
    <p:extLst>
      <p:ext uri="{BB962C8B-B14F-4D97-AF65-F5344CB8AC3E}">
        <p14:creationId xmlns:p14="http://schemas.microsoft.com/office/powerpoint/2010/main" val="166612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3376363-8038-2044-962F-BF68646FB0C7}" type="slidenum">
              <a:rPr lang="en-US" smtClean="0"/>
              <a:pPr>
                <a:defRPr/>
              </a:pPr>
              <a:t>14</a:t>
            </a:fld>
            <a:endParaRPr lang="en-US"/>
          </a:p>
        </p:txBody>
      </p:sp>
    </p:spTree>
    <p:extLst>
      <p:ext uri="{BB962C8B-B14F-4D97-AF65-F5344CB8AC3E}">
        <p14:creationId xmlns:p14="http://schemas.microsoft.com/office/powerpoint/2010/main" val="341467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3073679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4B5F-6ED2-8E4B-85FE-602DFF613A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802"/>
            <a:ext cx="12193588" cy="4600394"/>
          </a:xfrm>
          <a:prstGeom prst="rect">
            <a:avLst/>
          </a:prstGeom>
        </p:spPr>
      </p:pic>
      <p:sp>
        <p:nvSpPr>
          <p:cNvPr id="8" name="Rectangle 7"/>
          <p:cNvSpPr/>
          <p:nvPr userDrawn="1"/>
        </p:nvSpPr>
        <p:spPr>
          <a:xfrm>
            <a:off x="3" y="2783508"/>
            <a:ext cx="9596377" cy="2175090"/>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418321" y="6369348"/>
            <a:ext cx="965748" cy="1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hasCustomPrompt="1"/>
          </p:nvPr>
        </p:nvSpPr>
        <p:spPr>
          <a:xfrm>
            <a:off x="609682" y="3921016"/>
            <a:ext cx="8737019" cy="491552"/>
          </a:xfrm>
        </p:spPr>
        <p:txBody>
          <a:bodyPr>
            <a:normAutofit/>
          </a:bodyPr>
          <a:lstStyle>
            <a:lvl1pPr marL="0" indent="0">
              <a:buNone/>
              <a:defRPr sz="2200" baseline="0">
                <a:solidFill>
                  <a:schemeClr val="bg1"/>
                </a:solidFill>
              </a:defRPr>
            </a:lvl1pPr>
          </a:lstStyle>
          <a:p>
            <a:pPr lvl="0"/>
            <a:r>
              <a:rPr lang="en-AU" dirty="0"/>
              <a:t>Type sub-heading here</a:t>
            </a:r>
            <a:endParaRPr lang="en-US" dirty="0"/>
          </a:p>
        </p:txBody>
      </p:sp>
      <p:sp>
        <p:nvSpPr>
          <p:cNvPr id="11" name="Text Placeholder 10"/>
          <p:cNvSpPr>
            <a:spLocks noGrp="1"/>
          </p:cNvSpPr>
          <p:nvPr>
            <p:ph type="body" sz="quarter" idx="11" hasCustomPrompt="1"/>
          </p:nvPr>
        </p:nvSpPr>
        <p:spPr>
          <a:xfrm>
            <a:off x="609683" y="4493923"/>
            <a:ext cx="8736233" cy="431800"/>
          </a:xfrm>
        </p:spPr>
        <p:txBody>
          <a:bodyPr>
            <a:normAutofit/>
          </a:bodyPr>
          <a:lstStyle>
            <a:lvl1pPr marL="0" indent="0">
              <a:buNone/>
              <a:defRPr sz="1400">
                <a:solidFill>
                  <a:schemeClr val="bg1"/>
                </a:solidFill>
              </a:defRPr>
            </a:lvl1pPr>
          </a:lstStyle>
          <a:p>
            <a:pPr lvl="0"/>
            <a:r>
              <a:rPr lang="en-AU" dirty="0"/>
              <a:t>Name and department</a:t>
            </a:r>
            <a:endParaRPr lang="en-US" dirty="0"/>
          </a:p>
        </p:txBody>
      </p:sp>
      <p:sp>
        <p:nvSpPr>
          <p:cNvPr id="17" name="Title 16">
            <a:extLst>
              <a:ext uri="{FF2B5EF4-FFF2-40B4-BE49-F238E27FC236}">
                <a16:creationId xmlns:a16="http://schemas.microsoft.com/office/drawing/2014/main" id="{663AFA32-6319-E94E-9DCF-DEE8336E5596}"/>
              </a:ext>
            </a:extLst>
          </p:cNvPr>
          <p:cNvSpPr>
            <a:spLocks noGrp="1"/>
          </p:cNvSpPr>
          <p:nvPr>
            <p:ph type="title" hasCustomPrompt="1"/>
          </p:nvPr>
        </p:nvSpPr>
        <p:spPr>
          <a:xfrm>
            <a:off x="609679" y="2934585"/>
            <a:ext cx="8736237" cy="905075"/>
          </a:xfrm>
        </p:spPr>
        <p:txBody>
          <a:bodyPr/>
          <a:lstStyle>
            <a:lvl1pPr algn="l">
              <a:defRPr/>
            </a:lvl1pPr>
          </a:lstStyle>
          <a:p>
            <a:r>
              <a:rPr lang="en-US" dirty="0"/>
              <a:t>Type heading here</a:t>
            </a:r>
            <a:endParaRPr lang="en-AU" dirty="0"/>
          </a:p>
        </p:txBody>
      </p:sp>
    </p:spTree>
    <p:extLst>
      <p:ext uri="{BB962C8B-B14F-4D97-AF65-F5344CB8AC3E}">
        <p14:creationId xmlns:p14="http://schemas.microsoft.com/office/powerpoint/2010/main" val="176525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ingle column conten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AE6D59-25AA-4A4C-9B60-7DBDCD0D413D}"/>
              </a:ext>
            </a:extLst>
          </p:cNvPr>
          <p:cNvSpPr/>
          <p:nvPr userDrawn="1"/>
        </p:nvSpPr>
        <p:spPr>
          <a:xfrm>
            <a:off x="0" y="6213021"/>
            <a:ext cx="12193588" cy="644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a:spLocks noGrp="1"/>
          </p:cNvSpPr>
          <p:nvPr>
            <p:ph type="title" hasCustomPrompt="1"/>
          </p:nvPr>
        </p:nvSpPr>
        <p:spPr>
          <a:xfrm>
            <a:off x="1020484" y="446408"/>
            <a:ext cx="10089230"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6" name="Text Placeholder 2"/>
          <p:cNvSpPr>
            <a:spLocks noGrp="1"/>
          </p:cNvSpPr>
          <p:nvPr>
            <p:ph type="body" idx="13" hasCustomPrompt="1"/>
          </p:nvPr>
        </p:nvSpPr>
        <p:spPr>
          <a:xfrm>
            <a:off x="1020483" y="1188322"/>
            <a:ext cx="10089230" cy="348054"/>
          </a:xfrm>
          <a:prstGeom prst="rect">
            <a:avLst/>
          </a:prstGeom>
        </p:spPr>
        <p:txBody>
          <a:bodyPr anchor="t">
            <a:noAutofit/>
          </a:bodyPr>
          <a:lstStyle>
            <a:lvl1pPr marL="0" indent="0">
              <a:buNone/>
              <a:defRPr sz="2000" b="0" i="0">
                <a:solidFill>
                  <a:schemeClr val="tx1">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3" name="Text Placeholder 2"/>
          <p:cNvSpPr>
            <a:spLocks noGrp="1"/>
          </p:cNvSpPr>
          <p:nvPr>
            <p:ph type="body" sz="quarter" idx="15" hasCustomPrompt="1"/>
          </p:nvPr>
        </p:nvSpPr>
        <p:spPr>
          <a:xfrm>
            <a:off x="1020367" y="1782763"/>
            <a:ext cx="10089347" cy="39731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Wingdings" charset="2"/>
              <a:buNone/>
              <a:tabLst/>
              <a:defRPr sz="1800" baseline="0">
                <a:solidFill>
                  <a:schemeClr val="tx1"/>
                </a:solidFill>
              </a:defRPr>
            </a:lvl1pPr>
          </a:lstStyle>
          <a:p>
            <a:pPr lvl="0"/>
            <a:r>
              <a:rPr lang="en-AU" dirty="0"/>
              <a:t>Type text here and use 18pt</a:t>
            </a: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2.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3.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4.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5.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6.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7.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8.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9.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10.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11.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12. Type text here and use 18pt</a:t>
            </a:r>
            <a:endParaRPr lang="en-US" dirty="0"/>
          </a:p>
          <a:p>
            <a:pPr lvl="0"/>
            <a:endParaRPr lang="en-US" dirty="0"/>
          </a:p>
        </p:txBody>
      </p:sp>
      <p:sp>
        <p:nvSpPr>
          <p:cNvPr id="4" name="Slide Number Placeholder 3"/>
          <p:cNvSpPr>
            <a:spLocks noGrp="1"/>
          </p:cNvSpPr>
          <p:nvPr>
            <p:ph type="sldNum" sz="quarter" idx="16"/>
          </p:nvPr>
        </p:nvSpPr>
        <p:spPr/>
        <p:txBody>
          <a:bodyPr/>
          <a:lstStyle>
            <a:lvl1pPr>
              <a:defRPr>
                <a:solidFill>
                  <a:schemeClr val="accent1"/>
                </a:solidFill>
              </a:defRPr>
            </a:lvl1pPr>
          </a:lstStyle>
          <a:p>
            <a:fld id="{CFE10634-C7B7-E64C-A7D2-655B2A8093C4}" type="slidenum">
              <a:rPr lang="en-US" smtClean="0"/>
              <a:pPr/>
              <a:t>‹#›</a:t>
            </a:fld>
            <a:endParaRPr lang="en-US"/>
          </a:p>
        </p:txBody>
      </p:sp>
    </p:spTree>
    <p:extLst>
      <p:ext uri="{BB962C8B-B14F-4D97-AF65-F5344CB8AC3E}">
        <p14:creationId xmlns:p14="http://schemas.microsoft.com/office/powerpoint/2010/main" val="381330040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lumn content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911EE8-2F49-6341-A41D-725C21C851B0}"/>
              </a:ext>
            </a:extLst>
          </p:cNvPr>
          <p:cNvSpPr/>
          <p:nvPr userDrawn="1"/>
        </p:nvSpPr>
        <p:spPr>
          <a:xfrm>
            <a:off x="0" y="6213021"/>
            <a:ext cx="12193588" cy="644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2"/>
          <p:cNvSpPr>
            <a:spLocks noGrp="1"/>
          </p:cNvSpPr>
          <p:nvPr>
            <p:ph type="body" idx="13" hasCustomPrompt="1"/>
          </p:nvPr>
        </p:nvSpPr>
        <p:spPr>
          <a:xfrm>
            <a:off x="1020484" y="1188322"/>
            <a:ext cx="10129874" cy="348054"/>
          </a:xfrm>
          <a:prstGeom prst="rect">
            <a:avLst/>
          </a:prstGeom>
        </p:spPr>
        <p:txBody>
          <a:bodyPr anchor="t">
            <a:noAutofit/>
          </a:bodyPr>
          <a:lstStyle>
            <a:lvl1pPr marL="0" indent="0">
              <a:buNone/>
              <a:defRPr sz="2000" b="0" i="0">
                <a:solidFill>
                  <a:schemeClr val="tx1">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3" name="Text Placeholder 2"/>
          <p:cNvSpPr>
            <a:spLocks noGrp="1"/>
          </p:cNvSpPr>
          <p:nvPr>
            <p:ph type="body" sz="quarter" idx="14" hasCustomPrompt="1"/>
          </p:nvPr>
        </p:nvSpPr>
        <p:spPr>
          <a:xfrm>
            <a:off x="1020484" y="1944689"/>
            <a:ext cx="4657129" cy="3754437"/>
          </a:xfrm>
          <a:prstGeom prst="rect">
            <a:avLst/>
          </a:prstGeom>
        </p:spPr>
        <p:txBody>
          <a:bodyPr vert="horz"/>
          <a:lstStyle>
            <a:lvl1pPr marL="342900" indent="-342900">
              <a:lnSpc>
                <a:spcPct val="100000"/>
              </a:lnSpc>
              <a:buFont typeface="Wingdings" charset="2"/>
              <a:buChar char="§"/>
              <a:defRPr lang="en-US" sz="1800" kern="1200" dirty="0">
                <a:solidFill>
                  <a:schemeClr val="tx2"/>
                </a:solidFill>
                <a:latin typeface="+mn-lt"/>
                <a:ea typeface="+mn-ea"/>
                <a:cs typeface="+mn-cs"/>
              </a:defRPr>
            </a:lvl1pPr>
          </a:lstStyle>
          <a:p>
            <a:pPr lvl="0"/>
            <a:r>
              <a:rPr lang="en-AU" dirty="0"/>
              <a:t>Type use 18pt</a:t>
            </a:r>
          </a:p>
          <a:p>
            <a:pPr lvl="0"/>
            <a:r>
              <a:rPr lang="en-AU" dirty="0"/>
              <a:t>Type use 18pt</a:t>
            </a:r>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endParaRPr lang="en-US" dirty="0"/>
          </a:p>
        </p:txBody>
      </p:sp>
      <p:sp>
        <p:nvSpPr>
          <p:cNvPr id="5" name="Text Placeholder 4"/>
          <p:cNvSpPr>
            <a:spLocks noGrp="1"/>
          </p:cNvSpPr>
          <p:nvPr>
            <p:ph type="body" sz="quarter" idx="15" hasCustomPrompt="1"/>
          </p:nvPr>
        </p:nvSpPr>
        <p:spPr>
          <a:xfrm>
            <a:off x="6493290" y="1944689"/>
            <a:ext cx="4657068" cy="3754437"/>
          </a:xfrm>
          <a:prstGeom prst="rect">
            <a:avLst/>
          </a:prstGeom>
        </p:spPr>
        <p:txBody>
          <a:bodyPr vert="horz"/>
          <a:lstStyle>
            <a:lvl1pPr marL="342900" indent="-342900">
              <a:buFont typeface="Wingdings" charset="2"/>
              <a:buChar char="§"/>
              <a:defRPr sz="1800">
                <a:solidFill>
                  <a:schemeClr val="tx2"/>
                </a:solidFill>
              </a:defRPr>
            </a:lvl1pPr>
          </a:lstStyle>
          <a:p>
            <a:pPr lvl="0"/>
            <a:r>
              <a:rPr lang="en-AU" dirty="0"/>
              <a:t>Type use 18pt</a:t>
            </a:r>
          </a:p>
          <a:p>
            <a:pPr lvl="0"/>
            <a:r>
              <a:rPr lang="en-AU" dirty="0"/>
              <a:t>Type use 18pt</a:t>
            </a:r>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endParaRPr lang="en-US" dirty="0"/>
          </a:p>
        </p:txBody>
      </p:sp>
      <p:sp>
        <p:nvSpPr>
          <p:cNvPr id="10" name="Slide Number Placeholder 9"/>
          <p:cNvSpPr>
            <a:spLocks noGrp="1"/>
          </p:cNvSpPr>
          <p:nvPr>
            <p:ph type="sldNum" sz="quarter" idx="16"/>
          </p:nvPr>
        </p:nvSpPr>
        <p:spPr/>
        <p:txBody>
          <a:bodyPr/>
          <a:lstStyle>
            <a:lvl1pPr>
              <a:defRPr>
                <a:solidFill>
                  <a:schemeClr val="accent1"/>
                </a:solidFill>
              </a:defRPr>
            </a:lvl1pPr>
          </a:lstStyle>
          <a:p>
            <a:fld id="{CFE10634-C7B7-E64C-A7D2-655B2A8093C4}" type="slidenum">
              <a:rPr lang="en-US" smtClean="0"/>
              <a:pPr/>
              <a:t>‹#›</a:t>
            </a:fld>
            <a:endParaRPr lang="en-US"/>
          </a:p>
        </p:txBody>
      </p:sp>
      <p:sp>
        <p:nvSpPr>
          <p:cNvPr id="7" name="Title 1">
            <a:extLst>
              <a:ext uri="{FF2B5EF4-FFF2-40B4-BE49-F238E27FC236}">
                <a16:creationId xmlns:a16="http://schemas.microsoft.com/office/drawing/2014/main" id="{4CAA106F-395F-3045-BF1D-DF929405B7CF}"/>
              </a:ext>
            </a:extLst>
          </p:cNvPr>
          <p:cNvSpPr>
            <a:spLocks noGrp="1"/>
          </p:cNvSpPr>
          <p:nvPr>
            <p:ph type="title" hasCustomPrompt="1"/>
          </p:nvPr>
        </p:nvSpPr>
        <p:spPr>
          <a:xfrm>
            <a:off x="1020484" y="446408"/>
            <a:ext cx="10089230"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Tree>
    <p:extLst>
      <p:ext uri="{BB962C8B-B14F-4D97-AF65-F5344CB8AC3E}">
        <p14:creationId xmlns:p14="http://schemas.microsoft.com/office/powerpoint/2010/main" val="171253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EA4E7D-8575-2840-AF56-613A28011CD9}"/>
              </a:ext>
            </a:extLst>
          </p:cNvPr>
          <p:cNvSpPr/>
          <p:nvPr userDrawn="1"/>
        </p:nvSpPr>
        <p:spPr>
          <a:xfrm>
            <a:off x="0" y="6213021"/>
            <a:ext cx="12193588" cy="644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hasCustomPrompt="1"/>
          </p:nvPr>
        </p:nvSpPr>
        <p:spPr>
          <a:xfrm>
            <a:off x="1020483" y="446408"/>
            <a:ext cx="10089229"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10" name="Text Placeholder 2"/>
          <p:cNvSpPr>
            <a:spLocks noGrp="1"/>
          </p:cNvSpPr>
          <p:nvPr>
            <p:ph type="body" idx="13" hasCustomPrompt="1"/>
          </p:nvPr>
        </p:nvSpPr>
        <p:spPr>
          <a:xfrm>
            <a:off x="1020483" y="1188322"/>
            <a:ext cx="10089230" cy="348054"/>
          </a:xfrm>
          <a:prstGeom prst="rect">
            <a:avLst/>
          </a:prstGeom>
        </p:spPr>
        <p:txBody>
          <a:bodyPr anchor="t">
            <a:noAutofit/>
          </a:bodyPr>
          <a:lstStyle>
            <a:lvl1pPr marL="0" indent="0">
              <a:buNone/>
              <a:defRPr sz="2000" b="0" i="0">
                <a:solidFill>
                  <a:schemeClr val="tx1">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11" name="Picture Placeholder 2"/>
          <p:cNvSpPr>
            <a:spLocks noGrp="1"/>
          </p:cNvSpPr>
          <p:nvPr>
            <p:ph type="pic" idx="1" hasCustomPrompt="1"/>
          </p:nvPr>
        </p:nvSpPr>
        <p:spPr>
          <a:xfrm>
            <a:off x="6469539" y="1944689"/>
            <a:ext cx="4833887" cy="3671404"/>
          </a:xfrm>
          <a:prstGeom prst="rect">
            <a:avLst/>
          </a:prstGeom>
        </p:spPr>
        <p:txBody>
          <a:bodyPr/>
          <a:lstStyle>
            <a:lvl1pPr marL="0" indent="0">
              <a:buNone/>
              <a:defRPr sz="3200">
                <a:solidFill>
                  <a:schemeClr val="tx2">
                    <a:lumMod val="60000"/>
                    <a:lumOff val="40000"/>
                  </a:schemeClr>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3" name="Text Placeholder 2"/>
          <p:cNvSpPr>
            <a:spLocks noGrp="1"/>
          </p:cNvSpPr>
          <p:nvPr>
            <p:ph type="body" sz="quarter" idx="14" hasCustomPrompt="1"/>
          </p:nvPr>
        </p:nvSpPr>
        <p:spPr>
          <a:xfrm>
            <a:off x="1020483" y="1944689"/>
            <a:ext cx="4718665" cy="3671404"/>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1800">
                <a:solidFill>
                  <a:schemeClr val="tx2"/>
                </a:solidFill>
              </a:defRPr>
            </a:lvl1pPr>
          </a:lstStyle>
          <a:p>
            <a:pPr lvl="0"/>
            <a:r>
              <a:rPr lang="en-AU" dirty="0"/>
              <a:t>Type use 18pt</a:t>
            </a: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lvl="0"/>
            <a:endParaRPr lang="en-US" dirty="0"/>
          </a:p>
        </p:txBody>
      </p:sp>
      <p:sp>
        <p:nvSpPr>
          <p:cNvPr id="4" name="Slide Number Placeholder 3"/>
          <p:cNvSpPr>
            <a:spLocks noGrp="1"/>
          </p:cNvSpPr>
          <p:nvPr>
            <p:ph type="sldNum" sz="quarter" idx="15"/>
          </p:nvPr>
        </p:nvSpPr>
        <p:spPr/>
        <p:txBody>
          <a:bodyPr/>
          <a:lstStyle>
            <a:lvl1pPr>
              <a:defRPr>
                <a:solidFill>
                  <a:schemeClr val="accent1"/>
                </a:solidFill>
              </a:defRPr>
            </a:lvl1pPr>
          </a:lstStyle>
          <a:p>
            <a:fld id="{CFE10634-C7B7-E64C-A7D2-655B2A8093C4}" type="slidenum">
              <a:rPr lang="en-US" smtClean="0"/>
              <a:pPr/>
              <a:t>‹#›</a:t>
            </a:fld>
            <a:endParaRPr lang="en-US"/>
          </a:p>
        </p:txBody>
      </p:sp>
    </p:spTree>
    <p:extLst>
      <p:ext uri="{BB962C8B-B14F-4D97-AF65-F5344CB8AC3E}">
        <p14:creationId xmlns:p14="http://schemas.microsoft.com/office/powerpoint/2010/main" val="328873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ab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1F2DAF-B7E7-7D40-A018-6B0DC9EE945B}"/>
              </a:ext>
            </a:extLst>
          </p:cNvPr>
          <p:cNvSpPr/>
          <p:nvPr userDrawn="1"/>
        </p:nvSpPr>
        <p:spPr>
          <a:xfrm>
            <a:off x="0" y="6213021"/>
            <a:ext cx="12193588" cy="644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able Placeholder 6"/>
          <p:cNvSpPr>
            <a:spLocks noGrp="1"/>
          </p:cNvSpPr>
          <p:nvPr>
            <p:ph type="tbl" sz="quarter" idx="13" hasCustomPrompt="1"/>
          </p:nvPr>
        </p:nvSpPr>
        <p:spPr>
          <a:xfrm>
            <a:off x="1020484" y="2021841"/>
            <a:ext cx="10129874" cy="3944529"/>
          </a:xfrm>
          <a:prstGeom prst="rect">
            <a:avLst/>
          </a:prstGeom>
        </p:spPr>
        <p:txBody>
          <a:bodyPr/>
          <a:lstStyle>
            <a:lvl1pPr marL="0" indent="0">
              <a:buNone/>
              <a:defRPr lang="en-US" sz="1200" baseline="0" smtClean="0">
                <a:solidFill>
                  <a:srgbClr val="6C6D70"/>
                </a:solidFill>
                <a:latin typeface="+mn-lt"/>
              </a:defRPr>
            </a:lvl1pPr>
          </a:lstStyle>
          <a:p>
            <a:r>
              <a:rPr lang="en-US" sz="1200">
                <a:solidFill>
                  <a:prstClr val="black"/>
                </a:solidFill>
                <a:latin typeface="Helvetica"/>
              </a:rPr>
              <a:t>Press the table icon in this box to insert a new table. Enter the number of columns and rows in the pop up window, the table will be automatically created. Your table should have soft orange header rows and soft grey table rows with grey text. Please use the “Fill” options to select the </a:t>
            </a:r>
            <a:r>
              <a:rPr lang="en-US" sz="1200" err="1">
                <a:solidFill>
                  <a:prstClr val="black"/>
                </a:solidFill>
                <a:latin typeface="Helvetica"/>
              </a:rPr>
              <a:t>colours</a:t>
            </a:r>
            <a:r>
              <a:rPr lang="en-US" sz="1200">
                <a:solidFill>
                  <a:prstClr val="black"/>
                </a:solidFill>
                <a:latin typeface="Helvetica"/>
              </a:rPr>
              <a:t>.</a:t>
            </a:r>
            <a:endParaRPr lang="en-US"/>
          </a:p>
        </p:txBody>
      </p:sp>
      <p:sp>
        <p:nvSpPr>
          <p:cNvPr id="9" name="Text Placeholder 2"/>
          <p:cNvSpPr>
            <a:spLocks noGrp="1"/>
          </p:cNvSpPr>
          <p:nvPr>
            <p:ph type="body" idx="14" hasCustomPrompt="1"/>
          </p:nvPr>
        </p:nvSpPr>
        <p:spPr>
          <a:xfrm>
            <a:off x="1020483" y="1188322"/>
            <a:ext cx="10129875" cy="348054"/>
          </a:xfrm>
          <a:prstGeom prst="rect">
            <a:avLst/>
          </a:prstGeom>
        </p:spPr>
        <p:txBody>
          <a:bodyPr anchor="t">
            <a:noAutofit/>
          </a:bodyPr>
          <a:lstStyle>
            <a:lvl1pPr marL="0" indent="0">
              <a:buNone/>
              <a:defRPr sz="2000" b="0" i="0">
                <a:solidFill>
                  <a:schemeClr val="tx1">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10" name="Title 1"/>
          <p:cNvSpPr>
            <a:spLocks noGrp="1"/>
          </p:cNvSpPr>
          <p:nvPr>
            <p:ph type="title" hasCustomPrompt="1"/>
          </p:nvPr>
        </p:nvSpPr>
        <p:spPr>
          <a:xfrm>
            <a:off x="1020484" y="446408"/>
            <a:ext cx="10129875"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2" name="Slide Number Placeholder 1"/>
          <p:cNvSpPr>
            <a:spLocks noGrp="1"/>
          </p:cNvSpPr>
          <p:nvPr>
            <p:ph type="sldNum" sz="quarter" idx="15"/>
          </p:nvPr>
        </p:nvSpPr>
        <p:spPr/>
        <p:txBody>
          <a:bodyPr/>
          <a:lstStyle>
            <a:lvl1pPr>
              <a:defRPr>
                <a:solidFill>
                  <a:schemeClr val="accent1"/>
                </a:solidFill>
              </a:defRPr>
            </a:lvl1pPr>
          </a:lstStyle>
          <a:p>
            <a:fld id="{CFE10634-C7B7-E64C-A7D2-655B2A8093C4}" type="slidenum">
              <a:rPr lang="en-US" smtClean="0"/>
              <a:pPr/>
              <a:t>‹#›</a:t>
            </a:fld>
            <a:endParaRPr lang="en-US"/>
          </a:p>
        </p:txBody>
      </p:sp>
    </p:spTree>
    <p:extLst>
      <p:ext uri="{BB962C8B-B14F-4D97-AF65-F5344CB8AC3E}">
        <p14:creationId xmlns:p14="http://schemas.microsoft.com/office/powerpoint/2010/main" val="389635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ntent + cha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4C057C-196D-DD41-B9B9-3844AF59ED02}"/>
              </a:ext>
            </a:extLst>
          </p:cNvPr>
          <p:cNvSpPr/>
          <p:nvPr userDrawn="1"/>
        </p:nvSpPr>
        <p:spPr>
          <a:xfrm>
            <a:off x="0" y="6213021"/>
            <a:ext cx="12193588" cy="644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idx="13" hasCustomPrompt="1"/>
          </p:nvPr>
        </p:nvSpPr>
        <p:spPr>
          <a:xfrm>
            <a:off x="1020483" y="1188322"/>
            <a:ext cx="10116327" cy="348054"/>
          </a:xfrm>
          <a:prstGeom prst="rect">
            <a:avLst/>
          </a:prstGeom>
        </p:spPr>
        <p:txBody>
          <a:bodyPr anchor="t">
            <a:noAutofit/>
          </a:bodyPr>
          <a:lstStyle>
            <a:lvl1pPr marL="0" indent="0">
              <a:buNone/>
              <a:defRPr sz="2000" b="0" i="0">
                <a:solidFill>
                  <a:schemeClr val="tx1">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8" name="Title 1"/>
          <p:cNvSpPr>
            <a:spLocks noGrp="1"/>
          </p:cNvSpPr>
          <p:nvPr>
            <p:ph type="title" hasCustomPrompt="1"/>
          </p:nvPr>
        </p:nvSpPr>
        <p:spPr>
          <a:xfrm>
            <a:off x="1020484" y="446408"/>
            <a:ext cx="10116327"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11" name="Chart Placeholder 11"/>
          <p:cNvSpPr>
            <a:spLocks noGrp="1"/>
          </p:cNvSpPr>
          <p:nvPr>
            <p:ph type="chart" sz="quarter" idx="15" hasCustomPrompt="1"/>
          </p:nvPr>
        </p:nvSpPr>
        <p:spPr>
          <a:xfrm>
            <a:off x="6695466" y="2114990"/>
            <a:ext cx="4441345" cy="3777811"/>
          </a:xfrm>
          <a:prstGeom prst="rect">
            <a:avLst/>
          </a:prstGeom>
        </p:spPr>
        <p:txBody>
          <a:bodyPr/>
          <a:lstStyle>
            <a:lvl1pPr marL="0" indent="0">
              <a:buNone/>
              <a:defRPr sz="1200" baseline="0">
                <a:solidFill>
                  <a:srgbClr val="6C6D70"/>
                </a:solidFill>
                <a:latin typeface="+mn-lt"/>
                <a:cs typeface="Arial"/>
              </a:defRPr>
            </a:lvl1pPr>
          </a:lstStyle>
          <a:p>
            <a:r>
              <a:rPr lang="en-US" sz="1200" dirty="0">
                <a:solidFill>
                  <a:prstClr val="black"/>
                </a:solidFill>
                <a:latin typeface="Helvetica"/>
              </a:rPr>
              <a:t>Press the chart icon in this box to insert a new chart. Select the type of chart you want from the Insert Chart options (under the Charts tab). Enter the values into the spreadsheet that comes up, the chart will be automatically created from those values. Please select the multi </a:t>
            </a:r>
            <a:r>
              <a:rPr lang="en-US" sz="1200" dirty="0" err="1">
                <a:solidFill>
                  <a:prstClr val="black"/>
                </a:solidFill>
                <a:latin typeface="Helvetica"/>
              </a:rPr>
              <a:t>coloured</a:t>
            </a:r>
            <a:r>
              <a:rPr lang="en-US" sz="1200" dirty="0">
                <a:solidFill>
                  <a:prstClr val="black"/>
                </a:solidFill>
                <a:latin typeface="Helvetica"/>
              </a:rPr>
              <a:t> option from the Chart Styles tab. The chart should be made up of shades of orange and grey as well as the Australian Unity aqua at full strength only. You can set these </a:t>
            </a:r>
            <a:r>
              <a:rPr lang="en-US" sz="1200" dirty="0" err="1">
                <a:solidFill>
                  <a:prstClr val="black"/>
                </a:solidFill>
                <a:latin typeface="Helvetica"/>
              </a:rPr>
              <a:t>colours</a:t>
            </a:r>
            <a:r>
              <a:rPr lang="en-US" sz="1200" dirty="0">
                <a:solidFill>
                  <a:prstClr val="black"/>
                </a:solidFill>
                <a:latin typeface="Helvetica"/>
              </a:rPr>
              <a:t> using the Fill function.</a:t>
            </a:r>
            <a:endParaRPr lang="en-US" dirty="0"/>
          </a:p>
        </p:txBody>
      </p:sp>
      <p:sp>
        <p:nvSpPr>
          <p:cNvPr id="3" name="Text Placeholder 2"/>
          <p:cNvSpPr>
            <a:spLocks noGrp="1"/>
          </p:cNvSpPr>
          <p:nvPr>
            <p:ph type="body" sz="quarter" idx="16" hasCustomPrompt="1"/>
          </p:nvPr>
        </p:nvSpPr>
        <p:spPr>
          <a:xfrm>
            <a:off x="1020366" y="2114550"/>
            <a:ext cx="4718665" cy="377825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1800">
                <a:solidFill>
                  <a:schemeClr val="tx2"/>
                </a:solidFill>
              </a:defRPr>
            </a:lvl1pPr>
          </a:lstStyle>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endParaRPr lang="en-US" dirty="0"/>
          </a:p>
          <a:p>
            <a:pPr lvl="0"/>
            <a:endParaRPr lang="en-US" dirty="0"/>
          </a:p>
        </p:txBody>
      </p:sp>
      <p:sp>
        <p:nvSpPr>
          <p:cNvPr id="4" name="Slide Number Placeholder 3"/>
          <p:cNvSpPr>
            <a:spLocks noGrp="1"/>
          </p:cNvSpPr>
          <p:nvPr>
            <p:ph type="sldNum" sz="quarter" idx="17"/>
          </p:nvPr>
        </p:nvSpPr>
        <p:spPr/>
        <p:txBody>
          <a:bodyPr/>
          <a:lstStyle>
            <a:lvl1pPr>
              <a:defRPr>
                <a:solidFill>
                  <a:schemeClr val="accent1"/>
                </a:solidFill>
              </a:defRPr>
            </a:lvl1pPr>
          </a:lstStyle>
          <a:p>
            <a:fld id="{CFE10634-C7B7-E64C-A7D2-655B2A8093C4}" type="slidenum">
              <a:rPr lang="en-US" smtClean="0"/>
              <a:pPr/>
              <a:t>‹#›</a:t>
            </a:fld>
            <a:endParaRPr lang="en-US" dirty="0"/>
          </a:p>
        </p:txBody>
      </p:sp>
    </p:spTree>
    <p:extLst>
      <p:ext uri="{BB962C8B-B14F-4D97-AF65-F5344CB8AC3E}">
        <p14:creationId xmlns:p14="http://schemas.microsoft.com/office/powerpoint/2010/main" val="363128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Header 1">
    <p:spTree>
      <p:nvGrpSpPr>
        <p:cNvPr id="1" name=""/>
        <p:cNvGrpSpPr/>
        <p:nvPr/>
      </p:nvGrpSpPr>
      <p:grpSpPr>
        <a:xfrm>
          <a:off x="0" y="0"/>
          <a:ext cx="0" cy="0"/>
          <a:chOff x="0" y="0"/>
          <a:chExt cx="0" cy="0"/>
        </a:xfrm>
      </p:grpSpPr>
      <p:sp>
        <p:nvSpPr>
          <p:cNvPr id="7" name="Rectangle 6"/>
          <p:cNvSpPr/>
          <p:nvPr/>
        </p:nvSpPr>
        <p:spPr>
          <a:xfrm>
            <a:off x="1" y="2197209"/>
            <a:ext cx="9377449" cy="3520960"/>
          </a:xfrm>
          <a:prstGeom prst="rect">
            <a:avLst/>
          </a:prstGeom>
          <a:solidFill>
            <a:srgbClr val="D7D8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2"/>
          <p:cNvSpPr>
            <a:spLocks noGrp="1"/>
          </p:cNvSpPr>
          <p:nvPr>
            <p:ph type="body" idx="1" hasCustomPrompt="1"/>
          </p:nvPr>
        </p:nvSpPr>
        <p:spPr>
          <a:xfrm>
            <a:off x="815614" y="2890628"/>
            <a:ext cx="3342145" cy="777182"/>
          </a:xfrm>
          <a:prstGeom prst="rect">
            <a:avLst/>
          </a:prstGeom>
        </p:spPr>
        <p:txBody>
          <a:bodyPr anchor="b">
            <a:noAutofit/>
          </a:bodyPr>
          <a:lstStyle>
            <a:lvl1pPr marL="0" indent="0">
              <a:buNone/>
              <a:defRPr sz="6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1" name="Title 1"/>
          <p:cNvSpPr>
            <a:spLocks noGrp="1"/>
          </p:cNvSpPr>
          <p:nvPr>
            <p:ph type="title" hasCustomPrompt="1"/>
          </p:nvPr>
        </p:nvSpPr>
        <p:spPr>
          <a:xfrm>
            <a:off x="773695" y="3683856"/>
            <a:ext cx="7996047" cy="1362075"/>
          </a:xfrm>
          <a:prstGeom prst="rect">
            <a:avLst/>
          </a:prstGeom>
        </p:spPr>
        <p:txBody>
          <a:bodyPr anchor="t">
            <a:noAutofit/>
          </a:bodyPr>
          <a:lstStyle>
            <a:lvl1pPr algn="l">
              <a:defRPr lang="en-US" b="0" dirty="0">
                <a:solidFill>
                  <a:schemeClr val="accent1"/>
                </a:solidFill>
                <a:latin typeface="+mj-lt"/>
                <a:cs typeface="Aria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389044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2" y="1119939"/>
            <a:ext cx="12183566" cy="4597400"/>
          </a:xfrm>
          <a:prstGeom prst="rect">
            <a:avLst/>
          </a:prstGeom>
        </p:spPr>
      </p:pic>
      <p:sp>
        <p:nvSpPr>
          <p:cNvPr id="5" name="Rectangle 4"/>
          <p:cNvSpPr/>
          <p:nvPr userDrawn="1"/>
        </p:nvSpPr>
        <p:spPr>
          <a:xfrm>
            <a:off x="1" y="2039476"/>
            <a:ext cx="7989590" cy="2919127"/>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 Placeholder 2"/>
          <p:cNvSpPr>
            <a:spLocks noGrp="1"/>
          </p:cNvSpPr>
          <p:nvPr>
            <p:ph type="body" idx="1" hasCustomPrompt="1"/>
          </p:nvPr>
        </p:nvSpPr>
        <p:spPr>
          <a:xfrm>
            <a:off x="815614" y="2453748"/>
            <a:ext cx="6730862" cy="777182"/>
          </a:xfrm>
          <a:prstGeom prst="rect">
            <a:avLst/>
          </a:prstGeom>
        </p:spPr>
        <p:txBody>
          <a:bodyPr anchor="b">
            <a:noAutofit/>
          </a:bodyPr>
          <a:lstStyle>
            <a:lvl1pPr marL="0" indent="0">
              <a:buNone/>
              <a:defRPr sz="6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1" name="Title 1"/>
          <p:cNvSpPr>
            <a:spLocks noGrp="1"/>
          </p:cNvSpPr>
          <p:nvPr>
            <p:ph type="title" hasCustomPrompt="1"/>
          </p:nvPr>
        </p:nvSpPr>
        <p:spPr>
          <a:xfrm>
            <a:off x="773695" y="3246980"/>
            <a:ext cx="6772781" cy="1362075"/>
          </a:xfrm>
          <a:prstGeom prst="rect">
            <a:avLst/>
          </a:prstGeom>
        </p:spPr>
        <p:txBody>
          <a:bodyPr anchor="t">
            <a:noAutofit/>
          </a:bodyPr>
          <a:lstStyle>
            <a:lvl1pPr algn="l">
              <a:defRPr lang="en-US" b="0" dirty="0">
                <a:solidFill>
                  <a:schemeClr val="accent1"/>
                </a:solidFil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dirty="0">
              <a:solidFill>
                <a:srgbClr val="78BE20"/>
              </a:solidFill>
            </a:endParaRPr>
          </a:p>
        </p:txBody>
      </p:sp>
    </p:spTree>
    <p:extLst>
      <p:ext uri="{BB962C8B-B14F-4D97-AF65-F5344CB8AC3E}">
        <p14:creationId xmlns:p14="http://schemas.microsoft.com/office/powerpoint/2010/main" val="217020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30808"/>
            <a:ext cx="12191998" cy="4596383"/>
          </a:xfrm>
          <a:prstGeom prst="rect">
            <a:avLst/>
          </a:prstGeom>
        </p:spPr>
      </p:pic>
      <p:sp>
        <p:nvSpPr>
          <p:cNvPr id="5" name="Rectangle 4"/>
          <p:cNvSpPr/>
          <p:nvPr/>
        </p:nvSpPr>
        <p:spPr>
          <a:xfrm>
            <a:off x="1" y="2039472"/>
            <a:ext cx="7989590" cy="2919127"/>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2"/>
          <p:cNvSpPr>
            <a:spLocks noGrp="1"/>
          </p:cNvSpPr>
          <p:nvPr>
            <p:ph type="body" idx="1" hasCustomPrompt="1"/>
          </p:nvPr>
        </p:nvSpPr>
        <p:spPr>
          <a:xfrm>
            <a:off x="815614" y="2453748"/>
            <a:ext cx="6730862" cy="777182"/>
          </a:xfrm>
          <a:prstGeom prst="rect">
            <a:avLst/>
          </a:prstGeom>
        </p:spPr>
        <p:txBody>
          <a:bodyPr anchor="b">
            <a:noAutofit/>
          </a:bodyPr>
          <a:lstStyle>
            <a:lvl1pPr marL="0" indent="0">
              <a:buNone/>
              <a:defRPr sz="6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1" name="Title 1"/>
          <p:cNvSpPr>
            <a:spLocks noGrp="1"/>
          </p:cNvSpPr>
          <p:nvPr>
            <p:ph type="title" hasCustomPrompt="1"/>
          </p:nvPr>
        </p:nvSpPr>
        <p:spPr>
          <a:xfrm>
            <a:off x="773695" y="3246976"/>
            <a:ext cx="6772781" cy="1362075"/>
          </a:xfrm>
          <a:prstGeom prst="rect">
            <a:avLst/>
          </a:prstGeom>
        </p:spPr>
        <p:txBody>
          <a:bodyPr anchor="t">
            <a:noAutofit/>
          </a:bodyPr>
          <a:lstStyle>
            <a:lvl1pPr algn="l">
              <a:defRPr lang="en-US" b="0" dirty="0">
                <a:solidFill>
                  <a:schemeClr val="accent1"/>
                </a:solidFil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271553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Header 3">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815614" y="2555348"/>
            <a:ext cx="3342145" cy="777182"/>
          </a:xfrm>
          <a:prstGeom prst="rect">
            <a:avLst/>
          </a:prstGeom>
        </p:spPr>
        <p:txBody>
          <a:bodyPr anchor="b">
            <a:noAutofit/>
          </a:bodyPr>
          <a:lstStyle>
            <a:lvl1pPr marL="0" indent="0">
              <a:buNone/>
              <a:defRPr sz="6400" b="1">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4" name="Title 1"/>
          <p:cNvSpPr>
            <a:spLocks noGrp="1"/>
          </p:cNvSpPr>
          <p:nvPr>
            <p:ph type="title" hasCustomPrompt="1"/>
          </p:nvPr>
        </p:nvSpPr>
        <p:spPr>
          <a:xfrm>
            <a:off x="768972" y="3498036"/>
            <a:ext cx="8000771" cy="1602284"/>
          </a:xfrm>
          <a:prstGeom prst="rect">
            <a:avLst/>
          </a:prstGeom>
        </p:spPr>
        <p:txBody>
          <a:bodyPr/>
          <a:lstStyle>
            <a:lvl1pPr algn="l">
              <a:defRPr b="0">
                <a:solidFill>
                  <a:schemeClr val="accent1"/>
                </a:solidFil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1"/>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299641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4B5F-6ED2-8E4B-85FE-602DFF613A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409"/>
            <a:ext cx="12193588" cy="4601181"/>
          </a:xfrm>
          <a:prstGeom prst="rect">
            <a:avLst/>
          </a:prstGeom>
        </p:spPr>
      </p:pic>
      <p:sp>
        <p:nvSpPr>
          <p:cNvPr id="8" name="Rectangle 7"/>
          <p:cNvSpPr/>
          <p:nvPr userDrawn="1"/>
        </p:nvSpPr>
        <p:spPr>
          <a:xfrm>
            <a:off x="3" y="2783508"/>
            <a:ext cx="9596377" cy="2175090"/>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0" hasCustomPrompt="1"/>
          </p:nvPr>
        </p:nvSpPr>
        <p:spPr>
          <a:xfrm>
            <a:off x="609682" y="3921016"/>
            <a:ext cx="8737019" cy="491552"/>
          </a:xfrm>
        </p:spPr>
        <p:txBody>
          <a:bodyPr>
            <a:normAutofit/>
          </a:bodyPr>
          <a:lstStyle>
            <a:lvl1pPr marL="0" indent="0">
              <a:buNone/>
              <a:defRPr sz="2200" baseline="0">
                <a:solidFill>
                  <a:schemeClr val="bg1"/>
                </a:solidFill>
              </a:defRPr>
            </a:lvl1pPr>
          </a:lstStyle>
          <a:p>
            <a:pPr lvl="0"/>
            <a:r>
              <a:rPr lang="en-AU" dirty="0"/>
              <a:t>Type sub-heading here</a:t>
            </a:r>
            <a:endParaRPr lang="en-US" dirty="0"/>
          </a:p>
        </p:txBody>
      </p:sp>
      <p:sp>
        <p:nvSpPr>
          <p:cNvPr id="11" name="Text Placeholder 10"/>
          <p:cNvSpPr>
            <a:spLocks noGrp="1"/>
          </p:cNvSpPr>
          <p:nvPr>
            <p:ph type="body" sz="quarter" idx="11" hasCustomPrompt="1"/>
          </p:nvPr>
        </p:nvSpPr>
        <p:spPr>
          <a:xfrm>
            <a:off x="609683" y="4493923"/>
            <a:ext cx="8736233" cy="431800"/>
          </a:xfrm>
        </p:spPr>
        <p:txBody>
          <a:bodyPr>
            <a:normAutofit/>
          </a:bodyPr>
          <a:lstStyle>
            <a:lvl1pPr marL="0" indent="0">
              <a:buNone/>
              <a:defRPr sz="1400">
                <a:solidFill>
                  <a:schemeClr val="bg1"/>
                </a:solidFill>
              </a:defRPr>
            </a:lvl1pPr>
          </a:lstStyle>
          <a:p>
            <a:pPr lvl="0"/>
            <a:r>
              <a:rPr lang="en-AU" dirty="0"/>
              <a:t>Name and department</a:t>
            </a:r>
            <a:endParaRPr lang="en-US" dirty="0"/>
          </a:p>
        </p:txBody>
      </p:sp>
      <p:sp>
        <p:nvSpPr>
          <p:cNvPr id="17" name="Title 16">
            <a:extLst>
              <a:ext uri="{FF2B5EF4-FFF2-40B4-BE49-F238E27FC236}">
                <a16:creationId xmlns:a16="http://schemas.microsoft.com/office/drawing/2014/main" id="{663AFA32-6319-E94E-9DCF-DEE8336E5596}"/>
              </a:ext>
            </a:extLst>
          </p:cNvPr>
          <p:cNvSpPr>
            <a:spLocks noGrp="1"/>
          </p:cNvSpPr>
          <p:nvPr>
            <p:ph type="title" hasCustomPrompt="1"/>
          </p:nvPr>
        </p:nvSpPr>
        <p:spPr>
          <a:xfrm>
            <a:off x="609679" y="2934585"/>
            <a:ext cx="8736237" cy="905075"/>
          </a:xfrm>
        </p:spPr>
        <p:txBody>
          <a:bodyPr/>
          <a:lstStyle>
            <a:lvl1pPr algn="l">
              <a:defRPr/>
            </a:lvl1pPr>
          </a:lstStyle>
          <a:p>
            <a:r>
              <a:rPr lang="en-US" dirty="0"/>
              <a:t>Type heading here</a:t>
            </a:r>
            <a:endParaRPr lang="en-AU" dirty="0"/>
          </a:p>
        </p:txBody>
      </p:sp>
      <p:pic>
        <p:nvPicPr>
          <p:cNvPr id="13" name="Picture 11">
            <a:extLst>
              <a:ext uri="{FF2B5EF4-FFF2-40B4-BE49-F238E27FC236}">
                <a16:creationId xmlns:a16="http://schemas.microsoft.com/office/drawing/2014/main" id="{FCD8CCF3-9642-5040-88CA-2D04234CA18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418321" y="6369348"/>
            <a:ext cx="965748" cy="1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44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ingle column conten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20484" y="446408"/>
            <a:ext cx="10089230"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6" name="Text Placeholder 2"/>
          <p:cNvSpPr>
            <a:spLocks noGrp="1"/>
          </p:cNvSpPr>
          <p:nvPr>
            <p:ph type="body" idx="13" hasCustomPrompt="1"/>
          </p:nvPr>
        </p:nvSpPr>
        <p:spPr>
          <a:xfrm>
            <a:off x="1020483" y="1188322"/>
            <a:ext cx="10089230" cy="348054"/>
          </a:xfrm>
          <a:prstGeom prst="rect">
            <a:avLst/>
          </a:prstGeom>
        </p:spPr>
        <p:txBody>
          <a:bodyPr anchor="t">
            <a:noAutofit/>
          </a:bodyPr>
          <a:lstStyle>
            <a:lvl1pPr marL="0" indent="0">
              <a:buNone/>
              <a:defRPr sz="2000" b="0" i="0">
                <a:solidFill>
                  <a:schemeClr val="tx1">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3" name="Text Placeholder 2"/>
          <p:cNvSpPr>
            <a:spLocks noGrp="1"/>
          </p:cNvSpPr>
          <p:nvPr>
            <p:ph type="body" sz="quarter" idx="15" hasCustomPrompt="1"/>
          </p:nvPr>
        </p:nvSpPr>
        <p:spPr>
          <a:xfrm>
            <a:off x="1020367" y="1782763"/>
            <a:ext cx="10089347" cy="3973113"/>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1800" baseline="0">
                <a:solidFill>
                  <a:schemeClr val="tx2"/>
                </a:solidFill>
              </a:defRPr>
            </a:lvl1pPr>
          </a:lstStyle>
          <a:p>
            <a:pPr lvl="0"/>
            <a:r>
              <a:rPr lang="en-AU" dirty="0"/>
              <a:t>Bullet point 1. Type text here and use 18pt</a:t>
            </a: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2.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3.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4.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5.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6.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7.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8.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9.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10.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11. Type text here and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Bullet point 12. Type text here and use 18pt</a:t>
            </a:r>
            <a:endParaRPr lang="en-US" dirty="0"/>
          </a:p>
          <a:p>
            <a:pPr lvl="0"/>
            <a:endParaRPr lang="en-US" dirty="0"/>
          </a:p>
        </p:txBody>
      </p:sp>
      <p:sp>
        <p:nvSpPr>
          <p:cNvPr id="4" name="Slide Number Placeholder 3"/>
          <p:cNvSpPr>
            <a:spLocks noGrp="1"/>
          </p:cNvSpPr>
          <p:nvPr>
            <p:ph type="sldNum" sz="quarter" idx="16"/>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319186090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lumn content 2">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0484" y="446408"/>
            <a:ext cx="10129875" cy="645629"/>
          </a:xfrm>
          <a:prstGeom prst="rect">
            <a:avLst/>
          </a:prstGeom>
        </p:spPr>
        <p:txBody>
          <a:bodyPr anchor="t">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9" name="Text Placeholder 2"/>
          <p:cNvSpPr>
            <a:spLocks noGrp="1"/>
          </p:cNvSpPr>
          <p:nvPr>
            <p:ph type="body" idx="13" hasCustomPrompt="1"/>
          </p:nvPr>
        </p:nvSpPr>
        <p:spPr>
          <a:xfrm>
            <a:off x="1020484" y="1188322"/>
            <a:ext cx="10129874" cy="348054"/>
          </a:xfrm>
          <a:prstGeom prst="rect">
            <a:avLst/>
          </a:prstGeom>
        </p:spPr>
        <p:txBody>
          <a:bodyPr anchor="t">
            <a:noAutofit/>
          </a:bodyPr>
          <a:lstStyle>
            <a:lvl1pPr marL="0" indent="0">
              <a:buNone/>
              <a:defRPr sz="2000" b="0" i="0">
                <a:solidFill>
                  <a:schemeClr val="tx1">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3" name="Text Placeholder 2"/>
          <p:cNvSpPr>
            <a:spLocks noGrp="1"/>
          </p:cNvSpPr>
          <p:nvPr>
            <p:ph type="body" sz="quarter" idx="14" hasCustomPrompt="1"/>
          </p:nvPr>
        </p:nvSpPr>
        <p:spPr>
          <a:xfrm>
            <a:off x="1020484" y="1944689"/>
            <a:ext cx="4657129" cy="3754437"/>
          </a:xfrm>
          <a:prstGeom prst="rect">
            <a:avLst/>
          </a:prstGeom>
        </p:spPr>
        <p:txBody>
          <a:bodyPr vert="horz"/>
          <a:lstStyle>
            <a:lvl1pPr marL="342900" indent="-342900">
              <a:lnSpc>
                <a:spcPct val="100000"/>
              </a:lnSpc>
              <a:buFont typeface="Wingdings" charset="2"/>
              <a:buChar char="§"/>
              <a:defRPr lang="en-US" sz="1800" kern="1200" dirty="0">
                <a:solidFill>
                  <a:schemeClr val="tx2"/>
                </a:solidFill>
                <a:latin typeface="+mn-lt"/>
                <a:ea typeface="+mn-ea"/>
                <a:cs typeface="+mn-cs"/>
              </a:defRPr>
            </a:lvl1pPr>
          </a:lstStyle>
          <a:p>
            <a:pPr lvl="0"/>
            <a:r>
              <a:rPr lang="en-AU" dirty="0"/>
              <a:t>Type use 18pt</a:t>
            </a:r>
          </a:p>
          <a:p>
            <a:pPr lvl="0"/>
            <a:r>
              <a:rPr lang="en-AU" dirty="0"/>
              <a:t>Type use 18pt</a:t>
            </a:r>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endParaRPr lang="en-US" dirty="0"/>
          </a:p>
        </p:txBody>
      </p:sp>
      <p:sp>
        <p:nvSpPr>
          <p:cNvPr id="5" name="Text Placeholder 4"/>
          <p:cNvSpPr>
            <a:spLocks noGrp="1"/>
          </p:cNvSpPr>
          <p:nvPr>
            <p:ph type="body" sz="quarter" idx="15" hasCustomPrompt="1"/>
          </p:nvPr>
        </p:nvSpPr>
        <p:spPr>
          <a:xfrm>
            <a:off x="6493290" y="1944689"/>
            <a:ext cx="4657068" cy="3754437"/>
          </a:xfrm>
          <a:prstGeom prst="rect">
            <a:avLst/>
          </a:prstGeom>
        </p:spPr>
        <p:txBody>
          <a:bodyPr vert="horz"/>
          <a:lstStyle>
            <a:lvl1pPr marL="342900" indent="-342900">
              <a:buFont typeface="Wingdings" charset="2"/>
              <a:buChar char="§"/>
              <a:defRPr sz="1800">
                <a:solidFill>
                  <a:schemeClr val="tx2"/>
                </a:solidFill>
              </a:defRPr>
            </a:lvl1pPr>
          </a:lstStyle>
          <a:p>
            <a:pPr lvl="0"/>
            <a:r>
              <a:rPr lang="en-AU" dirty="0"/>
              <a:t>Type use 18pt</a:t>
            </a:r>
          </a:p>
          <a:p>
            <a:pPr lvl="0"/>
            <a:r>
              <a:rPr lang="en-AU" dirty="0"/>
              <a:t>Type use 18pt</a:t>
            </a:r>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r>
              <a:rPr lang="en-AU" dirty="0"/>
              <a:t>Type use 18pt</a:t>
            </a:r>
          </a:p>
          <a:p>
            <a:pPr lvl="0"/>
            <a:r>
              <a:rPr lang="en-AU" dirty="0"/>
              <a:t>Type use 18pt</a:t>
            </a:r>
            <a:endParaRPr lang="en-US" dirty="0"/>
          </a:p>
          <a:p>
            <a:pPr lvl="0"/>
            <a:endParaRPr lang="en-US" dirty="0"/>
          </a:p>
        </p:txBody>
      </p:sp>
      <p:sp>
        <p:nvSpPr>
          <p:cNvPr id="10" name="Slide Number Placeholder 9"/>
          <p:cNvSpPr>
            <a:spLocks noGrp="1"/>
          </p:cNvSpPr>
          <p:nvPr>
            <p:ph type="sldNum" sz="quarter" idx="16"/>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1494573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 imag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20483" y="446408"/>
            <a:ext cx="10089229"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10" name="Text Placeholder 2"/>
          <p:cNvSpPr>
            <a:spLocks noGrp="1"/>
          </p:cNvSpPr>
          <p:nvPr>
            <p:ph type="body" idx="13" hasCustomPrompt="1"/>
          </p:nvPr>
        </p:nvSpPr>
        <p:spPr>
          <a:xfrm>
            <a:off x="1020483" y="1188322"/>
            <a:ext cx="10089230" cy="348054"/>
          </a:xfrm>
          <a:prstGeom prst="rect">
            <a:avLst/>
          </a:prstGeom>
        </p:spPr>
        <p:txBody>
          <a:bodyPr anchor="t">
            <a:noAutofit/>
          </a:bodyPr>
          <a:lstStyle>
            <a:lvl1pPr marL="0" indent="0">
              <a:buNone/>
              <a:defRPr sz="2000" b="0" i="0">
                <a:solidFill>
                  <a:schemeClr val="tx2">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11" name="Picture Placeholder 2"/>
          <p:cNvSpPr>
            <a:spLocks noGrp="1"/>
          </p:cNvSpPr>
          <p:nvPr>
            <p:ph type="pic" idx="1" hasCustomPrompt="1"/>
          </p:nvPr>
        </p:nvSpPr>
        <p:spPr>
          <a:xfrm>
            <a:off x="6469539" y="1944689"/>
            <a:ext cx="4833887" cy="3671404"/>
          </a:xfrm>
          <a:prstGeom prst="rect">
            <a:avLst/>
          </a:prstGeom>
        </p:spPr>
        <p:txBody>
          <a:bodyPr/>
          <a:lstStyle>
            <a:lvl1pPr marL="0" indent="0">
              <a:buNone/>
              <a:defRPr sz="3200">
                <a:solidFill>
                  <a:schemeClr val="tx2">
                    <a:lumMod val="60000"/>
                    <a:lumOff val="40000"/>
                  </a:schemeClr>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3" name="Text Placeholder 2"/>
          <p:cNvSpPr>
            <a:spLocks noGrp="1"/>
          </p:cNvSpPr>
          <p:nvPr>
            <p:ph type="body" sz="quarter" idx="14" hasCustomPrompt="1"/>
          </p:nvPr>
        </p:nvSpPr>
        <p:spPr>
          <a:xfrm>
            <a:off x="1020483" y="1944689"/>
            <a:ext cx="4718665" cy="3671404"/>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1800">
                <a:solidFill>
                  <a:schemeClr val="tx2"/>
                </a:solidFill>
              </a:defRPr>
            </a:lvl1pPr>
          </a:lstStyle>
          <a:p>
            <a:pPr lvl="0"/>
            <a:r>
              <a:rPr lang="en-AU" dirty="0"/>
              <a:t>Type use 18pt</a:t>
            </a: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AU" dirty="0"/>
              <a:t>Type use 18pt</a:t>
            </a:r>
            <a:endParaRPr lang="en-US" dirty="0"/>
          </a:p>
          <a:p>
            <a:pPr lvl="0"/>
            <a:endParaRPr lang="en-US" dirty="0"/>
          </a:p>
        </p:txBody>
      </p:sp>
      <p:sp>
        <p:nvSpPr>
          <p:cNvPr id="4" name="Slide Number Placeholder 3"/>
          <p:cNvSpPr>
            <a:spLocks noGrp="1"/>
          </p:cNvSpPr>
          <p:nvPr>
            <p:ph type="sldNum" sz="quarter" idx="15"/>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101209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able slid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1020484" y="2021841"/>
            <a:ext cx="10129874" cy="3944529"/>
          </a:xfrm>
          <a:prstGeom prst="rect">
            <a:avLst/>
          </a:prstGeom>
        </p:spPr>
        <p:txBody>
          <a:bodyPr/>
          <a:lstStyle>
            <a:lvl1pPr marL="0" indent="0">
              <a:buNone/>
              <a:defRPr lang="en-US" sz="1200" baseline="0" smtClean="0">
                <a:solidFill>
                  <a:srgbClr val="6C6D70"/>
                </a:solidFill>
                <a:latin typeface="+mn-lt"/>
              </a:defRPr>
            </a:lvl1pPr>
          </a:lstStyle>
          <a:p>
            <a:r>
              <a:rPr lang="en-US" sz="1200">
                <a:solidFill>
                  <a:prstClr val="black"/>
                </a:solidFill>
                <a:latin typeface="Helvetica"/>
              </a:rPr>
              <a:t>Press the table icon in this box to insert a new table. Enter the number of columns and rows in the pop up window, the table will be automatically created. Your table should have soft orange header rows and soft grey table rows with grey text. Please use the “Fill” options to select the </a:t>
            </a:r>
            <a:r>
              <a:rPr lang="en-US" sz="1200" err="1">
                <a:solidFill>
                  <a:prstClr val="black"/>
                </a:solidFill>
                <a:latin typeface="Helvetica"/>
              </a:rPr>
              <a:t>colours</a:t>
            </a:r>
            <a:r>
              <a:rPr lang="en-US" sz="1200">
                <a:solidFill>
                  <a:prstClr val="black"/>
                </a:solidFill>
                <a:latin typeface="Helvetica"/>
              </a:rPr>
              <a:t>.</a:t>
            </a:r>
            <a:endParaRPr lang="en-US"/>
          </a:p>
        </p:txBody>
      </p:sp>
      <p:sp>
        <p:nvSpPr>
          <p:cNvPr id="9" name="Text Placeholder 2"/>
          <p:cNvSpPr>
            <a:spLocks noGrp="1"/>
          </p:cNvSpPr>
          <p:nvPr>
            <p:ph type="body" idx="14" hasCustomPrompt="1"/>
          </p:nvPr>
        </p:nvSpPr>
        <p:spPr>
          <a:xfrm>
            <a:off x="1020483" y="1188322"/>
            <a:ext cx="10129875" cy="348054"/>
          </a:xfrm>
          <a:prstGeom prst="rect">
            <a:avLst/>
          </a:prstGeom>
        </p:spPr>
        <p:txBody>
          <a:bodyPr anchor="t">
            <a:noAutofit/>
          </a:bodyPr>
          <a:lstStyle>
            <a:lvl1pPr marL="0" indent="0">
              <a:buNone/>
              <a:defRPr sz="2000" b="0" i="0">
                <a:solidFill>
                  <a:schemeClr val="tx2">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10" name="Title 1"/>
          <p:cNvSpPr>
            <a:spLocks noGrp="1"/>
          </p:cNvSpPr>
          <p:nvPr>
            <p:ph type="title" hasCustomPrompt="1"/>
          </p:nvPr>
        </p:nvSpPr>
        <p:spPr>
          <a:xfrm>
            <a:off x="1020484" y="446408"/>
            <a:ext cx="10129875"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2" name="Slide Number Placeholder 1"/>
          <p:cNvSpPr>
            <a:spLocks noGrp="1"/>
          </p:cNvSpPr>
          <p:nvPr>
            <p:ph type="sldNum" sz="quarter" idx="15"/>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2364885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7" name="Text Placeholder 2"/>
          <p:cNvSpPr>
            <a:spLocks noGrp="1"/>
          </p:cNvSpPr>
          <p:nvPr>
            <p:ph type="body" idx="13" hasCustomPrompt="1"/>
          </p:nvPr>
        </p:nvSpPr>
        <p:spPr>
          <a:xfrm>
            <a:off x="1020483" y="1188322"/>
            <a:ext cx="10129875" cy="348054"/>
          </a:xfrm>
          <a:prstGeom prst="rect">
            <a:avLst/>
          </a:prstGeom>
        </p:spPr>
        <p:txBody>
          <a:bodyPr anchor="t">
            <a:noAutofit/>
          </a:bodyPr>
          <a:lstStyle>
            <a:lvl1pPr marL="0" indent="0">
              <a:buNone/>
              <a:defRPr sz="2000" b="0" i="0">
                <a:solidFill>
                  <a:schemeClr val="tx2">
                    <a:lumMod val="60000"/>
                    <a:lumOff val="4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8" name="Title 1"/>
          <p:cNvSpPr>
            <a:spLocks noGrp="1"/>
          </p:cNvSpPr>
          <p:nvPr>
            <p:ph type="title" hasCustomPrompt="1"/>
          </p:nvPr>
        </p:nvSpPr>
        <p:spPr>
          <a:xfrm>
            <a:off x="1020484" y="446408"/>
            <a:ext cx="10129875" cy="645629"/>
          </a:xfrm>
          <a:prstGeom prst="rect">
            <a:avLst/>
          </a:prstGeom>
        </p:spPr>
        <p:txBody>
          <a:bodyPr>
            <a:normAutofit/>
          </a:bodyPr>
          <a:lstStyle>
            <a:lvl1pPr algn="l">
              <a:defRPr sz="3000" b="0" i="0">
                <a:solidFill>
                  <a:schemeClr val="accent1"/>
                </a:solidFill>
                <a:latin typeface="+mj-lt"/>
                <a:cs typeface="Arial"/>
              </a:defRPr>
            </a:lvl1pPr>
          </a:lstStyle>
          <a:p>
            <a:r>
              <a:rPr lang="en-AU" dirty="0"/>
              <a:t>Type heading here (30pt)</a:t>
            </a:r>
            <a:endParaRPr lang="en-US" dirty="0"/>
          </a:p>
        </p:txBody>
      </p:sp>
      <p:sp>
        <p:nvSpPr>
          <p:cNvPr id="13" name="Chart Placeholder 12"/>
          <p:cNvSpPr>
            <a:spLocks noGrp="1"/>
          </p:cNvSpPr>
          <p:nvPr>
            <p:ph type="chart" sz="quarter" idx="15" hasCustomPrompt="1"/>
          </p:nvPr>
        </p:nvSpPr>
        <p:spPr>
          <a:xfrm>
            <a:off x="1020366" y="2011681"/>
            <a:ext cx="10129991" cy="395414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baseline="0" smtClean="0">
                <a:solidFill>
                  <a:srgbClr val="6C6D70"/>
                </a:solidFill>
                <a:latin typeface="+mn-lt"/>
              </a:defRPr>
            </a:lvl1pPr>
          </a:lstStyle>
          <a:p>
            <a:r>
              <a:rPr lang="en-US" sz="1200">
                <a:solidFill>
                  <a:prstClr val="black"/>
                </a:solidFill>
                <a:latin typeface="Helvetica"/>
              </a:rPr>
              <a:t>Press the chart icon in this box to insert a new chart. Select the type of chart you want from the Insert Chart options (under the Charts tab). Enter the values into the spreadsheet that comes up, the chart will be automatically created from those values. Please select the multi </a:t>
            </a:r>
            <a:r>
              <a:rPr lang="en-US" sz="1200" err="1">
                <a:solidFill>
                  <a:prstClr val="black"/>
                </a:solidFill>
                <a:latin typeface="Helvetica"/>
              </a:rPr>
              <a:t>coloured</a:t>
            </a:r>
            <a:r>
              <a:rPr lang="en-US" sz="1200">
                <a:solidFill>
                  <a:prstClr val="black"/>
                </a:solidFill>
                <a:latin typeface="Helvetica"/>
              </a:rPr>
              <a:t> option from the Chart Styles tab. The chart should be made up of shades of orange and grey as well as the Australian Unity aqua at full strength only. You can set these </a:t>
            </a:r>
            <a:r>
              <a:rPr lang="en-US" sz="1200" err="1">
                <a:solidFill>
                  <a:prstClr val="black"/>
                </a:solidFill>
                <a:latin typeface="Helvetica"/>
              </a:rPr>
              <a:t>colours</a:t>
            </a:r>
            <a:r>
              <a:rPr lang="en-US" sz="1200">
                <a:solidFill>
                  <a:prstClr val="black"/>
                </a:solidFill>
                <a:latin typeface="Helvetica"/>
              </a:rPr>
              <a:t> using the Fill function.</a:t>
            </a:r>
            <a:endParaRPr lang="en-US"/>
          </a:p>
          <a:p>
            <a:endParaRPr lang="en-US"/>
          </a:p>
        </p:txBody>
      </p:sp>
      <p:sp>
        <p:nvSpPr>
          <p:cNvPr id="2" name="Slide Number Placeholder 1"/>
          <p:cNvSpPr>
            <a:spLocks noGrp="1"/>
          </p:cNvSpPr>
          <p:nvPr>
            <p:ph type="sldNum" sz="quarter" idx="16"/>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1387135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ntent + chart">
    <p:spTree>
      <p:nvGrpSpPr>
        <p:cNvPr id="1" name=""/>
        <p:cNvGrpSpPr/>
        <p:nvPr/>
      </p:nvGrpSpPr>
      <p:grpSpPr>
        <a:xfrm>
          <a:off x="0" y="0"/>
          <a:ext cx="0" cy="0"/>
          <a:chOff x="0" y="0"/>
          <a:chExt cx="0" cy="0"/>
        </a:xfrm>
      </p:grpSpPr>
      <p:sp>
        <p:nvSpPr>
          <p:cNvPr id="7" name="Text Placeholder 2"/>
          <p:cNvSpPr>
            <a:spLocks noGrp="1"/>
          </p:cNvSpPr>
          <p:nvPr>
            <p:ph type="body" idx="13" hasCustomPrompt="1"/>
          </p:nvPr>
        </p:nvSpPr>
        <p:spPr>
          <a:xfrm>
            <a:off x="1020483" y="1188322"/>
            <a:ext cx="10116327" cy="348054"/>
          </a:xfrm>
          <a:prstGeom prst="rect">
            <a:avLst/>
          </a:prstGeom>
        </p:spPr>
        <p:txBody>
          <a:bodyPr anchor="t">
            <a:noAutofit/>
          </a:bodyPr>
          <a:lstStyle>
            <a:lvl1pPr marL="0" indent="0">
              <a:buNone/>
              <a:defRPr sz="2000" b="1" i="0">
                <a:solidFill>
                  <a:schemeClr val="tx2">
                    <a:lumMod val="60000"/>
                    <a:lumOff val="4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Sub-heading here (20pt)</a:t>
            </a:r>
          </a:p>
        </p:txBody>
      </p:sp>
      <p:sp>
        <p:nvSpPr>
          <p:cNvPr id="8" name="Title 1"/>
          <p:cNvSpPr>
            <a:spLocks noGrp="1"/>
          </p:cNvSpPr>
          <p:nvPr>
            <p:ph type="title" hasCustomPrompt="1"/>
          </p:nvPr>
        </p:nvSpPr>
        <p:spPr>
          <a:xfrm>
            <a:off x="1020484" y="446408"/>
            <a:ext cx="10116327" cy="645629"/>
          </a:xfrm>
          <a:prstGeom prst="rect">
            <a:avLst/>
          </a:prstGeom>
        </p:spPr>
        <p:txBody>
          <a:bodyPr>
            <a:normAutofit/>
          </a:bodyPr>
          <a:lstStyle>
            <a:lvl1pPr algn="l">
              <a:defRPr sz="3000" b="1" i="0">
                <a:solidFill>
                  <a:schemeClr val="accent1"/>
                </a:solidFill>
                <a:latin typeface="Arial"/>
                <a:cs typeface="Arial"/>
              </a:defRPr>
            </a:lvl1pPr>
          </a:lstStyle>
          <a:p>
            <a:r>
              <a:rPr lang="en-AU" dirty="0"/>
              <a:t>Type heading here (30pt)</a:t>
            </a:r>
            <a:endParaRPr lang="en-US" dirty="0"/>
          </a:p>
        </p:txBody>
      </p:sp>
      <p:sp>
        <p:nvSpPr>
          <p:cNvPr id="11" name="Chart Placeholder 11"/>
          <p:cNvSpPr>
            <a:spLocks noGrp="1"/>
          </p:cNvSpPr>
          <p:nvPr>
            <p:ph type="chart" sz="quarter" idx="15" hasCustomPrompt="1"/>
          </p:nvPr>
        </p:nvSpPr>
        <p:spPr>
          <a:xfrm>
            <a:off x="6695466" y="2114990"/>
            <a:ext cx="4441345" cy="3777811"/>
          </a:xfrm>
          <a:prstGeom prst="rect">
            <a:avLst/>
          </a:prstGeom>
        </p:spPr>
        <p:txBody>
          <a:bodyPr/>
          <a:lstStyle>
            <a:lvl1pPr marL="0" indent="0">
              <a:buNone/>
              <a:defRPr sz="1200" baseline="0">
                <a:solidFill>
                  <a:srgbClr val="6C6D70"/>
                </a:solidFill>
                <a:latin typeface="+mn-lt"/>
                <a:cs typeface="Arial"/>
              </a:defRPr>
            </a:lvl1pPr>
          </a:lstStyle>
          <a:p>
            <a:r>
              <a:rPr lang="en-US" sz="1200" dirty="0">
                <a:solidFill>
                  <a:prstClr val="black"/>
                </a:solidFill>
                <a:latin typeface="Helvetica"/>
              </a:rPr>
              <a:t>Press the chart icon in this box to insert a new chart. Select the type of chart you want from the Insert Chart options (under the Charts tab). Enter the values into the spreadsheet that comes up, the chart will be automatically created from those values. Please select the multi </a:t>
            </a:r>
            <a:r>
              <a:rPr lang="en-US" sz="1200" dirty="0" err="1">
                <a:solidFill>
                  <a:prstClr val="black"/>
                </a:solidFill>
                <a:latin typeface="Helvetica"/>
              </a:rPr>
              <a:t>coloured</a:t>
            </a:r>
            <a:r>
              <a:rPr lang="en-US" sz="1200" dirty="0">
                <a:solidFill>
                  <a:prstClr val="black"/>
                </a:solidFill>
                <a:latin typeface="Helvetica"/>
              </a:rPr>
              <a:t> option from the Chart Styles tab. The chart should be made up of shades of orange and grey as well as the Australian Unity aqua at full strength only. You can set these </a:t>
            </a:r>
            <a:r>
              <a:rPr lang="en-US" sz="1200" dirty="0" err="1">
                <a:solidFill>
                  <a:prstClr val="black"/>
                </a:solidFill>
                <a:latin typeface="Helvetica"/>
              </a:rPr>
              <a:t>colours</a:t>
            </a:r>
            <a:r>
              <a:rPr lang="en-US" sz="1200" dirty="0">
                <a:solidFill>
                  <a:prstClr val="black"/>
                </a:solidFill>
                <a:latin typeface="Helvetica"/>
              </a:rPr>
              <a:t> using the Fill function.</a:t>
            </a:r>
            <a:endParaRPr lang="en-US" dirty="0"/>
          </a:p>
        </p:txBody>
      </p:sp>
      <p:sp>
        <p:nvSpPr>
          <p:cNvPr id="3" name="Text Placeholder 2"/>
          <p:cNvSpPr>
            <a:spLocks noGrp="1"/>
          </p:cNvSpPr>
          <p:nvPr>
            <p:ph type="body" sz="quarter" idx="16" hasCustomPrompt="1"/>
          </p:nvPr>
        </p:nvSpPr>
        <p:spPr>
          <a:xfrm>
            <a:off x="1020366" y="2114550"/>
            <a:ext cx="4718665" cy="377825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1800">
                <a:solidFill>
                  <a:schemeClr val="tx2"/>
                </a:solidFill>
              </a:defRPr>
            </a:lvl1pPr>
          </a:lstStyle>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p>
          <a:p>
            <a:pPr lvl="0"/>
            <a:r>
              <a:rPr lang="en-AU" dirty="0"/>
              <a:t>Type use 18pt</a:t>
            </a:r>
            <a:endParaRPr lang="en-US" dirty="0"/>
          </a:p>
          <a:p>
            <a:pPr lvl="0"/>
            <a:endParaRPr lang="en-US" dirty="0"/>
          </a:p>
        </p:txBody>
      </p:sp>
      <p:sp>
        <p:nvSpPr>
          <p:cNvPr id="4" name="Slide Number Placeholder 3"/>
          <p:cNvSpPr>
            <a:spLocks noGrp="1"/>
          </p:cNvSpPr>
          <p:nvPr>
            <p:ph type="sldNum" sz="quarter" idx="17"/>
          </p:nvPr>
        </p:nvSpPr>
        <p:spPr/>
        <p:txBody>
          <a:bodyPr/>
          <a:lstStyle>
            <a:lvl1pPr>
              <a:defRPr>
                <a:solidFill>
                  <a:schemeClr val="accent1"/>
                </a:solidFill>
              </a:defRPr>
            </a:lvl1p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1732016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3" y="-1"/>
            <a:ext cx="12193591" cy="4953001"/>
          </a:xfrm>
          <a:prstGeom prst="rect">
            <a:avLst/>
          </a:prstGeom>
        </p:spPr>
        <p:txBody>
          <a:bodyPr rtlCol="0">
            <a:normAutofit/>
          </a:bodyPr>
          <a:lstStyle>
            <a:lvl1pPr marL="0" indent="0">
              <a:buNone/>
              <a:defRPr sz="1000">
                <a:latin typeface="Calibri Light"/>
                <a:cs typeface="Calibri Light"/>
              </a:defRPr>
            </a:lvl1pPr>
          </a:lstStyle>
          <a:p>
            <a:pPr lvl="0"/>
            <a:endParaRPr lang="en-US" noProof="0"/>
          </a:p>
        </p:txBody>
      </p:sp>
    </p:spTree>
    <p:extLst>
      <p:ext uri="{BB962C8B-B14F-4D97-AF65-F5344CB8AC3E}">
        <p14:creationId xmlns:p14="http://schemas.microsoft.com/office/powerpoint/2010/main" val="175256709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alState Cat 1">
    <p:spTree>
      <p:nvGrpSpPr>
        <p:cNvPr id="1" name=""/>
        <p:cNvGrpSpPr/>
        <p:nvPr/>
      </p:nvGrpSpPr>
      <p:grpSpPr>
        <a:xfrm>
          <a:off x="0" y="0"/>
          <a:ext cx="0" cy="0"/>
          <a:chOff x="0" y="0"/>
          <a:chExt cx="0" cy="0"/>
        </a:xfrm>
      </p:grpSpPr>
      <p:sp>
        <p:nvSpPr>
          <p:cNvPr id="31" name="Picture Placeholder 2"/>
          <p:cNvSpPr>
            <a:spLocks noGrp="1"/>
          </p:cNvSpPr>
          <p:nvPr>
            <p:ph type="pic" sz="quarter" idx="23"/>
          </p:nvPr>
        </p:nvSpPr>
        <p:spPr>
          <a:xfrm>
            <a:off x="1595547" y="4035041"/>
            <a:ext cx="2986683" cy="2065369"/>
          </a:xfrm>
          <a:prstGeom prst="rect">
            <a:avLst/>
          </a:prstGeom>
        </p:spPr>
        <p:txBody>
          <a:bodyPr anchor="t"/>
          <a:lstStyle>
            <a:lvl1pPr marL="0" indent="0" algn="ctr">
              <a:buNone/>
              <a:defRPr/>
            </a:lvl1pPr>
          </a:lstStyle>
          <a:p>
            <a:r>
              <a:rPr lang="en-US"/>
              <a:t>Drag picture to placeholder or click icon to add</a:t>
            </a:r>
            <a:endParaRPr lang="id-ID"/>
          </a:p>
        </p:txBody>
      </p:sp>
      <p:sp>
        <p:nvSpPr>
          <p:cNvPr id="32" name="Picture Placeholder 2"/>
          <p:cNvSpPr>
            <a:spLocks noGrp="1"/>
          </p:cNvSpPr>
          <p:nvPr>
            <p:ph type="pic" sz="quarter" idx="24"/>
          </p:nvPr>
        </p:nvSpPr>
        <p:spPr>
          <a:xfrm>
            <a:off x="4604899" y="1405566"/>
            <a:ext cx="2984889" cy="2065369"/>
          </a:xfrm>
          <a:prstGeom prst="rect">
            <a:avLst/>
          </a:prstGeom>
        </p:spPr>
        <p:txBody>
          <a:bodyPr anchor="t"/>
          <a:lstStyle>
            <a:lvl1pPr marL="0" indent="0" algn="ctr">
              <a:buNone/>
              <a:defRPr/>
            </a:lvl1pPr>
          </a:lstStyle>
          <a:p>
            <a:r>
              <a:rPr lang="en-US"/>
              <a:t>Drag picture to placeholder or click icon to add</a:t>
            </a:r>
            <a:endParaRPr lang="id-ID"/>
          </a:p>
        </p:txBody>
      </p:sp>
      <p:sp>
        <p:nvSpPr>
          <p:cNvPr id="33" name="Picture Placeholder 2"/>
          <p:cNvSpPr>
            <a:spLocks noGrp="1"/>
          </p:cNvSpPr>
          <p:nvPr>
            <p:ph type="pic" sz="quarter" idx="25"/>
          </p:nvPr>
        </p:nvSpPr>
        <p:spPr>
          <a:xfrm>
            <a:off x="7602730" y="4035041"/>
            <a:ext cx="2986683" cy="2065369"/>
          </a:xfrm>
          <a:prstGeom prst="rect">
            <a:avLst/>
          </a:prstGeom>
        </p:spPr>
        <p:txBody>
          <a:bodyPr anchor="t"/>
          <a:lstStyle>
            <a:lvl1pPr marL="0" indent="0" algn="ctr">
              <a:buNone/>
              <a:defRPr/>
            </a:lvl1pPr>
          </a:lstStyle>
          <a:p>
            <a:r>
              <a:rPr lang="en-US"/>
              <a:t>Drag picture to placeholder or click icon to add</a:t>
            </a:r>
            <a:endParaRPr lang="id-ID"/>
          </a:p>
        </p:txBody>
      </p:sp>
      <p:sp>
        <p:nvSpPr>
          <p:cNvPr id="2" name="Slide Number Placeholder 1"/>
          <p:cNvSpPr>
            <a:spLocks noGrp="1"/>
          </p:cNvSpPr>
          <p:nvPr>
            <p:ph type="sldNum" sz="quarter" idx="26"/>
          </p:nvPr>
        </p:nvSpPr>
        <p:spPr/>
        <p:txBody>
          <a:body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31880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11547" y="2195658"/>
            <a:ext cx="12193588" cy="2125087"/>
          </a:xfrm>
          <a:prstGeom prst="rect">
            <a:avLst/>
          </a:prstGeom>
        </p:spPr>
        <p:txBody>
          <a:bodyPr anchor="t"/>
          <a:lstStyle>
            <a:lvl1pPr marL="0" indent="0" algn="ctr">
              <a:buNone/>
              <a:defRPr/>
            </a:lvl1pPr>
          </a:lstStyle>
          <a:p>
            <a:r>
              <a:rPr lang="en-US"/>
              <a:t>Drag picture to placeholder or click icon to add</a:t>
            </a:r>
            <a:endParaRPr lang="id-ID"/>
          </a:p>
        </p:txBody>
      </p:sp>
      <p:sp>
        <p:nvSpPr>
          <p:cNvPr id="2" name="Slide Number Placeholder 1"/>
          <p:cNvSpPr>
            <a:spLocks noGrp="1"/>
          </p:cNvSpPr>
          <p:nvPr>
            <p:ph type="sldNum" sz="quarter" idx="24"/>
          </p:nvPr>
        </p:nvSpPr>
        <p:spPr/>
        <p:txBody>
          <a:body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1524740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ices_3_iPhones_vs">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1203618" y="2504349"/>
            <a:ext cx="1381930" cy="2452906"/>
          </a:xfrm>
          <a:prstGeom prst="rect">
            <a:avLst/>
          </a:prstGeom>
        </p:spPr>
        <p:txBody>
          <a:bodyPr>
            <a:normAutofit/>
          </a:bodyPr>
          <a:lstStyle>
            <a:lvl1pPr marL="0" indent="0">
              <a:buNone/>
              <a:defRPr sz="1100">
                <a:solidFill>
                  <a:schemeClr val="tx1">
                    <a:lumMod val="50000"/>
                    <a:lumOff val="50000"/>
                  </a:schemeClr>
                </a:solidFill>
              </a:defRPr>
            </a:lvl1pPr>
          </a:lstStyle>
          <a:p>
            <a:endParaRPr lang="en-US"/>
          </a:p>
        </p:txBody>
      </p:sp>
      <p:sp>
        <p:nvSpPr>
          <p:cNvPr id="12" name="Picture Placeholder 9"/>
          <p:cNvSpPr>
            <a:spLocks noGrp="1"/>
          </p:cNvSpPr>
          <p:nvPr>
            <p:ph type="pic" sz="quarter" idx="11"/>
          </p:nvPr>
        </p:nvSpPr>
        <p:spPr>
          <a:xfrm>
            <a:off x="4834976" y="2504349"/>
            <a:ext cx="1381930" cy="2452906"/>
          </a:xfrm>
          <a:prstGeom prst="rect">
            <a:avLst/>
          </a:prstGeom>
        </p:spPr>
        <p:txBody>
          <a:bodyPr>
            <a:normAutofit/>
          </a:bodyPr>
          <a:lstStyle>
            <a:lvl1pPr marL="0" indent="0">
              <a:buNone/>
              <a:defRPr sz="1100">
                <a:solidFill>
                  <a:schemeClr val="tx1">
                    <a:lumMod val="50000"/>
                    <a:lumOff val="50000"/>
                  </a:schemeClr>
                </a:solidFill>
              </a:defRPr>
            </a:lvl1pPr>
          </a:lstStyle>
          <a:p>
            <a:endParaRPr lang="en-US"/>
          </a:p>
        </p:txBody>
      </p:sp>
      <p:sp>
        <p:nvSpPr>
          <p:cNvPr id="15" name="Picture Placeholder 9"/>
          <p:cNvSpPr>
            <a:spLocks noGrp="1"/>
          </p:cNvSpPr>
          <p:nvPr>
            <p:ph type="pic" sz="quarter" idx="12"/>
          </p:nvPr>
        </p:nvSpPr>
        <p:spPr>
          <a:xfrm>
            <a:off x="8522057" y="2504349"/>
            <a:ext cx="1381930" cy="2452906"/>
          </a:xfrm>
          <a:prstGeom prst="rect">
            <a:avLst/>
          </a:prstGeom>
        </p:spPr>
        <p:txBody>
          <a:bodyPr>
            <a:normAutofit/>
          </a:bodyPr>
          <a:lstStyle>
            <a:lvl1pPr marL="0" indent="0">
              <a:buNone/>
              <a:defRPr sz="1100">
                <a:solidFill>
                  <a:schemeClr val="tx1">
                    <a:lumMod val="50000"/>
                    <a:lumOff val="50000"/>
                  </a:schemeClr>
                </a:solidFill>
              </a:defRPr>
            </a:lvl1pPr>
          </a:lstStyle>
          <a:p>
            <a:endParaRPr lang="en-US"/>
          </a:p>
        </p:txBody>
      </p:sp>
      <p:sp>
        <p:nvSpPr>
          <p:cNvPr id="2" name="Slide Number Placeholder 1"/>
          <p:cNvSpPr>
            <a:spLocks noGrp="1"/>
          </p:cNvSpPr>
          <p:nvPr>
            <p:ph type="sldNum" sz="quarter" idx="13"/>
          </p:nvPr>
        </p:nvSpPr>
        <p:spPr/>
        <p:txBody>
          <a:body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24350026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4B5F-6ED2-8E4B-85FE-602DFF613A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409"/>
            <a:ext cx="12193587" cy="4601181"/>
          </a:xfrm>
          <a:prstGeom prst="rect">
            <a:avLst/>
          </a:prstGeom>
        </p:spPr>
      </p:pic>
      <p:sp>
        <p:nvSpPr>
          <p:cNvPr id="8" name="Rectangle 7"/>
          <p:cNvSpPr/>
          <p:nvPr userDrawn="1"/>
        </p:nvSpPr>
        <p:spPr>
          <a:xfrm>
            <a:off x="3" y="2783508"/>
            <a:ext cx="9596377" cy="2175090"/>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0" hasCustomPrompt="1"/>
          </p:nvPr>
        </p:nvSpPr>
        <p:spPr>
          <a:xfrm>
            <a:off x="609682" y="3921016"/>
            <a:ext cx="8737019" cy="491552"/>
          </a:xfrm>
        </p:spPr>
        <p:txBody>
          <a:bodyPr>
            <a:normAutofit/>
          </a:bodyPr>
          <a:lstStyle>
            <a:lvl1pPr marL="0" indent="0">
              <a:buNone/>
              <a:defRPr sz="2200" baseline="0">
                <a:solidFill>
                  <a:schemeClr val="bg1"/>
                </a:solidFill>
              </a:defRPr>
            </a:lvl1pPr>
          </a:lstStyle>
          <a:p>
            <a:pPr lvl="0"/>
            <a:r>
              <a:rPr lang="en-AU" dirty="0"/>
              <a:t>Type sub-heading here</a:t>
            </a:r>
            <a:endParaRPr lang="en-US" dirty="0"/>
          </a:p>
        </p:txBody>
      </p:sp>
      <p:sp>
        <p:nvSpPr>
          <p:cNvPr id="11" name="Text Placeholder 10"/>
          <p:cNvSpPr>
            <a:spLocks noGrp="1"/>
          </p:cNvSpPr>
          <p:nvPr>
            <p:ph type="body" sz="quarter" idx="11" hasCustomPrompt="1"/>
          </p:nvPr>
        </p:nvSpPr>
        <p:spPr>
          <a:xfrm>
            <a:off x="609683" y="4493923"/>
            <a:ext cx="8736233" cy="431800"/>
          </a:xfrm>
        </p:spPr>
        <p:txBody>
          <a:bodyPr>
            <a:normAutofit/>
          </a:bodyPr>
          <a:lstStyle>
            <a:lvl1pPr marL="0" indent="0">
              <a:buNone/>
              <a:defRPr sz="1400">
                <a:solidFill>
                  <a:schemeClr val="bg1"/>
                </a:solidFill>
              </a:defRPr>
            </a:lvl1pPr>
          </a:lstStyle>
          <a:p>
            <a:pPr lvl="0"/>
            <a:r>
              <a:rPr lang="en-AU" dirty="0"/>
              <a:t>Name and department</a:t>
            </a:r>
            <a:endParaRPr lang="en-US" dirty="0"/>
          </a:p>
        </p:txBody>
      </p:sp>
      <p:sp>
        <p:nvSpPr>
          <p:cNvPr id="17" name="Title 16">
            <a:extLst>
              <a:ext uri="{FF2B5EF4-FFF2-40B4-BE49-F238E27FC236}">
                <a16:creationId xmlns:a16="http://schemas.microsoft.com/office/drawing/2014/main" id="{663AFA32-6319-E94E-9DCF-DEE8336E5596}"/>
              </a:ext>
            </a:extLst>
          </p:cNvPr>
          <p:cNvSpPr>
            <a:spLocks noGrp="1"/>
          </p:cNvSpPr>
          <p:nvPr>
            <p:ph type="title" hasCustomPrompt="1"/>
          </p:nvPr>
        </p:nvSpPr>
        <p:spPr>
          <a:xfrm>
            <a:off x="609679" y="2934585"/>
            <a:ext cx="8736237" cy="905075"/>
          </a:xfrm>
        </p:spPr>
        <p:txBody>
          <a:bodyPr/>
          <a:lstStyle>
            <a:lvl1pPr algn="l">
              <a:defRPr/>
            </a:lvl1pPr>
          </a:lstStyle>
          <a:p>
            <a:r>
              <a:rPr lang="en-US" dirty="0"/>
              <a:t>Type heading here</a:t>
            </a:r>
            <a:endParaRPr lang="en-AU" dirty="0"/>
          </a:p>
        </p:txBody>
      </p:sp>
      <p:pic>
        <p:nvPicPr>
          <p:cNvPr id="13" name="Picture 11">
            <a:extLst>
              <a:ext uri="{FF2B5EF4-FFF2-40B4-BE49-F238E27FC236}">
                <a16:creationId xmlns:a16="http://schemas.microsoft.com/office/drawing/2014/main" id="{5796D4FD-C161-2646-825A-0894BCBD64A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418321" y="6369348"/>
            <a:ext cx="965748" cy="1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627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3999451" y="2028992"/>
            <a:ext cx="1405682" cy="2482667"/>
          </a:xfrm>
          <a:prstGeom prst="rect">
            <a:avLst/>
          </a:prstGeom>
        </p:spPr>
        <p:txBody>
          <a:bodyPr>
            <a:normAutofit/>
          </a:bodyPr>
          <a:lstStyle>
            <a:lvl1pPr marL="0" indent="0">
              <a:buNone/>
              <a:defRPr sz="1400">
                <a:solidFill>
                  <a:schemeClr val="tx1">
                    <a:lumMod val="50000"/>
                    <a:lumOff val="50000"/>
                  </a:schemeClr>
                </a:solidFill>
              </a:defRPr>
            </a:lvl1pPr>
          </a:lstStyle>
          <a:p>
            <a:endParaRPr lang="en-US"/>
          </a:p>
        </p:txBody>
      </p:sp>
      <p:sp>
        <p:nvSpPr>
          <p:cNvPr id="9" name="Picture Placeholder 9"/>
          <p:cNvSpPr>
            <a:spLocks noGrp="1"/>
          </p:cNvSpPr>
          <p:nvPr>
            <p:ph type="pic" sz="quarter" idx="11"/>
          </p:nvPr>
        </p:nvSpPr>
        <p:spPr>
          <a:xfrm>
            <a:off x="6819040" y="2051272"/>
            <a:ext cx="1405682" cy="2482667"/>
          </a:xfrm>
          <a:prstGeom prst="rect">
            <a:avLst/>
          </a:prstGeom>
        </p:spPr>
        <p:txBody>
          <a:bodyPr>
            <a:normAutofit/>
          </a:bodyPr>
          <a:lstStyle>
            <a:lvl1pPr marL="0" indent="0">
              <a:buNone/>
              <a:defRPr sz="1400">
                <a:solidFill>
                  <a:schemeClr val="tx1">
                    <a:lumMod val="50000"/>
                    <a:lumOff val="50000"/>
                  </a:schemeClr>
                </a:solidFill>
              </a:defRPr>
            </a:lvl1pPr>
          </a:lstStyle>
          <a:p>
            <a:endParaRPr lang="en-US"/>
          </a:p>
        </p:txBody>
      </p:sp>
      <p:sp>
        <p:nvSpPr>
          <p:cNvPr id="2" name="Slide Number Placeholder 1"/>
          <p:cNvSpPr>
            <a:spLocks noGrp="1"/>
          </p:cNvSpPr>
          <p:nvPr>
            <p:ph type="sldNum" sz="quarter" idx="12"/>
          </p:nvPr>
        </p:nvSpPr>
        <p:spPr/>
        <p:txBody>
          <a:body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17423943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ices_Tablet_H">
    <p:spTree>
      <p:nvGrpSpPr>
        <p:cNvPr id="1" name=""/>
        <p:cNvGrpSpPr/>
        <p:nvPr/>
      </p:nvGrpSpPr>
      <p:grpSpPr>
        <a:xfrm>
          <a:off x="0" y="0"/>
          <a:ext cx="0" cy="0"/>
          <a:chOff x="0" y="0"/>
          <a:chExt cx="0" cy="0"/>
        </a:xfrm>
      </p:grpSpPr>
      <p:sp>
        <p:nvSpPr>
          <p:cNvPr id="34" name="Picture Placeholder 2"/>
          <p:cNvSpPr>
            <a:spLocks noGrp="1" noChangeAspect="1"/>
          </p:cNvSpPr>
          <p:nvPr>
            <p:ph type="pic" sz="quarter" idx="11"/>
          </p:nvPr>
        </p:nvSpPr>
        <p:spPr>
          <a:xfrm>
            <a:off x="3979888" y="2813511"/>
            <a:ext cx="4180490" cy="3114171"/>
          </a:xfrm>
          <a:prstGeom prst="rect">
            <a:avLst/>
          </a:prstGeom>
        </p:spPr>
        <p:txBody>
          <a:bodyPr>
            <a:normAutofit/>
          </a:bodyPr>
          <a:lstStyle>
            <a:lvl1pPr marL="0" indent="0">
              <a:buNone/>
              <a:defRPr sz="1000">
                <a:latin typeface="Calibri Light"/>
                <a:cs typeface="Calibri Light"/>
              </a:defRPr>
            </a:lvl1pPr>
          </a:lstStyle>
          <a:p>
            <a:endParaRPr lang="en-US"/>
          </a:p>
        </p:txBody>
      </p:sp>
    </p:spTree>
    <p:extLst>
      <p:ext uri="{BB962C8B-B14F-4D97-AF65-F5344CB8AC3E}">
        <p14:creationId xmlns:p14="http://schemas.microsoft.com/office/powerpoint/2010/main" val="3884824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500171" y="1551964"/>
            <a:ext cx="631183" cy="630936"/>
          </a:xfrm>
          <a:prstGeom prst="rect">
            <a:avLst/>
          </a:prstGeom>
        </p:spPr>
        <p:txBody>
          <a:bodyPr>
            <a:normAutofit/>
          </a:bodyPr>
          <a:lstStyle>
            <a:lvl1pPr marL="0" indent="0">
              <a:buNone/>
              <a:defRPr sz="600">
                <a:latin typeface="Calibri Light"/>
                <a:cs typeface="Calibri Light"/>
              </a:defRPr>
            </a:lvl1pPr>
          </a:lstStyle>
          <a:p>
            <a:endParaRPr lang="en-US"/>
          </a:p>
        </p:txBody>
      </p:sp>
      <p:sp>
        <p:nvSpPr>
          <p:cNvPr id="14" name="Picture Placeholder 2"/>
          <p:cNvSpPr>
            <a:spLocks noGrp="1" noChangeAspect="1"/>
          </p:cNvSpPr>
          <p:nvPr>
            <p:ph type="pic" sz="quarter" idx="12"/>
          </p:nvPr>
        </p:nvSpPr>
        <p:spPr>
          <a:xfrm>
            <a:off x="5294826" y="1549660"/>
            <a:ext cx="631183" cy="630936"/>
          </a:xfrm>
          <a:prstGeom prst="rect">
            <a:avLst/>
          </a:prstGeom>
        </p:spPr>
        <p:txBody>
          <a:bodyPr>
            <a:normAutofit/>
          </a:bodyPr>
          <a:lstStyle>
            <a:lvl1pPr marL="0" indent="0">
              <a:buNone/>
              <a:defRPr sz="600">
                <a:latin typeface="Calibri Light"/>
                <a:cs typeface="Calibri Light"/>
              </a:defRPr>
            </a:lvl1pPr>
          </a:lstStyle>
          <a:p>
            <a:endParaRPr lang="en-US"/>
          </a:p>
        </p:txBody>
      </p:sp>
      <p:sp>
        <p:nvSpPr>
          <p:cNvPr id="18" name="Picture Placeholder 2"/>
          <p:cNvSpPr>
            <a:spLocks noGrp="1" noChangeAspect="1"/>
          </p:cNvSpPr>
          <p:nvPr>
            <p:ph type="pic" sz="quarter" idx="13"/>
          </p:nvPr>
        </p:nvSpPr>
        <p:spPr>
          <a:xfrm>
            <a:off x="6891822" y="1551964"/>
            <a:ext cx="631183" cy="630936"/>
          </a:xfrm>
          <a:prstGeom prst="rect">
            <a:avLst/>
          </a:prstGeom>
        </p:spPr>
        <p:txBody>
          <a:bodyPr>
            <a:normAutofit/>
          </a:bodyPr>
          <a:lstStyle>
            <a:lvl1pPr marL="0" indent="0">
              <a:buNone/>
              <a:defRPr sz="600">
                <a:latin typeface="Calibri Light"/>
                <a:cs typeface="Calibri Light"/>
              </a:defRPr>
            </a:lvl1pPr>
          </a:lstStyle>
          <a:p>
            <a:endParaRPr lang="en-US"/>
          </a:p>
        </p:txBody>
      </p:sp>
      <p:sp>
        <p:nvSpPr>
          <p:cNvPr id="19" name="Picture Placeholder 2"/>
          <p:cNvSpPr>
            <a:spLocks noGrp="1" noChangeAspect="1"/>
          </p:cNvSpPr>
          <p:nvPr>
            <p:ph type="pic" sz="quarter" idx="14"/>
          </p:nvPr>
        </p:nvSpPr>
        <p:spPr>
          <a:xfrm>
            <a:off x="8447608" y="1549660"/>
            <a:ext cx="631183" cy="630936"/>
          </a:xfrm>
          <a:prstGeom prst="rect">
            <a:avLst/>
          </a:prstGeom>
        </p:spPr>
        <p:txBody>
          <a:bodyPr>
            <a:normAutofit/>
          </a:bodyPr>
          <a:lstStyle>
            <a:lvl1pPr marL="0" indent="0">
              <a:buNone/>
              <a:defRPr sz="600">
                <a:latin typeface="Calibri Light"/>
                <a:cs typeface="Calibri Light"/>
              </a:defRPr>
            </a:lvl1pPr>
          </a:lstStyle>
          <a:p>
            <a:endParaRPr lang="en-US"/>
          </a:p>
        </p:txBody>
      </p:sp>
      <p:sp>
        <p:nvSpPr>
          <p:cNvPr id="20" name="Picture Placeholder 2"/>
          <p:cNvSpPr>
            <a:spLocks noGrp="1" noChangeAspect="1"/>
          </p:cNvSpPr>
          <p:nvPr>
            <p:ph type="pic" sz="quarter" idx="15"/>
          </p:nvPr>
        </p:nvSpPr>
        <p:spPr>
          <a:xfrm>
            <a:off x="9900846" y="1551964"/>
            <a:ext cx="631183" cy="630936"/>
          </a:xfrm>
          <a:prstGeom prst="rect">
            <a:avLst/>
          </a:prstGeom>
        </p:spPr>
        <p:txBody>
          <a:bodyPr>
            <a:normAutofit/>
          </a:bodyPr>
          <a:lstStyle>
            <a:lvl1pPr marL="0" indent="0">
              <a:buNone/>
              <a:defRPr sz="600">
                <a:latin typeface="Calibri Light"/>
                <a:cs typeface="Calibri Light"/>
              </a:defRPr>
            </a:lvl1pPr>
          </a:lstStyle>
          <a:p>
            <a:endParaRPr lang="en-US"/>
          </a:p>
        </p:txBody>
      </p:sp>
      <p:sp>
        <p:nvSpPr>
          <p:cNvPr id="2" name="Slide Number Placeholder 1"/>
          <p:cNvSpPr>
            <a:spLocks noGrp="1"/>
          </p:cNvSpPr>
          <p:nvPr>
            <p:ph type="sldNum" sz="quarter" idx="16"/>
          </p:nvPr>
        </p:nvSpPr>
        <p:spPr/>
        <p:txBody>
          <a:body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2483272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343" y="1603015"/>
            <a:ext cx="1260106" cy="1258811"/>
          </a:xfrm>
          <a:prstGeom prst="ellipse">
            <a:avLst/>
          </a:prstGeom>
        </p:spPr>
        <p:txBody>
          <a:bodyPr>
            <a:noAutofit/>
          </a:bodyPr>
          <a:lstStyle>
            <a:lvl1pPr marL="0" indent="0">
              <a:lnSpc>
                <a:spcPct val="130000"/>
              </a:lnSpc>
              <a:buNone/>
              <a:defRPr sz="1200" baseline="0"/>
            </a:lvl1pPr>
          </a:lstStyle>
          <a:p>
            <a:r>
              <a:rPr lang="en-US"/>
              <a:t>Drag  Your Picture Here</a:t>
            </a:r>
          </a:p>
        </p:txBody>
      </p:sp>
      <p:sp>
        <p:nvSpPr>
          <p:cNvPr id="75" name="Picture Placeholder 13"/>
          <p:cNvSpPr>
            <a:spLocks noGrp="1" noChangeAspect="1"/>
          </p:cNvSpPr>
          <p:nvPr>
            <p:ph type="pic" sz="quarter" idx="11" hasCustomPrompt="1"/>
          </p:nvPr>
        </p:nvSpPr>
        <p:spPr>
          <a:xfrm>
            <a:off x="4135069" y="1592554"/>
            <a:ext cx="1260106" cy="1258811"/>
          </a:xfrm>
          <a:prstGeom prst="ellipse">
            <a:avLst/>
          </a:prstGeom>
        </p:spPr>
        <p:txBody>
          <a:bodyPr>
            <a:normAutofit/>
          </a:bodyPr>
          <a:lstStyle>
            <a:lvl1pPr marL="0" indent="0">
              <a:lnSpc>
                <a:spcPct val="130000"/>
              </a:lnSpc>
              <a:buNone/>
              <a:defRPr sz="1200"/>
            </a:lvl1pPr>
          </a:lstStyle>
          <a:p>
            <a:r>
              <a:rPr lang="en-US"/>
              <a:t>Drag  Your Picture Here</a:t>
            </a:r>
          </a:p>
        </p:txBody>
      </p:sp>
      <p:sp>
        <p:nvSpPr>
          <p:cNvPr id="76" name="Picture Placeholder 13"/>
          <p:cNvSpPr>
            <a:spLocks noGrp="1" noChangeAspect="1"/>
          </p:cNvSpPr>
          <p:nvPr>
            <p:ph type="pic" sz="quarter" idx="12" hasCustomPrompt="1"/>
          </p:nvPr>
        </p:nvSpPr>
        <p:spPr>
          <a:xfrm>
            <a:off x="6840878" y="1609007"/>
            <a:ext cx="1260106"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a:t>Drag  Your Picture Here</a:t>
            </a:r>
          </a:p>
          <a:p>
            <a:endParaRPr lang="en-US"/>
          </a:p>
        </p:txBody>
      </p:sp>
      <p:sp>
        <p:nvSpPr>
          <p:cNvPr id="77" name="Picture Placeholder 13"/>
          <p:cNvSpPr>
            <a:spLocks noGrp="1" noChangeAspect="1"/>
          </p:cNvSpPr>
          <p:nvPr>
            <p:ph type="pic" sz="quarter" idx="13" hasCustomPrompt="1"/>
          </p:nvPr>
        </p:nvSpPr>
        <p:spPr>
          <a:xfrm>
            <a:off x="9565573" y="1609007"/>
            <a:ext cx="1260106"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a:t>Drag  Your Picture Here</a:t>
            </a:r>
          </a:p>
          <a:p>
            <a:endParaRPr lang="en-US"/>
          </a:p>
        </p:txBody>
      </p:sp>
      <p:sp>
        <p:nvSpPr>
          <p:cNvPr id="78" name="Picture Placeholder 13"/>
          <p:cNvSpPr>
            <a:spLocks noGrp="1" noChangeAspect="1"/>
          </p:cNvSpPr>
          <p:nvPr>
            <p:ph type="pic" sz="quarter" idx="14" hasCustomPrompt="1"/>
          </p:nvPr>
        </p:nvSpPr>
        <p:spPr>
          <a:xfrm>
            <a:off x="8215328" y="4054258"/>
            <a:ext cx="1260106" cy="1258811"/>
          </a:xfrm>
          <a:prstGeom prst="ellipse">
            <a:avLst/>
          </a:prstGeom>
        </p:spPr>
        <p:txBody>
          <a:bodyPr>
            <a:normAutofit/>
          </a:bodyPr>
          <a:lstStyle>
            <a:lvl1pPr>
              <a:lnSpc>
                <a:spcPct val="130000"/>
              </a:lnSpc>
              <a:defRPr sz="1200"/>
            </a:lvl1pPr>
          </a:lstStyle>
          <a:p>
            <a:r>
              <a:rPr lang="en-US"/>
              <a:t>Drag  Your Picture Here</a:t>
            </a:r>
          </a:p>
        </p:txBody>
      </p:sp>
      <p:sp>
        <p:nvSpPr>
          <p:cNvPr id="79" name="Picture Placeholder 13"/>
          <p:cNvSpPr>
            <a:spLocks noGrp="1" noChangeAspect="1"/>
          </p:cNvSpPr>
          <p:nvPr>
            <p:ph type="pic" sz="quarter" idx="15" hasCustomPrompt="1"/>
          </p:nvPr>
        </p:nvSpPr>
        <p:spPr>
          <a:xfrm>
            <a:off x="5500252" y="4054258"/>
            <a:ext cx="1260106"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a:t>Drag  Your Picture Here</a:t>
            </a:r>
          </a:p>
          <a:p>
            <a:endParaRPr lang="en-US"/>
          </a:p>
        </p:txBody>
      </p:sp>
      <p:sp>
        <p:nvSpPr>
          <p:cNvPr id="80" name="Picture Placeholder 13"/>
          <p:cNvSpPr>
            <a:spLocks noGrp="1" noChangeAspect="1"/>
          </p:cNvSpPr>
          <p:nvPr>
            <p:ph type="pic" sz="quarter" idx="16" hasCustomPrompt="1"/>
          </p:nvPr>
        </p:nvSpPr>
        <p:spPr>
          <a:xfrm>
            <a:off x="2756431" y="4040047"/>
            <a:ext cx="1260106"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a:t>Drag  Your Picture Here</a:t>
            </a:r>
          </a:p>
          <a:p>
            <a:endParaRPr lang="en-US"/>
          </a:p>
        </p:txBody>
      </p:sp>
      <p:sp>
        <p:nvSpPr>
          <p:cNvPr id="2" name="Slide Number Placeholder 1"/>
          <p:cNvSpPr>
            <a:spLocks noGrp="1"/>
          </p:cNvSpPr>
          <p:nvPr>
            <p:ph type="sldNum" sz="quarter" idx="17"/>
          </p:nvPr>
        </p:nvSpPr>
        <p:spPr/>
        <p:txBody>
          <a:bodyPr/>
          <a:lstStyle/>
          <a:p>
            <a:fld id="{CFE10634-C7B7-E64C-A7D2-655B2A8093C4}" type="slidenum">
              <a:rPr lang="en-US" smtClean="0">
                <a:solidFill>
                  <a:srgbClr val="78BE20"/>
                </a:solidFill>
              </a:rPr>
              <a:pPr/>
              <a:t>‹#›</a:t>
            </a:fld>
            <a:endParaRPr lang="en-US">
              <a:solidFill>
                <a:srgbClr val="78BE20"/>
              </a:solidFill>
            </a:endParaRPr>
          </a:p>
        </p:txBody>
      </p:sp>
    </p:spTree>
    <p:extLst>
      <p:ext uri="{BB962C8B-B14F-4D97-AF65-F5344CB8AC3E}">
        <p14:creationId xmlns:p14="http://schemas.microsoft.com/office/powerpoint/2010/main" val="1537481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81" y="274638"/>
            <a:ext cx="10974229"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09681" y="1600204"/>
            <a:ext cx="1097422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79" y="6356357"/>
            <a:ext cx="2845171" cy="365125"/>
          </a:xfrm>
          <a:prstGeom prst="rect">
            <a:avLst/>
          </a:prstGeom>
        </p:spPr>
        <p:txBody>
          <a:bodyPr/>
          <a:lstStyle/>
          <a:p>
            <a:fld id="{B274F634-FD0F-4E87-9AAB-0A8D264465FC}" type="datetimeFigureOut">
              <a:rPr lang="en-AU" smtClean="0">
                <a:solidFill>
                  <a:prstClr val="black">
                    <a:tint val="75000"/>
                  </a:prstClr>
                </a:solidFill>
              </a:rPr>
              <a:pPr/>
              <a:t>28/03/2019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7C0031-9E32-48E8-A4BA-F7CF4E90E5E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938470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6"/>
            <a:ext cx="1036455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829038" y="3886200"/>
            <a:ext cx="853551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609679" y="6356351"/>
            <a:ext cx="2845171" cy="365125"/>
          </a:xfrm>
          <a:prstGeom prst="rect">
            <a:avLst/>
          </a:prstGeom>
        </p:spPr>
        <p:txBody>
          <a:bodyPr/>
          <a:lstStyle/>
          <a:p>
            <a:fld id="{B274F634-FD0F-4E87-9AAB-0A8D264465FC}" type="datetimeFigureOut">
              <a:rPr lang="en-AU" smtClean="0">
                <a:solidFill>
                  <a:srgbClr val="515151"/>
                </a:solidFill>
              </a:rPr>
              <a:pPr/>
              <a:t>28/03/2019</a:t>
            </a:fld>
            <a:endParaRPr lang="en-AU">
              <a:solidFill>
                <a:srgbClr val="515151"/>
              </a:solidFill>
            </a:endParaRPr>
          </a:p>
        </p:txBody>
      </p:sp>
      <p:sp>
        <p:nvSpPr>
          <p:cNvPr id="5" name="Footer Placeholder 4"/>
          <p:cNvSpPr>
            <a:spLocks noGrp="1"/>
          </p:cNvSpPr>
          <p:nvPr>
            <p:ph type="ftr" sz="quarter" idx="11"/>
          </p:nvPr>
        </p:nvSpPr>
        <p:spPr/>
        <p:txBody>
          <a:bodyPr/>
          <a:lstStyle/>
          <a:p>
            <a:endParaRPr lang="en-AU">
              <a:solidFill>
                <a:srgbClr val="515151">
                  <a:tint val="75000"/>
                </a:srgbClr>
              </a:solidFill>
            </a:endParaRPr>
          </a:p>
        </p:txBody>
      </p:sp>
      <p:sp>
        <p:nvSpPr>
          <p:cNvPr id="6" name="Slide Number Placeholder 5"/>
          <p:cNvSpPr>
            <a:spLocks noGrp="1"/>
          </p:cNvSpPr>
          <p:nvPr>
            <p:ph type="sldNum" sz="quarter" idx="12"/>
          </p:nvPr>
        </p:nvSpPr>
        <p:spPr/>
        <p:txBody>
          <a:bodyPr/>
          <a:lstStyle/>
          <a:p>
            <a:fld id="{7F7C0031-9E32-48E8-A4BA-F7CF4E90E5E1}" type="slidenum">
              <a:rPr lang="en-AU" smtClean="0">
                <a:solidFill>
                  <a:srgbClr val="78BE20"/>
                </a:solidFill>
              </a:rPr>
              <a:pPr/>
              <a:t>‹#›</a:t>
            </a:fld>
            <a:endParaRPr lang="en-AU">
              <a:solidFill>
                <a:srgbClr val="78BE20"/>
              </a:solidFill>
            </a:endParaRPr>
          </a:p>
        </p:txBody>
      </p:sp>
    </p:spTree>
    <p:extLst>
      <p:ext uri="{BB962C8B-B14F-4D97-AF65-F5344CB8AC3E}">
        <p14:creationId xmlns:p14="http://schemas.microsoft.com/office/powerpoint/2010/main" val="81253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4B5F-6ED2-8E4B-85FE-602DFF613A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409"/>
            <a:ext cx="12193587" cy="4601181"/>
          </a:xfrm>
          <a:prstGeom prst="rect">
            <a:avLst/>
          </a:prstGeom>
        </p:spPr>
      </p:pic>
      <p:sp>
        <p:nvSpPr>
          <p:cNvPr id="8" name="Rectangle 7"/>
          <p:cNvSpPr/>
          <p:nvPr userDrawn="1"/>
        </p:nvSpPr>
        <p:spPr>
          <a:xfrm>
            <a:off x="3" y="2783508"/>
            <a:ext cx="9596377" cy="2175090"/>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0" hasCustomPrompt="1"/>
          </p:nvPr>
        </p:nvSpPr>
        <p:spPr>
          <a:xfrm>
            <a:off x="609682" y="3921016"/>
            <a:ext cx="8737019" cy="491552"/>
          </a:xfrm>
        </p:spPr>
        <p:txBody>
          <a:bodyPr>
            <a:normAutofit/>
          </a:bodyPr>
          <a:lstStyle>
            <a:lvl1pPr marL="0" indent="0">
              <a:buNone/>
              <a:defRPr sz="2200" baseline="0">
                <a:solidFill>
                  <a:schemeClr val="bg1"/>
                </a:solidFill>
              </a:defRPr>
            </a:lvl1pPr>
          </a:lstStyle>
          <a:p>
            <a:pPr lvl="0"/>
            <a:r>
              <a:rPr lang="en-AU" dirty="0"/>
              <a:t>Type sub-heading here</a:t>
            </a:r>
            <a:endParaRPr lang="en-US" dirty="0"/>
          </a:p>
        </p:txBody>
      </p:sp>
      <p:sp>
        <p:nvSpPr>
          <p:cNvPr id="11" name="Text Placeholder 10"/>
          <p:cNvSpPr>
            <a:spLocks noGrp="1"/>
          </p:cNvSpPr>
          <p:nvPr>
            <p:ph type="body" sz="quarter" idx="11" hasCustomPrompt="1"/>
          </p:nvPr>
        </p:nvSpPr>
        <p:spPr>
          <a:xfrm>
            <a:off x="609683" y="4493923"/>
            <a:ext cx="8736233" cy="431800"/>
          </a:xfrm>
        </p:spPr>
        <p:txBody>
          <a:bodyPr>
            <a:normAutofit/>
          </a:bodyPr>
          <a:lstStyle>
            <a:lvl1pPr marL="0" indent="0">
              <a:buNone/>
              <a:defRPr sz="1400">
                <a:solidFill>
                  <a:schemeClr val="bg1"/>
                </a:solidFill>
              </a:defRPr>
            </a:lvl1pPr>
          </a:lstStyle>
          <a:p>
            <a:pPr lvl="0"/>
            <a:r>
              <a:rPr lang="en-AU" dirty="0"/>
              <a:t>Name and department</a:t>
            </a:r>
            <a:endParaRPr lang="en-US" dirty="0"/>
          </a:p>
        </p:txBody>
      </p:sp>
      <p:sp>
        <p:nvSpPr>
          <p:cNvPr id="17" name="Title 16">
            <a:extLst>
              <a:ext uri="{FF2B5EF4-FFF2-40B4-BE49-F238E27FC236}">
                <a16:creationId xmlns:a16="http://schemas.microsoft.com/office/drawing/2014/main" id="{663AFA32-6319-E94E-9DCF-DEE8336E5596}"/>
              </a:ext>
            </a:extLst>
          </p:cNvPr>
          <p:cNvSpPr>
            <a:spLocks noGrp="1"/>
          </p:cNvSpPr>
          <p:nvPr>
            <p:ph type="title" hasCustomPrompt="1"/>
          </p:nvPr>
        </p:nvSpPr>
        <p:spPr>
          <a:xfrm>
            <a:off x="609679" y="2934585"/>
            <a:ext cx="8736237" cy="905075"/>
          </a:xfrm>
        </p:spPr>
        <p:txBody>
          <a:bodyPr/>
          <a:lstStyle>
            <a:lvl1pPr algn="l">
              <a:defRPr/>
            </a:lvl1pPr>
          </a:lstStyle>
          <a:p>
            <a:r>
              <a:rPr lang="en-US" dirty="0"/>
              <a:t>Type heading here</a:t>
            </a:r>
            <a:endParaRPr lang="en-AU" dirty="0"/>
          </a:p>
        </p:txBody>
      </p:sp>
      <p:pic>
        <p:nvPicPr>
          <p:cNvPr id="13" name="Picture 11">
            <a:extLst>
              <a:ext uri="{FF2B5EF4-FFF2-40B4-BE49-F238E27FC236}">
                <a16:creationId xmlns:a16="http://schemas.microsoft.com/office/drawing/2014/main" id="{DCB4648C-C9CC-6F4B-BFAC-9A80C41B207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418321" y="6369348"/>
            <a:ext cx="965748" cy="1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95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4B5F-6ED2-8E4B-85FE-602DFF613A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409"/>
            <a:ext cx="12193587" cy="4601181"/>
          </a:xfrm>
          <a:prstGeom prst="rect">
            <a:avLst/>
          </a:prstGeom>
        </p:spPr>
      </p:pic>
      <p:sp>
        <p:nvSpPr>
          <p:cNvPr id="8" name="Rectangle 7"/>
          <p:cNvSpPr/>
          <p:nvPr userDrawn="1"/>
        </p:nvSpPr>
        <p:spPr>
          <a:xfrm>
            <a:off x="3" y="2783508"/>
            <a:ext cx="9596377" cy="2175090"/>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0" hasCustomPrompt="1"/>
          </p:nvPr>
        </p:nvSpPr>
        <p:spPr>
          <a:xfrm>
            <a:off x="609682" y="3921016"/>
            <a:ext cx="8737019" cy="491552"/>
          </a:xfrm>
        </p:spPr>
        <p:txBody>
          <a:bodyPr>
            <a:normAutofit/>
          </a:bodyPr>
          <a:lstStyle>
            <a:lvl1pPr marL="0" indent="0">
              <a:buNone/>
              <a:defRPr sz="2200" baseline="0">
                <a:solidFill>
                  <a:schemeClr val="bg1"/>
                </a:solidFill>
              </a:defRPr>
            </a:lvl1pPr>
          </a:lstStyle>
          <a:p>
            <a:pPr lvl="0"/>
            <a:r>
              <a:rPr lang="en-AU" dirty="0"/>
              <a:t>Type sub-heading here</a:t>
            </a:r>
            <a:endParaRPr lang="en-US" dirty="0"/>
          </a:p>
        </p:txBody>
      </p:sp>
      <p:sp>
        <p:nvSpPr>
          <p:cNvPr id="11" name="Text Placeholder 10"/>
          <p:cNvSpPr>
            <a:spLocks noGrp="1"/>
          </p:cNvSpPr>
          <p:nvPr>
            <p:ph type="body" sz="quarter" idx="11" hasCustomPrompt="1"/>
          </p:nvPr>
        </p:nvSpPr>
        <p:spPr>
          <a:xfrm>
            <a:off x="609683" y="4493923"/>
            <a:ext cx="8736233" cy="431800"/>
          </a:xfrm>
        </p:spPr>
        <p:txBody>
          <a:bodyPr>
            <a:normAutofit/>
          </a:bodyPr>
          <a:lstStyle>
            <a:lvl1pPr marL="0" indent="0">
              <a:buNone/>
              <a:defRPr sz="1400">
                <a:solidFill>
                  <a:schemeClr val="bg1"/>
                </a:solidFill>
              </a:defRPr>
            </a:lvl1pPr>
          </a:lstStyle>
          <a:p>
            <a:pPr lvl="0"/>
            <a:r>
              <a:rPr lang="en-AU" dirty="0"/>
              <a:t>Name and department</a:t>
            </a:r>
            <a:endParaRPr lang="en-US" dirty="0"/>
          </a:p>
        </p:txBody>
      </p:sp>
      <p:sp>
        <p:nvSpPr>
          <p:cNvPr id="17" name="Title 16">
            <a:extLst>
              <a:ext uri="{FF2B5EF4-FFF2-40B4-BE49-F238E27FC236}">
                <a16:creationId xmlns:a16="http://schemas.microsoft.com/office/drawing/2014/main" id="{663AFA32-6319-E94E-9DCF-DEE8336E5596}"/>
              </a:ext>
            </a:extLst>
          </p:cNvPr>
          <p:cNvSpPr>
            <a:spLocks noGrp="1"/>
          </p:cNvSpPr>
          <p:nvPr>
            <p:ph type="title" hasCustomPrompt="1"/>
          </p:nvPr>
        </p:nvSpPr>
        <p:spPr>
          <a:xfrm>
            <a:off x="609679" y="2934585"/>
            <a:ext cx="8736237" cy="905075"/>
          </a:xfrm>
        </p:spPr>
        <p:txBody>
          <a:bodyPr/>
          <a:lstStyle>
            <a:lvl1pPr algn="l">
              <a:defRPr/>
            </a:lvl1pPr>
          </a:lstStyle>
          <a:p>
            <a:r>
              <a:rPr lang="en-US" dirty="0"/>
              <a:t>Type heading here</a:t>
            </a:r>
            <a:endParaRPr lang="en-AU" dirty="0"/>
          </a:p>
        </p:txBody>
      </p:sp>
      <p:pic>
        <p:nvPicPr>
          <p:cNvPr id="13" name="Picture 11">
            <a:extLst>
              <a:ext uri="{FF2B5EF4-FFF2-40B4-BE49-F238E27FC236}">
                <a16:creationId xmlns:a16="http://schemas.microsoft.com/office/drawing/2014/main" id="{98126122-BAFD-BA42-AAC9-337DF129A42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418321" y="6369348"/>
            <a:ext cx="965748" cy="1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64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09C11-6044-1043-9A1F-BAFC7D5A0F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802"/>
            <a:ext cx="12193588" cy="4600394"/>
          </a:xfrm>
          <a:prstGeom prst="rect">
            <a:avLst/>
          </a:prstGeom>
        </p:spPr>
      </p:pic>
      <p:sp>
        <p:nvSpPr>
          <p:cNvPr id="5" name="Rectangle 4"/>
          <p:cNvSpPr/>
          <p:nvPr userDrawn="1"/>
        </p:nvSpPr>
        <p:spPr>
          <a:xfrm>
            <a:off x="1" y="2039476"/>
            <a:ext cx="7989590" cy="2919127"/>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 Placeholder 2"/>
          <p:cNvSpPr>
            <a:spLocks noGrp="1"/>
          </p:cNvSpPr>
          <p:nvPr>
            <p:ph type="body" idx="1" hasCustomPrompt="1"/>
          </p:nvPr>
        </p:nvSpPr>
        <p:spPr>
          <a:xfrm>
            <a:off x="815614" y="2453748"/>
            <a:ext cx="6730862" cy="777182"/>
          </a:xfrm>
          <a:prstGeom prst="rect">
            <a:avLst/>
          </a:prstGeom>
        </p:spPr>
        <p:txBody>
          <a:bodyPr anchor="b">
            <a:noAutofit/>
          </a:bodyPr>
          <a:lstStyle>
            <a:lvl1pPr marL="0" indent="0">
              <a:buNone/>
              <a:defRPr sz="6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1" name="Title 1"/>
          <p:cNvSpPr>
            <a:spLocks noGrp="1"/>
          </p:cNvSpPr>
          <p:nvPr>
            <p:ph type="title" hasCustomPrompt="1"/>
          </p:nvPr>
        </p:nvSpPr>
        <p:spPr>
          <a:xfrm>
            <a:off x="773695" y="3246980"/>
            <a:ext cx="6772781" cy="1362075"/>
          </a:xfrm>
          <a:prstGeom prst="rect">
            <a:avLst/>
          </a:prstGeom>
        </p:spPr>
        <p:txBody>
          <a:bodyPr anchor="t">
            <a:noAutofit/>
          </a:bodyPr>
          <a:lstStyle>
            <a:lvl1pPr algn="l">
              <a:defRPr lang="en-US" b="0" dirty="0">
                <a:solidFill>
                  <a:schemeClr val="accent1"/>
                </a:solidFil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FE10634-C7B7-E64C-A7D2-655B2A8093C4}" type="slidenum">
              <a:rPr lang="en-US" smtClean="0"/>
              <a:pPr/>
              <a:t>‹#›</a:t>
            </a:fld>
            <a:endParaRPr lang="en-US" dirty="0"/>
          </a:p>
        </p:txBody>
      </p:sp>
    </p:spTree>
    <p:extLst>
      <p:ext uri="{BB962C8B-B14F-4D97-AF65-F5344CB8AC3E}">
        <p14:creationId xmlns:p14="http://schemas.microsoft.com/office/powerpoint/2010/main" val="421645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09C11-6044-1043-9A1F-BAFC7D5A0F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409"/>
            <a:ext cx="12193587" cy="4601181"/>
          </a:xfrm>
          <a:prstGeom prst="rect">
            <a:avLst/>
          </a:prstGeom>
        </p:spPr>
      </p:pic>
      <p:sp>
        <p:nvSpPr>
          <p:cNvPr id="5" name="Rectangle 4"/>
          <p:cNvSpPr/>
          <p:nvPr userDrawn="1"/>
        </p:nvSpPr>
        <p:spPr>
          <a:xfrm>
            <a:off x="1" y="2039476"/>
            <a:ext cx="7989590" cy="2919127"/>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 Placeholder 2"/>
          <p:cNvSpPr>
            <a:spLocks noGrp="1"/>
          </p:cNvSpPr>
          <p:nvPr>
            <p:ph type="body" idx="1" hasCustomPrompt="1"/>
          </p:nvPr>
        </p:nvSpPr>
        <p:spPr>
          <a:xfrm>
            <a:off x="815614" y="2453748"/>
            <a:ext cx="6730862" cy="777182"/>
          </a:xfrm>
          <a:prstGeom prst="rect">
            <a:avLst/>
          </a:prstGeom>
        </p:spPr>
        <p:txBody>
          <a:bodyPr anchor="b">
            <a:noAutofit/>
          </a:bodyPr>
          <a:lstStyle>
            <a:lvl1pPr marL="0" indent="0">
              <a:buNone/>
              <a:defRPr sz="6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1" name="Title 1"/>
          <p:cNvSpPr>
            <a:spLocks noGrp="1"/>
          </p:cNvSpPr>
          <p:nvPr>
            <p:ph type="title" hasCustomPrompt="1"/>
          </p:nvPr>
        </p:nvSpPr>
        <p:spPr>
          <a:xfrm>
            <a:off x="773695" y="3246980"/>
            <a:ext cx="6772781" cy="1362075"/>
          </a:xfrm>
          <a:prstGeom prst="rect">
            <a:avLst/>
          </a:prstGeom>
        </p:spPr>
        <p:txBody>
          <a:bodyPr anchor="t">
            <a:noAutofit/>
          </a:bodyPr>
          <a:lstStyle>
            <a:lvl1pPr algn="l">
              <a:defRPr lang="en-US" b="0" dirty="0">
                <a:solidFill>
                  <a:schemeClr val="accent1"/>
                </a:solidFil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FE10634-C7B7-E64C-A7D2-655B2A8093C4}" type="slidenum">
              <a:rPr lang="en-US" smtClean="0"/>
              <a:pPr/>
              <a:t>‹#›</a:t>
            </a:fld>
            <a:endParaRPr lang="en-US" dirty="0"/>
          </a:p>
        </p:txBody>
      </p:sp>
    </p:spTree>
    <p:extLst>
      <p:ext uri="{BB962C8B-B14F-4D97-AF65-F5344CB8AC3E}">
        <p14:creationId xmlns:p14="http://schemas.microsoft.com/office/powerpoint/2010/main" val="335018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09C11-6044-1043-9A1F-BAFC7D5A0F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409"/>
            <a:ext cx="12193587" cy="4601181"/>
          </a:xfrm>
          <a:prstGeom prst="rect">
            <a:avLst/>
          </a:prstGeom>
        </p:spPr>
      </p:pic>
      <p:sp>
        <p:nvSpPr>
          <p:cNvPr id="5" name="Rectangle 4"/>
          <p:cNvSpPr/>
          <p:nvPr userDrawn="1"/>
        </p:nvSpPr>
        <p:spPr>
          <a:xfrm>
            <a:off x="1" y="2039476"/>
            <a:ext cx="7989590" cy="2919127"/>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 Placeholder 2"/>
          <p:cNvSpPr>
            <a:spLocks noGrp="1"/>
          </p:cNvSpPr>
          <p:nvPr>
            <p:ph type="body" idx="1" hasCustomPrompt="1"/>
          </p:nvPr>
        </p:nvSpPr>
        <p:spPr>
          <a:xfrm>
            <a:off x="815614" y="2453748"/>
            <a:ext cx="6730862" cy="777182"/>
          </a:xfrm>
          <a:prstGeom prst="rect">
            <a:avLst/>
          </a:prstGeom>
        </p:spPr>
        <p:txBody>
          <a:bodyPr anchor="b">
            <a:noAutofit/>
          </a:bodyPr>
          <a:lstStyle>
            <a:lvl1pPr marL="0" indent="0">
              <a:buNone/>
              <a:defRPr sz="6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1" name="Title 1"/>
          <p:cNvSpPr>
            <a:spLocks noGrp="1"/>
          </p:cNvSpPr>
          <p:nvPr>
            <p:ph type="title" hasCustomPrompt="1"/>
          </p:nvPr>
        </p:nvSpPr>
        <p:spPr>
          <a:xfrm>
            <a:off x="773695" y="3246980"/>
            <a:ext cx="6772781" cy="1362075"/>
          </a:xfrm>
          <a:prstGeom prst="rect">
            <a:avLst/>
          </a:prstGeom>
        </p:spPr>
        <p:txBody>
          <a:bodyPr anchor="t">
            <a:noAutofit/>
          </a:bodyPr>
          <a:lstStyle>
            <a:lvl1pPr algn="l">
              <a:defRPr lang="en-US" b="0" dirty="0">
                <a:solidFill>
                  <a:schemeClr val="accent1"/>
                </a:solidFil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FE10634-C7B7-E64C-A7D2-655B2A8093C4}" type="slidenum">
              <a:rPr lang="en-US" smtClean="0"/>
              <a:pPr/>
              <a:t>‹#›</a:t>
            </a:fld>
            <a:endParaRPr lang="en-US" dirty="0"/>
          </a:p>
        </p:txBody>
      </p:sp>
    </p:spTree>
    <p:extLst>
      <p:ext uri="{BB962C8B-B14F-4D97-AF65-F5344CB8AC3E}">
        <p14:creationId xmlns:p14="http://schemas.microsoft.com/office/powerpoint/2010/main" val="351285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09C11-6044-1043-9A1F-BAFC7D5A0F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8802"/>
            <a:ext cx="12193588" cy="4600394"/>
          </a:xfrm>
          <a:prstGeom prst="rect">
            <a:avLst/>
          </a:prstGeom>
        </p:spPr>
      </p:pic>
      <p:sp>
        <p:nvSpPr>
          <p:cNvPr id="5" name="Rectangle 4"/>
          <p:cNvSpPr/>
          <p:nvPr userDrawn="1"/>
        </p:nvSpPr>
        <p:spPr>
          <a:xfrm>
            <a:off x="1" y="2039476"/>
            <a:ext cx="7989590" cy="2919127"/>
          </a:xfrm>
          <a:prstGeom prst="rect">
            <a:avLst/>
          </a:prstGeom>
          <a:solidFill>
            <a:srgbClr val="48484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 Placeholder 2"/>
          <p:cNvSpPr>
            <a:spLocks noGrp="1"/>
          </p:cNvSpPr>
          <p:nvPr>
            <p:ph type="body" idx="1" hasCustomPrompt="1"/>
          </p:nvPr>
        </p:nvSpPr>
        <p:spPr>
          <a:xfrm>
            <a:off x="815614" y="2453748"/>
            <a:ext cx="6730862" cy="777182"/>
          </a:xfrm>
          <a:prstGeom prst="rect">
            <a:avLst/>
          </a:prstGeom>
        </p:spPr>
        <p:txBody>
          <a:bodyPr anchor="b">
            <a:noAutofit/>
          </a:bodyPr>
          <a:lstStyle>
            <a:lvl1pPr marL="0" indent="0">
              <a:buNone/>
              <a:defRPr sz="6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01</a:t>
            </a:r>
          </a:p>
        </p:txBody>
      </p:sp>
      <p:sp>
        <p:nvSpPr>
          <p:cNvPr id="11" name="Title 1"/>
          <p:cNvSpPr>
            <a:spLocks noGrp="1"/>
          </p:cNvSpPr>
          <p:nvPr>
            <p:ph type="title" hasCustomPrompt="1"/>
          </p:nvPr>
        </p:nvSpPr>
        <p:spPr>
          <a:xfrm>
            <a:off x="773695" y="3246980"/>
            <a:ext cx="6772781" cy="1362075"/>
          </a:xfrm>
          <a:prstGeom prst="rect">
            <a:avLst/>
          </a:prstGeom>
        </p:spPr>
        <p:txBody>
          <a:bodyPr anchor="t">
            <a:noAutofit/>
          </a:bodyPr>
          <a:lstStyle>
            <a:lvl1pPr algn="l">
              <a:defRPr lang="en-US" b="0" dirty="0">
                <a:solidFill>
                  <a:schemeClr val="accent1"/>
                </a:solidFill>
              </a:defRPr>
            </a:lvl1pPr>
          </a:lstStyle>
          <a:p>
            <a:r>
              <a:rPr lang="en-AU" dirty="0"/>
              <a:t>Type section</a:t>
            </a:r>
            <a:br>
              <a:rPr lang="en-AU" dirty="0"/>
            </a:br>
            <a:r>
              <a:rPr lang="en-AU" dirty="0"/>
              <a:t>heading here</a:t>
            </a:r>
            <a:endParaRPr lang="en-US"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FE10634-C7B7-E64C-A7D2-655B2A8093C4}" type="slidenum">
              <a:rPr lang="en-US" smtClean="0"/>
              <a:pPr/>
              <a:t>‹#›</a:t>
            </a:fld>
            <a:endParaRPr lang="en-US" dirty="0"/>
          </a:p>
        </p:txBody>
      </p:sp>
    </p:spTree>
    <p:extLst>
      <p:ext uri="{BB962C8B-B14F-4D97-AF65-F5344CB8AC3E}">
        <p14:creationId xmlns:p14="http://schemas.microsoft.com/office/powerpoint/2010/main" val="84144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77CCC-B721-4B42-B650-4A855735115E}"/>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43C9F22-6270-FE4F-A987-66A2A2898716}"/>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F1EB8333-230A-8B4D-9818-40782C4B8BE0}"/>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551B-37AD-224E-96D2-B8ADFB07AD17}" type="datetimeFigureOut">
              <a:rPr lang="en-AU" smtClean="0"/>
              <a:t>28/03/2019</a:t>
            </a:fld>
            <a:endParaRPr lang="en-AU"/>
          </a:p>
        </p:txBody>
      </p:sp>
      <p:sp>
        <p:nvSpPr>
          <p:cNvPr id="5" name="Footer Placeholder 4">
            <a:extLst>
              <a:ext uri="{FF2B5EF4-FFF2-40B4-BE49-F238E27FC236}">
                <a16:creationId xmlns:a16="http://schemas.microsoft.com/office/drawing/2014/main" id="{BBF49D86-FC21-7043-94AE-2BB055F7F3D8}"/>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2124460-CB25-FD4E-A52B-ED984A14DDB5}"/>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2C88-6C8F-484D-AF69-578F576B1F44}" type="slidenum">
              <a:rPr lang="en-US" smtClean="0"/>
              <a:pPr/>
              <a:t>‹#›</a:t>
            </a:fld>
            <a:endParaRPr lang="en-US"/>
          </a:p>
        </p:txBody>
      </p:sp>
      <p:pic>
        <p:nvPicPr>
          <p:cNvPr id="7" name="Picture 10">
            <a:extLst>
              <a:ext uri="{FF2B5EF4-FFF2-40B4-BE49-F238E27FC236}">
                <a16:creationId xmlns:a16="http://schemas.microsoft.com/office/drawing/2014/main" id="{1E142238-68A0-F447-87A2-DCE6F5A5A63E}"/>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bwMode="auto">
          <a:xfrm>
            <a:off x="10011579" y="376370"/>
            <a:ext cx="1474398" cy="33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151125"/>
      </p:ext>
    </p:extLst>
  </p:cSld>
  <p:clrMap bg1="lt1" tx1="dk1" bg2="lt2" tx2="dk2" accent1="accent1" accent2="accent2" accent3="accent3" accent4="accent4" accent5="accent5" accent6="accent6" hlink="hlink" folHlink="folHlink"/>
  <p:sldLayoutIdLst>
    <p:sldLayoutId id="2147484047"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49" r:id="rId10"/>
    <p:sldLayoutId id="2147484050" r:id="rId11"/>
    <p:sldLayoutId id="2147484051" r:id="rId12"/>
    <p:sldLayoutId id="2147484052" r:id="rId13"/>
    <p:sldLayoutId id="2147484054" r:id="rId14"/>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30473" y="2941531"/>
            <a:ext cx="2646410" cy="606469"/>
          </a:xfrm>
          <a:prstGeom prst="rect">
            <a:avLst/>
          </a:prstGeom>
        </p:spPr>
      </p:pic>
    </p:spTree>
    <p:extLst>
      <p:ext uri="{BB962C8B-B14F-4D97-AF65-F5344CB8AC3E}">
        <p14:creationId xmlns:p14="http://schemas.microsoft.com/office/powerpoint/2010/main" val="1432777387"/>
      </p:ext>
    </p:extLst>
  </p:cSld>
  <p:clrMap bg1="lt1" tx1="dk1" bg2="lt2" tx2="dk2" accent1="accent1" accent2="accent2" accent3="accent3" accent4="accent4" accent5="accent5" accent6="accent6" hlink="hlink" folHlink="folHlink"/>
  <p:sldLayoutIdLst>
    <p:sldLayoutId id="214748407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317288" y="508000"/>
            <a:ext cx="451925" cy="365125"/>
          </a:xfrm>
          <a:prstGeom prst="rect">
            <a:avLst/>
          </a:prstGeom>
        </p:spPr>
        <p:txBody>
          <a:bodyPr vert="horz" lIns="91440" tIns="45720" rIns="91440" bIns="45720" rtlCol="0" anchor="ctr"/>
          <a:lstStyle>
            <a:lvl1pPr algn="r">
              <a:defRPr sz="1200">
                <a:solidFill>
                  <a:schemeClr val="accent1"/>
                </a:solidFill>
                <a:latin typeface="+mn-lt"/>
              </a:defRPr>
            </a:lvl1pPr>
          </a:lstStyle>
          <a:p>
            <a:fld id="{CFE10634-C7B7-E64C-A7D2-655B2A8093C4}" type="slidenum">
              <a:rPr lang="en-US" smtClean="0">
                <a:solidFill>
                  <a:srgbClr val="78BE20"/>
                </a:solidFill>
              </a:rPr>
              <a:pPr/>
              <a:t>‹#›</a:t>
            </a:fld>
            <a:endParaRPr lang="en-US">
              <a:solidFill>
                <a:srgbClr val="78BE20"/>
              </a:solidFill>
            </a:endParaRPr>
          </a:p>
        </p:txBody>
      </p:sp>
      <p:pic>
        <p:nvPicPr>
          <p:cNvPr id="4" name="Picture 3"/>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876300" y="6356351"/>
            <a:ext cx="1260000" cy="285599"/>
          </a:xfrm>
          <a:prstGeom prst="rect">
            <a:avLst/>
          </a:prstGeom>
        </p:spPr>
      </p:pic>
      <p:sp>
        <p:nvSpPr>
          <p:cNvPr id="14" name="Footer Placeholder 13"/>
          <p:cNvSpPr>
            <a:spLocks noGrp="1"/>
          </p:cNvSpPr>
          <p:nvPr>
            <p:ph type="ftr" sz="quarter" idx="3"/>
          </p:nvPr>
        </p:nvSpPr>
        <p:spPr>
          <a:xfrm>
            <a:off x="4038600" y="6356350"/>
            <a:ext cx="41163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15151">
                  <a:tint val="75000"/>
                </a:srgbClr>
              </a:solidFill>
            </a:endParaRPr>
          </a:p>
        </p:txBody>
      </p:sp>
    </p:spTree>
    <p:extLst>
      <p:ext uri="{BB962C8B-B14F-4D97-AF65-F5344CB8AC3E}">
        <p14:creationId xmlns:p14="http://schemas.microsoft.com/office/powerpoint/2010/main" val="84759565"/>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2" userDrawn="1">
          <p15:clr>
            <a:srgbClr val="F26B43"/>
          </p15:clr>
        </p15:guide>
        <p15:guide id="4" pos="7129" userDrawn="1">
          <p15:clr>
            <a:srgbClr val="F26B43"/>
          </p15:clr>
        </p15:guide>
        <p15:guide id="5"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fiona-glover-6a8530aa/" TargetMode="External"/><Relationship Id="rId2" Type="http://schemas.openxmlformats.org/officeDocument/2006/relationships/hyperlink" Target="mailto:ntepper@remedyhealthcare.com.au" TargetMode="Externa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hyperlink" Target="https://www.linkedin.com/in/nicci-teppe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hyperlink" Target="http://www.publicdomainpictures.net/view-image.php?image=51256&amp;picture=4-color-infinity-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BDB68-DE5F-B041-BED4-42D237B9EC15}"/>
              </a:ext>
            </a:extLst>
          </p:cNvPr>
          <p:cNvSpPr>
            <a:spLocks noGrp="1"/>
          </p:cNvSpPr>
          <p:nvPr>
            <p:ph type="body" sz="quarter" idx="10"/>
          </p:nvPr>
        </p:nvSpPr>
        <p:spPr>
          <a:xfrm>
            <a:off x="608897" y="3774712"/>
            <a:ext cx="8737019" cy="491552"/>
          </a:xfrm>
        </p:spPr>
        <p:txBody>
          <a:bodyPr/>
          <a:lstStyle/>
          <a:p>
            <a:r>
              <a:rPr lang="en-AU" dirty="0"/>
              <a:t>Equally Well Symposium 28-29 March 19</a:t>
            </a:r>
          </a:p>
        </p:txBody>
      </p:sp>
      <p:sp>
        <p:nvSpPr>
          <p:cNvPr id="3" name="Text Placeholder 2">
            <a:extLst>
              <a:ext uri="{FF2B5EF4-FFF2-40B4-BE49-F238E27FC236}">
                <a16:creationId xmlns:a16="http://schemas.microsoft.com/office/drawing/2014/main" id="{E6CBFE30-8823-704F-BFC9-8FBCBD1EA5D0}"/>
              </a:ext>
            </a:extLst>
          </p:cNvPr>
          <p:cNvSpPr>
            <a:spLocks noGrp="1"/>
          </p:cNvSpPr>
          <p:nvPr>
            <p:ph type="body" sz="quarter" idx="11"/>
          </p:nvPr>
        </p:nvSpPr>
        <p:spPr>
          <a:xfrm>
            <a:off x="609683" y="4339416"/>
            <a:ext cx="8736233" cy="431800"/>
          </a:xfrm>
        </p:spPr>
        <p:txBody>
          <a:bodyPr>
            <a:noAutofit/>
          </a:bodyPr>
          <a:lstStyle/>
          <a:p>
            <a:r>
              <a:rPr lang="en-AU" sz="1500" dirty="0"/>
              <a:t>Fiona Glover – </a:t>
            </a:r>
            <a:r>
              <a:rPr lang="en-GB" sz="1500" dirty="0"/>
              <a:t>LICBT Program Coordinator</a:t>
            </a:r>
            <a:r>
              <a:rPr lang="en-AU" sz="1500" dirty="0"/>
              <a:t>, Flinders University</a:t>
            </a:r>
            <a:br>
              <a:rPr lang="en-AU" sz="1500" dirty="0"/>
            </a:br>
            <a:r>
              <a:rPr lang="en-AU" sz="1500" dirty="0"/>
              <a:t>Nicci Tepper – Remedy Healthcare, MindStep Services Manager</a:t>
            </a:r>
          </a:p>
        </p:txBody>
      </p:sp>
      <p:sp>
        <p:nvSpPr>
          <p:cNvPr id="4" name="Title 3">
            <a:extLst>
              <a:ext uri="{FF2B5EF4-FFF2-40B4-BE49-F238E27FC236}">
                <a16:creationId xmlns:a16="http://schemas.microsoft.com/office/drawing/2014/main" id="{F06F4D17-31E5-7C4C-A435-71AF482D75C2}"/>
              </a:ext>
            </a:extLst>
          </p:cNvPr>
          <p:cNvSpPr>
            <a:spLocks noGrp="1"/>
          </p:cNvSpPr>
          <p:nvPr>
            <p:ph type="title"/>
          </p:nvPr>
        </p:nvSpPr>
        <p:spPr>
          <a:xfrm>
            <a:off x="609679" y="2934585"/>
            <a:ext cx="9419460" cy="905075"/>
          </a:xfrm>
        </p:spPr>
        <p:txBody>
          <a:bodyPr>
            <a:normAutofit/>
          </a:bodyPr>
          <a:lstStyle/>
          <a:p>
            <a:r>
              <a:rPr lang="en-US" sz="3700" dirty="0"/>
              <a:t>An opportunistic mental health intervention</a:t>
            </a:r>
            <a:endParaRPr lang="en-AU" sz="3700" dirty="0"/>
          </a:p>
        </p:txBody>
      </p:sp>
      <p:pic>
        <p:nvPicPr>
          <p:cNvPr id="1026" name="Picture 2" descr="1508210327806_Pasted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248" y="142467"/>
            <a:ext cx="1572617" cy="88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45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Integrating mental and physical health</a:t>
            </a:r>
          </a:p>
        </p:txBody>
      </p:sp>
      <p:sp>
        <p:nvSpPr>
          <p:cNvPr id="5" name="Text Placeholder 4"/>
          <p:cNvSpPr>
            <a:spLocks noGrp="1"/>
          </p:cNvSpPr>
          <p:nvPr>
            <p:ph type="body" sz="quarter" idx="15"/>
          </p:nvPr>
        </p:nvSpPr>
        <p:spPr>
          <a:xfrm>
            <a:off x="3695395" y="3429000"/>
            <a:ext cx="3240782" cy="2592289"/>
          </a:xfrm>
        </p:spPr>
        <p:txBody>
          <a:bodyPr/>
          <a:lstStyle/>
          <a:p>
            <a:pPr marL="0" indent="0">
              <a:buNone/>
            </a:pPr>
            <a:r>
              <a:rPr lang="en-US" sz="1400" b="1" dirty="0"/>
              <a:t>Remedy health coach identifies a person who may be eligible</a:t>
            </a:r>
          </a:p>
          <a:p>
            <a:pPr marL="162866" indent="-162866"/>
            <a:r>
              <a:rPr lang="en-US" sz="1400" dirty="0"/>
              <a:t>Apply PHQ2</a:t>
            </a:r>
          </a:p>
          <a:p>
            <a:pPr marL="0" indent="0">
              <a:buNone/>
            </a:pPr>
            <a:endParaRPr lang="en-US" sz="1400" dirty="0"/>
          </a:p>
          <a:p>
            <a:pPr marL="0" lvl="1" indent="0">
              <a:buNone/>
            </a:pPr>
            <a:r>
              <a:rPr lang="en-US" sz="1400" b="1" dirty="0">
                <a:solidFill>
                  <a:schemeClr val="tx2"/>
                </a:solidFill>
              </a:rPr>
              <a:t>If ‘yes’ to any of the 2 questions </a:t>
            </a:r>
            <a:br>
              <a:rPr lang="en-US" sz="1400" b="1" dirty="0">
                <a:solidFill>
                  <a:schemeClr val="tx2"/>
                </a:solidFill>
              </a:rPr>
            </a:br>
            <a:r>
              <a:rPr lang="en-US" sz="1400" b="1" dirty="0">
                <a:solidFill>
                  <a:schemeClr val="tx2"/>
                </a:solidFill>
              </a:rPr>
              <a:t>– </a:t>
            </a:r>
            <a:r>
              <a:rPr lang="en-US" sz="1400" dirty="0">
                <a:solidFill>
                  <a:schemeClr val="tx2"/>
                </a:solidFill>
              </a:rPr>
              <a:t>Offer MindStep</a:t>
            </a:r>
          </a:p>
          <a:p>
            <a:pPr marL="0" lvl="1" indent="0">
              <a:buNone/>
            </a:pPr>
            <a:endParaRPr lang="en-US" sz="1400" b="1" dirty="0">
              <a:solidFill>
                <a:schemeClr val="tx2"/>
              </a:solidFill>
            </a:endParaRPr>
          </a:p>
          <a:p>
            <a:pPr marL="0" lvl="1" indent="0">
              <a:buNone/>
            </a:pPr>
            <a:r>
              <a:rPr lang="en-US" sz="1400" b="1" dirty="0">
                <a:solidFill>
                  <a:schemeClr val="tx2"/>
                </a:solidFill>
              </a:rPr>
              <a:t>If clients consent </a:t>
            </a:r>
          </a:p>
          <a:p>
            <a:pPr marL="0" lvl="1" indent="0">
              <a:buNone/>
            </a:pPr>
            <a:r>
              <a:rPr lang="en-US" sz="1400" b="1" dirty="0">
                <a:solidFill>
                  <a:schemeClr val="tx2"/>
                </a:solidFill>
              </a:rPr>
              <a:t>– </a:t>
            </a:r>
            <a:r>
              <a:rPr lang="en-US" sz="1400" dirty="0">
                <a:solidFill>
                  <a:schemeClr val="tx2"/>
                </a:solidFill>
              </a:rPr>
              <a:t>warm transfer to co-located MindStep coach</a:t>
            </a:r>
          </a:p>
          <a:p>
            <a:pPr marL="450000" lvl="1" indent="-234000"/>
            <a:endParaRPr lang="en-AU" sz="1400" dirty="0"/>
          </a:p>
        </p:txBody>
      </p:sp>
      <p:sp>
        <p:nvSpPr>
          <p:cNvPr id="6" name="Slide Number Placeholder 5"/>
          <p:cNvSpPr>
            <a:spLocks noGrp="1"/>
          </p:cNvSpPr>
          <p:nvPr>
            <p:ph type="sldNum" sz="quarter" idx="16"/>
          </p:nvPr>
        </p:nvSpPr>
        <p:spPr/>
        <p:txBody>
          <a:bodyPr/>
          <a:lstStyle/>
          <a:p>
            <a:fld id="{CFE10634-C7B7-E64C-A7D2-655B2A8093C4}" type="slidenum">
              <a:rPr lang="en-US" smtClean="0"/>
              <a:pPr/>
              <a:t>10</a:t>
            </a:fld>
            <a:endParaRPr lang="en-US" dirty="0"/>
          </a:p>
        </p:txBody>
      </p:sp>
      <p:sp>
        <p:nvSpPr>
          <p:cNvPr id="9" name="Freeform 26"/>
          <p:cNvSpPr>
            <a:spLocks noEditPoints="1"/>
          </p:cNvSpPr>
          <p:nvPr/>
        </p:nvSpPr>
        <p:spPr bwMode="auto">
          <a:xfrm flipH="1">
            <a:off x="541261" y="2434371"/>
            <a:ext cx="2088504" cy="2451559"/>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tx2">
              <a:lumMod val="40000"/>
              <a:lumOff val="60000"/>
            </a:schemeClr>
          </a:solidFill>
          <a:ln>
            <a:noFill/>
          </a:ln>
        </p:spPr>
        <p:txBody>
          <a:bodyPr vert="horz" wrap="square" lIns="121896" tIns="60948" rIns="121896" bIns="60948" numCol="1" anchor="t" anchorCtr="0" compatLnSpc="1">
            <a:prstTxWarp prst="textNoShape">
              <a:avLst/>
            </a:prstTxWarp>
          </a:bodyPr>
          <a:lstStyle/>
          <a:p>
            <a:endParaRPr lang="id-ID" sz="2400">
              <a:latin typeface="+mj-lt"/>
            </a:endParaRPr>
          </a:p>
        </p:txBody>
      </p:sp>
      <p:cxnSp>
        <p:nvCxnSpPr>
          <p:cNvPr id="13" name="Straight Connector 12"/>
          <p:cNvCxnSpPr/>
          <p:nvPr/>
        </p:nvCxnSpPr>
        <p:spPr>
          <a:xfrm flipH="1">
            <a:off x="2522013" y="2732886"/>
            <a:ext cx="989640" cy="840130"/>
          </a:xfrm>
          <a:prstGeom prst="line">
            <a:avLst/>
          </a:prstGeom>
          <a:ln w="12700">
            <a:solidFill>
              <a:schemeClr val="tx2">
                <a:lumMod val="40000"/>
                <a:lumOff val="60000"/>
              </a:schemeClr>
            </a:solidFill>
            <a:prstDash val="sysDash"/>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AutoShape 11"/>
          <p:cNvSpPr>
            <a:spLocks/>
          </p:cNvSpPr>
          <p:nvPr/>
        </p:nvSpPr>
        <p:spPr bwMode="auto">
          <a:xfrm>
            <a:off x="3695396" y="2434371"/>
            <a:ext cx="2948917" cy="531548"/>
          </a:xfrm>
          <a:prstGeom prst="roundRect">
            <a:avLst>
              <a:gd name="adj" fmla="val 50000"/>
            </a:avLst>
          </a:pr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cs typeface="Gill Sans" charset="0"/>
              <a:sym typeface="Gill Sans" charset="0"/>
            </a:endParaRPr>
          </a:p>
        </p:txBody>
      </p:sp>
      <p:sp>
        <p:nvSpPr>
          <p:cNvPr id="12" name="TextBox 11"/>
          <p:cNvSpPr txBox="1"/>
          <p:nvPr/>
        </p:nvSpPr>
        <p:spPr>
          <a:xfrm>
            <a:off x="3880335" y="2593975"/>
            <a:ext cx="2579039" cy="203133"/>
          </a:xfrm>
          <a:prstGeom prst="rect">
            <a:avLst/>
          </a:prstGeom>
          <a:noFill/>
        </p:spPr>
        <p:txBody>
          <a:bodyPr wrap="none" lIns="0" tIns="0" rIns="0" bIns="0" rtlCol="1" anchor="t" anchorCtr="0">
            <a:spAutoFit/>
          </a:bodyPr>
          <a:lstStyle/>
          <a:p>
            <a:pPr algn="ctr">
              <a:lnSpc>
                <a:spcPct val="110000"/>
              </a:lnSpc>
            </a:pPr>
            <a:r>
              <a:rPr lang="en-US" sz="1200" b="1" dirty="0">
                <a:solidFill>
                  <a:schemeClr val="bg1"/>
                </a:solidFill>
                <a:latin typeface="+mj-lt"/>
                <a:cs typeface="Calibri Light"/>
              </a:rPr>
              <a:t>Chronic disease management program</a:t>
            </a:r>
          </a:p>
        </p:txBody>
      </p:sp>
      <p:sp>
        <p:nvSpPr>
          <p:cNvPr id="18" name="Rectangle 17"/>
          <p:cNvSpPr/>
          <p:nvPr/>
        </p:nvSpPr>
        <p:spPr>
          <a:xfrm>
            <a:off x="7960770" y="3429001"/>
            <a:ext cx="3356520" cy="2462213"/>
          </a:xfrm>
          <a:prstGeom prst="rect">
            <a:avLst/>
          </a:prstGeom>
        </p:spPr>
        <p:txBody>
          <a:bodyPr wrap="square">
            <a:spAutoFit/>
          </a:bodyPr>
          <a:lstStyle/>
          <a:p>
            <a:pPr marL="0" lvl="1" defTabSz="457154">
              <a:spcBef>
                <a:spcPct val="20000"/>
              </a:spcBef>
            </a:pPr>
            <a:r>
              <a:rPr lang="en-US" sz="1400" b="1" dirty="0">
                <a:solidFill>
                  <a:schemeClr val="tx2"/>
                </a:solidFill>
              </a:rPr>
              <a:t>Formal enrolment into MindStep</a:t>
            </a:r>
          </a:p>
          <a:p>
            <a:pPr marL="162866" lvl="1" indent="-162866" defTabSz="457154">
              <a:spcBef>
                <a:spcPct val="20000"/>
              </a:spcBef>
              <a:buFont typeface="Wingdings" charset="2"/>
              <a:buChar char="§"/>
            </a:pPr>
            <a:r>
              <a:rPr lang="en-US" sz="1400" dirty="0">
                <a:solidFill>
                  <a:schemeClr val="tx2"/>
                </a:solidFill>
              </a:rPr>
              <a:t>Apply clinical assessment and exclude any unsuitable clients</a:t>
            </a:r>
          </a:p>
          <a:p>
            <a:pPr marL="162866" lvl="1" indent="-162866" defTabSz="457154">
              <a:spcBef>
                <a:spcPct val="20000"/>
              </a:spcBef>
              <a:buFont typeface="Wingdings" charset="2"/>
              <a:buChar char="§"/>
            </a:pPr>
            <a:r>
              <a:rPr lang="en-US" sz="1400" dirty="0">
                <a:solidFill>
                  <a:schemeClr val="tx2"/>
                </a:solidFill>
              </a:rPr>
              <a:t>Apply usual program workbooks and guidance</a:t>
            </a:r>
          </a:p>
          <a:p>
            <a:pPr marL="162866" lvl="1" indent="-162866" defTabSz="457154">
              <a:spcBef>
                <a:spcPct val="20000"/>
              </a:spcBef>
              <a:buFont typeface="Wingdings" charset="2"/>
              <a:buChar char="§"/>
            </a:pPr>
            <a:r>
              <a:rPr lang="en-US" sz="1400" dirty="0">
                <a:solidFill>
                  <a:schemeClr val="tx2"/>
                </a:solidFill>
              </a:rPr>
              <a:t>Formal handover back to health coach on completion of program </a:t>
            </a:r>
          </a:p>
          <a:p>
            <a:pPr marL="0" lvl="1" defTabSz="457154">
              <a:spcBef>
                <a:spcPct val="20000"/>
              </a:spcBef>
            </a:pPr>
            <a:r>
              <a:rPr lang="en-US" sz="1400" b="1" dirty="0"/>
              <a:t>Implemented since April 2016</a:t>
            </a:r>
          </a:p>
          <a:p>
            <a:pPr marL="0" lvl="1" defTabSz="457154">
              <a:spcBef>
                <a:spcPct val="20000"/>
              </a:spcBef>
            </a:pPr>
            <a:r>
              <a:rPr lang="en-US" sz="1400" b="1" dirty="0"/>
              <a:t>Now constitutes about 25% </a:t>
            </a:r>
            <a:br>
              <a:rPr lang="en-US" sz="1400" b="1" dirty="0"/>
            </a:br>
            <a:r>
              <a:rPr lang="en-US" sz="1400" b="1" dirty="0"/>
              <a:t>of MindStep population</a:t>
            </a:r>
          </a:p>
        </p:txBody>
      </p:sp>
      <p:grpSp>
        <p:nvGrpSpPr>
          <p:cNvPr id="24" name="Group 23"/>
          <p:cNvGrpSpPr/>
          <p:nvPr/>
        </p:nvGrpSpPr>
        <p:grpSpPr>
          <a:xfrm>
            <a:off x="7960770" y="2434371"/>
            <a:ext cx="2948917" cy="531548"/>
            <a:chOff x="7959733" y="2434371"/>
            <a:chExt cx="2948533" cy="531548"/>
          </a:xfrm>
        </p:grpSpPr>
        <p:sp>
          <p:nvSpPr>
            <p:cNvPr id="16" name="AutoShape 11"/>
            <p:cNvSpPr>
              <a:spLocks/>
            </p:cNvSpPr>
            <p:nvPr/>
          </p:nvSpPr>
          <p:spPr bwMode="auto">
            <a:xfrm>
              <a:off x="7959733" y="2434371"/>
              <a:ext cx="2948533" cy="531548"/>
            </a:xfrm>
            <a:prstGeom prst="roundRect">
              <a:avLst>
                <a:gd name="adj" fmla="val 50000"/>
              </a:avLst>
            </a:pr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cs typeface="Gill Sans" charset="0"/>
                <a:sym typeface="Gill Sans"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81016" y="2600872"/>
              <a:ext cx="1305966" cy="212340"/>
            </a:xfrm>
            <a:prstGeom prst="rect">
              <a:avLst/>
            </a:prstGeom>
          </p:spPr>
        </p:pic>
      </p:grpSp>
      <p:cxnSp>
        <p:nvCxnSpPr>
          <p:cNvPr id="22" name="Straight Connector 21"/>
          <p:cNvCxnSpPr/>
          <p:nvPr/>
        </p:nvCxnSpPr>
        <p:spPr>
          <a:xfrm>
            <a:off x="6744950" y="2696733"/>
            <a:ext cx="1080141" cy="3412"/>
          </a:xfrm>
          <a:prstGeom prst="line">
            <a:avLst/>
          </a:prstGeom>
          <a:ln w="12700">
            <a:solidFill>
              <a:schemeClr val="tx2">
                <a:lumMod val="40000"/>
                <a:lumOff val="60000"/>
              </a:schemeClr>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pic>
        <p:nvPicPr>
          <p:cNvPr id="14" name="Picture 2" descr="1508210327806_Pasted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5262" y="82550"/>
            <a:ext cx="2228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2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9" grpId="0" animBg="1"/>
      <p:bldP spid="11"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8210327806_Pasted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94899" y="51120"/>
            <a:ext cx="1829240" cy="64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20484" y="468534"/>
            <a:ext cx="10089230" cy="645629"/>
          </a:xfrm>
        </p:spPr>
        <p:txBody>
          <a:bodyPr/>
          <a:lstStyle/>
          <a:p>
            <a:r>
              <a:rPr lang="en-AU" dirty="0"/>
              <a:t>Why does MindStep help with physical health management?</a:t>
            </a:r>
          </a:p>
        </p:txBody>
      </p:sp>
      <p:sp>
        <p:nvSpPr>
          <p:cNvPr id="3" name="Text Placeholder 2"/>
          <p:cNvSpPr>
            <a:spLocks noGrp="1"/>
          </p:cNvSpPr>
          <p:nvPr>
            <p:ph type="body" idx="13"/>
          </p:nvPr>
        </p:nvSpPr>
        <p:spPr/>
        <p:txBody>
          <a:bodyPr/>
          <a:lstStyle/>
          <a:p>
            <a:r>
              <a:rPr lang="en-AU" dirty="0"/>
              <a:t>Client-centred and collaborative</a:t>
            </a:r>
          </a:p>
        </p:txBody>
      </p:sp>
      <p:sp>
        <p:nvSpPr>
          <p:cNvPr id="4" name="Text Placeholder 3"/>
          <p:cNvSpPr>
            <a:spLocks noGrp="1"/>
          </p:cNvSpPr>
          <p:nvPr>
            <p:ph type="body" sz="quarter" idx="15"/>
          </p:nvPr>
        </p:nvSpPr>
        <p:spPr/>
        <p:txBody>
          <a:bodyPr/>
          <a:lstStyle/>
          <a:p>
            <a:r>
              <a:rPr lang="en-AU" sz="2100" dirty="0"/>
              <a:t>Based on client values</a:t>
            </a:r>
          </a:p>
          <a:p>
            <a:r>
              <a:rPr lang="en-AU" sz="2100" dirty="0"/>
              <a:t>Shared decision-making</a:t>
            </a:r>
          </a:p>
          <a:p>
            <a:r>
              <a:rPr lang="en-AU" sz="2100" dirty="0"/>
              <a:t>Problem solving</a:t>
            </a:r>
          </a:p>
          <a:p>
            <a:r>
              <a:rPr lang="en-AU" sz="2100" dirty="0"/>
              <a:t>Goal setting</a:t>
            </a:r>
          </a:p>
          <a:p>
            <a:r>
              <a:rPr lang="en-AU" sz="2100" dirty="0"/>
              <a:t>Behavioural activation</a:t>
            </a:r>
          </a:p>
          <a:p>
            <a:r>
              <a:rPr lang="en-AU" sz="2100" dirty="0"/>
              <a:t>Graded exposure</a:t>
            </a:r>
          </a:p>
          <a:p>
            <a:r>
              <a:rPr lang="en-AU" sz="2100" dirty="0"/>
              <a:t>Relapse prevention</a:t>
            </a:r>
          </a:p>
          <a:p>
            <a:endParaRPr lang="en-AU" dirty="0"/>
          </a:p>
        </p:txBody>
      </p:sp>
      <p:sp>
        <p:nvSpPr>
          <p:cNvPr id="5" name="Rectangle 4">
            <a:extLst>
              <a:ext uri="{FF2B5EF4-FFF2-40B4-BE49-F238E27FC236}">
                <a16:creationId xmlns:a16="http://schemas.microsoft.com/office/drawing/2014/main" id="{2711A41A-542C-4911-80B1-F6E95F654536}"/>
              </a:ext>
            </a:extLst>
          </p:cNvPr>
          <p:cNvSpPr/>
          <p:nvPr/>
        </p:nvSpPr>
        <p:spPr>
          <a:xfrm>
            <a:off x="7353391" y="1633601"/>
            <a:ext cx="3342325" cy="923330"/>
          </a:xfrm>
          <a:prstGeom prst="rect">
            <a:avLst/>
          </a:prstGeom>
          <a:noFill/>
        </p:spPr>
        <p:txBody>
          <a:bodyPr wrap="non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Supportive</a:t>
            </a:r>
          </a:p>
        </p:txBody>
      </p:sp>
      <p:sp>
        <p:nvSpPr>
          <p:cNvPr id="8" name="Rectangle 7">
            <a:extLst>
              <a:ext uri="{FF2B5EF4-FFF2-40B4-BE49-F238E27FC236}">
                <a16:creationId xmlns:a16="http://schemas.microsoft.com/office/drawing/2014/main" id="{364AC6DA-60B7-4165-9951-215F47F2BC07}"/>
              </a:ext>
            </a:extLst>
          </p:cNvPr>
          <p:cNvSpPr/>
          <p:nvPr/>
        </p:nvSpPr>
        <p:spPr>
          <a:xfrm>
            <a:off x="7917903" y="2616981"/>
            <a:ext cx="4074512" cy="923330"/>
          </a:xfrm>
          <a:prstGeom prst="rect">
            <a:avLst/>
          </a:prstGeom>
          <a:noFill/>
        </p:spPr>
        <p:txBody>
          <a:bodyPr wrap="non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Goal-directed</a:t>
            </a:r>
          </a:p>
        </p:txBody>
      </p:sp>
      <p:sp>
        <p:nvSpPr>
          <p:cNvPr id="9" name="Rectangle 8">
            <a:extLst>
              <a:ext uri="{FF2B5EF4-FFF2-40B4-BE49-F238E27FC236}">
                <a16:creationId xmlns:a16="http://schemas.microsoft.com/office/drawing/2014/main" id="{839E7F77-AD72-4BB5-9502-9B40E0DC1D4A}"/>
              </a:ext>
            </a:extLst>
          </p:cNvPr>
          <p:cNvSpPr/>
          <p:nvPr/>
        </p:nvSpPr>
        <p:spPr>
          <a:xfrm>
            <a:off x="7396052" y="3541833"/>
            <a:ext cx="2712602" cy="923330"/>
          </a:xfrm>
          <a:prstGeom prst="rect">
            <a:avLst/>
          </a:prstGeom>
          <a:noFill/>
        </p:spPr>
        <p:txBody>
          <a:bodyPr wrap="non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Practical</a:t>
            </a:r>
          </a:p>
        </p:txBody>
      </p:sp>
      <p:sp>
        <p:nvSpPr>
          <p:cNvPr id="10" name="Rectangle 9">
            <a:extLst>
              <a:ext uri="{FF2B5EF4-FFF2-40B4-BE49-F238E27FC236}">
                <a16:creationId xmlns:a16="http://schemas.microsoft.com/office/drawing/2014/main" id="{34020183-B75C-46AB-88BC-0A6D2197B538}"/>
              </a:ext>
            </a:extLst>
          </p:cNvPr>
          <p:cNvSpPr/>
          <p:nvPr/>
        </p:nvSpPr>
        <p:spPr>
          <a:xfrm>
            <a:off x="8065699" y="4473959"/>
            <a:ext cx="3778920" cy="923330"/>
          </a:xfrm>
          <a:prstGeom prst="rect">
            <a:avLst/>
          </a:prstGeom>
          <a:noFill/>
        </p:spPr>
        <p:txBody>
          <a:bodyPr wrap="non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Accountable</a:t>
            </a:r>
          </a:p>
        </p:txBody>
      </p:sp>
    </p:spTree>
    <p:extLst>
      <p:ext uri="{BB962C8B-B14F-4D97-AF65-F5344CB8AC3E}">
        <p14:creationId xmlns:p14="http://schemas.microsoft.com/office/powerpoint/2010/main" val="228135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Study</a:t>
            </a:r>
          </a:p>
        </p:txBody>
      </p:sp>
      <p:sp>
        <p:nvSpPr>
          <p:cNvPr id="3" name="Text Placeholder 2"/>
          <p:cNvSpPr>
            <a:spLocks noGrp="1"/>
          </p:cNvSpPr>
          <p:nvPr>
            <p:ph type="body" idx="13"/>
          </p:nvPr>
        </p:nvSpPr>
        <p:spPr/>
        <p:txBody>
          <a:bodyPr/>
          <a:lstStyle/>
          <a:p>
            <a:r>
              <a:rPr lang="en-AU" dirty="0"/>
              <a:t>‘Mary’ a 49y/o female cross-referred from Remedy Healthy Heart Program (CAD)</a:t>
            </a:r>
          </a:p>
        </p:txBody>
      </p:sp>
      <p:sp>
        <p:nvSpPr>
          <p:cNvPr id="4" name="Text Placeholder 3"/>
          <p:cNvSpPr>
            <a:spLocks noGrp="1"/>
          </p:cNvSpPr>
          <p:nvPr>
            <p:ph type="body" sz="quarter" idx="15"/>
          </p:nvPr>
        </p:nvSpPr>
        <p:spPr>
          <a:xfrm>
            <a:off x="1020367" y="1782763"/>
            <a:ext cx="10296921" cy="3973113"/>
          </a:xfrm>
        </p:spPr>
        <p:txBody>
          <a:bodyPr/>
          <a:lstStyle/>
          <a:p>
            <a:r>
              <a:rPr lang="en-AU" dirty="0"/>
              <a:t>Presented with overwhelm, guilt and anger relating to her work, family situation and health management</a:t>
            </a:r>
          </a:p>
          <a:p>
            <a:r>
              <a:rPr lang="en-AU" dirty="0"/>
              <a:t>Highly irritable, snappy, often teary, “not taking care of herself”</a:t>
            </a:r>
          </a:p>
          <a:p>
            <a:r>
              <a:rPr lang="en-AU" dirty="0"/>
              <a:t>Engaged in a course of behavioural activation focussing on realistic goal setting and practical problem solving </a:t>
            </a:r>
          </a:p>
          <a:p>
            <a:r>
              <a:rPr lang="en-AU" dirty="0"/>
              <a:t>Achieved end of coaching goals of exercising most days and socialising weekly </a:t>
            </a:r>
          </a:p>
          <a:p>
            <a:r>
              <a:rPr lang="en-AU" dirty="0"/>
              <a:t>Additional achievements</a:t>
            </a:r>
          </a:p>
          <a:p>
            <a:pPr lvl="1"/>
            <a:r>
              <a:rPr lang="en-AU" sz="1800" dirty="0">
                <a:solidFill>
                  <a:schemeClr val="tx2"/>
                </a:solidFill>
              </a:rPr>
              <a:t>Improved sleep</a:t>
            </a:r>
          </a:p>
          <a:p>
            <a:pPr lvl="1"/>
            <a:r>
              <a:rPr lang="en-AU" sz="1800" dirty="0">
                <a:solidFill>
                  <a:schemeClr val="tx2"/>
                </a:solidFill>
              </a:rPr>
              <a:t>Reported improved optimistic outlook</a:t>
            </a:r>
          </a:p>
          <a:p>
            <a:pPr lvl="1"/>
            <a:r>
              <a:rPr lang="en-AU" sz="1800" dirty="0">
                <a:solidFill>
                  <a:schemeClr val="tx2"/>
                </a:solidFill>
              </a:rPr>
              <a:t>By two month follow-up has lost 8kg</a:t>
            </a:r>
          </a:p>
          <a:p>
            <a:pPr lvl="1"/>
            <a:r>
              <a:rPr lang="en-AU" sz="1800" dirty="0">
                <a:solidFill>
                  <a:schemeClr val="tx2"/>
                </a:solidFill>
              </a:rPr>
              <a:t>Reported is now enjoying getting up early once a week with hubby to watch the sunrise ♥</a:t>
            </a:r>
          </a:p>
          <a:p>
            <a:endParaRPr lang="en-AU" dirty="0"/>
          </a:p>
        </p:txBody>
      </p:sp>
      <p:sp>
        <p:nvSpPr>
          <p:cNvPr id="5" name="Slide Number Placeholder 4"/>
          <p:cNvSpPr>
            <a:spLocks noGrp="1"/>
          </p:cNvSpPr>
          <p:nvPr>
            <p:ph type="sldNum" sz="quarter" idx="16"/>
          </p:nvPr>
        </p:nvSpPr>
        <p:spPr/>
        <p:txBody>
          <a:bodyPr/>
          <a:lstStyle/>
          <a:p>
            <a:fld id="{CFE10634-C7B7-E64C-A7D2-655B2A8093C4}" type="slidenum">
              <a:rPr lang="en-US" smtClean="0">
                <a:solidFill>
                  <a:srgbClr val="78BE20"/>
                </a:solidFill>
              </a:rPr>
              <a:pPr/>
              <a:t>12</a:t>
            </a:fld>
            <a:endParaRPr lang="en-US">
              <a:solidFill>
                <a:srgbClr val="78BE20"/>
              </a:solidFill>
            </a:endParaRPr>
          </a:p>
        </p:txBody>
      </p:sp>
    </p:spTree>
    <p:extLst>
      <p:ext uri="{BB962C8B-B14F-4D97-AF65-F5344CB8AC3E}">
        <p14:creationId xmlns:p14="http://schemas.microsoft.com/office/powerpoint/2010/main" val="328855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Study - continued</a:t>
            </a:r>
          </a:p>
        </p:txBody>
      </p:sp>
      <p:sp>
        <p:nvSpPr>
          <p:cNvPr id="3" name="Text Placeholder 2"/>
          <p:cNvSpPr>
            <a:spLocks noGrp="1"/>
          </p:cNvSpPr>
          <p:nvPr>
            <p:ph type="body" idx="13"/>
          </p:nvPr>
        </p:nvSpPr>
        <p:spPr/>
        <p:txBody>
          <a:bodyPr/>
          <a:lstStyle/>
          <a:p>
            <a:r>
              <a:rPr lang="en-AU" dirty="0"/>
              <a:t>Outcome measures</a:t>
            </a:r>
          </a:p>
        </p:txBody>
      </p:sp>
      <p:sp>
        <p:nvSpPr>
          <p:cNvPr id="5" name="Slide Number Placeholder 4"/>
          <p:cNvSpPr>
            <a:spLocks noGrp="1"/>
          </p:cNvSpPr>
          <p:nvPr>
            <p:ph type="sldNum" sz="quarter" idx="16"/>
          </p:nvPr>
        </p:nvSpPr>
        <p:spPr/>
        <p:txBody>
          <a:bodyPr/>
          <a:lstStyle/>
          <a:p>
            <a:fld id="{CFE10634-C7B7-E64C-A7D2-655B2A8093C4}" type="slidenum">
              <a:rPr lang="en-US" smtClean="0">
                <a:solidFill>
                  <a:srgbClr val="78BE20"/>
                </a:solidFill>
              </a:rPr>
              <a:pPr/>
              <a:t>13</a:t>
            </a:fld>
            <a:endParaRPr lang="en-US">
              <a:solidFill>
                <a:srgbClr val="78BE20"/>
              </a:solidFill>
            </a:endParaRPr>
          </a:p>
        </p:txBody>
      </p:sp>
      <p:pic>
        <p:nvPicPr>
          <p:cNvPr id="7" name="Picture 6"/>
          <p:cNvPicPr/>
          <p:nvPr/>
        </p:nvPicPr>
        <p:blipFill rotWithShape="1">
          <a:blip r:embed="rId2" cstate="email">
            <a:extLst>
              <a:ext uri="{28A0092B-C50C-407E-A947-70E740481C1C}">
                <a14:useLocalDpi xmlns:a14="http://schemas.microsoft.com/office/drawing/2010/main" val="0"/>
              </a:ext>
            </a:extLst>
          </a:blip>
          <a:srcRect b="19605"/>
          <a:stretch/>
        </p:blipFill>
        <p:spPr>
          <a:xfrm>
            <a:off x="1020484" y="1782763"/>
            <a:ext cx="4763096" cy="1562417"/>
          </a:xfrm>
          <a:prstGeom prst="rect">
            <a:avLst/>
          </a:prstGeom>
        </p:spPr>
      </p:pic>
      <p:pic>
        <p:nvPicPr>
          <p:cNvPr id="8" name="Picture 7"/>
          <p:cNvPicPr/>
          <p:nvPr/>
        </p:nvPicPr>
        <p:blipFill rotWithShape="1">
          <a:blip r:embed="rId3" cstate="email">
            <a:extLst>
              <a:ext uri="{28A0092B-C50C-407E-A947-70E740481C1C}">
                <a14:useLocalDpi xmlns:a14="http://schemas.microsoft.com/office/drawing/2010/main" val="0"/>
              </a:ext>
            </a:extLst>
          </a:blip>
          <a:srcRect b="18475"/>
          <a:stretch/>
        </p:blipFill>
        <p:spPr>
          <a:xfrm>
            <a:off x="5783580" y="1782763"/>
            <a:ext cx="4389120" cy="1714818"/>
          </a:xfrm>
          <a:prstGeom prst="rect">
            <a:avLst/>
          </a:prstGeom>
        </p:spPr>
      </p:pic>
      <p:pic>
        <p:nvPicPr>
          <p:cNvPr id="9" name="Picture 8"/>
          <p:cNvPicPr/>
          <p:nvPr/>
        </p:nvPicPr>
        <p:blipFill rotWithShape="1">
          <a:blip r:embed="rId4" cstate="email">
            <a:extLst>
              <a:ext uri="{28A0092B-C50C-407E-A947-70E740481C1C}">
                <a14:useLocalDpi xmlns:a14="http://schemas.microsoft.com/office/drawing/2010/main" val="0"/>
              </a:ext>
            </a:extLst>
          </a:blip>
          <a:srcRect b="20353"/>
          <a:stretch/>
        </p:blipFill>
        <p:spPr>
          <a:xfrm>
            <a:off x="1073824" y="3627120"/>
            <a:ext cx="4359236" cy="1816337"/>
          </a:xfrm>
          <a:prstGeom prst="rect">
            <a:avLst/>
          </a:prstGeom>
        </p:spPr>
      </p:pic>
      <p:pic>
        <p:nvPicPr>
          <p:cNvPr id="10" name="Picture 9"/>
          <p:cNvPicPr/>
          <p:nvPr/>
        </p:nvPicPr>
        <p:blipFill rotWithShape="1">
          <a:blip r:embed="rId5" cstate="email">
            <a:extLst>
              <a:ext uri="{28A0092B-C50C-407E-A947-70E740481C1C}">
                <a14:useLocalDpi xmlns:a14="http://schemas.microsoft.com/office/drawing/2010/main" val="0"/>
              </a:ext>
            </a:extLst>
          </a:blip>
          <a:srcRect b="18504"/>
          <a:stretch/>
        </p:blipFill>
        <p:spPr>
          <a:xfrm>
            <a:off x="5906293" y="3702803"/>
            <a:ext cx="4007327" cy="1740654"/>
          </a:xfrm>
          <a:prstGeom prst="rect">
            <a:avLst/>
          </a:prstGeom>
        </p:spPr>
      </p:pic>
    </p:spTree>
    <p:extLst>
      <p:ext uri="{BB962C8B-B14F-4D97-AF65-F5344CB8AC3E}">
        <p14:creationId xmlns:p14="http://schemas.microsoft.com/office/powerpoint/2010/main" val="345245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Comparison of total cohort vs cross referred</a:t>
            </a:r>
          </a:p>
        </p:txBody>
      </p:sp>
      <p:sp>
        <p:nvSpPr>
          <p:cNvPr id="5" name="Slide Number Placeholder 4"/>
          <p:cNvSpPr>
            <a:spLocks noGrp="1"/>
          </p:cNvSpPr>
          <p:nvPr>
            <p:ph type="sldNum" sz="quarter" idx="16"/>
          </p:nvPr>
        </p:nvSpPr>
        <p:spPr/>
        <p:txBody>
          <a:bodyPr/>
          <a:lstStyle/>
          <a:p>
            <a:fld id="{CFE10634-C7B7-E64C-A7D2-655B2A8093C4}" type="slidenum">
              <a:rPr lang="en-US" smtClean="0"/>
              <a:pPr/>
              <a:t>14</a:t>
            </a:fld>
            <a:endParaRPr lang="en-US" dirty="0"/>
          </a:p>
        </p:txBody>
      </p:sp>
      <p:graphicFrame>
        <p:nvGraphicFramePr>
          <p:cNvPr id="13" name="Chart 12"/>
          <p:cNvGraphicFramePr/>
          <p:nvPr>
            <p:extLst>
              <p:ext uri="{D42A27DB-BD31-4B8C-83A1-F6EECF244321}">
                <p14:modId xmlns:p14="http://schemas.microsoft.com/office/powerpoint/2010/main" val="3816015621"/>
              </p:ext>
            </p:extLst>
          </p:nvPr>
        </p:nvGraphicFramePr>
        <p:xfrm>
          <a:off x="449795" y="2292822"/>
          <a:ext cx="6756223" cy="34861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F7C60B0F-8545-9E4B-AD9C-CA8E90BFDEAE}"/>
              </a:ext>
            </a:extLst>
          </p:cNvPr>
          <p:cNvSpPr>
            <a:spLocks noGrp="1"/>
          </p:cNvSpPr>
          <p:nvPr>
            <p:ph type="body" idx="13"/>
          </p:nvPr>
        </p:nvSpPr>
        <p:spPr>
          <a:xfrm>
            <a:off x="1020484" y="1462749"/>
            <a:ext cx="5503146" cy="348054"/>
          </a:xfrm>
        </p:spPr>
        <p:txBody>
          <a:bodyPr/>
          <a:lstStyle/>
          <a:p>
            <a:r>
              <a:rPr lang="en-AU" dirty="0"/>
              <a:t>Symptom severity at first and last measure</a:t>
            </a:r>
          </a:p>
        </p:txBody>
      </p:sp>
      <p:sp>
        <p:nvSpPr>
          <p:cNvPr id="7" name="Text Placeholder 4">
            <a:extLst>
              <a:ext uri="{FF2B5EF4-FFF2-40B4-BE49-F238E27FC236}">
                <a16:creationId xmlns:a16="http://schemas.microsoft.com/office/drawing/2014/main" id="{F7C60B0F-8545-9E4B-AD9C-CA8E90BFDEAE}"/>
              </a:ext>
            </a:extLst>
          </p:cNvPr>
          <p:cNvSpPr>
            <a:spLocks noGrp="1"/>
          </p:cNvSpPr>
          <p:nvPr>
            <p:ph type="body" idx="13"/>
          </p:nvPr>
        </p:nvSpPr>
        <p:spPr>
          <a:xfrm>
            <a:off x="7410733" y="1462749"/>
            <a:ext cx="1925158" cy="348054"/>
          </a:xfrm>
        </p:spPr>
        <p:txBody>
          <a:bodyPr/>
          <a:lstStyle/>
          <a:p>
            <a:r>
              <a:rPr lang="en-AU" dirty="0"/>
              <a:t>Demographics</a:t>
            </a:r>
          </a:p>
        </p:txBody>
      </p:sp>
      <p:graphicFrame>
        <p:nvGraphicFramePr>
          <p:cNvPr id="3" name="Table 2"/>
          <p:cNvGraphicFramePr>
            <a:graphicFrameLocks noGrp="1"/>
          </p:cNvGraphicFramePr>
          <p:nvPr>
            <p:extLst>
              <p:ext uri="{D42A27DB-BD31-4B8C-83A1-F6EECF244321}">
                <p14:modId xmlns:p14="http://schemas.microsoft.com/office/powerpoint/2010/main" val="546890144"/>
              </p:ext>
            </p:extLst>
          </p:nvPr>
        </p:nvGraphicFramePr>
        <p:xfrm>
          <a:off x="7410733" y="2070442"/>
          <a:ext cx="4531059" cy="1733756"/>
        </p:xfrm>
        <a:graphic>
          <a:graphicData uri="http://schemas.openxmlformats.org/drawingml/2006/table">
            <a:tbl>
              <a:tblPr firstRow="1" bandRow="1">
                <a:tableStyleId>{5C22544A-7EE6-4342-B048-85BDC9FD1C3A}</a:tableStyleId>
              </a:tblPr>
              <a:tblGrid>
                <a:gridCol w="1510353">
                  <a:extLst>
                    <a:ext uri="{9D8B030D-6E8A-4147-A177-3AD203B41FA5}">
                      <a16:colId xmlns:a16="http://schemas.microsoft.com/office/drawing/2014/main" val="20000"/>
                    </a:ext>
                  </a:extLst>
                </a:gridCol>
                <a:gridCol w="1382974">
                  <a:extLst>
                    <a:ext uri="{9D8B030D-6E8A-4147-A177-3AD203B41FA5}">
                      <a16:colId xmlns:a16="http://schemas.microsoft.com/office/drawing/2014/main" val="20001"/>
                    </a:ext>
                  </a:extLst>
                </a:gridCol>
                <a:gridCol w="1637732">
                  <a:extLst>
                    <a:ext uri="{9D8B030D-6E8A-4147-A177-3AD203B41FA5}">
                      <a16:colId xmlns:a16="http://schemas.microsoft.com/office/drawing/2014/main" val="20002"/>
                    </a:ext>
                  </a:extLst>
                </a:gridCol>
              </a:tblGrid>
              <a:tr h="546838">
                <a:tc>
                  <a:txBody>
                    <a:bodyPr/>
                    <a:lstStyle/>
                    <a:p>
                      <a:pPr algn="ctr"/>
                      <a:endParaRPr lang="en-AU" dirty="0"/>
                    </a:p>
                  </a:txBody>
                  <a:tcPr/>
                </a:tc>
                <a:tc>
                  <a:txBody>
                    <a:bodyPr/>
                    <a:lstStyle/>
                    <a:p>
                      <a:pPr algn="ctr"/>
                      <a:r>
                        <a:rPr lang="en-AU" dirty="0"/>
                        <a:t>Total</a:t>
                      </a:r>
                    </a:p>
                  </a:txBody>
                  <a:tcPr/>
                </a:tc>
                <a:tc>
                  <a:txBody>
                    <a:bodyPr/>
                    <a:lstStyle/>
                    <a:p>
                      <a:pPr algn="ctr"/>
                      <a:r>
                        <a:rPr lang="en-AU" dirty="0"/>
                        <a:t>Cross-referred</a:t>
                      </a:r>
                    </a:p>
                  </a:txBody>
                  <a:tcPr/>
                </a:tc>
                <a:extLst>
                  <a:ext uri="{0D108BD9-81ED-4DB2-BD59-A6C34878D82A}">
                    <a16:rowId xmlns:a16="http://schemas.microsoft.com/office/drawing/2014/main" val="10000"/>
                  </a:ext>
                </a:extLst>
              </a:tr>
              <a:tr h="5217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dirty="0"/>
                        <a:t>Average</a:t>
                      </a:r>
                      <a:r>
                        <a:rPr lang="en-AU" baseline="0" dirty="0"/>
                        <a:t> age </a:t>
                      </a:r>
                      <a:endParaRPr lang="en-AU" dirty="0"/>
                    </a:p>
                    <a:p>
                      <a:pPr algn="ctr"/>
                      <a:endParaRPr lang="en-AU" dirty="0"/>
                    </a:p>
                  </a:txBody>
                  <a:tcPr/>
                </a:tc>
                <a:tc>
                  <a:txBody>
                    <a:bodyPr/>
                    <a:lstStyle/>
                    <a:p>
                      <a:pPr algn="ctr"/>
                      <a:r>
                        <a:rPr lang="en-AU" dirty="0"/>
                        <a:t>55</a:t>
                      </a:r>
                    </a:p>
                  </a:txBody>
                  <a:tcPr/>
                </a:tc>
                <a:tc>
                  <a:txBody>
                    <a:bodyPr/>
                    <a:lstStyle/>
                    <a:p>
                      <a:pPr algn="ctr"/>
                      <a:r>
                        <a:rPr lang="en-AU" dirty="0"/>
                        <a:t>56</a:t>
                      </a:r>
                    </a:p>
                  </a:txBody>
                  <a:tcPr/>
                </a:tc>
                <a:extLst>
                  <a:ext uri="{0D108BD9-81ED-4DB2-BD59-A6C34878D82A}">
                    <a16:rowId xmlns:a16="http://schemas.microsoft.com/office/drawing/2014/main" val="10001"/>
                  </a:ext>
                </a:extLst>
              </a:tr>
              <a:tr h="546838">
                <a:tc>
                  <a:txBody>
                    <a:bodyPr/>
                    <a:lstStyle/>
                    <a:p>
                      <a:pPr algn="ctr"/>
                      <a:r>
                        <a:rPr lang="en-AU" dirty="0"/>
                        <a:t>Gender</a:t>
                      </a:r>
                    </a:p>
                  </a:txBody>
                  <a:tcPr/>
                </a:tc>
                <a:tc>
                  <a:txBody>
                    <a:bodyPr/>
                    <a:lstStyle/>
                    <a:p>
                      <a:pPr algn="ctr"/>
                      <a:r>
                        <a:rPr lang="en-AU" dirty="0"/>
                        <a:t>74% female</a:t>
                      </a:r>
                    </a:p>
                  </a:txBody>
                  <a:tcPr/>
                </a:tc>
                <a:tc>
                  <a:txBody>
                    <a:bodyPr/>
                    <a:lstStyle/>
                    <a:p>
                      <a:pPr algn="ctr"/>
                      <a:r>
                        <a:rPr lang="en-AU" dirty="0"/>
                        <a:t>72% female</a:t>
                      </a:r>
                    </a:p>
                  </a:txBody>
                  <a:tcPr/>
                </a:tc>
                <a:extLst>
                  <a:ext uri="{0D108BD9-81ED-4DB2-BD59-A6C34878D82A}">
                    <a16:rowId xmlns:a16="http://schemas.microsoft.com/office/drawing/2014/main" val="10002"/>
                  </a:ext>
                </a:extLst>
              </a:tr>
            </a:tbl>
          </a:graphicData>
        </a:graphic>
      </p:graphicFrame>
      <p:sp>
        <p:nvSpPr>
          <p:cNvPr id="8" name="Text Placeholder 5"/>
          <p:cNvSpPr>
            <a:spLocks noGrp="1"/>
          </p:cNvSpPr>
          <p:nvPr>
            <p:ph type="body" sz="quarter" idx="15"/>
          </p:nvPr>
        </p:nvSpPr>
        <p:spPr>
          <a:xfrm>
            <a:off x="7410732" y="4093049"/>
            <a:ext cx="4531059" cy="2109293"/>
          </a:xfrm>
        </p:spPr>
        <p:txBody>
          <a:bodyPr/>
          <a:lstStyle/>
          <a:p>
            <a:pPr>
              <a:spcBef>
                <a:spcPts val="0"/>
              </a:spcBef>
              <a:spcAft>
                <a:spcPts val="600"/>
              </a:spcAft>
            </a:pPr>
            <a:r>
              <a:rPr lang="en-AU" sz="1400" dirty="0">
                <a:solidFill>
                  <a:schemeClr val="tx1"/>
                </a:solidFill>
              </a:rPr>
              <a:t>Overall, MindStep achieved </a:t>
            </a:r>
            <a:r>
              <a:rPr lang="en-AU" sz="1400" b="1" u="sng" dirty="0">
                <a:solidFill>
                  <a:schemeClr val="tx1"/>
                </a:solidFill>
              </a:rPr>
              <a:t>recovery rate &gt;55% </a:t>
            </a:r>
            <a:br>
              <a:rPr lang="en-AU" sz="1400" b="1" u="sng" dirty="0">
                <a:solidFill>
                  <a:schemeClr val="tx1"/>
                </a:solidFill>
              </a:rPr>
            </a:br>
            <a:r>
              <a:rPr lang="en-AU" sz="1400" dirty="0">
                <a:solidFill>
                  <a:schemeClr val="tx1"/>
                </a:solidFill>
              </a:rPr>
              <a:t>(over 18 months, for ~1000 clients); ranging month to month from 31% to 67%</a:t>
            </a:r>
          </a:p>
          <a:p>
            <a:pPr lvl="1">
              <a:spcBef>
                <a:spcPts val="0"/>
              </a:spcBef>
              <a:spcAft>
                <a:spcPts val="600"/>
              </a:spcAft>
            </a:pPr>
            <a:r>
              <a:rPr lang="en-AU" sz="1400" dirty="0"/>
              <a:t>Cross referred cohort – averaged 71%</a:t>
            </a:r>
          </a:p>
          <a:p>
            <a:pPr lvl="1">
              <a:spcBef>
                <a:spcPts val="0"/>
              </a:spcBef>
              <a:spcAft>
                <a:spcPts val="600"/>
              </a:spcAft>
            </a:pPr>
            <a:r>
              <a:rPr lang="en-AU" sz="1400" dirty="0"/>
              <a:t>Reliable improvement – averaged 66%</a:t>
            </a:r>
          </a:p>
          <a:p>
            <a:pPr lvl="1">
              <a:spcBef>
                <a:spcPts val="0"/>
              </a:spcBef>
              <a:spcAft>
                <a:spcPts val="600"/>
              </a:spcAft>
            </a:pPr>
            <a:r>
              <a:rPr lang="en-AU" sz="1400" dirty="0"/>
              <a:t>Relapse rate at 1, 3 and 6 months between 6-9%.</a:t>
            </a:r>
          </a:p>
        </p:txBody>
      </p:sp>
      <p:grpSp>
        <p:nvGrpSpPr>
          <p:cNvPr id="11" name="Group 10"/>
          <p:cNvGrpSpPr/>
          <p:nvPr/>
        </p:nvGrpSpPr>
        <p:grpSpPr>
          <a:xfrm>
            <a:off x="2194560" y="5618074"/>
            <a:ext cx="3100426" cy="14630"/>
            <a:chOff x="2194560" y="5618074"/>
            <a:chExt cx="3100426" cy="14630"/>
          </a:xfrm>
        </p:grpSpPr>
        <p:cxnSp>
          <p:nvCxnSpPr>
            <p:cNvPr id="9" name="Straight Connector 8"/>
            <p:cNvCxnSpPr/>
            <p:nvPr/>
          </p:nvCxnSpPr>
          <p:spPr>
            <a:xfrm>
              <a:off x="2194560" y="5618074"/>
              <a:ext cx="365760" cy="7315"/>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4929226" y="5625389"/>
              <a:ext cx="365760" cy="7315"/>
            </a:xfrm>
            <a:prstGeom prst="line">
              <a:avLst/>
            </a:prstGeom>
            <a:ln>
              <a:prstDash val="dash"/>
            </a:ln>
          </p:spPr>
          <p:style>
            <a:lnRef idx="2">
              <a:schemeClr val="accent5"/>
            </a:lnRef>
            <a:fillRef idx="0">
              <a:schemeClr val="accent5"/>
            </a:fillRef>
            <a:effectRef idx="1">
              <a:schemeClr val="accent5"/>
            </a:effectRef>
            <a:fontRef idx="minor">
              <a:schemeClr val="tx1"/>
            </a:fontRef>
          </p:style>
        </p:cxnSp>
      </p:grpSp>
      <p:pic>
        <p:nvPicPr>
          <p:cNvPr id="14" name="Picture 2" descr="1508210327806_Pasted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4738" y="112712"/>
            <a:ext cx="2228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11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a:t>Evaluation to date</a:t>
            </a:r>
          </a:p>
        </p:txBody>
      </p:sp>
      <p:sp>
        <p:nvSpPr>
          <p:cNvPr id="3" name="Content Placeholder 2"/>
          <p:cNvSpPr>
            <a:spLocks noGrp="1"/>
          </p:cNvSpPr>
          <p:nvPr>
            <p:ph type="body" idx="13"/>
          </p:nvPr>
        </p:nvSpPr>
        <p:spPr/>
        <p:txBody>
          <a:bodyPr/>
          <a:lstStyle/>
          <a:p>
            <a:r>
              <a:rPr lang="en-AU" dirty="0"/>
              <a:t>Two external commissioned evaluation studies by Flinders University</a:t>
            </a:r>
          </a:p>
        </p:txBody>
      </p:sp>
      <p:sp>
        <p:nvSpPr>
          <p:cNvPr id="6" name="Text Placeholder 5"/>
          <p:cNvSpPr>
            <a:spLocks noGrp="1"/>
          </p:cNvSpPr>
          <p:nvPr>
            <p:ph type="body" sz="quarter" idx="15"/>
          </p:nvPr>
        </p:nvSpPr>
        <p:spPr>
          <a:xfrm>
            <a:off x="1020368" y="1782763"/>
            <a:ext cx="10089345" cy="3973113"/>
          </a:xfrm>
        </p:spPr>
        <p:txBody>
          <a:bodyPr/>
          <a:lstStyle/>
          <a:p>
            <a:pPr>
              <a:spcBef>
                <a:spcPts val="0"/>
              </a:spcBef>
              <a:spcAft>
                <a:spcPts val="600"/>
              </a:spcAft>
            </a:pPr>
            <a:r>
              <a:rPr lang="en-AU" dirty="0">
                <a:solidFill>
                  <a:srgbClr val="53585F"/>
                </a:solidFill>
                <a:ea typeface="Geneva" charset="0"/>
              </a:rPr>
              <a:t>Overall, MindStep achieved </a:t>
            </a:r>
            <a:r>
              <a:rPr lang="en-AU" b="1" dirty="0">
                <a:solidFill>
                  <a:srgbClr val="53585F"/>
                </a:solidFill>
                <a:ea typeface="Geneva" charset="0"/>
              </a:rPr>
              <a:t>recovery rate &gt;55% </a:t>
            </a:r>
            <a:r>
              <a:rPr lang="en-AU" dirty="0">
                <a:solidFill>
                  <a:srgbClr val="53585F"/>
                </a:solidFill>
                <a:ea typeface="Geneva" charset="0"/>
              </a:rPr>
              <a:t>(over 18 months); </a:t>
            </a:r>
            <a:br>
              <a:rPr lang="en-AU" dirty="0">
                <a:solidFill>
                  <a:srgbClr val="53585F"/>
                </a:solidFill>
                <a:ea typeface="Geneva" charset="0"/>
              </a:rPr>
            </a:br>
            <a:r>
              <a:rPr lang="en-AU" dirty="0">
                <a:solidFill>
                  <a:srgbClr val="53585F"/>
                </a:solidFill>
                <a:ea typeface="Geneva" charset="0"/>
              </a:rPr>
              <a:t>ranging month to month from 31% to 67%</a:t>
            </a:r>
          </a:p>
          <a:p>
            <a:pPr>
              <a:spcBef>
                <a:spcPts val="0"/>
              </a:spcBef>
              <a:spcAft>
                <a:spcPts val="600"/>
              </a:spcAft>
            </a:pPr>
            <a:r>
              <a:rPr lang="en-AU" dirty="0">
                <a:solidFill>
                  <a:srgbClr val="53585F"/>
                </a:solidFill>
                <a:ea typeface="Geneva" charset="0"/>
              </a:rPr>
              <a:t>Relapse rate at 1, 3 and 6 months between 6-9%</a:t>
            </a:r>
          </a:p>
        </p:txBody>
      </p:sp>
      <p:sp>
        <p:nvSpPr>
          <p:cNvPr id="4" name="Slide Number Placeholder 3"/>
          <p:cNvSpPr>
            <a:spLocks noGrp="1"/>
          </p:cNvSpPr>
          <p:nvPr>
            <p:ph type="sldNum" sz="quarter" idx="16"/>
          </p:nvPr>
        </p:nvSpPr>
        <p:spPr/>
        <p:txBody>
          <a:bodyPr/>
          <a:lstStyle/>
          <a:p>
            <a:fld id="{7F7C0031-9E32-48E8-A4BA-F7CF4E90E5E1}" type="slidenum">
              <a:rPr lang="en-AU" smtClean="0">
                <a:solidFill>
                  <a:srgbClr val="78BE20"/>
                </a:solidFill>
              </a:rPr>
              <a:pPr/>
              <a:t>15</a:t>
            </a:fld>
            <a:endParaRPr lang="en-AU" dirty="0">
              <a:solidFill>
                <a:srgbClr val="78BE20"/>
              </a:solidFill>
            </a:endParaRPr>
          </a:p>
        </p:txBody>
      </p:sp>
      <p:graphicFrame>
        <p:nvGraphicFramePr>
          <p:cNvPr id="11" name="Chart 10"/>
          <p:cNvGraphicFramePr>
            <a:graphicFrameLocks/>
          </p:cNvGraphicFramePr>
          <p:nvPr>
            <p:extLst>
              <p:ext uri="{D42A27DB-BD31-4B8C-83A1-F6EECF244321}">
                <p14:modId xmlns:p14="http://schemas.microsoft.com/office/powerpoint/2010/main" val="2488013489"/>
              </p:ext>
            </p:extLst>
          </p:nvPr>
        </p:nvGraphicFramePr>
        <p:xfrm>
          <a:off x="2042496" y="2739264"/>
          <a:ext cx="8724900" cy="441007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descr="1508210327806_Pasted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8096" y="112712"/>
            <a:ext cx="2228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95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Next Steps</a:t>
            </a:r>
          </a:p>
        </p:txBody>
      </p:sp>
      <p:sp>
        <p:nvSpPr>
          <p:cNvPr id="3" name="Text Placeholder 2"/>
          <p:cNvSpPr>
            <a:spLocks noGrp="1"/>
          </p:cNvSpPr>
          <p:nvPr>
            <p:ph type="body" idx="13"/>
          </p:nvPr>
        </p:nvSpPr>
        <p:spPr/>
        <p:txBody>
          <a:bodyPr/>
          <a:lstStyle/>
          <a:p>
            <a:endParaRPr lang="en-AU"/>
          </a:p>
        </p:txBody>
      </p:sp>
      <p:sp>
        <p:nvSpPr>
          <p:cNvPr id="4" name="Text Placeholder 3"/>
          <p:cNvSpPr>
            <a:spLocks noGrp="1"/>
          </p:cNvSpPr>
          <p:nvPr>
            <p:ph type="body" sz="quarter" idx="15"/>
          </p:nvPr>
        </p:nvSpPr>
        <p:spPr/>
        <p:txBody>
          <a:bodyPr/>
          <a:lstStyle/>
          <a:p>
            <a:r>
              <a:rPr lang="en-AU" dirty="0"/>
              <a:t>Ongoing research partnership </a:t>
            </a:r>
          </a:p>
          <a:p>
            <a:pPr lvl="1"/>
            <a:r>
              <a:rPr lang="en-AU" sz="1800" dirty="0">
                <a:solidFill>
                  <a:schemeClr val="tx2"/>
                </a:solidFill>
              </a:rPr>
              <a:t>Balanced, prospective comparative study to evaluate physical health, self-management and health literacy outcomes of traditional Health coaching cohort vs Health coaching + MindStep cohort </a:t>
            </a:r>
          </a:p>
          <a:p>
            <a:endParaRPr lang="en-AU" dirty="0"/>
          </a:p>
          <a:p>
            <a:r>
              <a:rPr lang="en-AU" dirty="0"/>
              <a:t>Cross referring clients from MindStep to coaching </a:t>
            </a:r>
            <a:br>
              <a:rPr lang="en-AU" dirty="0"/>
            </a:br>
            <a:endParaRPr lang="en-AU" dirty="0"/>
          </a:p>
          <a:p>
            <a:r>
              <a:rPr lang="en-AU" dirty="0"/>
              <a:t>Chronic pain intervention using physical and CBT strategies including psychoeducation, pain catastrophizing, cognitive restructuring, pacing</a:t>
            </a:r>
          </a:p>
          <a:p>
            <a:endParaRPr lang="en-AU" dirty="0"/>
          </a:p>
          <a:p>
            <a:r>
              <a:rPr lang="en-AU" dirty="0"/>
              <a:t>Return to work intervention including problem solving, worry management and goal setting principles </a:t>
            </a:r>
          </a:p>
        </p:txBody>
      </p:sp>
      <p:sp>
        <p:nvSpPr>
          <p:cNvPr id="5" name="Slide Number Placeholder 4"/>
          <p:cNvSpPr>
            <a:spLocks noGrp="1"/>
          </p:cNvSpPr>
          <p:nvPr>
            <p:ph type="sldNum" sz="quarter" idx="16"/>
          </p:nvPr>
        </p:nvSpPr>
        <p:spPr/>
        <p:txBody>
          <a:bodyPr/>
          <a:lstStyle/>
          <a:p>
            <a:fld id="{CFE10634-C7B7-E64C-A7D2-655B2A8093C4}" type="slidenum">
              <a:rPr lang="en-US" smtClean="0">
                <a:solidFill>
                  <a:srgbClr val="78BE20"/>
                </a:solidFill>
              </a:rPr>
              <a:pPr/>
              <a:t>16</a:t>
            </a:fld>
            <a:endParaRPr lang="en-US">
              <a:solidFill>
                <a:srgbClr val="78BE20"/>
              </a:solidFill>
            </a:endParaRPr>
          </a:p>
        </p:txBody>
      </p:sp>
      <p:pic>
        <p:nvPicPr>
          <p:cNvPr id="6" name="Picture 2" descr="1508210327806_Pasted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738" y="82550"/>
            <a:ext cx="2228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44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
        <p:nvSpPr>
          <p:cNvPr id="4" name="Text Placeholder 3"/>
          <p:cNvSpPr>
            <a:spLocks noGrp="1"/>
          </p:cNvSpPr>
          <p:nvPr>
            <p:ph type="body" sz="quarter" idx="15"/>
          </p:nvPr>
        </p:nvSpPr>
        <p:spPr/>
        <p:txBody>
          <a:bodyPr/>
          <a:lstStyle/>
          <a:p>
            <a:r>
              <a:rPr lang="en-AU" dirty="0"/>
              <a:t>We invite any questions for the group this afternoon</a:t>
            </a:r>
          </a:p>
          <a:p>
            <a:r>
              <a:rPr lang="en-AU" dirty="0"/>
              <a:t>Alternatively, feel free to be in touch:</a:t>
            </a:r>
            <a:br>
              <a:rPr lang="en-AU" dirty="0"/>
            </a:br>
            <a:endParaRPr lang="en-AU" dirty="0"/>
          </a:p>
          <a:p>
            <a:pPr lvl="1"/>
            <a:r>
              <a:rPr lang="en-AU" sz="1600" dirty="0">
                <a:hlinkClick r:id="rId2"/>
              </a:rPr>
              <a:t>fiona.glover@flinders.edu.au </a:t>
            </a:r>
            <a:r>
              <a:rPr lang="en-AU" sz="1600" dirty="0"/>
              <a:t>| </a:t>
            </a:r>
            <a:r>
              <a:rPr lang="en-AU" sz="1600" dirty="0">
                <a:hlinkClick r:id="rId3"/>
              </a:rPr>
              <a:t>https://www.linkedin.com/in/fiona-glover-6a8530aa/</a:t>
            </a:r>
            <a:r>
              <a:rPr lang="en-AU" sz="1600" dirty="0"/>
              <a:t> </a:t>
            </a:r>
          </a:p>
          <a:p>
            <a:pPr lvl="1"/>
            <a:endParaRPr lang="en-AU" sz="1600" dirty="0"/>
          </a:p>
          <a:p>
            <a:pPr lvl="1"/>
            <a:r>
              <a:rPr lang="en-AU" sz="1600" dirty="0">
                <a:hlinkClick r:id="rId2"/>
              </a:rPr>
              <a:t>ntepper@remedyhealthcare.com.au</a:t>
            </a:r>
            <a:r>
              <a:rPr lang="en-AU" sz="1600" dirty="0"/>
              <a:t> | </a:t>
            </a:r>
            <a:r>
              <a:rPr lang="en-AU" sz="1600" dirty="0">
                <a:hlinkClick r:id="rId4"/>
              </a:rPr>
              <a:t>https://www.linkedin.com/in/nicci-tepper/</a:t>
            </a:r>
            <a:r>
              <a:rPr lang="en-AU" sz="1600" dirty="0"/>
              <a:t> </a:t>
            </a:r>
          </a:p>
        </p:txBody>
      </p:sp>
      <p:sp>
        <p:nvSpPr>
          <p:cNvPr id="5" name="Slide Number Placeholder 4"/>
          <p:cNvSpPr>
            <a:spLocks noGrp="1"/>
          </p:cNvSpPr>
          <p:nvPr>
            <p:ph type="sldNum" sz="quarter" idx="16"/>
          </p:nvPr>
        </p:nvSpPr>
        <p:spPr/>
        <p:txBody>
          <a:bodyPr/>
          <a:lstStyle/>
          <a:p>
            <a:fld id="{CFE10634-C7B7-E64C-A7D2-655B2A8093C4}" type="slidenum">
              <a:rPr lang="en-US" smtClean="0">
                <a:solidFill>
                  <a:srgbClr val="78BE20"/>
                </a:solidFill>
              </a:rPr>
              <a:pPr/>
              <a:t>17</a:t>
            </a:fld>
            <a:endParaRPr lang="en-US">
              <a:solidFill>
                <a:srgbClr val="78BE20"/>
              </a:solidFill>
            </a:endParaRPr>
          </a:p>
        </p:txBody>
      </p:sp>
      <p:pic>
        <p:nvPicPr>
          <p:cNvPr id="6" name="Picture 2" descr="1508210327806_PastedImag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4237" y="112712"/>
            <a:ext cx="2228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4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8210327806_Pasted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673" y="1263412"/>
            <a:ext cx="2538376" cy="14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7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AU"/>
          </a:p>
        </p:txBody>
      </p:sp>
      <p:sp>
        <p:nvSpPr>
          <p:cNvPr id="3" name="Text Placeholder 2"/>
          <p:cNvSpPr>
            <a:spLocks noGrp="1"/>
          </p:cNvSpPr>
          <p:nvPr>
            <p:ph type="body" sz="quarter" idx="14"/>
          </p:nvPr>
        </p:nvSpPr>
        <p:spPr/>
        <p:txBody>
          <a:bodyPr/>
          <a:lstStyle/>
          <a:p>
            <a:r>
              <a:rPr lang="en-US" dirty="0"/>
              <a:t>Remedy Healthcare – a brief overview </a:t>
            </a:r>
          </a:p>
          <a:p>
            <a:r>
              <a:rPr lang="en-US" dirty="0"/>
              <a:t>Why mental health coaching and why an IAPT model </a:t>
            </a:r>
          </a:p>
          <a:p>
            <a:r>
              <a:rPr lang="en-US" dirty="0"/>
              <a:t>MindStep program</a:t>
            </a:r>
          </a:p>
          <a:p>
            <a:r>
              <a:rPr lang="en-US" dirty="0"/>
              <a:t>Chronic disease management health coaching programs</a:t>
            </a:r>
          </a:p>
          <a:p>
            <a:endParaRPr lang="en-AU" dirty="0"/>
          </a:p>
        </p:txBody>
      </p:sp>
      <p:sp>
        <p:nvSpPr>
          <p:cNvPr id="4" name="Text Placeholder 3"/>
          <p:cNvSpPr>
            <a:spLocks noGrp="1"/>
          </p:cNvSpPr>
          <p:nvPr>
            <p:ph type="body" sz="quarter" idx="15"/>
          </p:nvPr>
        </p:nvSpPr>
        <p:spPr/>
        <p:txBody>
          <a:bodyPr/>
          <a:lstStyle/>
          <a:p>
            <a:r>
              <a:rPr lang="en-US" dirty="0"/>
              <a:t>Integration of services</a:t>
            </a:r>
          </a:p>
          <a:p>
            <a:r>
              <a:rPr lang="en-US" dirty="0"/>
              <a:t>Demographics</a:t>
            </a:r>
          </a:p>
          <a:p>
            <a:r>
              <a:rPr lang="en-US" dirty="0"/>
              <a:t>Outcomes </a:t>
            </a:r>
          </a:p>
          <a:p>
            <a:r>
              <a:rPr lang="en-US" dirty="0"/>
              <a:t>Questions </a:t>
            </a:r>
          </a:p>
          <a:p>
            <a:endParaRPr lang="en-AU" dirty="0"/>
          </a:p>
        </p:txBody>
      </p:sp>
      <p:sp>
        <p:nvSpPr>
          <p:cNvPr id="5" name="Slide Number Placeholder 4"/>
          <p:cNvSpPr>
            <a:spLocks noGrp="1"/>
          </p:cNvSpPr>
          <p:nvPr>
            <p:ph type="sldNum" sz="quarter" idx="16"/>
          </p:nvPr>
        </p:nvSpPr>
        <p:spPr/>
        <p:txBody>
          <a:bodyPr/>
          <a:lstStyle/>
          <a:p>
            <a:fld id="{CFE10634-C7B7-E64C-A7D2-655B2A8093C4}" type="slidenum">
              <a:rPr lang="en-US" smtClean="0"/>
              <a:pPr/>
              <a:t>2</a:t>
            </a:fld>
            <a:endParaRPr lang="en-US"/>
          </a:p>
        </p:txBody>
      </p:sp>
      <p:sp>
        <p:nvSpPr>
          <p:cNvPr id="6" name="Title 5"/>
          <p:cNvSpPr>
            <a:spLocks noGrp="1"/>
          </p:cNvSpPr>
          <p:nvPr>
            <p:ph type="title"/>
          </p:nvPr>
        </p:nvSpPr>
        <p:spPr/>
        <p:txBody>
          <a:bodyPr/>
          <a:lstStyle/>
          <a:p>
            <a:r>
              <a:rPr lang="en-AU" dirty="0"/>
              <a:t>Agenda</a:t>
            </a:r>
          </a:p>
        </p:txBody>
      </p:sp>
      <p:pic>
        <p:nvPicPr>
          <p:cNvPr id="7" name="Picture 2" descr="1508210327806_Pasted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29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fld id="{CFE10634-C7B7-E64C-A7D2-655B2A8093C4}" type="slidenum">
              <a:rPr lang="en-US" smtClean="0"/>
              <a:pPr/>
              <a:t>3</a:t>
            </a:fld>
            <a:endParaRPr lang="en-US"/>
          </a:p>
        </p:txBody>
      </p:sp>
      <p:sp>
        <p:nvSpPr>
          <p:cNvPr id="6" name="Title 5"/>
          <p:cNvSpPr>
            <a:spLocks noGrp="1"/>
          </p:cNvSpPr>
          <p:nvPr>
            <p:ph type="title"/>
          </p:nvPr>
        </p:nvSpPr>
        <p:spPr/>
        <p:txBody>
          <a:bodyPr/>
          <a:lstStyle/>
          <a:p>
            <a:r>
              <a:rPr lang="en-AU" dirty="0"/>
              <a:t>Remedy Healthcare</a:t>
            </a:r>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9964" y="1092037"/>
            <a:ext cx="10496305" cy="520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1508210327806_Pasted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36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case for action is strong and building</a:t>
            </a:r>
          </a:p>
        </p:txBody>
      </p:sp>
      <p:sp>
        <p:nvSpPr>
          <p:cNvPr id="6" name="Text Placeholder 5"/>
          <p:cNvSpPr>
            <a:spLocks noGrp="1"/>
          </p:cNvSpPr>
          <p:nvPr>
            <p:ph type="body" idx="13"/>
          </p:nvPr>
        </p:nvSpPr>
        <p:spPr/>
        <p:txBody>
          <a:bodyPr/>
          <a:lstStyle/>
          <a:p>
            <a:r>
              <a:rPr lang="en-AU" dirty="0"/>
              <a:t>“</a:t>
            </a:r>
            <a:r>
              <a:rPr lang="en-AU" i="1" dirty="0"/>
              <a:t>The status quo is unsustainable</a:t>
            </a:r>
            <a:r>
              <a:rPr lang="en-AU" dirty="0"/>
              <a:t>”</a:t>
            </a:r>
          </a:p>
          <a:p>
            <a:endParaRPr lang="en-US" dirty="0"/>
          </a:p>
        </p:txBody>
      </p:sp>
      <p:sp>
        <p:nvSpPr>
          <p:cNvPr id="5" name="Slide Number Placeholder 4"/>
          <p:cNvSpPr>
            <a:spLocks noGrp="1"/>
          </p:cNvSpPr>
          <p:nvPr>
            <p:ph type="sldNum" sz="quarter" idx="16"/>
          </p:nvPr>
        </p:nvSpPr>
        <p:spPr>
          <a:xfrm>
            <a:off x="11316611" y="935774"/>
            <a:ext cx="451867" cy="365125"/>
          </a:xfrm>
        </p:spPr>
        <p:txBody>
          <a:bodyPr/>
          <a:lstStyle/>
          <a:p>
            <a:fld id="{CFE10634-C7B7-E64C-A7D2-655B2A8093C4}" type="slidenum">
              <a:rPr lang="en-US" smtClean="0"/>
              <a:pPr/>
              <a:t>4</a:t>
            </a:fld>
            <a:endParaRPr lang="en-US" dirty="0"/>
          </a:p>
        </p:txBody>
      </p:sp>
      <p:grpSp>
        <p:nvGrpSpPr>
          <p:cNvPr id="52" name="Group 51"/>
          <p:cNvGrpSpPr/>
          <p:nvPr/>
        </p:nvGrpSpPr>
        <p:grpSpPr>
          <a:xfrm>
            <a:off x="4264679" y="1758823"/>
            <a:ext cx="2184536" cy="2323613"/>
            <a:chOff x="5000193" y="2331375"/>
            <a:chExt cx="2184536" cy="2323613"/>
          </a:xfrm>
        </p:grpSpPr>
        <p:sp>
          <p:nvSpPr>
            <p:cNvPr id="53" name="TextBox 52"/>
            <p:cNvSpPr txBox="1"/>
            <p:nvPr/>
          </p:nvSpPr>
          <p:spPr>
            <a:xfrm>
              <a:off x="5239404" y="3296254"/>
              <a:ext cx="1733901" cy="400091"/>
            </a:xfrm>
            <a:prstGeom prst="rect">
              <a:avLst/>
            </a:prstGeom>
            <a:noFill/>
          </p:spPr>
          <p:txBody>
            <a:bodyPr wrap="none" lIns="91422" tIns="45711" rIns="91422" bIns="45711" rtlCol="0">
              <a:spAutoFit/>
            </a:bodyPr>
            <a:lstStyle/>
            <a:p>
              <a:pPr algn="ctr"/>
              <a:r>
                <a:rPr lang="en-AU" sz="2000" dirty="0">
                  <a:solidFill>
                    <a:srgbClr val="53585F"/>
                  </a:solidFill>
                  <a:ea typeface="Geneva" charset="0"/>
                </a:rPr>
                <a:t>Person centric</a:t>
              </a:r>
              <a:endParaRPr lang="id-ID" sz="2000" b="1" dirty="0">
                <a:cs typeface="Lato Regular"/>
              </a:endParaRPr>
            </a:p>
          </p:txBody>
        </p:sp>
        <p:sp>
          <p:nvSpPr>
            <p:cNvPr id="54" name="TextBox 53"/>
            <p:cNvSpPr txBox="1"/>
            <p:nvPr/>
          </p:nvSpPr>
          <p:spPr>
            <a:xfrm>
              <a:off x="5000193" y="3639344"/>
              <a:ext cx="2184536" cy="1015644"/>
            </a:xfrm>
            <a:prstGeom prst="rect">
              <a:avLst/>
            </a:prstGeom>
            <a:noFill/>
          </p:spPr>
          <p:txBody>
            <a:bodyPr wrap="square" lIns="91422" tIns="45711" rIns="91422" bIns="45711" rtlCol="0">
              <a:spAutoFit/>
            </a:bodyPr>
            <a:lstStyle/>
            <a:p>
              <a:pPr algn="ctr"/>
              <a:r>
                <a:rPr lang="en-AU" sz="1200" dirty="0"/>
                <a:t>Fragmentation and complexity of current health systems that were </a:t>
              </a:r>
              <a:r>
                <a:rPr lang="en-AU" sz="1200" b="1" dirty="0"/>
                <a:t>provider centric</a:t>
              </a:r>
              <a:r>
                <a:rPr lang="en-AU" sz="1200" dirty="0"/>
                <a:t>, rather than,</a:t>
              </a:r>
              <a:r>
                <a:rPr lang="en-AU" sz="1200" b="1" dirty="0"/>
                <a:t> person-centred</a:t>
              </a:r>
              <a:r>
                <a:rPr lang="en-AU" sz="1200" dirty="0"/>
                <a:t>  are now widely recognised.</a:t>
              </a:r>
            </a:p>
          </p:txBody>
        </p:sp>
        <p:grpSp>
          <p:nvGrpSpPr>
            <p:cNvPr id="55" name="Group 54"/>
            <p:cNvGrpSpPr/>
            <p:nvPr/>
          </p:nvGrpSpPr>
          <p:grpSpPr>
            <a:xfrm>
              <a:off x="5604904" y="2331375"/>
              <a:ext cx="1012269" cy="1027046"/>
              <a:chOff x="2285781" y="4847654"/>
              <a:chExt cx="952480" cy="966132"/>
            </a:xfrm>
          </p:grpSpPr>
          <p:sp>
            <p:nvSpPr>
              <p:cNvPr id="57" name="Oval 56"/>
              <p:cNvSpPr/>
              <p:nvPr/>
            </p:nvSpPr>
            <p:spPr bwMode="auto">
              <a:xfrm>
                <a:off x="2346028" y="4908764"/>
                <a:ext cx="840592" cy="852640"/>
              </a:xfrm>
              <a:prstGeom prst="ellipse">
                <a:avLst/>
              </a:prstGeom>
              <a:solidFill>
                <a:schemeClr val="accent3">
                  <a:lumMod val="7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sp>
            <p:nvSpPr>
              <p:cNvPr id="58" name="Oval 57"/>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grpSp>
        <p:sp>
          <p:nvSpPr>
            <p:cNvPr id="56" name="Freeform 55"/>
            <p:cNvSpPr>
              <a:spLocks noEditPoints="1"/>
            </p:cNvSpPr>
            <p:nvPr/>
          </p:nvSpPr>
          <p:spPr bwMode="auto">
            <a:xfrm>
              <a:off x="5943136" y="2643096"/>
              <a:ext cx="351095" cy="350930"/>
            </a:xfrm>
            <a:custGeom>
              <a:avLst/>
              <a:gdLst>
                <a:gd name="T0" fmla="*/ 1726 w 2124"/>
                <a:gd name="T1" fmla="*/ 1327 h 2123"/>
                <a:gd name="T2" fmla="*/ 1726 w 2124"/>
                <a:gd name="T3" fmla="*/ 929 h 2123"/>
                <a:gd name="T4" fmla="*/ 1195 w 2124"/>
                <a:gd name="T5" fmla="*/ 929 h 2123"/>
                <a:gd name="T6" fmla="*/ 1195 w 2124"/>
                <a:gd name="T7" fmla="*/ 796 h 2123"/>
                <a:gd name="T8" fmla="*/ 1593 w 2124"/>
                <a:gd name="T9" fmla="*/ 796 h 2123"/>
                <a:gd name="T10" fmla="*/ 1593 w 2124"/>
                <a:gd name="T11" fmla="*/ 0 h 2123"/>
                <a:gd name="T12" fmla="*/ 664 w 2124"/>
                <a:gd name="T13" fmla="*/ 0 h 2123"/>
                <a:gd name="T14" fmla="*/ 664 w 2124"/>
                <a:gd name="T15" fmla="*/ 796 h 2123"/>
                <a:gd name="T16" fmla="*/ 1062 w 2124"/>
                <a:gd name="T17" fmla="*/ 796 h 2123"/>
                <a:gd name="T18" fmla="*/ 1062 w 2124"/>
                <a:gd name="T19" fmla="*/ 929 h 2123"/>
                <a:gd name="T20" fmla="*/ 399 w 2124"/>
                <a:gd name="T21" fmla="*/ 929 h 2123"/>
                <a:gd name="T22" fmla="*/ 399 w 2124"/>
                <a:gd name="T23" fmla="*/ 1327 h 2123"/>
                <a:gd name="T24" fmla="*/ 0 w 2124"/>
                <a:gd name="T25" fmla="*/ 1327 h 2123"/>
                <a:gd name="T26" fmla="*/ 0 w 2124"/>
                <a:gd name="T27" fmla="*/ 2123 h 2123"/>
                <a:gd name="T28" fmla="*/ 930 w 2124"/>
                <a:gd name="T29" fmla="*/ 2123 h 2123"/>
                <a:gd name="T30" fmla="*/ 930 w 2124"/>
                <a:gd name="T31" fmla="*/ 1327 h 2123"/>
                <a:gd name="T32" fmla="*/ 531 w 2124"/>
                <a:gd name="T33" fmla="*/ 1327 h 2123"/>
                <a:gd name="T34" fmla="*/ 531 w 2124"/>
                <a:gd name="T35" fmla="*/ 1061 h 2123"/>
                <a:gd name="T36" fmla="*/ 1593 w 2124"/>
                <a:gd name="T37" fmla="*/ 1061 h 2123"/>
                <a:gd name="T38" fmla="*/ 1593 w 2124"/>
                <a:gd name="T39" fmla="*/ 1327 h 2123"/>
                <a:gd name="T40" fmla="*/ 1195 w 2124"/>
                <a:gd name="T41" fmla="*/ 1327 h 2123"/>
                <a:gd name="T42" fmla="*/ 1195 w 2124"/>
                <a:gd name="T43" fmla="*/ 2123 h 2123"/>
                <a:gd name="T44" fmla="*/ 2124 w 2124"/>
                <a:gd name="T45" fmla="*/ 2123 h 2123"/>
                <a:gd name="T46" fmla="*/ 2124 w 2124"/>
                <a:gd name="T47" fmla="*/ 1327 h 2123"/>
                <a:gd name="T48" fmla="*/ 1726 w 2124"/>
                <a:gd name="T49" fmla="*/ 1327 h 2123"/>
                <a:gd name="T50" fmla="*/ 797 w 2124"/>
                <a:gd name="T51" fmla="*/ 1460 h 2123"/>
                <a:gd name="T52" fmla="*/ 797 w 2124"/>
                <a:gd name="T53" fmla="*/ 1592 h 2123"/>
                <a:gd name="T54" fmla="*/ 133 w 2124"/>
                <a:gd name="T55" fmla="*/ 1592 h 2123"/>
                <a:gd name="T56" fmla="*/ 133 w 2124"/>
                <a:gd name="T57" fmla="*/ 1460 h 2123"/>
                <a:gd name="T58" fmla="*/ 797 w 2124"/>
                <a:gd name="T59" fmla="*/ 1460 h 2123"/>
                <a:gd name="T60" fmla="*/ 797 w 2124"/>
                <a:gd name="T61" fmla="*/ 265 h 2123"/>
                <a:gd name="T62" fmla="*/ 797 w 2124"/>
                <a:gd name="T63" fmla="*/ 132 h 2123"/>
                <a:gd name="T64" fmla="*/ 1460 w 2124"/>
                <a:gd name="T65" fmla="*/ 132 h 2123"/>
                <a:gd name="T66" fmla="*/ 1460 w 2124"/>
                <a:gd name="T67" fmla="*/ 265 h 2123"/>
                <a:gd name="T68" fmla="*/ 797 w 2124"/>
                <a:gd name="T69" fmla="*/ 265 h 2123"/>
                <a:gd name="T70" fmla="*/ 1991 w 2124"/>
                <a:gd name="T71" fmla="*/ 1592 h 2123"/>
                <a:gd name="T72" fmla="*/ 1328 w 2124"/>
                <a:gd name="T73" fmla="*/ 1592 h 2123"/>
                <a:gd name="T74" fmla="*/ 1328 w 2124"/>
                <a:gd name="T75" fmla="*/ 1460 h 2123"/>
                <a:gd name="T76" fmla="*/ 1991 w 2124"/>
                <a:gd name="T77" fmla="*/ 1460 h 2123"/>
                <a:gd name="T78" fmla="*/ 1991 w 2124"/>
                <a:gd name="T79" fmla="*/ 1592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id-ID" sz="900"/>
            </a:p>
          </p:txBody>
        </p:sp>
      </p:grpSp>
      <p:grpSp>
        <p:nvGrpSpPr>
          <p:cNvPr id="59" name="Group 58"/>
          <p:cNvGrpSpPr/>
          <p:nvPr/>
        </p:nvGrpSpPr>
        <p:grpSpPr>
          <a:xfrm>
            <a:off x="8761090" y="1758822"/>
            <a:ext cx="2474166" cy="2133644"/>
            <a:chOff x="7210975" y="4241198"/>
            <a:chExt cx="2474167" cy="2133644"/>
          </a:xfrm>
        </p:grpSpPr>
        <p:sp>
          <p:nvSpPr>
            <p:cNvPr id="60" name="TextBox 59"/>
            <p:cNvSpPr txBox="1"/>
            <p:nvPr/>
          </p:nvSpPr>
          <p:spPr>
            <a:xfrm>
              <a:off x="7210975" y="5200773"/>
              <a:ext cx="2474167" cy="400091"/>
            </a:xfrm>
            <a:prstGeom prst="rect">
              <a:avLst/>
            </a:prstGeom>
            <a:noFill/>
          </p:spPr>
          <p:txBody>
            <a:bodyPr wrap="none" lIns="91422" tIns="45711" rIns="91422" bIns="45711" rtlCol="0">
              <a:spAutoFit/>
            </a:bodyPr>
            <a:lstStyle/>
            <a:p>
              <a:pPr algn="ctr"/>
              <a:r>
                <a:rPr lang="en-AU" sz="2000" dirty="0">
                  <a:solidFill>
                    <a:srgbClr val="53585F"/>
                  </a:solidFill>
                  <a:ea typeface="Geneva" charset="0"/>
                </a:rPr>
                <a:t>Stepped care models</a:t>
              </a:r>
              <a:endParaRPr lang="id-ID" sz="2000" b="1" dirty="0">
                <a:cs typeface="Lato Regular"/>
              </a:endParaRPr>
            </a:p>
          </p:txBody>
        </p:sp>
        <p:sp>
          <p:nvSpPr>
            <p:cNvPr id="61" name="TextBox 60"/>
            <p:cNvSpPr txBox="1"/>
            <p:nvPr/>
          </p:nvSpPr>
          <p:spPr>
            <a:xfrm>
              <a:off x="7354743" y="5543863"/>
              <a:ext cx="2184536" cy="830979"/>
            </a:xfrm>
            <a:prstGeom prst="rect">
              <a:avLst/>
            </a:prstGeom>
            <a:noFill/>
          </p:spPr>
          <p:txBody>
            <a:bodyPr wrap="square" lIns="91422" tIns="45711" rIns="91422" bIns="45711" rtlCol="0">
              <a:spAutoFit/>
            </a:bodyPr>
            <a:lstStyle/>
            <a:p>
              <a:pPr algn="ctr"/>
              <a:r>
                <a:rPr lang="en-AU" sz="1200" dirty="0">
                  <a:solidFill>
                    <a:srgbClr val="53585F"/>
                  </a:solidFill>
                  <a:ea typeface="Geneva" charset="0"/>
                </a:rPr>
                <a:t>Shift towards </a:t>
              </a:r>
              <a:r>
                <a:rPr lang="en-AU" sz="1200" b="1" dirty="0">
                  <a:solidFill>
                    <a:srgbClr val="53585F"/>
                  </a:solidFill>
                  <a:ea typeface="Geneva" charset="0"/>
                </a:rPr>
                <a:t>community / home based and stepped care models</a:t>
              </a:r>
              <a:r>
                <a:rPr lang="en-AU" sz="1200" dirty="0">
                  <a:solidFill>
                    <a:srgbClr val="53585F"/>
                  </a:solidFill>
                  <a:ea typeface="Geneva" charset="0"/>
                </a:rPr>
                <a:t> underpin all recent health reform platforms.</a:t>
              </a:r>
            </a:p>
          </p:txBody>
        </p:sp>
        <p:grpSp>
          <p:nvGrpSpPr>
            <p:cNvPr id="62" name="Group 61"/>
            <p:cNvGrpSpPr/>
            <p:nvPr/>
          </p:nvGrpSpPr>
          <p:grpSpPr>
            <a:xfrm>
              <a:off x="7932738" y="4241198"/>
              <a:ext cx="1012269" cy="1027046"/>
              <a:chOff x="2285781" y="4847654"/>
              <a:chExt cx="952480" cy="966132"/>
            </a:xfrm>
          </p:grpSpPr>
          <p:sp>
            <p:nvSpPr>
              <p:cNvPr id="66" name="Oval 65"/>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sp>
            <p:nvSpPr>
              <p:cNvPr id="67" name="Oval 6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grpSp>
        <p:grpSp>
          <p:nvGrpSpPr>
            <p:cNvPr id="63" name="Group 62"/>
            <p:cNvGrpSpPr/>
            <p:nvPr/>
          </p:nvGrpSpPr>
          <p:grpSpPr>
            <a:xfrm>
              <a:off x="8304551" y="4531751"/>
              <a:ext cx="268642" cy="461460"/>
              <a:chOff x="3853981" y="5019132"/>
              <a:chExt cx="167900" cy="288409"/>
            </a:xfrm>
          </p:grpSpPr>
          <p:sp>
            <p:nvSpPr>
              <p:cNvPr id="64" name="Freeform: Shape 454"/>
              <p:cNvSpPr/>
              <p:nvPr/>
            </p:nvSpPr>
            <p:spPr>
              <a:xfrm>
                <a:off x="3878354" y="5066527"/>
                <a:ext cx="119155" cy="180086"/>
              </a:xfrm>
              <a:custGeom>
                <a:avLst/>
                <a:gdLst/>
                <a:ahLst/>
                <a:cxnLst>
                  <a:cxn ang="3cd4">
                    <a:pos x="hc" y="t"/>
                  </a:cxn>
                  <a:cxn ang="cd2">
                    <a:pos x="l" y="vc"/>
                  </a:cxn>
                  <a:cxn ang="cd4">
                    <a:pos x="hc" y="b"/>
                  </a:cxn>
                  <a:cxn ang="0">
                    <a:pos x="r" y="vc"/>
                  </a:cxn>
                </a:cxnLst>
                <a:rect l="l" t="t" r="r" b="b"/>
                <a:pathLst>
                  <a:path w="89" h="134">
                    <a:moveTo>
                      <a:pt x="45" y="134"/>
                    </a:moveTo>
                    <a:lnTo>
                      <a:pt x="0" y="134"/>
                    </a:lnTo>
                    <a:lnTo>
                      <a:pt x="0" y="0"/>
                    </a:lnTo>
                    <a:lnTo>
                      <a:pt x="89" y="0"/>
                    </a:lnTo>
                    <a:lnTo>
                      <a:pt x="89" y="134"/>
                    </a:lnTo>
                    <a:close/>
                  </a:path>
                </a:pathLst>
              </a:custGeom>
              <a:solidFill>
                <a:schemeClr val="bg1">
                  <a:alpha val="30000"/>
                </a:schemeClr>
              </a:solidFill>
              <a:ln cap="flat">
                <a:noFill/>
                <a:prstDash val="solid"/>
              </a:ln>
            </p:spPr>
            <p:txBody>
              <a:bodyPr vert="horz" wrap="none" lIns="90000" tIns="45000" rIns="90000" bIns="45000" anchor="ctr" anchorCtr="1" compatLnSpc="0"/>
              <a:lstStyle/>
              <a:p>
                <a:pPr hangingPunct="0"/>
                <a:endParaRPr lang="en-AU">
                  <a:latin typeface="Arial" pitchFamily="18"/>
                  <a:ea typeface="DIN" pitchFamily="2"/>
                  <a:cs typeface="Arial" pitchFamily="2"/>
                </a:endParaRPr>
              </a:p>
            </p:txBody>
          </p:sp>
          <p:sp>
            <p:nvSpPr>
              <p:cNvPr id="65" name="Freeform: Shape 455"/>
              <p:cNvSpPr/>
              <p:nvPr/>
            </p:nvSpPr>
            <p:spPr>
              <a:xfrm>
                <a:off x="3853981" y="5019132"/>
                <a:ext cx="167900" cy="288409"/>
              </a:xfrm>
              <a:custGeom>
                <a:avLst/>
                <a:gdLst/>
                <a:ahLst/>
                <a:cxnLst>
                  <a:cxn ang="3cd4">
                    <a:pos x="hc" y="t"/>
                  </a:cxn>
                  <a:cxn ang="cd2">
                    <a:pos x="l" y="vc"/>
                  </a:cxn>
                  <a:cxn ang="cd4">
                    <a:pos x="hc" y="b"/>
                  </a:cxn>
                  <a:cxn ang="0">
                    <a:pos x="r" y="vc"/>
                  </a:cxn>
                </a:cxnLst>
                <a:rect l="l" t="t" r="r" b="b"/>
                <a:pathLst>
                  <a:path w="125" h="214">
                    <a:moveTo>
                      <a:pt x="103" y="0"/>
                    </a:moveTo>
                    <a:lnTo>
                      <a:pt x="22" y="0"/>
                    </a:lnTo>
                    <a:cubicBezTo>
                      <a:pt x="10" y="0"/>
                      <a:pt x="0" y="10"/>
                      <a:pt x="0" y="22"/>
                    </a:cubicBezTo>
                    <a:lnTo>
                      <a:pt x="0" y="192"/>
                    </a:lnTo>
                    <a:cubicBezTo>
                      <a:pt x="0" y="204"/>
                      <a:pt x="10" y="214"/>
                      <a:pt x="22" y="214"/>
                    </a:cubicBezTo>
                    <a:lnTo>
                      <a:pt x="103" y="214"/>
                    </a:lnTo>
                    <a:cubicBezTo>
                      <a:pt x="115" y="214"/>
                      <a:pt x="125" y="204"/>
                      <a:pt x="125" y="192"/>
                    </a:cubicBezTo>
                    <a:lnTo>
                      <a:pt x="125" y="22"/>
                    </a:lnTo>
                    <a:cubicBezTo>
                      <a:pt x="125" y="10"/>
                      <a:pt x="115" y="0"/>
                      <a:pt x="103" y="0"/>
                    </a:cubicBezTo>
                    <a:close/>
                    <a:moveTo>
                      <a:pt x="63" y="207"/>
                    </a:moveTo>
                    <a:cubicBezTo>
                      <a:pt x="54" y="207"/>
                      <a:pt x="47" y="200"/>
                      <a:pt x="47" y="192"/>
                    </a:cubicBezTo>
                    <a:cubicBezTo>
                      <a:pt x="47" y="183"/>
                      <a:pt x="54" y="176"/>
                      <a:pt x="63" y="176"/>
                    </a:cubicBezTo>
                    <a:cubicBezTo>
                      <a:pt x="71" y="176"/>
                      <a:pt x="78" y="183"/>
                      <a:pt x="78" y="192"/>
                    </a:cubicBezTo>
                    <a:cubicBezTo>
                      <a:pt x="78" y="200"/>
                      <a:pt x="71" y="207"/>
                      <a:pt x="63" y="207"/>
                    </a:cubicBezTo>
                    <a:close/>
                    <a:moveTo>
                      <a:pt x="18" y="169"/>
                    </a:moveTo>
                    <a:lnTo>
                      <a:pt x="18" y="35"/>
                    </a:lnTo>
                    <a:lnTo>
                      <a:pt x="107" y="35"/>
                    </a:lnTo>
                    <a:lnTo>
                      <a:pt x="107" y="169"/>
                    </a:lnTo>
                    <a:close/>
                  </a:path>
                </a:pathLst>
              </a:custGeom>
              <a:solidFill>
                <a:schemeClr val="bg1"/>
              </a:solidFill>
              <a:ln cap="flat">
                <a:noFill/>
                <a:prstDash val="solid"/>
              </a:ln>
            </p:spPr>
            <p:txBody>
              <a:bodyPr vert="horz" wrap="none" lIns="90000" tIns="45000" rIns="90000" bIns="45000" anchor="ctr" anchorCtr="1" compatLnSpc="0"/>
              <a:lstStyle/>
              <a:p>
                <a:pPr hangingPunct="0"/>
                <a:endParaRPr lang="en-AU">
                  <a:latin typeface="Arial" pitchFamily="18"/>
                  <a:ea typeface="DIN" pitchFamily="2"/>
                  <a:cs typeface="Arial" pitchFamily="2"/>
                </a:endParaRPr>
              </a:p>
            </p:txBody>
          </p:sp>
        </p:grpSp>
      </p:grpSp>
      <p:grpSp>
        <p:nvGrpSpPr>
          <p:cNvPr id="68" name="Group 67"/>
          <p:cNvGrpSpPr/>
          <p:nvPr/>
        </p:nvGrpSpPr>
        <p:grpSpPr>
          <a:xfrm>
            <a:off x="1967769" y="3713704"/>
            <a:ext cx="2184536" cy="2506374"/>
            <a:chOff x="2876630" y="4227522"/>
            <a:chExt cx="2184536" cy="2506374"/>
          </a:xfrm>
        </p:grpSpPr>
        <p:sp>
          <p:nvSpPr>
            <p:cNvPr id="69" name="TextBox 68"/>
            <p:cNvSpPr txBox="1"/>
            <p:nvPr/>
          </p:nvSpPr>
          <p:spPr>
            <a:xfrm>
              <a:off x="3402021" y="5190496"/>
              <a:ext cx="1164064" cy="400091"/>
            </a:xfrm>
            <a:prstGeom prst="rect">
              <a:avLst/>
            </a:prstGeom>
            <a:noFill/>
          </p:spPr>
          <p:txBody>
            <a:bodyPr wrap="none" lIns="91422" tIns="45711" rIns="91422" bIns="45711" rtlCol="0">
              <a:spAutoFit/>
            </a:bodyPr>
            <a:lstStyle/>
            <a:p>
              <a:pPr algn="ctr"/>
              <a:r>
                <a:rPr lang="en-AU" sz="2000" dirty="0">
                  <a:solidFill>
                    <a:srgbClr val="53585F"/>
                  </a:solidFill>
                  <a:ea typeface="Geneva" charset="0"/>
                </a:rPr>
                <a:t>Evidence</a:t>
              </a:r>
              <a:endParaRPr lang="id-ID" sz="2000" b="1" dirty="0">
                <a:cs typeface="Lato Regular"/>
              </a:endParaRPr>
            </a:p>
          </p:txBody>
        </p:sp>
        <p:sp>
          <p:nvSpPr>
            <p:cNvPr id="70" name="TextBox 69"/>
            <p:cNvSpPr txBox="1"/>
            <p:nvPr/>
          </p:nvSpPr>
          <p:spPr>
            <a:xfrm>
              <a:off x="2876630" y="5533586"/>
              <a:ext cx="2184536" cy="1200310"/>
            </a:xfrm>
            <a:prstGeom prst="rect">
              <a:avLst/>
            </a:prstGeom>
            <a:noFill/>
          </p:spPr>
          <p:txBody>
            <a:bodyPr wrap="square" lIns="91422" tIns="45711" rIns="91422" bIns="45711" rtlCol="0">
              <a:spAutoFit/>
            </a:bodyPr>
            <a:lstStyle/>
            <a:p>
              <a:pPr algn="ctr" defTabSz="323785">
                <a:lnSpc>
                  <a:spcPct val="120000"/>
                </a:lnSpc>
                <a:spcBef>
                  <a:spcPts val="850"/>
                </a:spcBef>
                <a:defRPr/>
              </a:pPr>
              <a:r>
                <a:rPr lang="en-AU" sz="1200" dirty="0">
                  <a:solidFill>
                    <a:srgbClr val="53585F"/>
                  </a:solidFill>
                  <a:ea typeface="Geneva" charset="0"/>
                </a:rPr>
                <a:t>We have the </a:t>
              </a:r>
              <a:r>
                <a:rPr lang="en-AU" sz="1200" b="1" dirty="0">
                  <a:solidFill>
                    <a:srgbClr val="53585F"/>
                  </a:solidFill>
                  <a:ea typeface="Geneva" charset="0"/>
                </a:rPr>
                <a:t>evidence</a:t>
              </a:r>
              <a:r>
                <a:rPr lang="en-AU" sz="1200" dirty="0">
                  <a:solidFill>
                    <a:srgbClr val="53585F"/>
                  </a:solidFill>
                  <a:ea typeface="Geneva" charset="0"/>
                </a:rPr>
                <a:t> for action, but we don’t always have the policies, structures or systems to translate this into practice.</a:t>
              </a:r>
            </a:p>
          </p:txBody>
        </p:sp>
        <p:grpSp>
          <p:nvGrpSpPr>
            <p:cNvPr id="71" name="Group 70"/>
            <p:cNvGrpSpPr/>
            <p:nvPr/>
          </p:nvGrpSpPr>
          <p:grpSpPr>
            <a:xfrm>
              <a:off x="3475920" y="4227522"/>
              <a:ext cx="1012269" cy="1027046"/>
              <a:chOff x="2285781" y="4847654"/>
              <a:chExt cx="952480" cy="966132"/>
            </a:xfrm>
          </p:grpSpPr>
          <p:sp>
            <p:nvSpPr>
              <p:cNvPr id="80" name="Oval 79"/>
              <p:cNvSpPr/>
              <p:nvPr/>
            </p:nvSpPr>
            <p:spPr bwMode="auto">
              <a:xfrm>
                <a:off x="2346028" y="4908764"/>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sp>
            <p:nvSpPr>
              <p:cNvPr id="81" name="Oval 80"/>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grpSp>
        <p:grpSp>
          <p:nvGrpSpPr>
            <p:cNvPr id="72" name="Group 71"/>
            <p:cNvGrpSpPr/>
            <p:nvPr/>
          </p:nvGrpSpPr>
          <p:grpSpPr>
            <a:xfrm>
              <a:off x="3775749" y="4569101"/>
              <a:ext cx="412609" cy="392609"/>
              <a:chOff x="1588" y="4763"/>
              <a:chExt cx="6746875" cy="6419850"/>
            </a:xfrm>
            <a:solidFill>
              <a:schemeClr val="bg1"/>
            </a:solidFill>
          </p:grpSpPr>
          <p:sp>
            <p:nvSpPr>
              <p:cNvPr id="73"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4"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5"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6" name="Freeform 8"/>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7" name="Freeform 9"/>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8" name="Freeform 10"/>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9" name="Freeform 11"/>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grpSp>
      </p:grpSp>
      <p:grpSp>
        <p:nvGrpSpPr>
          <p:cNvPr id="82" name="Group 81"/>
          <p:cNvGrpSpPr/>
          <p:nvPr/>
        </p:nvGrpSpPr>
        <p:grpSpPr>
          <a:xfrm>
            <a:off x="6644965" y="3567404"/>
            <a:ext cx="2184536" cy="2700072"/>
            <a:chOff x="9393364" y="2304378"/>
            <a:chExt cx="2184536" cy="2700072"/>
          </a:xfrm>
        </p:grpSpPr>
        <p:sp>
          <p:nvSpPr>
            <p:cNvPr id="83" name="TextBox 82"/>
            <p:cNvSpPr txBox="1"/>
            <p:nvPr/>
          </p:nvSpPr>
          <p:spPr>
            <a:xfrm>
              <a:off x="9842834" y="3276384"/>
              <a:ext cx="1315900" cy="400091"/>
            </a:xfrm>
            <a:prstGeom prst="rect">
              <a:avLst/>
            </a:prstGeom>
            <a:noFill/>
          </p:spPr>
          <p:txBody>
            <a:bodyPr wrap="none" lIns="91422" tIns="45711" rIns="91422" bIns="45711" rtlCol="0">
              <a:spAutoFit/>
            </a:bodyPr>
            <a:lstStyle/>
            <a:p>
              <a:pPr algn="ctr"/>
              <a:r>
                <a:rPr lang="en-AU" sz="2000" dirty="0">
                  <a:solidFill>
                    <a:srgbClr val="53585F"/>
                  </a:solidFill>
                  <a:ea typeface="Geneva" charset="0"/>
                </a:rPr>
                <a:t>Innovation</a:t>
              </a:r>
              <a:endParaRPr lang="id-ID" sz="2000" b="1" dirty="0">
                <a:cs typeface="Lato Regular"/>
              </a:endParaRPr>
            </a:p>
          </p:txBody>
        </p:sp>
        <p:sp>
          <p:nvSpPr>
            <p:cNvPr id="84" name="TextBox 83"/>
            <p:cNvSpPr txBox="1"/>
            <p:nvPr/>
          </p:nvSpPr>
          <p:spPr>
            <a:xfrm>
              <a:off x="9393364" y="3619474"/>
              <a:ext cx="2184536" cy="1384976"/>
            </a:xfrm>
            <a:prstGeom prst="rect">
              <a:avLst/>
            </a:prstGeom>
            <a:noFill/>
          </p:spPr>
          <p:txBody>
            <a:bodyPr wrap="square" lIns="91422" tIns="45711" rIns="91422" bIns="45711" rtlCol="0">
              <a:spAutoFit/>
            </a:bodyPr>
            <a:lstStyle/>
            <a:p>
              <a:pPr algn="ctr">
                <a:spcBef>
                  <a:spcPts val="850"/>
                </a:spcBef>
                <a:defRPr/>
              </a:pPr>
              <a:r>
                <a:rPr lang="en-AU" sz="1200" dirty="0"/>
                <a:t>Healthcare </a:t>
              </a:r>
              <a:r>
                <a:rPr lang="en-AU" sz="1200" b="1" dirty="0"/>
                <a:t>innovation</a:t>
              </a:r>
              <a:r>
                <a:rPr lang="en-AU" sz="1200" dirty="0"/>
                <a:t> requires an ability to act and transcend barriers, to disrupt current structures and enable adaptation and emergence to occur within the complex system.</a:t>
              </a:r>
            </a:p>
          </p:txBody>
        </p:sp>
        <p:grpSp>
          <p:nvGrpSpPr>
            <p:cNvPr id="85" name="Group 84"/>
            <p:cNvGrpSpPr/>
            <p:nvPr/>
          </p:nvGrpSpPr>
          <p:grpSpPr>
            <a:xfrm>
              <a:off x="9988886" y="2304378"/>
              <a:ext cx="1012269" cy="1027046"/>
              <a:chOff x="2285781" y="4847654"/>
              <a:chExt cx="952480" cy="966132"/>
            </a:xfrm>
          </p:grpSpPr>
          <p:sp>
            <p:nvSpPr>
              <p:cNvPr id="92" name="Oval 91"/>
              <p:cNvSpPr/>
              <p:nvPr/>
            </p:nvSpPr>
            <p:spPr bwMode="auto">
              <a:xfrm>
                <a:off x="2346028" y="4908764"/>
                <a:ext cx="840592" cy="852640"/>
              </a:xfrm>
              <a:prstGeom prst="ellipse">
                <a:avLst/>
              </a:prstGeom>
              <a:solidFill>
                <a:schemeClr val="accent6"/>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sp>
            <p:nvSpPr>
              <p:cNvPr id="93" name="Oval 9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grpSp>
        <p:grpSp>
          <p:nvGrpSpPr>
            <p:cNvPr id="86" name="Group 85"/>
            <p:cNvGrpSpPr/>
            <p:nvPr/>
          </p:nvGrpSpPr>
          <p:grpSpPr>
            <a:xfrm>
              <a:off x="10277542" y="2677526"/>
              <a:ext cx="434956" cy="300028"/>
              <a:chOff x="4763" y="4763"/>
              <a:chExt cx="1212850" cy="836612"/>
            </a:xfrm>
            <a:solidFill>
              <a:schemeClr val="bg1"/>
            </a:solidFill>
          </p:grpSpPr>
          <p:sp>
            <p:nvSpPr>
              <p:cNvPr id="87" name="Freeform 10"/>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8" name="Rectangle 11"/>
              <p:cNvSpPr>
                <a:spLocks noChangeArrowheads="1"/>
              </p:cNvSpPr>
              <p:nvPr/>
            </p:nvSpPr>
            <p:spPr bwMode="auto">
              <a:xfrm>
                <a:off x="611188" y="157163"/>
                <a:ext cx="303213"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9" name="Rectangle 12"/>
              <p:cNvSpPr>
                <a:spLocks noChangeArrowheads="1"/>
              </p:cNvSpPr>
              <p:nvPr/>
            </p:nvSpPr>
            <p:spPr bwMode="auto">
              <a:xfrm>
                <a:off x="611188" y="309563"/>
                <a:ext cx="45402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0" name="Rectangle 13"/>
              <p:cNvSpPr>
                <a:spLocks noChangeArrowheads="1"/>
              </p:cNvSpPr>
              <p:nvPr/>
            </p:nvSpPr>
            <p:spPr bwMode="auto">
              <a:xfrm>
                <a:off x="611188" y="460375"/>
                <a:ext cx="37782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1" name="Freeform 14"/>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grpSp>
      </p:grpSp>
      <p:grpSp>
        <p:nvGrpSpPr>
          <p:cNvPr id="94" name="Group 93"/>
          <p:cNvGrpSpPr/>
          <p:nvPr/>
        </p:nvGrpSpPr>
        <p:grpSpPr>
          <a:xfrm>
            <a:off x="336154" y="1844825"/>
            <a:ext cx="2184536" cy="1958571"/>
            <a:chOff x="939732" y="2304378"/>
            <a:chExt cx="2184536" cy="1958571"/>
          </a:xfrm>
        </p:grpSpPr>
        <p:sp>
          <p:nvSpPr>
            <p:cNvPr id="95" name="TextBox 94"/>
            <p:cNvSpPr txBox="1"/>
            <p:nvPr/>
          </p:nvSpPr>
          <p:spPr>
            <a:xfrm>
              <a:off x="1561960" y="3273546"/>
              <a:ext cx="970806" cy="400091"/>
            </a:xfrm>
            <a:prstGeom prst="rect">
              <a:avLst/>
            </a:prstGeom>
            <a:noFill/>
          </p:spPr>
          <p:txBody>
            <a:bodyPr wrap="none" lIns="91422" tIns="45711" rIns="91422" bIns="45711" rtlCol="0">
              <a:spAutoFit/>
            </a:bodyPr>
            <a:lstStyle/>
            <a:p>
              <a:pPr algn="ctr"/>
              <a:r>
                <a:rPr lang="en-US" sz="2000" dirty="0"/>
                <a:t>Burden</a:t>
              </a:r>
              <a:endParaRPr lang="id-ID" sz="2000" b="1" dirty="0">
                <a:cs typeface="Lato Regular"/>
              </a:endParaRPr>
            </a:p>
          </p:txBody>
        </p:sp>
        <p:sp>
          <p:nvSpPr>
            <p:cNvPr id="96" name="TextBox 95"/>
            <p:cNvSpPr txBox="1"/>
            <p:nvPr/>
          </p:nvSpPr>
          <p:spPr>
            <a:xfrm>
              <a:off x="939732" y="3616636"/>
              <a:ext cx="2184536" cy="646313"/>
            </a:xfrm>
            <a:prstGeom prst="rect">
              <a:avLst/>
            </a:prstGeom>
            <a:noFill/>
          </p:spPr>
          <p:txBody>
            <a:bodyPr wrap="square" lIns="91422" tIns="45711" rIns="91422" bIns="45711" rtlCol="0">
              <a:spAutoFit/>
            </a:bodyPr>
            <a:lstStyle/>
            <a:p>
              <a:pPr algn="ctr"/>
              <a:r>
                <a:rPr lang="en-AU" sz="1200" dirty="0"/>
                <a:t>Growing </a:t>
              </a:r>
              <a:r>
                <a:rPr lang="en-AU" sz="1200" b="1" dirty="0"/>
                <a:t>burden</a:t>
              </a:r>
              <a:r>
                <a:rPr lang="en-AU" sz="1200" dirty="0"/>
                <a:t> of chronic physical and mental health burden on the community.</a:t>
              </a:r>
            </a:p>
          </p:txBody>
        </p:sp>
        <p:grpSp>
          <p:nvGrpSpPr>
            <p:cNvPr id="97" name="Group 96"/>
            <p:cNvGrpSpPr/>
            <p:nvPr/>
          </p:nvGrpSpPr>
          <p:grpSpPr>
            <a:xfrm>
              <a:off x="1540991" y="2304378"/>
              <a:ext cx="1012269" cy="1027046"/>
              <a:chOff x="2285781" y="4847654"/>
              <a:chExt cx="952480" cy="966132"/>
            </a:xfrm>
          </p:grpSpPr>
          <p:sp>
            <p:nvSpPr>
              <p:cNvPr id="101" name="Oval 100"/>
              <p:cNvSpPr/>
              <p:nvPr/>
            </p:nvSpPr>
            <p:spPr bwMode="auto">
              <a:xfrm>
                <a:off x="2346028" y="4908764"/>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sp>
            <p:nvSpPr>
              <p:cNvPr id="102" name="Oval 10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grpSp>
        <p:grpSp>
          <p:nvGrpSpPr>
            <p:cNvPr id="98" name="Group 97"/>
            <p:cNvGrpSpPr/>
            <p:nvPr/>
          </p:nvGrpSpPr>
          <p:grpSpPr>
            <a:xfrm>
              <a:off x="1821305" y="2600880"/>
              <a:ext cx="451640" cy="434042"/>
              <a:chOff x="1225192" y="4157451"/>
              <a:chExt cx="429802" cy="413056"/>
            </a:xfrm>
          </p:grpSpPr>
          <p:sp>
            <p:nvSpPr>
              <p:cNvPr id="99" name="Freeform: Shape 667"/>
              <p:cNvSpPr/>
              <p:nvPr/>
            </p:nvSpPr>
            <p:spPr>
              <a:xfrm>
                <a:off x="1225192" y="4157451"/>
                <a:ext cx="429802" cy="413056"/>
              </a:xfrm>
              <a:custGeom>
                <a:avLst/>
                <a:gdLst/>
                <a:ahLst/>
                <a:cxnLst>
                  <a:cxn ang="3cd4">
                    <a:pos x="hc" y="t"/>
                  </a:cxn>
                  <a:cxn ang="cd2">
                    <a:pos x="l" y="vc"/>
                  </a:cxn>
                  <a:cxn ang="cd4">
                    <a:pos x="hc" y="b"/>
                  </a:cxn>
                  <a:cxn ang="0">
                    <a:pos x="r" y="vc"/>
                  </a:cxn>
                </a:cxnLst>
                <a:rect l="l" t="t" r="r" b="b"/>
                <a:pathLst>
                  <a:path w="232" h="223">
                    <a:moveTo>
                      <a:pt x="209" y="44"/>
                    </a:moveTo>
                    <a:cubicBezTo>
                      <a:pt x="222" y="44"/>
                      <a:pt x="232" y="34"/>
                      <a:pt x="232" y="22"/>
                    </a:cubicBezTo>
                    <a:cubicBezTo>
                      <a:pt x="232" y="9"/>
                      <a:pt x="221" y="0"/>
                      <a:pt x="209" y="0"/>
                    </a:cubicBezTo>
                    <a:cubicBezTo>
                      <a:pt x="196" y="0"/>
                      <a:pt x="187" y="9"/>
                      <a:pt x="187" y="22"/>
                    </a:cubicBezTo>
                    <a:cubicBezTo>
                      <a:pt x="187" y="27"/>
                      <a:pt x="189" y="32"/>
                      <a:pt x="192" y="36"/>
                    </a:cubicBezTo>
                    <a:lnTo>
                      <a:pt x="163" y="81"/>
                    </a:lnTo>
                    <a:cubicBezTo>
                      <a:pt x="161" y="80"/>
                      <a:pt x="158" y="80"/>
                      <a:pt x="156" y="80"/>
                    </a:cubicBezTo>
                    <a:cubicBezTo>
                      <a:pt x="144" y="80"/>
                      <a:pt x="134" y="90"/>
                      <a:pt x="134" y="102"/>
                    </a:cubicBezTo>
                    <a:cubicBezTo>
                      <a:pt x="134" y="103"/>
                      <a:pt x="134" y="104"/>
                      <a:pt x="134" y="105"/>
                    </a:cubicBezTo>
                    <a:lnTo>
                      <a:pt x="93" y="123"/>
                    </a:lnTo>
                    <a:cubicBezTo>
                      <a:pt x="89" y="118"/>
                      <a:pt x="83" y="116"/>
                      <a:pt x="76" y="116"/>
                    </a:cubicBezTo>
                    <a:cubicBezTo>
                      <a:pt x="63" y="116"/>
                      <a:pt x="54" y="125"/>
                      <a:pt x="54" y="138"/>
                    </a:cubicBezTo>
                    <a:cubicBezTo>
                      <a:pt x="54" y="142"/>
                      <a:pt x="55" y="146"/>
                      <a:pt x="57" y="150"/>
                    </a:cubicBezTo>
                    <a:lnTo>
                      <a:pt x="18" y="195"/>
                    </a:lnTo>
                    <a:lnTo>
                      <a:pt x="18" y="0"/>
                    </a:lnTo>
                    <a:lnTo>
                      <a:pt x="9" y="0"/>
                    </a:lnTo>
                    <a:lnTo>
                      <a:pt x="0" y="0"/>
                    </a:lnTo>
                    <a:lnTo>
                      <a:pt x="0" y="223"/>
                    </a:lnTo>
                    <a:lnTo>
                      <a:pt x="9" y="223"/>
                    </a:lnTo>
                    <a:lnTo>
                      <a:pt x="223" y="223"/>
                    </a:lnTo>
                    <a:lnTo>
                      <a:pt x="223" y="214"/>
                    </a:lnTo>
                    <a:lnTo>
                      <a:pt x="223" y="205"/>
                    </a:lnTo>
                    <a:lnTo>
                      <a:pt x="27" y="205"/>
                    </a:lnTo>
                    <a:lnTo>
                      <a:pt x="67" y="158"/>
                    </a:lnTo>
                    <a:cubicBezTo>
                      <a:pt x="70" y="160"/>
                      <a:pt x="73" y="160"/>
                      <a:pt x="76" y="160"/>
                    </a:cubicBezTo>
                    <a:cubicBezTo>
                      <a:pt x="88" y="160"/>
                      <a:pt x="98" y="150"/>
                      <a:pt x="98" y="138"/>
                    </a:cubicBezTo>
                    <a:cubicBezTo>
                      <a:pt x="98" y="137"/>
                      <a:pt x="98" y="137"/>
                      <a:pt x="98" y="136"/>
                    </a:cubicBezTo>
                    <a:lnTo>
                      <a:pt x="140" y="117"/>
                    </a:lnTo>
                    <a:cubicBezTo>
                      <a:pt x="144" y="122"/>
                      <a:pt x="150" y="125"/>
                      <a:pt x="156" y="125"/>
                    </a:cubicBezTo>
                    <a:cubicBezTo>
                      <a:pt x="169" y="125"/>
                      <a:pt x="179" y="115"/>
                      <a:pt x="179" y="103"/>
                    </a:cubicBezTo>
                    <a:cubicBezTo>
                      <a:pt x="179" y="98"/>
                      <a:pt x="177" y="93"/>
                      <a:pt x="174" y="89"/>
                    </a:cubicBezTo>
                    <a:lnTo>
                      <a:pt x="204" y="44"/>
                    </a:lnTo>
                    <a:cubicBezTo>
                      <a:pt x="205" y="44"/>
                      <a:pt x="208" y="44"/>
                      <a:pt x="209" y="44"/>
                    </a:cubicBezTo>
                    <a:close/>
                  </a:path>
                </a:pathLst>
              </a:custGeom>
              <a:solidFill>
                <a:schemeClr val="bg1"/>
              </a:solidFill>
              <a:ln cap="flat">
                <a:noFill/>
                <a:prstDash val="solid"/>
              </a:ln>
            </p:spPr>
            <p:txBody>
              <a:bodyPr vert="horz" wrap="none" lIns="90000" tIns="45000" rIns="90000" bIns="45000" anchor="ctr" anchorCtr="1" compatLnSpc="0"/>
              <a:lstStyle/>
              <a:p>
                <a:pPr hangingPunct="0"/>
                <a:endParaRPr lang="en-AU">
                  <a:latin typeface="Arial" pitchFamily="18"/>
                  <a:ea typeface="DIN" pitchFamily="2"/>
                  <a:cs typeface="Arial" pitchFamily="2"/>
                </a:endParaRPr>
              </a:p>
            </p:txBody>
          </p:sp>
          <p:sp>
            <p:nvSpPr>
              <p:cNvPr id="100" name="Freeform: Shape 668"/>
              <p:cNvSpPr/>
              <p:nvPr/>
            </p:nvSpPr>
            <p:spPr>
              <a:xfrm>
                <a:off x="1256827" y="4157451"/>
                <a:ext cx="381426" cy="379565"/>
              </a:xfrm>
              <a:custGeom>
                <a:avLst/>
                <a:gdLst/>
                <a:ahLst/>
                <a:cxnLst>
                  <a:cxn ang="3cd4">
                    <a:pos x="hc" y="t"/>
                  </a:cxn>
                  <a:cxn ang="cd2">
                    <a:pos x="l" y="vc"/>
                  </a:cxn>
                  <a:cxn ang="cd4">
                    <a:pos x="hc" y="b"/>
                  </a:cxn>
                  <a:cxn ang="0">
                    <a:pos x="r" y="vc"/>
                  </a:cxn>
                </a:cxnLst>
                <a:rect l="l" t="t" r="r" b="b"/>
                <a:pathLst>
                  <a:path w="206" h="205">
                    <a:moveTo>
                      <a:pt x="15" y="178"/>
                    </a:moveTo>
                    <a:lnTo>
                      <a:pt x="0" y="178"/>
                    </a:lnTo>
                    <a:lnTo>
                      <a:pt x="0" y="169"/>
                    </a:lnTo>
                    <a:lnTo>
                      <a:pt x="22" y="169"/>
                    </a:lnTo>
                    <a:close/>
                    <a:moveTo>
                      <a:pt x="27" y="142"/>
                    </a:moveTo>
                    <a:lnTo>
                      <a:pt x="0" y="142"/>
                    </a:lnTo>
                    <a:lnTo>
                      <a:pt x="0" y="133"/>
                    </a:lnTo>
                    <a:lnTo>
                      <a:pt x="27" y="133"/>
                    </a:lnTo>
                    <a:lnTo>
                      <a:pt x="27" y="107"/>
                    </a:lnTo>
                    <a:lnTo>
                      <a:pt x="0" y="107"/>
                    </a:lnTo>
                    <a:lnTo>
                      <a:pt x="0" y="98"/>
                    </a:lnTo>
                    <a:lnTo>
                      <a:pt x="27" y="98"/>
                    </a:lnTo>
                    <a:lnTo>
                      <a:pt x="27" y="71"/>
                    </a:lnTo>
                    <a:lnTo>
                      <a:pt x="0" y="71"/>
                    </a:lnTo>
                    <a:lnTo>
                      <a:pt x="0" y="62"/>
                    </a:lnTo>
                    <a:lnTo>
                      <a:pt x="27" y="62"/>
                    </a:lnTo>
                    <a:lnTo>
                      <a:pt x="27" y="35"/>
                    </a:lnTo>
                    <a:lnTo>
                      <a:pt x="0" y="35"/>
                    </a:lnTo>
                    <a:lnTo>
                      <a:pt x="0" y="26"/>
                    </a:lnTo>
                    <a:lnTo>
                      <a:pt x="27" y="26"/>
                    </a:lnTo>
                    <a:lnTo>
                      <a:pt x="27" y="0"/>
                    </a:lnTo>
                    <a:lnTo>
                      <a:pt x="36" y="0"/>
                    </a:lnTo>
                    <a:lnTo>
                      <a:pt x="36" y="26"/>
                    </a:lnTo>
                    <a:lnTo>
                      <a:pt x="63" y="26"/>
                    </a:lnTo>
                    <a:lnTo>
                      <a:pt x="63" y="0"/>
                    </a:lnTo>
                    <a:lnTo>
                      <a:pt x="72" y="0"/>
                    </a:lnTo>
                    <a:lnTo>
                      <a:pt x="72" y="26"/>
                    </a:lnTo>
                    <a:lnTo>
                      <a:pt x="99" y="26"/>
                    </a:lnTo>
                    <a:lnTo>
                      <a:pt x="99" y="0"/>
                    </a:lnTo>
                    <a:lnTo>
                      <a:pt x="108" y="0"/>
                    </a:lnTo>
                    <a:lnTo>
                      <a:pt x="108" y="26"/>
                    </a:lnTo>
                    <a:lnTo>
                      <a:pt x="134" y="26"/>
                    </a:lnTo>
                    <a:lnTo>
                      <a:pt x="134" y="0"/>
                    </a:lnTo>
                    <a:lnTo>
                      <a:pt x="143" y="0"/>
                    </a:lnTo>
                    <a:lnTo>
                      <a:pt x="143" y="26"/>
                    </a:lnTo>
                    <a:lnTo>
                      <a:pt x="170" y="26"/>
                    </a:lnTo>
                    <a:lnTo>
                      <a:pt x="170" y="22"/>
                    </a:lnTo>
                    <a:cubicBezTo>
                      <a:pt x="170" y="27"/>
                      <a:pt x="172" y="32"/>
                      <a:pt x="175" y="36"/>
                    </a:cubicBezTo>
                    <a:lnTo>
                      <a:pt x="170" y="44"/>
                    </a:lnTo>
                    <a:lnTo>
                      <a:pt x="170" y="35"/>
                    </a:lnTo>
                    <a:lnTo>
                      <a:pt x="143" y="35"/>
                    </a:lnTo>
                    <a:lnTo>
                      <a:pt x="143" y="62"/>
                    </a:lnTo>
                    <a:lnTo>
                      <a:pt x="158" y="62"/>
                    </a:lnTo>
                    <a:lnTo>
                      <a:pt x="153" y="71"/>
                    </a:lnTo>
                    <a:lnTo>
                      <a:pt x="143" y="71"/>
                    </a:lnTo>
                    <a:lnTo>
                      <a:pt x="143" y="81"/>
                    </a:lnTo>
                    <a:cubicBezTo>
                      <a:pt x="142" y="80"/>
                      <a:pt x="140" y="80"/>
                      <a:pt x="139" y="80"/>
                    </a:cubicBezTo>
                    <a:cubicBezTo>
                      <a:pt x="137" y="80"/>
                      <a:pt x="136" y="80"/>
                      <a:pt x="134" y="81"/>
                    </a:cubicBezTo>
                    <a:lnTo>
                      <a:pt x="134" y="71"/>
                    </a:lnTo>
                    <a:lnTo>
                      <a:pt x="108" y="71"/>
                    </a:lnTo>
                    <a:lnTo>
                      <a:pt x="108" y="98"/>
                    </a:lnTo>
                    <a:lnTo>
                      <a:pt x="117" y="98"/>
                    </a:lnTo>
                    <a:cubicBezTo>
                      <a:pt x="116" y="99"/>
                      <a:pt x="116" y="101"/>
                      <a:pt x="116" y="102"/>
                    </a:cubicBezTo>
                    <a:cubicBezTo>
                      <a:pt x="116" y="103"/>
                      <a:pt x="116" y="104"/>
                      <a:pt x="117" y="105"/>
                    </a:cubicBezTo>
                    <a:lnTo>
                      <a:pt x="113" y="106"/>
                    </a:lnTo>
                    <a:lnTo>
                      <a:pt x="108" y="106"/>
                    </a:lnTo>
                    <a:lnTo>
                      <a:pt x="108" y="109"/>
                    </a:lnTo>
                    <a:lnTo>
                      <a:pt x="99" y="113"/>
                    </a:lnTo>
                    <a:lnTo>
                      <a:pt x="99" y="107"/>
                    </a:lnTo>
                    <a:lnTo>
                      <a:pt x="72" y="107"/>
                    </a:lnTo>
                    <a:lnTo>
                      <a:pt x="72" y="121"/>
                    </a:lnTo>
                    <a:cubicBezTo>
                      <a:pt x="69" y="119"/>
                      <a:pt x="66" y="117"/>
                      <a:pt x="63" y="117"/>
                    </a:cubicBezTo>
                    <a:lnTo>
                      <a:pt x="63" y="107"/>
                    </a:lnTo>
                    <a:lnTo>
                      <a:pt x="36" y="107"/>
                    </a:lnTo>
                    <a:lnTo>
                      <a:pt x="36" y="133"/>
                    </a:lnTo>
                    <a:lnTo>
                      <a:pt x="37" y="133"/>
                    </a:lnTo>
                    <a:cubicBezTo>
                      <a:pt x="36" y="135"/>
                      <a:pt x="36" y="137"/>
                      <a:pt x="36" y="138"/>
                    </a:cubicBezTo>
                    <a:cubicBezTo>
                      <a:pt x="36" y="139"/>
                      <a:pt x="37" y="141"/>
                      <a:pt x="37" y="142"/>
                    </a:cubicBezTo>
                    <a:lnTo>
                      <a:pt x="36" y="142"/>
                    </a:lnTo>
                    <a:lnTo>
                      <a:pt x="36" y="154"/>
                    </a:lnTo>
                    <a:lnTo>
                      <a:pt x="27" y="164"/>
                    </a:lnTo>
                    <a:close/>
                    <a:moveTo>
                      <a:pt x="108" y="62"/>
                    </a:moveTo>
                    <a:lnTo>
                      <a:pt x="134" y="62"/>
                    </a:lnTo>
                    <a:lnTo>
                      <a:pt x="134" y="35"/>
                    </a:lnTo>
                    <a:lnTo>
                      <a:pt x="108" y="35"/>
                    </a:lnTo>
                    <a:close/>
                    <a:moveTo>
                      <a:pt x="72" y="62"/>
                    </a:moveTo>
                    <a:lnTo>
                      <a:pt x="99" y="62"/>
                    </a:lnTo>
                    <a:lnTo>
                      <a:pt x="99" y="35"/>
                    </a:lnTo>
                    <a:lnTo>
                      <a:pt x="72" y="35"/>
                    </a:lnTo>
                    <a:close/>
                    <a:moveTo>
                      <a:pt x="72" y="98"/>
                    </a:moveTo>
                    <a:lnTo>
                      <a:pt x="99" y="98"/>
                    </a:lnTo>
                    <a:lnTo>
                      <a:pt x="99" y="71"/>
                    </a:lnTo>
                    <a:lnTo>
                      <a:pt x="72" y="71"/>
                    </a:lnTo>
                    <a:close/>
                    <a:moveTo>
                      <a:pt x="36" y="62"/>
                    </a:moveTo>
                    <a:lnTo>
                      <a:pt x="63" y="62"/>
                    </a:lnTo>
                    <a:lnTo>
                      <a:pt x="63" y="35"/>
                    </a:lnTo>
                    <a:lnTo>
                      <a:pt x="36" y="35"/>
                    </a:lnTo>
                    <a:close/>
                    <a:moveTo>
                      <a:pt x="36" y="98"/>
                    </a:moveTo>
                    <a:lnTo>
                      <a:pt x="63" y="98"/>
                    </a:lnTo>
                    <a:lnTo>
                      <a:pt x="63" y="71"/>
                    </a:lnTo>
                    <a:lnTo>
                      <a:pt x="36" y="71"/>
                    </a:lnTo>
                    <a:close/>
                    <a:moveTo>
                      <a:pt x="179" y="4"/>
                    </a:moveTo>
                    <a:lnTo>
                      <a:pt x="179" y="0"/>
                    </a:lnTo>
                    <a:lnTo>
                      <a:pt x="170" y="0"/>
                    </a:lnTo>
                    <a:lnTo>
                      <a:pt x="170" y="22"/>
                    </a:lnTo>
                    <a:cubicBezTo>
                      <a:pt x="170" y="15"/>
                      <a:pt x="174" y="9"/>
                      <a:pt x="179" y="4"/>
                    </a:cubicBezTo>
                    <a:close/>
                    <a:moveTo>
                      <a:pt x="179" y="62"/>
                    </a:moveTo>
                    <a:lnTo>
                      <a:pt x="206" y="62"/>
                    </a:lnTo>
                    <a:lnTo>
                      <a:pt x="206" y="71"/>
                    </a:lnTo>
                    <a:lnTo>
                      <a:pt x="179" y="71"/>
                    </a:lnTo>
                    <a:lnTo>
                      <a:pt x="179" y="98"/>
                    </a:lnTo>
                    <a:lnTo>
                      <a:pt x="206" y="98"/>
                    </a:lnTo>
                    <a:lnTo>
                      <a:pt x="206" y="107"/>
                    </a:lnTo>
                    <a:lnTo>
                      <a:pt x="179" y="107"/>
                    </a:lnTo>
                    <a:lnTo>
                      <a:pt x="179" y="133"/>
                    </a:lnTo>
                    <a:lnTo>
                      <a:pt x="206" y="133"/>
                    </a:lnTo>
                    <a:lnTo>
                      <a:pt x="206" y="142"/>
                    </a:lnTo>
                    <a:lnTo>
                      <a:pt x="179" y="142"/>
                    </a:lnTo>
                    <a:lnTo>
                      <a:pt x="179" y="169"/>
                    </a:lnTo>
                    <a:lnTo>
                      <a:pt x="206" y="169"/>
                    </a:lnTo>
                    <a:lnTo>
                      <a:pt x="206" y="178"/>
                    </a:lnTo>
                    <a:lnTo>
                      <a:pt x="179" y="178"/>
                    </a:lnTo>
                    <a:lnTo>
                      <a:pt x="179" y="205"/>
                    </a:lnTo>
                    <a:lnTo>
                      <a:pt x="170" y="205"/>
                    </a:lnTo>
                    <a:lnTo>
                      <a:pt x="170" y="178"/>
                    </a:lnTo>
                    <a:lnTo>
                      <a:pt x="143" y="178"/>
                    </a:lnTo>
                    <a:lnTo>
                      <a:pt x="143" y="205"/>
                    </a:lnTo>
                    <a:lnTo>
                      <a:pt x="134" y="205"/>
                    </a:lnTo>
                    <a:lnTo>
                      <a:pt x="134" y="178"/>
                    </a:lnTo>
                    <a:lnTo>
                      <a:pt x="108" y="178"/>
                    </a:lnTo>
                    <a:lnTo>
                      <a:pt x="108" y="205"/>
                    </a:lnTo>
                    <a:lnTo>
                      <a:pt x="99" y="205"/>
                    </a:lnTo>
                    <a:lnTo>
                      <a:pt x="99" y="178"/>
                    </a:lnTo>
                    <a:lnTo>
                      <a:pt x="72" y="178"/>
                    </a:lnTo>
                    <a:lnTo>
                      <a:pt x="72" y="205"/>
                    </a:lnTo>
                    <a:lnTo>
                      <a:pt x="63" y="205"/>
                    </a:lnTo>
                    <a:lnTo>
                      <a:pt x="63" y="178"/>
                    </a:lnTo>
                    <a:lnTo>
                      <a:pt x="36" y="178"/>
                    </a:lnTo>
                    <a:lnTo>
                      <a:pt x="36" y="205"/>
                    </a:lnTo>
                    <a:lnTo>
                      <a:pt x="27" y="205"/>
                    </a:lnTo>
                    <a:lnTo>
                      <a:pt x="27" y="184"/>
                    </a:lnTo>
                    <a:lnTo>
                      <a:pt x="40" y="169"/>
                    </a:lnTo>
                    <a:lnTo>
                      <a:pt x="63" y="169"/>
                    </a:lnTo>
                    <a:lnTo>
                      <a:pt x="63" y="160"/>
                    </a:lnTo>
                    <a:cubicBezTo>
                      <a:pt x="66" y="159"/>
                      <a:pt x="69" y="158"/>
                      <a:pt x="72" y="156"/>
                    </a:cubicBezTo>
                    <a:lnTo>
                      <a:pt x="72" y="169"/>
                    </a:lnTo>
                    <a:lnTo>
                      <a:pt x="99" y="169"/>
                    </a:lnTo>
                    <a:lnTo>
                      <a:pt x="99" y="142"/>
                    </a:lnTo>
                    <a:lnTo>
                      <a:pt x="80" y="142"/>
                    </a:lnTo>
                    <a:cubicBezTo>
                      <a:pt x="81" y="141"/>
                      <a:pt x="81" y="140"/>
                      <a:pt x="81" y="138"/>
                    </a:cubicBezTo>
                    <a:cubicBezTo>
                      <a:pt x="81" y="137"/>
                      <a:pt x="81" y="137"/>
                      <a:pt x="80" y="136"/>
                    </a:cubicBezTo>
                    <a:lnTo>
                      <a:pt x="86" y="133"/>
                    </a:lnTo>
                    <a:lnTo>
                      <a:pt x="99" y="133"/>
                    </a:lnTo>
                    <a:lnTo>
                      <a:pt x="99" y="128"/>
                    </a:lnTo>
                    <a:lnTo>
                      <a:pt x="108" y="124"/>
                    </a:lnTo>
                    <a:lnTo>
                      <a:pt x="108" y="133"/>
                    </a:lnTo>
                    <a:lnTo>
                      <a:pt x="134" y="133"/>
                    </a:lnTo>
                    <a:lnTo>
                      <a:pt x="134" y="124"/>
                    </a:lnTo>
                    <a:cubicBezTo>
                      <a:pt x="136" y="125"/>
                      <a:pt x="137" y="125"/>
                      <a:pt x="139" y="125"/>
                    </a:cubicBezTo>
                    <a:cubicBezTo>
                      <a:pt x="140" y="125"/>
                      <a:pt x="142" y="125"/>
                      <a:pt x="143" y="124"/>
                    </a:cubicBezTo>
                    <a:lnTo>
                      <a:pt x="143" y="133"/>
                    </a:lnTo>
                    <a:lnTo>
                      <a:pt x="170" y="133"/>
                    </a:lnTo>
                    <a:lnTo>
                      <a:pt x="170" y="107"/>
                    </a:lnTo>
                    <a:lnTo>
                      <a:pt x="161" y="107"/>
                    </a:lnTo>
                    <a:cubicBezTo>
                      <a:pt x="161" y="105"/>
                      <a:pt x="161" y="104"/>
                      <a:pt x="161" y="102"/>
                    </a:cubicBezTo>
                    <a:cubicBezTo>
                      <a:pt x="161" y="100"/>
                      <a:pt x="161" y="99"/>
                      <a:pt x="161" y="98"/>
                    </a:cubicBezTo>
                    <a:lnTo>
                      <a:pt x="170" y="98"/>
                    </a:lnTo>
                    <a:lnTo>
                      <a:pt x="170" y="71"/>
                    </a:lnTo>
                    <a:lnTo>
                      <a:pt x="169" y="71"/>
                    </a:lnTo>
                    <a:lnTo>
                      <a:pt x="179" y="55"/>
                    </a:lnTo>
                    <a:close/>
                    <a:moveTo>
                      <a:pt x="134" y="142"/>
                    </a:moveTo>
                    <a:lnTo>
                      <a:pt x="108" y="142"/>
                    </a:lnTo>
                    <a:lnTo>
                      <a:pt x="108" y="169"/>
                    </a:lnTo>
                    <a:lnTo>
                      <a:pt x="134" y="169"/>
                    </a:lnTo>
                    <a:close/>
                    <a:moveTo>
                      <a:pt x="170" y="142"/>
                    </a:moveTo>
                    <a:lnTo>
                      <a:pt x="143" y="142"/>
                    </a:lnTo>
                    <a:lnTo>
                      <a:pt x="143" y="169"/>
                    </a:lnTo>
                    <a:lnTo>
                      <a:pt x="170" y="169"/>
                    </a:lnTo>
                    <a:close/>
                  </a:path>
                </a:pathLst>
              </a:custGeom>
              <a:solidFill>
                <a:schemeClr val="bg1">
                  <a:alpha val="30000"/>
                </a:schemeClr>
              </a:solidFill>
              <a:ln cap="flat">
                <a:noFill/>
                <a:prstDash val="solid"/>
              </a:ln>
            </p:spPr>
            <p:txBody>
              <a:bodyPr vert="horz" wrap="none" lIns="90000" tIns="45000" rIns="90000" bIns="45000" anchor="ctr" anchorCtr="1" compatLnSpc="0"/>
              <a:lstStyle/>
              <a:p>
                <a:pPr hangingPunct="0"/>
                <a:endParaRPr lang="en-AU">
                  <a:latin typeface="Arial" pitchFamily="18"/>
                  <a:ea typeface="DIN" pitchFamily="2"/>
                  <a:cs typeface="Arial" pitchFamily="2"/>
                </a:endParaRPr>
              </a:p>
            </p:txBody>
          </p:sp>
        </p:grpSp>
      </p:grpSp>
      <p:pic>
        <p:nvPicPr>
          <p:cNvPr id="103" name="Picture 2" descr="1508210327806_Pasted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49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481251" y="1835062"/>
            <a:ext cx="11231087" cy="3661171"/>
          </a:xfrm>
          <a:prstGeom prst="rect">
            <a:avLst/>
          </a:prstGeom>
        </p:spPr>
        <p:txBody>
          <a:bodyPr vert="horz" lIns="91440" tIns="45720" rIns="91440" bIns="45720" numCol="2" spcCol="36000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1100"/>
              </a:spcBef>
              <a:buSzPct val="75000"/>
              <a:defRPr/>
            </a:pPr>
            <a:endParaRPr lang="en-US" sz="1600" dirty="0"/>
          </a:p>
        </p:txBody>
      </p:sp>
      <p:sp>
        <p:nvSpPr>
          <p:cNvPr id="2" name="Title 1"/>
          <p:cNvSpPr>
            <a:spLocks noGrp="1"/>
          </p:cNvSpPr>
          <p:nvPr>
            <p:ph type="title"/>
          </p:nvPr>
        </p:nvSpPr>
        <p:spPr/>
        <p:txBody>
          <a:bodyPr/>
          <a:lstStyle/>
          <a:p>
            <a:r>
              <a:rPr lang="en-AU" dirty="0"/>
              <a:t>The search for a mental health intervention</a:t>
            </a:r>
          </a:p>
        </p:txBody>
      </p:sp>
      <p:sp>
        <p:nvSpPr>
          <p:cNvPr id="3" name="Text Placeholder 2"/>
          <p:cNvSpPr>
            <a:spLocks noGrp="1"/>
          </p:cNvSpPr>
          <p:nvPr>
            <p:ph type="body" idx="13"/>
          </p:nvPr>
        </p:nvSpPr>
        <p:spPr/>
        <p:txBody>
          <a:bodyPr/>
          <a:lstStyle/>
          <a:p>
            <a:r>
              <a:rPr lang="en-AU" dirty="0"/>
              <a:t>Our journey to find a solution</a:t>
            </a:r>
          </a:p>
        </p:txBody>
      </p:sp>
      <p:sp>
        <p:nvSpPr>
          <p:cNvPr id="5" name="Text Placeholder 4"/>
          <p:cNvSpPr>
            <a:spLocks noGrp="1"/>
          </p:cNvSpPr>
          <p:nvPr>
            <p:ph type="body" sz="quarter" idx="15"/>
          </p:nvPr>
        </p:nvSpPr>
        <p:spPr>
          <a:xfrm>
            <a:off x="1020367" y="1782763"/>
            <a:ext cx="10089347" cy="4263195"/>
          </a:xfrm>
        </p:spPr>
        <p:txBody>
          <a:bodyPr>
            <a:normAutofit/>
          </a:bodyPr>
          <a:lstStyle/>
          <a:p>
            <a:r>
              <a:rPr lang="en-US" dirty="0">
                <a:solidFill>
                  <a:srgbClr val="53585F"/>
                </a:solidFill>
                <a:ea typeface="Geneva" pitchFamily="125" charset="-128"/>
              </a:rPr>
              <a:t>Our primary customers, private health insurers, spoke to us about their pain points  </a:t>
            </a:r>
            <a:br>
              <a:rPr lang="en-US" dirty="0">
                <a:solidFill>
                  <a:srgbClr val="53585F"/>
                </a:solidFill>
                <a:ea typeface="Geneva" pitchFamily="125" charset="-128"/>
              </a:rPr>
            </a:br>
            <a:endParaRPr lang="en-US" dirty="0">
              <a:solidFill>
                <a:srgbClr val="53585F"/>
              </a:solidFill>
              <a:ea typeface="Geneva" pitchFamily="125" charset="-128"/>
            </a:endParaRPr>
          </a:p>
          <a:p>
            <a:r>
              <a:rPr lang="en-US" dirty="0">
                <a:solidFill>
                  <a:srgbClr val="53585F"/>
                </a:solidFill>
                <a:ea typeface="Geneva" pitchFamily="125" charset="-128"/>
              </a:rPr>
              <a:t>We searched the world for the right program, the UK IAPT program stands out because:</a:t>
            </a:r>
          </a:p>
          <a:p>
            <a:pPr lvl="1">
              <a:spcBef>
                <a:spcPts val="1100"/>
              </a:spcBef>
              <a:buSzPct val="75000"/>
              <a:buFont typeface="Arial" charset="0"/>
              <a:buChar char="•"/>
              <a:defRPr/>
            </a:pPr>
            <a:r>
              <a:rPr lang="en-US" sz="1600" dirty="0">
                <a:solidFill>
                  <a:srgbClr val="53585F"/>
                </a:solidFill>
              </a:rPr>
              <a:t>Clear evidence of effectiveness – proven recovery rates ~50%</a:t>
            </a:r>
          </a:p>
          <a:p>
            <a:pPr lvl="1">
              <a:spcBef>
                <a:spcPts val="1100"/>
              </a:spcBef>
              <a:buSzPct val="75000"/>
              <a:buFont typeface="Arial" charset="0"/>
              <a:buChar char="•"/>
              <a:defRPr/>
            </a:pPr>
            <a:r>
              <a:rPr lang="en-US" sz="1600" dirty="0">
                <a:solidFill>
                  <a:srgbClr val="53585F"/>
                </a:solidFill>
              </a:rPr>
              <a:t>Implemented across Britain, with greater than 1 million patients participating</a:t>
            </a:r>
          </a:p>
          <a:p>
            <a:pPr lvl="1">
              <a:spcBef>
                <a:spcPts val="1100"/>
              </a:spcBef>
              <a:buSzPct val="75000"/>
              <a:buFont typeface="Arial" charset="0"/>
              <a:buChar char="•"/>
              <a:defRPr/>
            </a:pPr>
            <a:r>
              <a:rPr lang="en-US" sz="1600" dirty="0">
                <a:solidFill>
                  <a:srgbClr val="53585F"/>
                </a:solidFill>
              </a:rPr>
              <a:t>45,000 people </a:t>
            </a:r>
            <a:r>
              <a:rPr lang="en-US" sz="1600" dirty="0">
                <a:solidFill>
                  <a:srgbClr val="53585F"/>
                </a:solidFill>
                <a:ea typeface="Geneva" charset="0"/>
              </a:rPr>
              <a:t>came off government </a:t>
            </a:r>
            <a:r>
              <a:rPr lang="en-US" sz="1600" dirty="0">
                <a:solidFill>
                  <a:srgbClr val="53585F"/>
                </a:solidFill>
              </a:rPr>
              <a:t>benefits and returned to work</a:t>
            </a:r>
          </a:p>
          <a:p>
            <a:pPr lvl="1">
              <a:spcBef>
                <a:spcPts val="1100"/>
              </a:spcBef>
              <a:buSzPct val="75000"/>
              <a:buFont typeface="Arial" charset="0"/>
              <a:buChar char="•"/>
              <a:defRPr/>
            </a:pPr>
            <a:r>
              <a:rPr lang="en-US" sz="1600" dirty="0">
                <a:solidFill>
                  <a:srgbClr val="53585F"/>
                </a:solidFill>
              </a:rPr>
              <a:t>Estimated &gt;£300 million saving through return to work and reduced health service use</a:t>
            </a:r>
          </a:p>
          <a:p>
            <a:endParaRPr lang="en-US" dirty="0">
              <a:solidFill>
                <a:srgbClr val="53585F"/>
              </a:solidFill>
              <a:ea typeface="Geneva" pitchFamily="125" charset="-128"/>
            </a:endParaRPr>
          </a:p>
          <a:p>
            <a:r>
              <a:rPr lang="en-US" altLang="en-US" dirty="0">
                <a:solidFill>
                  <a:srgbClr val="53585F"/>
                </a:solidFill>
              </a:rPr>
              <a:t>Ongoing partnership with Flinders University, a recognized leader of low intensity CBT in Australia</a:t>
            </a:r>
          </a:p>
          <a:p>
            <a:r>
              <a:rPr lang="en-US" altLang="en-US" dirty="0">
                <a:solidFill>
                  <a:srgbClr val="53585F"/>
                </a:solidFill>
              </a:rPr>
              <a:t>High degree of synergy with current Remedy model</a:t>
            </a:r>
          </a:p>
          <a:p>
            <a:r>
              <a:rPr lang="en-US" altLang="en-US" dirty="0">
                <a:solidFill>
                  <a:srgbClr val="53585F"/>
                </a:solidFill>
              </a:rPr>
              <a:t>Transparency and outcome measurement at every episode of care</a:t>
            </a:r>
          </a:p>
          <a:p>
            <a:r>
              <a:rPr lang="en-US" altLang="en-US" dirty="0" err="1">
                <a:solidFill>
                  <a:srgbClr val="53585F"/>
                </a:solidFill>
              </a:rPr>
              <a:t>Standardised</a:t>
            </a:r>
            <a:r>
              <a:rPr lang="en-US" altLang="en-US" dirty="0">
                <a:solidFill>
                  <a:srgbClr val="53585F"/>
                </a:solidFill>
              </a:rPr>
              <a:t> care which can be delivered with high fidelity</a:t>
            </a:r>
          </a:p>
          <a:p>
            <a:endParaRPr lang="en-AU" dirty="0"/>
          </a:p>
        </p:txBody>
      </p:sp>
      <p:pic>
        <p:nvPicPr>
          <p:cNvPr id="6" name="Picture 2" descr="1508210327806_Pasted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97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Low intensity adaption </a:t>
            </a:r>
          </a:p>
        </p:txBody>
      </p:sp>
      <p:sp>
        <p:nvSpPr>
          <p:cNvPr id="3" name="Text Placeholder 2"/>
          <p:cNvSpPr>
            <a:spLocks noGrp="1"/>
          </p:cNvSpPr>
          <p:nvPr>
            <p:ph type="body" idx="13"/>
          </p:nvPr>
        </p:nvSpPr>
        <p:spPr/>
        <p:txBody>
          <a:bodyPr/>
          <a:lstStyle/>
          <a:p>
            <a:r>
              <a:rPr lang="en-AU" dirty="0"/>
              <a:t>Knowledge Translation and Implementation</a:t>
            </a:r>
          </a:p>
        </p:txBody>
      </p:sp>
      <p:sp>
        <p:nvSpPr>
          <p:cNvPr id="4" name="Text Placeholder 3"/>
          <p:cNvSpPr>
            <a:spLocks noGrp="1"/>
          </p:cNvSpPr>
          <p:nvPr>
            <p:ph type="body" sz="quarter" idx="15"/>
          </p:nvPr>
        </p:nvSpPr>
        <p:spPr/>
        <p:txBody>
          <a:bodyPr/>
          <a:lstStyle/>
          <a:p>
            <a:pPr marL="285750" indent="-285750">
              <a:lnSpc>
                <a:spcPct val="150000"/>
              </a:lnSpc>
              <a:buFont typeface="Arial" panose="020B0604020202020204" pitchFamily="34" charset="0"/>
              <a:buChar char="•"/>
            </a:pPr>
            <a:r>
              <a:rPr lang="en-AU" dirty="0"/>
              <a:t>Adaptation of UK IAPT </a:t>
            </a:r>
            <a:r>
              <a:rPr lang="en-AU" dirty="0" err="1"/>
              <a:t>LiCBT</a:t>
            </a:r>
            <a:r>
              <a:rPr lang="en-AU" dirty="0"/>
              <a:t> Model for specific context</a:t>
            </a:r>
          </a:p>
          <a:p>
            <a:pPr marL="285750" indent="-285750">
              <a:lnSpc>
                <a:spcPct val="150000"/>
              </a:lnSpc>
              <a:buFont typeface="Arial" panose="020B0604020202020204" pitchFamily="34" charset="0"/>
              <a:buChar char="•"/>
            </a:pPr>
            <a:r>
              <a:rPr lang="en-AU" dirty="0"/>
              <a:t>Provision of ongoing supervision and training to ensure treatment integrity and fidelity to </a:t>
            </a:r>
            <a:r>
              <a:rPr lang="en-AU" dirty="0" err="1"/>
              <a:t>LiCBT</a:t>
            </a:r>
            <a:r>
              <a:rPr lang="en-AU" dirty="0"/>
              <a:t> model</a:t>
            </a:r>
          </a:p>
          <a:p>
            <a:pPr marL="285750" indent="-285750">
              <a:lnSpc>
                <a:spcPct val="150000"/>
              </a:lnSpc>
              <a:buFont typeface="Arial" panose="020B0604020202020204" pitchFamily="34" charset="0"/>
              <a:buChar char="•"/>
            </a:pPr>
            <a:r>
              <a:rPr lang="en-AU" dirty="0"/>
              <a:t>Expansion of </a:t>
            </a:r>
            <a:r>
              <a:rPr lang="en-AU" dirty="0" err="1"/>
              <a:t>LiCBT</a:t>
            </a:r>
            <a:r>
              <a:rPr lang="en-AU" dirty="0"/>
              <a:t> offerings into Chronic Conditions</a:t>
            </a:r>
          </a:p>
          <a:p>
            <a:pPr marL="285750" indent="-285750">
              <a:lnSpc>
                <a:spcPct val="150000"/>
              </a:lnSpc>
              <a:buFont typeface="Arial" panose="020B0604020202020204" pitchFamily="34" charset="0"/>
              <a:buChar char="•"/>
            </a:pPr>
            <a:r>
              <a:rPr lang="en-AU" dirty="0"/>
              <a:t>Now Remedy outcomes are informing Flinders research  </a:t>
            </a:r>
          </a:p>
          <a:p>
            <a:pPr marL="971550" lvl="1" indent="-285750"/>
            <a:r>
              <a:rPr lang="en-AU" sz="1600" dirty="0"/>
              <a:t>Return to Work</a:t>
            </a:r>
          </a:p>
          <a:p>
            <a:pPr marL="971550" lvl="1" indent="-285750"/>
            <a:r>
              <a:rPr lang="en-AU" sz="1600" dirty="0"/>
              <a:t>Chronic Conditions</a:t>
            </a:r>
          </a:p>
          <a:p>
            <a:pPr marL="971550" lvl="1" indent="-285750"/>
            <a:r>
              <a:rPr lang="en-AU" sz="1600" dirty="0"/>
              <a:t>Perinatal Mental Health</a:t>
            </a:r>
          </a:p>
        </p:txBody>
      </p:sp>
      <p:sp>
        <p:nvSpPr>
          <p:cNvPr id="5" name="Slide Number Placeholder 4"/>
          <p:cNvSpPr>
            <a:spLocks noGrp="1"/>
          </p:cNvSpPr>
          <p:nvPr>
            <p:ph type="sldNum" sz="quarter" idx="16"/>
          </p:nvPr>
        </p:nvSpPr>
        <p:spPr/>
        <p:txBody>
          <a:bodyPr/>
          <a:lstStyle/>
          <a:p>
            <a:fld id="{CFE10634-C7B7-E64C-A7D2-655B2A8093C4}" type="slidenum">
              <a:rPr lang="en-US" smtClean="0"/>
              <a:pPr/>
              <a:t>6</a:t>
            </a:fld>
            <a:endParaRPr lang="en-US"/>
          </a:p>
        </p:txBody>
      </p:sp>
      <p:pic>
        <p:nvPicPr>
          <p:cNvPr id="6" name="Picture 2" descr="1508210327806_Pasted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31C514F-545B-4939-A3BE-301CB7863414}"/>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08147" y="3607266"/>
            <a:ext cx="3457057" cy="1782545"/>
          </a:xfrm>
          <a:prstGeom prst="rect">
            <a:avLst/>
          </a:prstGeom>
        </p:spPr>
      </p:pic>
      <p:sp>
        <p:nvSpPr>
          <p:cNvPr id="10" name="TextBox 9">
            <a:extLst>
              <a:ext uri="{FF2B5EF4-FFF2-40B4-BE49-F238E27FC236}">
                <a16:creationId xmlns:a16="http://schemas.microsoft.com/office/drawing/2014/main" id="{63911548-8490-4C3C-B491-4678A58F0208}"/>
              </a:ext>
            </a:extLst>
          </p:cNvPr>
          <p:cNvSpPr txBox="1"/>
          <p:nvPr/>
        </p:nvSpPr>
        <p:spPr>
          <a:xfrm>
            <a:off x="6692518" y="4179756"/>
            <a:ext cx="914400" cy="461665"/>
          </a:xfrm>
          <a:prstGeom prst="rect">
            <a:avLst/>
          </a:prstGeom>
          <a:noFill/>
        </p:spPr>
        <p:txBody>
          <a:bodyPr wrap="square" rtlCol="0">
            <a:spAutoFit/>
          </a:bodyPr>
          <a:lstStyle/>
          <a:p>
            <a:r>
              <a:rPr lang="en-AU" sz="1200" dirty="0"/>
              <a:t>Flinders University</a:t>
            </a:r>
          </a:p>
        </p:txBody>
      </p:sp>
      <p:sp>
        <p:nvSpPr>
          <p:cNvPr id="11" name="TextBox 10">
            <a:extLst>
              <a:ext uri="{FF2B5EF4-FFF2-40B4-BE49-F238E27FC236}">
                <a16:creationId xmlns:a16="http://schemas.microsoft.com/office/drawing/2014/main" id="{F94C3DA5-67A9-45DC-9594-3781B18494FB}"/>
              </a:ext>
            </a:extLst>
          </p:cNvPr>
          <p:cNvSpPr txBox="1"/>
          <p:nvPr/>
        </p:nvSpPr>
        <p:spPr>
          <a:xfrm>
            <a:off x="11010943" y="4267705"/>
            <a:ext cx="914400" cy="461665"/>
          </a:xfrm>
          <a:prstGeom prst="rect">
            <a:avLst/>
          </a:prstGeom>
          <a:noFill/>
        </p:spPr>
        <p:txBody>
          <a:bodyPr wrap="square" rtlCol="0">
            <a:spAutoFit/>
          </a:bodyPr>
          <a:lstStyle/>
          <a:p>
            <a:r>
              <a:rPr lang="en-AU" sz="1200" dirty="0"/>
              <a:t>Remedy Healthcare</a:t>
            </a:r>
          </a:p>
        </p:txBody>
      </p:sp>
      <p:sp>
        <p:nvSpPr>
          <p:cNvPr id="12" name="TextBox 11">
            <a:extLst>
              <a:ext uri="{FF2B5EF4-FFF2-40B4-BE49-F238E27FC236}">
                <a16:creationId xmlns:a16="http://schemas.microsoft.com/office/drawing/2014/main" id="{47F55932-B451-4050-A427-1D5B48DE51C4}"/>
              </a:ext>
            </a:extLst>
          </p:cNvPr>
          <p:cNvSpPr txBox="1"/>
          <p:nvPr/>
        </p:nvSpPr>
        <p:spPr>
          <a:xfrm>
            <a:off x="8611722" y="5117934"/>
            <a:ext cx="1274628" cy="646331"/>
          </a:xfrm>
          <a:prstGeom prst="rect">
            <a:avLst/>
          </a:prstGeom>
          <a:noFill/>
        </p:spPr>
        <p:txBody>
          <a:bodyPr wrap="square" rtlCol="0">
            <a:spAutoFit/>
          </a:bodyPr>
          <a:lstStyle/>
          <a:p>
            <a:pPr algn="ctr"/>
            <a:r>
              <a:rPr lang="en-AU" sz="1200" dirty="0"/>
              <a:t>Practice informing research </a:t>
            </a:r>
          </a:p>
        </p:txBody>
      </p:sp>
      <p:sp>
        <p:nvSpPr>
          <p:cNvPr id="13" name="TextBox 12">
            <a:extLst>
              <a:ext uri="{FF2B5EF4-FFF2-40B4-BE49-F238E27FC236}">
                <a16:creationId xmlns:a16="http://schemas.microsoft.com/office/drawing/2014/main" id="{04FA3E56-B4F9-4254-965D-415CCA0B1466}"/>
              </a:ext>
            </a:extLst>
          </p:cNvPr>
          <p:cNvSpPr txBox="1"/>
          <p:nvPr/>
        </p:nvSpPr>
        <p:spPr>
          <a:xfrm>
            <a:off x="8321880" y="3232812"/>
            <a:ext cx="1518406" cy="646331"/>
          </a:xfrm>
          <a:prstGeom prst="rect">
            <a:avLst/>
          </a:prstGeom>
          <a:noFill/>
        </p:spPr>
        <p:txBody>
          <a:bodyPr wrap="square" rtlCol="0">
            <a:spAutoFit/>
          </a:bodyPr>
          <a:lstStyle/>
          <a:p>
            <a:pPr algn="ctr"/>
            <a:r>
              <a:rPr lang="en-AU" sz="1200" dirty="0"/>
              <a:t>Knowledge translation of EBT to practice</a:t>
            </a:r>
          </a:p>
        </p:txBody>
      </p:sp>
    </p:spTree>
    <p:extLst>
      <p:ext uri="{BB962C8B-B14F-4D97-AF65-F5344CB8AC3E}">
        <p14:creationId xmlns:p14="http://schemas.microsoft.com/office/powerpoint/2010/main" val="40742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b="42342"/>
          <a:stretch/>
        </p:blipFill>
        <p:spPr>
          <a:xfrm>
            <a:off x="2881320" y="-262559"/>
            <a:ext cx="7070104" cy="6223104"/>
          </a:xfrm>
          <a:prstGeom prst="rect">
            <a:avLst/>
          </a:prstGeom>
        </p:spPr>
      </p:pic>
      <p:sp>
        <p:nvSpPr>
          <p:cNvPr id="2" name="TextBox 1"/>
          <p:cNvSpPr txBox="1"/>
          <p:nvPr/>
        </p:nvSpPr>
        <p:spPr>
          <a:xfrm>
            <a:off x="1097636" y="1361700"/>
            <a:ext cx="2798729" cy="646331"/>
          </a:xfrm>
          <a:prstGeom prst="rect">
            <a:avLst/>
          </a:prstGeom>
          <a:noFill/>
        </p:spPr>
        <p:txBody>
          <a:bodyPr wrap="square" rtlCol="0">
            <a:spAutoFit/>
          </a:bodyPr>
          <a:lstStyle/>
          <a:p>
            <a:r>
              <a:rPr lang="en-AU" dirty="0"/>
              <a:t>Weekly phone calls for up to seven appointments</a:t>
            </a:r>
          </a:p>
        </p:txBody>
      </p:sp>
      <p:sp>
        <p:nvSpPr>
          <p:cNvPr id="8" name="TextBox 7"/>
          <p:cNvSpPr txBox="1"/>
          <p:nvPr/>
        </p:nvSpPr>
        <p:spPr>
          <a:xfrm>
            <a:off x="1097637" y="2408292"/>
            <a:ext cx="2950502" cy="646331"/>
          </a:xfrm>
          <a:prstGeom prst="rect">
            <a:avLst/>
          </a:prstGeom>
          <a:noFill/>
        </p:spPr>
        <p:txBody>
          <a:bodyPr wrap="square" rtlCol="0">
            <a:spAutoFit/>
          </a:bodyPr>
          <a:lstStyle/>
          <a:p>
            <a:r>
              <a:rPr lang="en-AU" dirty="0"/>
              <a:t>Validated measurement tools at every appointment</a:t>
            </a:r>
          </a:p>
        </p:txBody>
      </p:sp>
      <p:sp>
        <p:nvSpPr>
          <p:cNvPr id="9" name="TextBox 8"/>
          <p:cNvSpPr txBox="1"/>
          <p:nvPr/>
        </p:nvSpPr>
        <p:spPr>
          <a:xfrm>
            <a:off x="1097637" y="3414699"/>
            <a:ext cx="2950502" cy="646331"/>
          </a:xfrm>
          <a:prstGeom prst="rect">
            <a:avLst/>
          </a:prstGeom>
          <a:noFill/>
        </p:spPr>
        <p:txBody>
          <a:bodyPr wrap="square" rtlCol="0">
            <a:spAutoFit/>
          </a:bodyPr>
          <a:lstStyle/>
          <a:p>
            <a:r>
              <a:rPr lang="en-AU" dirty="0"/>
              <a:t>Practical techniques – using evidence based CBT</a:t>
            </a:r>
          </a:p>
        </p:txBody>
      </p:sp>
      <p:sp>
        <p:nvSpPr>
          <p:cNvPr id="10" name="TextBox 9"/>
          <p:cNvSpPr txBox="1"/>
          <p:nvPr/>
        </p:nvSpPr>
        <p:spPr>
          <a:xfrm>
            <a:off x="8492610" y="2414040"/>
            <a:ext cx="2622430" cy="369332"/>
          </a:xfrm>
          <a:prstGeom prst="rect">
            <a:avLst/>
          </a:prstGeom>
          <a:noFill/>
        </p:spPr>
        <p:txBody>
          <a:bodyPr wrap="square" rtlCol="0">
            <a:spAutoFit/>
          </a:bodyPr>
          <a:lstStyle/>
          <a:p>
            <a:r>
              <a:rPr lang="en-AU" dirty="0"/>
              <a:t>Confidential</a:t>
            </a:r>
          </a:p>
        </p:txBody>
      </p:sp>
      <p:sp>
        <p:nvSpPr>
          <p:cNvPr id="11" name="TextBox 10"/>
          <p:cNvSpPr txBox="1"/>
          <p:nvPr/>
        </p:nvSpPr>
        <p:spPr>
          <a:xfrm>
            <a:off x="8492610" y="3157267"/>
            <a:ext cx="2622430" cy="646331"/>
          </a:xfrm>
          <a:prstGeom prst="rect">
            <a:avLst/>
          </a:prstGeom>
          <a:noFill/>
        </p:spPr>
        <p:txBody>
          <a:bodyPr wrap="square" rtlCol="0">
            <a:spAutoFit/>
          </a:bodyPr>
          <a:lstStyle/>
          <a:p>
            <a:r>
              <a:rPr lang="en-AU" dirty="0"/>
              <a:t>Strategies for </a:t>
            </a:r>
            <a:r>
              <a:rPr lang="en-AU" i="1" dirty="0"/>
              <a:t>today</a:t>
            </a:r>
            <a:r>
              <a:rPr lang="en-AU" dirty="0"/>
              <a:t>, resilience for the </a:t>
            </a:r>
            <a:r>
              <a:rPr lang="en-AU" i="1" dirty="0"/>
              <a:t>future</a:t>
            </a:r>
          </a:p>
        </p:txBody>
      </p:sp>
      <p:sp>
        <p:nvSpPr>
          <p:cNvPr id="12" name="TextBox 11"/>
          <p:cNvSpPr txBox="1"/>
          <p:nvPr/>
        </p:nvSpPr>
        <p:spPr>
          <a:xfrm>
            <a:off x="8495177" y="4163901"/>
            <a:ext cx="2668027" cy="369332"/>
          </a:xfrm>
          <a:prstGeom prst="rect">
            <a:avLst/>
          </a:prstGeom>
          <a:noFill/>
        </p:spPr>
        <p:txBody>
          <a:bodyPr wrap="square" rtlCol="0">
            <a:spAutoFit/>
          </a:bodyPr>
          <a:lstStyle/>
          <a:p>
            <a:r>
              <a:rPr lang="en-AU" dirty="0"/>
              <a:t>It works!</a:t>
            </a:r>
          </a:p>
        </p:txBody>
      </p:sp>
      <p:sp>
        <p:nvSpPr>
          <p:cNvPr id="13" name="TextBox 12"/>
          <p:cNvSpPr txBox="1"/>
          <p:nvPr/>
        </p:nvSpPr>
        <p:spPr>
          <a:xfrm>
            <a:off x="1071645" y="4210066"/>
            <a:ext cx="2622430" cy="646331"/>
          </a:xfrm>
          <a:prstGeom prst="rect">
            <a:avLst/>
          </a:prstGeom>
          <a:noFill/>
        </p:spPr>
        <p:txBody>
          <a:bodyPr wrap="square" rtlCol="0">
            <a:spAutoFit/>
          </a:bodyPr>
          <a:lstStyle/>
          <a:p>
            <a:r>
              <a:rPr lang="en-AU" dirty="0"/>
              <a:t>Identify and adjust unhelpful thoughts</a:t>
            </a:r>
          </a:p>
        </p:txBody>
      </p:sp>
      <p:sp>
        <p:nvSpPr>
          <p:cNvPr id="14" name="TextBox 13"/>
          <p:cNvSpPr txBox="1"/>
          <p:nvPr/>
        </p:nvSpPr>
        <p:spPr>
          <a:xfrm>
            <a:off x="8495177" y="1361701"/>
            <a:ext cx="2622430" cy="646331"/>
          </a:xfrm>
          <a:prstGeom prst="rect">
            <a:avLst/>
          </a:prstGeom>
          <a:noFill/>
        </p:spPr>
        <p:txBody>
          <a:bodyPr wrap="square" rtlCol="0">
            <a:spAutoFit/>
          </a:bodyPr>
          <a:lstStyle/>
          <a:p>
            <a:r>
              <a:rPr lang="en-AU" dirty="0"/>
              <a:t>Identify and replace unhelpful behaviours</a:t>
            </a:r>
          </a:p>
        </p:txBody>
      </p:sp>
      <p:sp>
        <p:nvSpPr>
          <p:cNvPr id="16" name="Rounded Rectangle 15"/>
          <p:cNvSpPr/>
          <p:nvPr/>
        </p:nvSpPr>
        <p:spPr>
          <a:xfrm>
            <a:off x="2501700" y="5312473"/>
            <a:ext cx="1404941" cy="1296144"/>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Self-referral or other identification methods</a:t>
            </a:r>
          </a:p>
        </p:txBody>
      </p:sp>
      <p:sp>
        <p:nvSpPr>
          <p:cNvPr id="17" name="Rounded Rectangle 16"/>
          <p:cNvSpPr/>
          <p:nvPr/>
        </p:nvSpPr>
        <p:spPr>
          <a:xfrm>
            <a:off x="4207861" y="5429613"/>
            <a:ext cx="1229323" cy="989856"/>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Contact and offer MindStep</a:t>
            </a:r>
          </a:p>
        </p:txBody>
      </p:sp>
      <p:sp>
        <p:nvSpPr>
          <p:cNvPr id="18" name="Rounded Rectangle 17"/>
          <p:cNvSpPr/>
          <p:nvPr/>
        </p:nvSpPr>
        <p:spPr>
          <a:xfrm>
            <a:off x="5659152" y="5429613"/>
            <a:ext cx="1229323" cy="989856"/>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Attend  clinical assessment </a:t>
            </a:r>
          </a:p>
        </p:txBody>
      </p:sp>
      <p:sp>
        <p:nvSpPr>
          <p:cNvPr id="19" name="Rounded Rectangle 18"/>
          <p:cNvSpPr/>
          <p:nvPr/>
        </p:nvSpPr>
        <p:spPr>
          <a:xfrm>
            <a:off x="7082162" y="5429613"/>
            <a:ext cx="1229323" cy="989856"/>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Enter program treatment</a:t>
            </a:r>
          </a:p>
        </p:txBody>
      </p:sp>
      <p:sp>
        <p:nvSpPr>
          <p:cNvPr id="20" name="Rounded Rectangle 19"/>
          <p:cNvSpPr/>
          <p:nvPr/>
        </p:nvSpPr>
        <p:spPr>
          <a:xfrm>
            <a:off x="8514599" y="5429613"/>
            <a:ext cx="1229323" cy="97697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Complete program treatment</a:t>
            </a:r>
          </a:p>
        </p:txBody>
      </p:sp>
      <p:sp>
        <p:nvSpPr>
          <p:cNvPr id="21" name="Rounded Rectangle 20"/>
          <p:cNvSpPr/>
          <p:nvPr/>
        </p:nvSpPr>
        <p:spPr>
          <a:xfrm>
            <a:off x="9951424" y="5633717"/>
            <a:ext cx="1034193" cy="563392"/>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t>Recover </a:t>
            </a:r>
          </a:p>
        </p:txBody>
      </p:sp>
      <p:sp>
        <p:nvSpPr>
          <p:cNvPr id="22" name="Freeform 21"/>
          <p:cNvSpPr>
            <a:spLocks noChangeArrowheads="1"/>
          </p:cNvSpPr>
          <p:nvPr/>
        </p:nvSpPr>
        <p:spPr bwMode="auto">
          <a:xfrm rot="10800000">
            <a:off x="3957178" y="5740413"/>
            <a:ext cx="181922"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121926" tIns="60963" rIns="121926" bIns="60963" anchor="ctr"/>
          <a:lstStyle/>
          <a:p>
            <a:endParaRPr lang="en-US" sz="900" dirty="0"/>
          </a:p>
        </p:txBody>
      </p:sp>
      <p:sp>
        <p:nvSpPr>
          <p:cNvPr id="23" name="Freeform 22"/>
          <p:cNvSpPr>
            <a:spLocks noChangeArrowheads="1"/>
          </p:cNvSpPr>
          <p:nvPr/>
        </p:nvSpPr>
        <p:spPr bwMode="auto">
          <a:xfrm rot="10800000">
            <a:off x="5456561" y="5740413"/>
            <a:ext cx="181922"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121926" tIns="60963" rIns="121926" bIns="60963" anchor="ctr"/>
          <a:lstStyle/>
          <a:p>
            <a:endParaRPr lang="en-US" sz="900" dirty="0"/>
          </a:p>
        </p:txBody>
      </p:sp>
      <p:sp>
        <p:nvSpPr>
          <p:cNvPr id="24" name="Freeform 23"/>
          <p:cNvSpPr>
            <a:spLocks noChangeArrowheads="1"/>
          </p:cNvSpPr>
          <p:nvPr/>
        </p:nvSpPr>
        <p:spPr bwMode="auto">
          <a:xfrm rot="10800000">
            <a:off x="6897903" y="5740413"/>
            <a:ext cx="181922"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121926" tIns="60963" rIns="121926" bIns="60963" anchor="ctr"/>
          <a:lstStyle/>
          <a:p>
            <a:endParaRPr lang="en-US" sz="900" dirty="0"/>
          </a:p>
        </p:txBody>
      </p:sp>
      <p:sp>
        <p:nvSpPr>
          <p:cNvPr id="25" name="Freeform 24"/>
          <p:cNvSpPr>
            <a:spLocks noChangeArrowheads="1"/>
          </p:cNvSpPr>
          <p:nvPr/>
        </p:nvSpPr>
        <p:spPr bwMode="auto">
          <a:xfrm rot="10800000">
            <a:off x="8310688" y="5740413"/>
            <a:ext cx="181922"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121926" tIns="60963" rIns="121926" bIns="60963" anchor="ctr"/>
          <a:lstStyle/>
          <a:p>
            <a:endParaRPr lang="en-US" sz="900" dirty="0"/>
          </a:p>
        </p:txBody>
      </p:sp>
      <p:sp>
        <p:nvSpPr>
          <p:cNvPr id="26" name="Freeform 25"/>
          <p:cNvSpPr>
            <a:spLocks noChangeArrowheads="1"/>
          </p:cNvSpPr>
          <p:nvPr/>
        </p:nvSpPr>
        <p:spPr bwMode="auto">
          <a:xfrm rot="10800000">
            <a:off x="9749433" y="5740413"/>
            <a:ext cx="181922"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a:extLst/>
        </p:spPr>
        <p:txBody>
          <a:bodyPr wrap="none" lIns="121926" tIns="60963" rIns="121926" bIns="60963" anchor="ctr"/>
          <a:lstStyle/>
          <a:p>
            <a:endParaRPr lang="en-US" sz="900" dirty="0"/>
          </a:p>
        </p:txBody>
      </p:sp>
      <p:pic>
        <p:nvPicPr>
          <p:cNvPr id="27" name="Picture 26"/>
          <p:cNvPicPr/>
          <p:nvPr/>
        </p:nvPicPr>
        <p:blipFill>
          <a:blip r:embed="rId3" cstate="email">
            <a:extLst>
              <a:ext uri="{28A0092B-C50C-407E-A947-70E740481C1C}">
                <a14:useLocalDpi xmlns:a14="http://schemas.microsoft.com/office/drawing/2010/main" val="0"/>
              </a:ext>
            </a:extLst>
          </a:blip>
          <a:stretch>
            <a:fillRect/>
          </a:stretch>
        </p:blipFill>
        <p:spPr>
          <a:xfrm>
            <a:off x="7472135" y="71613"/>
            <a:ext cx="2459220" cy="882936"/>
          </a:xfrm>
          <a:prstGeom prst="rect">
            <a:avLst/>
          </a:prstGeom>
        </p:spPr>
      </p:pic>
      <p:sp>
        <p:nvSpPr>
          <p:cNvPr id="28" name="Title 1"/>
          <p:cNvSpPr>
            <a:spLocks noGrp="1"/>
          </p:cNvSpPr>
          <p:nvPr>
            <p:ph type="title"/>
          </p:nvPr>
        </p:nvSpPr>
        <p:spPr>
          <a:xfrm>
            <a:off x="1020484" y="446408"/>
            <a:ext cx="10089230" cy="645629"/>
          </a:xfrm>
        </p:spPr>
        <p:txBody>
          <a:bodyPr/>
          <a:lstStyle/>
          <a:p>
            <a:r>
              <a:rPr lang="en-AU" dirty="0" err="1"/>
              <a:t>MindStep</a:t>
            </a:r>
            <a:r>
              <a:rPr lang="en-AU" baseline="30000" dirty="0"/>
              <a:t> ®</a:t>
            </a:r>
            <a:r>
              <a:rPr lang="en-AU" dirty="0"/>
              <a:t> program</a:t>
            </a:r>
          </a:p>
        </p:txBody>
      </p:sp>
      <p:pic>
        <p:nvPicPr>
          <p:cNvPr id="29" name="Picture 2" descr="1508210327806_Pasted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8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3"/>
          </p:nvPr>
        </p:nvSpPr>
        <p:spPr/>
        <p:txBody>
          <a:bodyPr/>
          <a:lstStyle/>
          <a:p>
            <a:pPr marL="0" indent="0">
              <a:buNone/>
            </a:pPr>
            <a:r>
              <a:rPr lang="en-AU" dirty="0"/>
              <a:t>Chronic Disease prevention and management </a:t>
            </a:r>
          </a:p>
        </p:txBody>
      </p:sp>
      <p:sp>
        <p:nvSpPr>
          <p:cNvPr id="2" name="Title 1"/>
          <p:cNvSpPr>
            <a:spLocks noGrp="1"/>
          </p:cNvSpPr>
          <p:nvPr>
            <p:ph type="title"/>
          </p:nvPr>
        </p:nvSpPr>
        <p:spPr/>
        <p:txBody>
          <a:bodyPr>
            <a:normAutofit/>
          </a:bodyPr>
          <a:lstStyle/>
          <a:p>
            <a:pPr algn="l"/>
            <a:r>
              <a:rPr lang="en-US" b="1" dirty="0">
                <a:solidFill>
                  <a:srgbClr val="92D050"/>
                </a:solidFill>
              </a:rPr>
              <a:t>Remedy Health Coaching </a:t>
            </a:r>
            <a:endParaRPr lang="en-AU" dirty="0"/>
          </a:p>
        </p:txBody>
      </p:sp>
      <p:sp>
        <p:nvSpPr>
          <p:cNvPr id="17" name="Slide Number Placeholder 1">
            <a:extLst>
              <a:ext uri="{FF2B5EF4-FFF2-40B4-BE49-F238E27FC236}">
                <a16:creationId xmlns:a16="http://schemas.microsoft.com/office/drawing/2014/main" id="{99370DB1-A7FF-1740-8EA4-5157EB4F6372}"/>
              </a:ext>
            </a:extLst>
          </p:cNvPr>
          <p:cNvSpPr txBox="1">
            <a:spLocks/>
          </p:cNvSpPr>
          <p:nvPr/>
        </p:nvSpPr>
        <p:spPr>
          <a:xfrm>
            <a:off x="11317289" y="508002"/>
            <a:ext cx="451925" cy="365125"/>
          </a:xfrm>
          <a:prstGeom prst="rect">
            <a:avLst/>
          </a:prstGeom>
        </p:spPr>
        <p:txBody>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E10634-C7B7-E64C-A7D2-655B2A8093C4}" type="slidenum">
              <a:rPr lang="en-US" smtClean="0">
                <a:solidFill>
                  <a:srgbClr val="78BE20"/>
                </a:solidFill>
              </a:rPr>
              <a:pPr/>
              <a:t>8</a:t>
            </a:fld>
            <a:endParaRPr lang="en-US" dirty="0">
              <a:solidFill>
                <a:srgbClr val="78BE20"/>
              </a:solidFill>
            </a:endParaRPr>
          </a:p>
        </p:txBody>
      </p:sp>
      <p:grpSp>
        <p:nvGrpSpPr>
          <p:cNvPr id="5" name="Group 4"/>
          <p:cNvGrpSpPr/>
          <p:nvPr/>
        </p:nvGrpSpPr>
        <p:grpSpPr>
          <a:xfrm>
            <a:off x="191626" y="1687484"/>
            <a:ext cx="9872902" cy="2099983"/>
            <a:chOff x="245500" y="2849814"/>
            <a:chExt cx="11632029" cy="2436371"/>
          </a:xfrm>
        </p:grpSpPr>
        <p:sp>
          <p:nvSpPr>
            <p:cNvPr id="29" name="Oval 28">
              <a:extLst>
                <a:ext uri="{FF2B5EF4-FFF2-40B4-BE49-F238E27FC236}">
                  <a16:creationId xmlns:a16="http://schemas.microsoft.com/office/drawing/2014/main" id="{7AB9C204-4B0D-B84B-B335-37195F92712C}"/>
                </a:ext>
              </a:extLst>
            </p:cNvPr>
            <p:cNvSpPr/>
            <p:nvPr/>
          </p:nvSpPr>
          <p:spPr>
            <a:xfrm>
              <a:off x="245500" y="3017582"/>
              <a:ext cx="2183654" cy="2268603"/>
            </a:xfrm>
            <a:prstGeom prst="ellipse">
              <a:avLst/>
            </a:prstGeom>
            <a:solidFill>
              <a:schemeClr val="accent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14" name="Oval 13">
              <a:extLst>
                <a:ext uri="{FF2B5EF4-FFF2-40B4-BE49-F238E27FC236}">
                  <a16:creationId xmlns:a16="http://schemas.microsoft.com/office/drawing/2014/main" id="{7AB9C204-4B0D-B84B-B335-37195F92712C}"/>
                </a:ext>
              </a:extLst>
            </p:cNvPr>
            <p:cNvSpPr/>
            <p:nvPr/>
          </p:nvSpPr>
          <p:spPr>
            <a:xfrm>
              <a:off x="9518827" y="2849814"/>
              <a:ext cx="2358702" cy="2323194"/>
            </a:xfrm>
            <a:prstGeom prst="ellipse">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AU">
                <a:solidFill>
                  <a:srgbClr val="FFFFFF"/>
                </a:solidFill>
              </a:endParaRPr>
            </a:p>
          </p:txBody>
        </p:sp>
        <p:sp>
          <p:nvSpPr>
            <p:cNvPr id="25" name="Oval 24">
              <a:extLst>
                <a:ext uri="{FF2B5EF4-FFF2-40B4-BE49-F238E27FC236}">
                  <a16:creationId xmlns:a16="http://schemas.microsoft.com/office/drawing/2014/main" id="{CE72C928-B578-5D43-9E51-D8507DEF3AC0}"/>
                </a:ext>
              </a:extLst>
            </p:cNvPr>
            <p:cNvSpPr/>
            <p:nvPr/>
          </p:nvSpPr>
          <p:spPr>
            <a:xfrm>
              <a:off x="2467587" y="3017581"/>
              <a:ext cx="2225069" cy="2268603"/>
            </a:xfrm>
            <a:prstGeom prst="ellipse">
              <a:avLst/>
            </a:prstGeom>
            <a:solidFill>
              <a:schemeClr val="accent2">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cxnSp>
          <p:nvCxnSpPr>
            <p:cNvPr id="15" name="Straight Connector 14"/>
            <p:cNvCxnSpPr>
              <a:cxnSpLocks/>
            </p:cNvCxnSpPr>
            <p:nvPr/>
          </p:nvCxnSpPr>
          <p:spPr>
            <a:xfrm>
              <a:off x="6820765" y="395408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5B0D3B9-485B-F649-895E-6BF1A6C43D2C}"/>
                </a:ext>
              </a:extLst>
            </p:cNvPr>
            <p:cNvSpPr/>
            <p:nvPr/>
          </p:nvSpPr>
          <p:spPr>
            <a:xfrm>
              <a:off x="4724816" y="2996423"/>
              <a:ext cx="2306012" cy="2268603"/>
            </a:xfrm>
            <a:prstGeom prst="ellipse">
              <a:avLst/>
            </a:prstGeom>
            <a:solidFill>
              <a:schemeClr val="accent6">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31" name="Oval 30">
              <a:extLst>
                <a:ext uri="{FF2B5EF4-FFF2-40B4-BE49-F238E27FC236}">
                  <a16:creationId xmlns:a16="http://schemas.microsoft.com/office/drawing/2014/main" id="{5E7F8D8C-E11A-8645-AF04-B42C19377306}"/>
                </a:ext>
              </a:extLst>
            </p:cNvPr>
            <p:cNvSpPr/>
            <p:nvPr/>
          </p:nvSpPr>
          <p:spPr>
            <a:xfrm>
              <a:off x="7094734" y="2934262"/>
              <a:ext cx="2360136" cy="2268603"/>
            </a:xfrm>
            <a:prstGeom prst="ellipse">
              <a:avLst/>
            </a:prstGeom>
            <a:solidFill>
              <a:schemeClr val="accent3">
                <a:lumMod val="7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16" name="TextBox 15"/>
            <p:cNvSpPr txBox="1"/>
            <p:nvPr/>
          </p:nvSpPr>
          <p:spPr>
            <a:xfrm>
              <a:off x="359417" y="3745399"/>
              <a:ext cx="1912287" cy="646331"/>
            </a:xfrm>
            <a:prstGeom prst="rect">
              <a:avLst/>
            </a:prstGeom>
            <a:noFill/>
          </p:spPr>
          <p:txBody>
            <a:bodyPr wrap="square" rtlCol="0">
              <a:spAutoFit/>
            </a:bodyPr>
            <a:lstStyle/>
            <a:p>
              <a:pPr algn="ctr"/>
              <a:r>
                <a:rPr lang="en-AU" dirty="0">
                  <a:solidFill>
                    <a:srgbClr val="FFFFFF"/>
                  </a:solidFill>
                  <a:latin typeface="Franklin Gothic Medium" panose="020B0603020102020204"/>
                </a:rPr>
                <a:t>Risk Factor Management</a:t>
              </a:r>
            </a:p>
          </p:txBody>
        </p:sp>
        <p:sp>
          <p:nvSpPr>
            <p:cNvPr id="10" name="TextBox 9"/>
            <p:cNvSpPr txBox="1"/>
            <p:nvPr/>
          </p:nvSpPr>
          <p:spPr>
            <a:xfrm>
              <a:off x="7307608" y="3826748"/>
              <a:ext cx="2146898" cy="369332"/>
            </a:xfrm>
            <a:prstGeom prst="rect">
              <a:avLst/>
            </a:prstGeom>
            <a:noFill/>
          </p:spPr>
          <p:txBody>
            <a:bodyPr wrap="square" rtlCol="0">
              <a:spAutoFit/>
            </a:bodyPr>
            <a:lstStyle/>
            <a:p>
              <a:pPr algn="ctr"/>
              <a:r>
                <a:rPr lang="en-AU" dirty="0">
                  <a:solidFill>
                    <a:srgbClr val="FFFFFF"/>
                  </a:solidFill>
                  <a:latin typeface="Franklin Gothic Medium" panose="020B0603020102020204"/>
                </a:rPr>
                <a:t>Bone Health</a:t>
              </a:r>
            </a:p>
          </p:txBody>
        </p:sp>
        <p:sp>
          <p:nvSpPr>
            <p:cNvPr id="11" name="TextBox 10"/>
            <p:cNvSpPr txBox="1"/>
            <p:nvPr/>
          </p:nvSpPr>
          <p:spPr>
            <a:xfrm>
              <a:off x="4784844" y="3843209"/>
              <a:ext cx="2376036" cy="369332"/>
            </a:xfrm>
            <a:prstGeom prst="rect">
              <a:avLst/>
            </a:prstGeom>
            <a:noFill/>
          </p:spPr>
          <p:txBody>
            <a:bodyPr wrap="square" rtlCol="0">
              <a:spAutoFit/>
            </a:bodyPr>
            <a:lstStyle/>
            <a:p>
              <a:pPr algn="ctr"/>
              <a:r>
                <a:rPr lang="en-AU" dirty="0">
                  <a:solidFill>
                    <a:srgbClr val="FFFFFF"/>
                  </a:solidFill>
                  <a:latin typeface="Franklin Gothic Medium" panose="020B0603020102020204"/>
                </a:rPr>
                <a:t>Diabetes Action</a:t>
              </a:r>
            </a:p>
          </p:txBody>
        </p:sp>
        <p:sp>
          <p:nvSpPr>
            <p:cNvPr id="18" name="TextBox 17"/>
            <p:cNvSpPr txBox="1"/>
            <p:nvPr/>
          </p:nvSpPr>
          <p:spPr>
            <a:xfrm>
              <a:off x="9686652" y="3807488"/>
              <a:ext cx="2146898" cy="428494"/>
            </a:xfrm>
            <a:prstGeom prst="rect">
              <a:avLst/>
            </a:prstGeom>
            <a:noFill/>
          </p:spPr>
          <p:txBody>
            <a:bodyPr wrap="square" rtlCol="0">
              <a:spAutoFit/>
            </a:bodyPr>
            <a:lstStyle/>
            <a:p>
              <a:pPr algn="ctr"/>
              <a:r>
                <a:rPr lang="en-AU" dirty="0">
                  <a:solidFill>
                    <a:srgbClr val="FFFFFF"/>
                  </a:solidFill>
                  <a:latin typeface="Franklin Gothic Medium" panose="020B0603020102020204"/>
                </a:rPr>
                <a:t>Integrated Care </a:t>
              </a:r>
            </a:p>
          </p:txBody>
        </p:sp>
        <p:sp>
          <p:nvSpPr>
            <p:cNvPr id="19" name="TextBox 18"/>
            <p:cNvSpPr txBox="1"/>
            <p:nvPr/>
          </p:nvSpPr>
          <p:spPr>
            <a:xfrm>
              <a:off x="2687407" y="3869022"/>
              <a:ext cx="1912287" cy="369332"/>
            </a:xfrm>
            <a:prstGeom prst="rect">
              <a:avLst/>
            </a:prstGeom>
            <a:noFill/>
          </p:spPr>
          <p:txBody>
            <a:bodyPr wrap="square" rtlCol="0">
              <a:spAutoFit/>
            </a:bodyPr>
            <a:lstStyle/>
            <a:p>
              <a:pPr algn="ctr"/>
              <a:r>
                <a:rPr lang="en-AU" dirty="0">
                  <a:solidFill>
                    <a:srgbClr val="FFFFFF"/>
                  </a:solidFill>
                  <a:latin typeface="Franklin Gothic Medium" panose="020B0603020102020204"/>
                </a:rPr>
                <a:t>Healthy Heart</a:t>
              </a:r>
            </a:p>
          </p:txBody>
        </p:sp>
      </p:grpSp>
      <p:sp>
        <p:nvSpPr>
          <p:cNvPr id="32" name="Oval 31">
            <a:extLst>
              <a:ext uri="{FF2B5EF4-FFF2-40B4-BE49-F238E27FC236}">
                <a16:creationId xmlns:a16="http://schemas.microsoft.com/office/drawing/2014/main" id="{75B0D3B9-485B-F649-895E-6BF1A6C43D2C}"/>
              </a:ext>
            </a:extLst>
          </p:cNvPr>
          <p:cNvSpPr/>
          <p:nvPr/>
        </p:nvSpPr>
        <p:spPr>
          <a:xfrm>
            <a:off x="10120070" y="1672281"/>
            <a:ext cx="1957271" cy="195537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b="1" dirty="0">
                <a:solidFill>
                  <a:srgbClr val="FFFFFF"/>
                </a:solidFill>
              </a:rPr>
              <a:t>Perinatal Support</a:t>
            </a:r>
          </a:p>
        </p:txBody>
      </p:sp>
      <p:grpSp>
        <p:nvGrpSpPr>
          <p:cNvPr id="4" name="Group 3"/>
          <p:cNvGrpSpPr/>
          <p:nvPr/>
        </p:nvGrpSpPr>
        <p:grpSpPr>
          <a:xfrm>
            <a:off x="95527" y="3462440"/>
            <a:ext cx="12033466" cy="2133137"/>
            <a:chOff x="95527" y="3735400"/>
            <a:chExt cx="12033466" cy="2133137"/>
          </a:xfrm>
        </p:grpSpPr>
        <p:grpSp>
          <p:nvGrpSpPr>
            <p:cNvPr id="7" name="Group 6"/>
            <p:cNvGrpSpPr/>
            <p:nvPr/>
          </p:nvGrpSpPr>
          <p:grpSpPr>
            <a:xfrm>
              <a:off x="95527" y="3753350"/>
              <a:ext cx="10021559" cy="2115187"/>
              <a:chOff x="430644" y="3828509"/>
              <a:chExt cx="11807174" cy="2454010"/>
            </a:xfrm>
          </p:grpSpPr>
          <p:sp>
            <p:nvSpPr>
              <p:cNvPr id="21" name="Oval 20">
                <a:extLst>
                  <a:ext uri="{FF2B5EF4-FFF2-40B4-BE49-F238E27FC236}">
                    <a16:creationId xmlns:a16="http://schemas.microsoft.com/office/drawing/2014/main" id="{7AB9C204-4B0D-B84B-B335-37195F92712C}"/>
                  </a:ext>
                </a:extLst>
              </p:cNvPr>
              <p:cNvSpPr/>
              <p:nvPr/>
            </p:nvSpPr>
            <p:spPr>
              <a:xfrm>
                <a:off x="430644" y="4013916"/>
                <a:ext cx="2183654" cy="2268603"/>
              </a:xfrm>
              <a:prstGeom prst="ellipse">
                <a:avLst/>
              </a:prstGeom>
              <a:solidFill>
                <a:schemeClr val="accent1">
                  <a:lumMod val="40000"/>
                  <a:lumOff val="6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23" name="Oval 22">
                <a:extLst>
                  <a:ext uri="{FF2B5EF4-FFF2-40B4-BE49-F238E27FC236}">
                    <a16:creationId xmlns:a16="http://schemas.microsoft.com/office/drawing/2014/main" id="{CE72C928-B578-5D43-9E51-D8507DEF3AC0}"/>
                  </a:ext>
                </a:extLst>
              </p:cNvPr>
              <p:cNvSpPr/>
              <p:nvPr/>
            </p:nvSpPr>
            <p:spPr>
              <a:xfrm>
                <a:off x="2716161" y="4013915"/>
                <a:ext cx="2225069" cy="2268603"/>
              </a:xfrm>
              <a:prstGeom prst="ellipse">
                <a:avLst/>
              </a:prstGeom>
              <a:solidFill>
                <a:schemeClr val="accent2">
                  <a:lumMod val="40000"/>
                  <a:lumOff val="6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36" name="Oval 35">
                <a:extLst>
                  <a:ext uri="{FF2B5EF4-FFF2-40B4-BE49-F238E27FC236}">
                    <a16:creationId xmlns:a16="http://schemas.microsoft.com/office/drawing/2014/main" id="{7AB9C204-4B0D-B84B-B335-37195F92712C}"/>
                  </a:ext>
                </a:extLst>
              </p:cNvPr>
              <p:cNvSpPr/>
              <p:nvPr/>
            </p:nvSpPr>
            <p:spPr>
              <a:xfrm>
                <a:off x="9879116" y="3828509"/>
                <a:ext cx="2358702" cy="2323194"/>
              </a:xfrm>
              <a:prstGeom prst="ellipse">
                <a:avLst/>
              </a:prstGeom>
              <a:solidFill>
                <a:schemeClr val="accent5">
                  <a:lumMod val="20000"/>
                  <a:lumOff val="80000"/>
                  <a:alpha val="66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a:solidFill>
                    <a:srgbClr val="515151"/>
                  </a:solidFill>
                </a:endParaRPr>
              </a:p>
            </p:txBody>
          </p:sp>
          <p:cxnSp>
            <p:nvCxnSpPr>
              <p:cNvPr id="37" name="Straight Connector 36"/>
              <p:cNvCxnSpPr>
                <a:cxnSpLocks/>
              </p:cNvCxnSpPr>
              <p:nvPr/>
            </p:nvCxnSpPr>
            <p:spPr>
              <a:xfrm>
                <a:off x="6970897" y="495041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5B0D3B9-485B-F649-895E-6BF1A6C43D2C}"/>
                  </a:ext>
                </a:extLst>
              </p:cNvPr>
              <p:cNvSpPr/>
              <p:nvPr/>
            </p:nvSpPr>
            <p:spPr>
              <a:xfrm>
                <a:off x="5082546" y="3930598"/>
                <a:ext cx="2306013" cy="2268603"/>
              </a:xfrm>
              <a:prstGeom prst="ellipse">
                <a:avLst/>
              </a:prstGeom>
              <a:solidFill>
                <a:schemeClr val="bg2">
                  <a:lumMod val="60000"/>
                  <a:lumOff val="4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39" name="Oval 38">
                <a:extLst>
                  <a:ext uri="{FF2B5EF4-FFF2-40B4-BE49-F238E27FC236}">
                    <a16:creationId xmlns:a16="http://schemas.microsoft.com/office/drawing/2014/main" id="{5E7F8D8C-E11A-8645-AF04-B42C19377306}"/>
                  </a:ext>
                </a:extLst>
              </p:cNvPr>
              <p:cNvSpPr/>
              <p:nvPr/>
            </p:nvSpPr>
            <p:spPr>
              <a:xfrm>
                <a:off x="7431521" y="3903299"/>
                <a:ext cx="2360135" cy="2268603"/>
              </a:xfrm>
              <a:prstGeom prst="ellipse">
                <a:avLst/>
              </a:prstGeom>
              <a:solidFill>
                <a:schemeClr val="accent3">
                  <a:lumMod val="40000"/>
                  <a:lumOff val="6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40" name="TextBox 39"/>
              <p:cNvSpPr txBox="1"/>
              <p:nvPr/>
            </p:nvSpPr>
            <p:spPr>
              <a:xfrm>
                <a:off x="566326" y="4528440"/>
                <a:ext cx="1912287" cy="923330"/>
              </a:xfrm>
              <a:prstGeom prst="rect">
                <a:avLst/>
              </a:prstGeom>
              <a:noFill/>
            </p:spPr>
            <p:txBody>
              <a:bodyPr wrap="square" rtlCol="0">
                <a:spAutoFit/>
              </a:bodyPr>
              <a:lstStyle/>
              <a:p>
                <a:pPr algn="ctr"/>
                <a:r>
                  <a:rPr lang="en-AU" dirty="0">
                    <a:solidFill>
                      <a:srgbClr val="505759">
                        <a:lumMod val="40000"/>
                        <a:lumOff val="60000"/>
                      </a:srgbClr>
                    </a:solidFill>
                    <a:latin typeface="Franklin Gothic Medium" panose="020B0603020102020204"/>
                  </a:rPr>
                  <a:t>At increased risk of developing Diabetes/CAD </a:t>
                </a:r>
              </a:p>
            </p:txBody>
          </p:sp>
          <p:sp>
            <p:nvSpPr>
              <p:cNvPr id="41" name="TextBox 40"/>
              <p:cNvSpPr txBox="1"/>
              <p:nvPr/>
            </p:nvSpPr>
            <p:spPr>
              <a:xfrm>
                <a:off x="7538139" y="4575935"/>
                <a:ext cx="2146898" cy="923330"/>
              </a:xfrm>
              <a:prstGeom prst="rect">
                <a:avLst/>
              </a:prstGeom>
              <a:noFill/>
            </p:spPr>
            <p:txBody>
              <a:bodyPr wrap="square" rtlCol="0">
                <a:spAutoFit/>
              </a:bodyPr>
              <a:lstStyle/>
              <a:p>
                <a:pPr algn="ctr"/>
                <a:r>
                  <a:rPr lang="en-AU" dirty="0">
                    <a:solidFill>
                      <a:srgbClr val="505759">
                        <a:lumMod val="40000"/>
                        <a:lumOff val="60000"/>
                      </a:srgbClr>
                    </a:solidFill>
                    <a:latin typeface="Franklin Gothic Medium" panose="020B0603020102020204"/>
                  </a:rPr>
                  <a:t>Osteoporosis prevention and management</a:t>
                </a:r>
              </a:p>
            </p:txBody>
          </p:sp>
          <p:sp>
            <p:nvSpPr>
              <p:cNvPr id="42" name="TextBox 41"/>
              <p:cNvSpPr txBox="1"/>
              <p:nvPr/>
            </p:nvSpPr>
            <p:spPr>
              <a:xfrm>
                <a:off x="5047534" y="4880233"/>
                <a:ext cx="2376036" cy="369332"/>
              </a:xfrm>
              <a:prstGeom prst="rect">
                <a:avLst/>
              </a:prstGeom>
              <a:noFill/>
            </p:spPr>
            <p:txBody>
              <a:bodyPr wrap="square" rtlCol="0">
                <a:spAutoFit/>
              </a:bodyPr>
              <a:lstStyle/>
              <a:p>
                <a:pPr algn="ctr"/>
                <a:r>
                  <a:rPr lang="en-AU" dirty="0">
                    <a:solidFill>
                      <a:srgbClr val="505759">
                        <a:lumMod val="40000"/>
                        <a:lumOff val="60000"/>
                      </a:srgbClr>
                    </a:solidFill>
                    <a:latin typeface="Franklin Gothic Medium" panose="020B0603020102020204"/>
                  </a:rPr>
                  <a:t>Type 2 Diabetes</a:t>
                </a:r>
              </a:p>
            </p:txBody>
          </p:sp>
          <p:sp>
            <p:nvSpPr>
              <p:cNvPr id="43" name="TextBox 42"/>
              <p:cNvSpPr txBox="1"/>
              <p:nvPr/>
            </p:nvSpPr>
            <p:spPr>
              <a:xfrm>
                <a:off x="9985018" y="4258944"/>
                <a:ext cx="2146898" cy="1713975"/>
              </a:xfrm>
              <a:prstGeom prst="rect">
                <a:avLst/>
              </a:prstGeom>
              <a:noFill/>
            </p:spPr>
            <p:txBody>
              <a:bodyPr wrap="square" rtlCol="0">
                <a:spAutoFit/>
              </a:bodyPr>
              <a:lstStyle/>
              <a:p>
                <a:pPr algn="ctr"/>
                <a:r>
                  <a:rPr lang="en-AU" dirty="0">
                    <a:solidFill>
                      <a:srgbClr val="505759">
                        <a:lumMod val="40000"/>
                        <a:lumOff val="60000"/>
                      </a:srgbClr>
                    </a:solidFill>
                    <a:latin typeface="Franklin Gothic Medium" panose="020B0603020102020204"/>
                  </a:rPr>
                  <a:t>Inc. COPD, PVD &amp; CHF. Frequent hospitalisations &amp; Service navigation</a:t>
                </a:r>
              </a:p>
            </p:txBody>
          </p:sp>
          <p:sp>
            <p:nvSpPr>
              <p:cNvPr id="44" name="TextBox 43"/>
              <p:cNvSpPr txBox="1"/>
              <p:nvPr/>
            </p:nvSpPr>
            <p:spPr>
              <a:xfrm>
                <a:off x="2837539" y="4770350"/>
                <a:ext cx="1912287" cy="646331"/>
              </a:xfrm>
              <a:prstGeom prst="rect">
                <a:avLst/>
              </a:prstGeom>
              <a:noFill/>
            </p:spPr>
            <p:txBody>
              <a:bodyPr wrap="square" rtlCol="0">
                <a:spAutoFit/>
              </a:bodyPr>
              <a:lstStyle/>
              <a:p>
                <a:pPr algn="ctr"/>
                <a:r>
                  <a:rPr lang="en-AU" dirty="0">
                    <a:solidFill>
                      <a:srgbClr val="505759">
                        <a:lumMod val="40000"/>
                        <a:lumOff val="60000"/>
                      </a:srgbClr>
                    </a:solidFill>
                    <a:latin typeface="Franklin Gothic Medium" panose="020B0603020102020204"/>
                  </a:rPr>
                  <a:t>Coronary Artery Disease</a:t>
                </a:r>
              </a:p>
            </p:txBody>
          </p:sp>
        </p:grpSp>
        <p:sp>
          <p:nvSpPr>
            <p:cNvPr id="33" name="Oval 32">
              <a:extLst>
                <a:ext uri="{FF2B5EF4-FFF2-40B4-BE49-F238E27FC236}">
                  <a16:creationId xmlns:a16="http://schemas.microsoft.com/office/drawing/2014/main" id="{75B0D3B9-485B-F649-895E-6BF1A6C43D2C}"/>
                </a:ext>
              </a:extLst>
            </p:cNvPr>
            <p:cNvSpPr/>
            <p:nvPr/>
          </p:nvSpPr>
          <p:spPr>
            <a:xfrm>
              <a:off x="10171722" y="3735400"/>
              <a:ext cx="1957271" cy="1955379"/>
            </a:xfrm>
            <a:prstGeom prst="ellipse">
              <a:avLst/>
            </a:prstGeom>
            <a:solidFill>
              <a:schemeClr val="accent4">
                <a:lumMod val="20000"/>
                <a:lumOff val="80000"/>
                <a:alpha val="62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AU" dirty="0">
                  <a:solidFill>
                    <a:srgbClr val="505759">
                      <a:lumMod val="60000"/>
                      <a:lumOff val="40000"/>
                    </a:srgbClr>
                  </a:solidFill>
                  <a:latin typeface="Franklin Gothic Medium" panose="020B0603020102020204"/>
                </a:rPr>
                <a:t>Pre and post natal support for mothers + partners</a:t>
              </a:r>
            </a:p>
          </p:txBody>
        </p:sp>
      </p:grpSp>
      <p:pic>
        <p:nvPicPr>
          <p:cNvPr id="34" name="Picture 2" descr="1508210327806_Pasted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8491" y="180785"/>
            <a:ext cx="2228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6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067F72-897F-264E-B5A4-CBA5C2CFAA6C}"/>
              </a:ext>
            </a:extLst>
          </p:cNvPr>
          <p:cNvSpPr>
            <a:spLocks noGrp="1"/>
          </p:cNvSpPr>
          <p:nvPr>
            <p:ph type="title"/>
          </p:nvPr>
        </p:nvSpPr>
        <p:spPr/>
        <p:txBody>
          <a:bodyPr/>
          <a:lstStyle/>
          <a:p>
            <a:r>
              <a:rPr lang="en-AU" dirty="0"/>
              <a:t>Health Coaching Programs </a:t>
            </a:r>
          </a:p>
        </p:txBody>
      </p:sp>
      <p:sp>
        <p:nvSpPr>
          <p:cNvPr id="5" name="Text Placeholder 4">
            <a:extLst>
              <a:ext uri="{FF2B5EF4-FFF2-40B4-BE49-F238E27FC236}">
                <a16:creationId xmlns:a16="http://schemas.microsoft.com/office/drawing/2014/main" id="{F7C60B0F-8545-9E4B-AD9C-CA8E90BFDEAE}"/>
              </a:ext>
            </a:extLst>
          </p:cNvPr>
          <p:cNvSpPr>
            <a:spLocks noGrp="1"/>
          </p:cNvSpPr>
          <p:nvPr>
            <p:ph type="body" idx="13"/>
          </p:nvPr>
        </p:nvSpPr>
        <p:spPr>
          <a:xfrm>
            <a:off x="3804681" y="1288722"/>
            <a:ext cx="1398505" cy="348054"/>
          </a:xfrm>
        </p:spPr>
        <p:txBody>
          <a:bodyPr/>
          <a:lstStyle/>
          <a:p>
            <a:r>
              <a:rPr lang="en-AU" dirty="0"/>
              <a:t>Features</a:t>
            </a:r>
          </a:p>
        </p:txBody>
      </p:sp>
      <p:sp>
        <p:nvSpPr>
          <p:cNvPr id="8" name="Text Placeholder 7">
            <a:extLst>
              <a:ext uri="{FF2B5EF4-FFF2-40B4-BE49-F238E27FC236}">
                <a16:creationId xmlns:a16="http://schemas.microsoft.com/office/drawing/2014/main" id="{0711BAE7-EC57-C64E-9F45-749F31612951}"/>
              </a:ext>
            </a:extLst>
          </p:cNvPr>
          <p:cNvSpPr>
            <a:spLocks noGrp="1"/>
          </p:cNvSpPr>
          <p:nvPr>
            <p:ph type="body" sz="quarter" idx="15"/>
          </p:nvPr>
        </p:nvSpPr>
        <p:spPr>
          <a:xfrm>
            <a:off x="3804680" y="1944689"/>
            <a:ext cx="7154471" cy="4913311"/>
          </a:xfrm>
        </p:spPr>
        <p:txBody>
          <a:bodyPr/>
          <a:lstStyle/>
          <a:p>
            <a:pPr marL="0" indent="0">
              <a:buNone/>
            </a:pPr>
            <a:r>
              <a:rPr lang="en-AU" altLang="en-US" dirty="0">
                <a:solidFill>
                  <a:srgbClr val="53585F"/>
                </a:solidFill>
                <a:ea typeface="Geneva" charset="0"/>
              </a:rPr>
              <a:t>Chronic Disease Management and Prevention Programs </a:t>
            </a:r>
          </a:p>
          <a:p>
            <a:pPr marL="342000" lvl="1" indent="-342000">
              <a:buFont typeface="Wingdings" pitchFamily="2" charset="2"/>
              <a:buChar char="§"/>
            </a:pPr>
            <a:r>
              <a:rPr lang="en-AU" altLang="en-US" sz="1800" dirty="0">
                <a:solidFill>
                  <a:srgbClr val="53585F"/>
                </a:solidFill>
                <a:ea typeface="Geneva" charset="0"/>
              </a:rPr>
              <a:t>~6 months in duration</a:t>
            </a:r>
          </a:p>
          <a:p>
            <a:pPr marL="342000" lvl="1" indent="-342000">
              <a:buFont typeface="Wingdings" pitchFamily="2" charset="2"/>
              <a:buChar char="§"/>
            </a:pPr>
            <a:r>
              <a:rPr lang="en-AU" altLang="en-US" sz="1800" dirty="0">
                <a:solidFill>
                  <a:srgbClr val="53585F"/>
                </a:solidFill>
                <a:ea typeface="Geneva" charset="0"/>
              </a:rPr>
              <a:t>Via your choice of Phone, Email, Skype, and/or SMS messaging </a:t>
            </a:r>
          </a:p>
          <a:p>
            <a:pPr marL="342000" lvl="1" indent="-342000">
              <a:buFont typeface="Wingdings" pitchFamily="2" charset="2"/>
              <a:buChar char="§"/>
            </a:pPr>
            <a:r>
              <a:rPr lang="en-AU" altLang="en-US" sz="1800" dirty="0">
                <a:solidFill>
                  <a:srgbClr val="53585F"/>
                </a:solidFill>
                <a:ea typeface="Geneva" charset="0"/>
              </a:rPr>
              <a:t>Individualised contact frequency and duration (e.g. 5 min calls each week, or 25 min calls each month)</a:t>
            </a:r>
          </a:p>
          <a:p>
            <a:pPr marL="0" indent="0">
              <a:buNone/>
            </a:pPr>
            <a:endParaRPr lang="en-AU" altLang="en-US" sz="1400" dirty="0">
              <a:solidFill>
                <a:schemeClr val="bg2">
                  <a:lumMod val="50000"/>
                </a:schemeClr>
              </a:solidFill>
            </a:endParaRPr>
          </a:p>
          <a:p>
            <a:pPr marL="0" indent="0">
              <a:buNone/>
            </a:pPr>
            <a:r>
              <a:rPr lang="en-AU" altLang="en-US" dirty="0">
                <a:solidFill>
                  <a:srgbClr val="53585F"/>
                </a:solidFill>
                <a:ea typeface="Geneva" charset="0"/>
              </a:rPr>
              <a:t>Maternity Support programs </a:t>
            </a:r>
          </a:p>
          <a:p>
            <a:pPr marL="342000" lvl="1" indent="-342000">
              <a:buFont typeface="Wingdings" pitchFamily="2" charset="2"/>
              <a:buChar char="§"/>
            </a:pPr>
            <a:r>
              <a:rPr lang="en-AU" altLang="en-US" sz="1800" dirty="0">
                <a:solidFill>
                  <a:srgbClr val="53585F"/>
                </a:solidFill>
                <a:ea typeface="Geneva" charset="0"/>
              </a:rPr>
              <a:t>~4-6 Outbound consultations</a:t>
            </a:r>
          </a:p>
          <a:p>
            <a:pPr marL="342000" lvl="1" indent="-342000">
              <a:buFont typeface="Wingdings" pitchFamily="2" charset="2"/>
              <a:buChar char="§"/>
            </a:pPr>
            <a:r>
              <a:rPr lang="en-AU" altLang="en-US" sz="1800" dirty="0">
                <a:solidFill>
                  <a:srgbClr val="53585F"/>
                </a:solidFill>
                <a:ea typeface="Geneva" charset="0"/>
              </a:rPr>
              <a:t>Unlimited inbound email </a:t>
            </a:r>
          </a:p>
          <a:p>
            <a:pPr marL="342000" lvl="1" indent="-342000">
              <a:buFont typeface="Wingdings" pitchFamily="2" charset="2"/>
              <a:buChar char="§"/>
            </a:pPr>
            <a:r>
              <a:rPr lang="en-AU" altLang="en-US" sz="1800" dirty="0">
                <a:solidFill>
                  <a:srgbClr val="53585F"/>
                </a:solidFill>
                <a:ea typeface="Geneva" charset="0"/>
              </a:rPr>
              <a:t>Unlimited inbound Calls</a:t>
            </a:r>
          </a:p>
          <a:p>
            <a:pPr marL="342000" lvl="1" indent="-342000">
              <a:buFont typeface="Wingdings" pitchFamily="2" charset="2"/>
              <a:buChar char="§"/>
            </a:pPr>
            <a:r>
              <a:rPr lang="en-AU" altLang="en-US" sz="1800" dirty="0">
                <a:solidFill>
                  <a:srgbClr val="53585F"/>
                </a:solidFill>
                <a:ea typeface="Geneva" charset="0"/>
              </a:rPr>
              <a:t>Linkage to support services and ongoing support</a:t>
            </a:r>
          </a:p>
          <a:p>
            <a:pPr lvl="1"/>
            <a:endParaRPr lang="en-AU" altLang="en-US" sz="1400" dirty="0">
              <a:solidFill>
                <a:schemeClr val="bg2">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9496" y="1269534"/>
            <a:ext cx="2357727" cy="486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1508210327806_Pasted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35" y="84128"/>
            <a:ext cx="1067869"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8401" y="84128"/>
            <a:ext cx="2228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97710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theme/theme1.xml><?xml version="1.0" encoding="utf-8"?>
<a:theme xmlns:a="http://schemas.openxmlformats.org/drawingml/2006/main" name="Remedy Healthcare">
  <a:themeElements>
    <a:clrScheme name="Remedy Healthcare 1">
      <a:dk1>
        <a:srgbClr val="505759"/>
      </a:dk1>
      <a:lt1>
        <a:srgbClr val="FFFFFF"/>
      </a:lt1>
      <a:dk2>
        <a:srgbClr val="5C6E71"/>
      </a:dk2>
      <a:lt2>
        <a:srgbClr val="D9E0E2"/>
      </a:lt2>
      <a:accent1>
        <a:srgbClr val="78BE20"/>
      </a:accent1>
      <a:accent2>
        <a:srgbClr val="500778"/>
      </a:accent2>
      <a:accent3>
        <a:srgbClr val="9B26B6"/>
      </a:accent3>
      <a:accent4>
        <a:srgbClr val="5C6E71"/>
      </a:accent4>
      <a:accent5>
        <a:srgbClr val="97A3A5"/>
      </a:accent5>
      <a:accent6>
        <a:srgbClr val="C3CBCE"/>
      </a:accent6>
      <a:hlink>
        <a:srgbClr val="78BE20"/>
      </a:hlink>
      <a:folHlink>
        <a:srgbClr val="9B26B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medy PowerPoint Template_Wide_JUL2018" id="{361A6C9F-35D1-094B-8FCF-323F77D91C2A}" vid="{244522F5-FB1D-CD40-A233-84F265D7071D}"/>
    </a:ext>
  </a:extLst>
</a:theme>
</file>

<file path=ppt/theme/theme2.xml><?xml version="1.0" encoding="utf-8"?>
<a:theme xmlns:a="http://schemas.openxmlformats.org/drawingml/2006/main" name="End slide">
  <a:themeElements>
    <a:clrScheme name="Remedy Master">
      <a:dk1>
        <a:srgbClr val="515151"/>
      </a:dk1>
      <a:lt1>
        <a:srgbClr val="FFFFFF"/>
      </a:lt1>
      <a:dk2>
        <a:srgbClr val="505759"/>
      </a:dk2>
      <a:lt2>
        <a:srgbClr val="B7D9D8"/>
      </a:lt2>
      <a:accent1>
        <a:srgbClr val="78BE20"/>
      </a:accent1>
      <a:accent2>
        <a:srgbClr val="EC4863"/>
      </a:accent2>
      <a:accent3>
        <a:srgbClr val="FFDA66"/>
      </a:accent3>
      <a:accent4>
        <a:srgbClr val="A73E5C"/>
      </a:accent4>
      <a:accent5>
        <a:srgbClr val="00A9E0"/>
      </a:accent5>
      <a:accent6>
        <a:srgbClr val="008587"/>
      </a:accent6>
      <a:hlink>
        <a:srgbClr val="78BE20"/>
      </a:hlink>
      <a:folHlink>
        <a:srgbClr val="F2B13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medy PowerPoint Template_Wide_JUL2018" id="{361A6C9F-35D1-094B-8FCF-323F77D91C2A}" vid="{67520020-573F-FD4B-A387-1A994C685FA2}"/>
    </a:ext>
  </a:extLst>
</a:theme>
</file>

<file path=ppt/theme/theme3.xml><?xml version="1.0" encoding="utf-8"?>
<a:theme xmlns:a="http://schemas.openxmlformats.org/drawingml/2006/main" name="Content slide options">
  <a:themeElements>
    <a:clrScheme name="Remedy Master">
      <a:dk1>
        <a:srgbClr val="515151"/>
      </a:dk1>
      <a:lt1>
        <a:srgbClr val="FFFFFF"/>
      </a:lt1>
      <a:dk2>
        <a:srgbClr val="505759"/>
      </a:dk2>
      <a:lt2>
        <a:srgbClr val="B7D9D8"/>
      </a:lt2>
      <a:accent1>
        <a:srgbClr val="78BE20"/>
      </a:accent1>
      <a:accent2>
        <a:srgbClr val="EC4863"/>
      </a:accent2>
      <a:accent3>
        <a:srgbClr val="FFDA66"/>
      </a:accent3>
      <a:accent4>
        <a:srgbClr val="A73E5C"/>
      </a:accent4>
      <a:accent5>
        <a:srgbClr val="00A9E0"/>
      </a:accent5>
      <a:accent6>
        <a:srgbClr val="008587"/>
      </a:accent6>
      <a:hlink>
        <a:srgbClr val="78BE20"/>
      </a:hlink>
      <a:folHlink>
        <a:srgbClr val="F2B13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Remedy Healthcare</Template>
  <TotalTime>1294</TotalTime>
  <Words>824</Words>
  <Application>Microsoft Office PowerPoint</Application>
  <PresentationFormat>Custom</PresentationFormat>
  <Paragraphs>183</Paragraphs>
  <Slides>18</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Franklin Gothic Book</vt:lpstr>
      <vt:lpstr>Franklin Gothic Medium</vt:lpstr>
      <vt:lpstr>Helvetica</vt:lpstr>
      <vt:lpstr>Wingdings</vt:lpstr>
      <vt:lpstr>Remedy Healthcare</vt:lpstr>
      <vt:lpstr>End slide</vt:lpstr>
      <vt:lpstr>Content slide options</vt:lpstr>
      <vt:lpstr>An opportunistic mental health intervention</vt:lpstr>
      <vt:lpstr>Agenda</vt:lpstr>
      <vt:lpstr>Remedy Healthcare</vt:lpstr>
      <vt:lpstr>The case for action is strong and building</vt:lpstr>
      <vt:lpstr>The search for a mental health intervention</vt:lpstr>
      <vt:lpstr>Low intensity adaption </vt:lpstr>
      <vt:lpstr>MindStep ® program</vt:lpstr>
      <vt:lpstr>Remedy Health Coaching </vt:lpstr>
      <vt:lpstr>Health Coaching Programs </vt:lpstr>
      <vt:lpstr>Integrating mental and physical health</vt:lpstr>
      <vt:lpstr>Why does MindStep help with physical health management?</vt:lpstr>
      <vt:lpstr>Case Study</vt:lpstr>
      <vt:lpstr>Case Study - continued</vt:lpstr>
      <vt:lpstr>Comparison of total cohort vs cross referred</vt:lpstr>
      <vt:lpstr>Evaluation to date</vt:lpstr>
      <vt:lpstr>Next Steps</vt:lpstr>
      <vt:lpstr>Questions?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Jonathon Clemens</dc:creator>
  <cp:lastModifiedBy>Fiona Glover</cp:lastModifiedBy>
  <cp:revision>25</cp:revision>
  <cp:lastPrinted>2017-03-15T06:45:13Z</cp:lastPrinted>
  <dcterms:created xsi:type="dcterms:W3CDTF">2019-03-18T00:54:54Z</dcterms:created>
  <dcterms:modified xsi:type="dcterms:W3CDTF">2019-03-28T05:43:09Z</dcterms:modified>
</cp:coreProperties>
</file>