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1.xml" ContentType="application/vnd.openxmlformats-officedocument.themeOverr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39" r:id="rId1"/>
  </p:sldMasterIdLst>
  <p:notesMasterIdLst>
    <p:notesMasterId r:id="rId20"/>
  </p:notesMasterIdLst>
  <p:sldIdLst>
    <p:sldId id="256" r:id="rId2"/>
    <p:sldId id="257" r:id="rId3"/>
    <p:sldId id="288" r:id="rId4"/>
    <p:sldId id="289" r:id="rId5"/>
    <p:sldId id="258" r:id="rId6"/>
    <p:sldId id="259" r:id="rId7"/>
    <p:sldId id="263" r:id="rId8"/>
    <p:sldId id="260" r:id="rId9"/>
    <p:sldId id="292" r:id="rId10"/>
    <p:sldId id="305" r:id="rId11"/>
    <p:sldId id="300" r:id="rId12"/>
    <p:sldId id="293" r:id="rId13"/>
    <p:sldId id="301" r:id="rId14"/>
    <p:sldId id="306" r:id="rId15"/>
    <p:sldId id="298" r:id="rId16"/>
    <p:sldId id="283" r:id="rId17"/>
    <p:sldId id="295" r:id="rId18"/>
    <p:sldId id="296" r:id="rId19"/>
  </p:sldIdLst>
  <p:sldSz cx="12192000" cy="6858000"/>
  <p:notesSz cx="6858000" cy="9144000"/>
  <p:custDataLst>
    <p:tags r:id="rId21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auren Gibson" initials="LG" lastIdx="1" clrIdx="0">
    <p:extLst>
      <p:ext uri="{19B8F6BF-5375-455C-9EA6-DF929625EA0E}">
        <p15:presenceInfo xmlns:p15="http://schemas.microsoft.com/office/powerpoint/2012/main" userId="S-1-5-21-1451058757-1749049392-1947940980-403670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73E40"/>
    <a:srgbClr val="7EAC93"/>
    <a:srgbClr val="D7AD6A"/>
    <a:srgbClr val="A58B7C"/>
    <a:srgbClr val="00602B"/>
    <a:srgbClr val="F2F2F2"/>
    <a:srgbClr val="ECEAE8"/>
    <a:srgbClr val="6699FF"/>
    <a:srgbClr val="9966FF"/>
    <a:srgbClr val="9DC3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500" autoAdjust="0"/>
    <p:restoredTop sz="74453" autoAdjust="0"/>
  </p:normalViewPr>
  <p:slideViewPr>
    <p:cSldViewPr snapToGrid="0">
      <p:cViewPr varScale="1">
        <p:scale>
          <a:sx n="54" d="100"/>
          <a:sy n="54" d="100"/>
        </p:scale>
        <p:origin x="148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tags" Target="tags/tag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commentAuthors" Target="commentAuthor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oleObject" Target="file:///C:\Users\c3206921\ownCloud\RA%20Work\Flourish%20Report\Preventive%20Care%20Graphs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9.28164998477157E-2"/>
          <c:y val="4.0293561358956849E-2"/>
          <c:w val="0.90718350015228433"/>
          <c:h val="0.752696045929139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'Mean graphs'!$U$13</c:f>
              <c:strCache>
                <c:ptCount val="1"/>
                <c:pt idx="0">
                  <c:v>Ask</c:v>
                </c:pt>
              </c:strCache>
            </c:strRef>
          </c:tx>
          <c:spPr>
            <a:solidFill>
              <a:srgbClr val="C96731">
                <a:lumMod val="60000"/>
                <a:lumOff val="40000"/>
              </a:srgbClr>
            </a:solidFill>
            <a:ln>
              <a:noFill/>
            </a:ln>
            <a:effectLst/>
          </c:spPr>
          <c:invertIfNegative val="0"/>
          <c:cat>
            <c:strRef>
              <c:f>'Mean graphs'!$V$12:$Y$12</c:f>
              <c:strCache>
                <c:ptCount val="4"/>
                <c:pt idx="0">
                  <c:v>Tobacco Smoking</c:v>
                </c:pt>
                <c:pt idx="1">
                  <c:v>Inadequate fruit and vegetable consumption</c:v>
                </c:pt>
                <c:pt idx="2">
                  <c:v>Harmful alcohol consumption</c:v>
                </c:pt>
                <c:pt idx="3">
                  <c:v>Inadequate physical activity</c:v>
                </c:pt>
              </c:strCache>
            </c:strRef>
          </c:cat>
          <c:val>
            <c:numRef>
              <c:f>'Mean graphs'!$V$13:$Y$13</c:f>
              <c:numCache>
                <c:formatCode>###0.0000%</c:formatCode>
                <c:ptCount val="4"/>
                <c:pt idx="0">
                  <c:v>0.64319018404908002</c:v>
                </c:pt>
                <c:pt idx="1">
                  <c:v>0.64072289156626505</c:v>
                </c:pt>
                <c:pt idx="2">
                  <c:v>0.54699386503067482</c:v>
                </c:pt>
                <c:pt idx="3">
                  <c:v>0.682969696969697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2D7-4A19-A340-C2882AA0AB5F}"/>
            </c:ext>
          </c:extLst>
        </c:ser>
        <c:ser>
          <c:idx val="1"/>
          <c:order val="1"/>
          <c:tx>
            <c:strRef>
              <c:f>'Mean graphs'!$U$15</c:f>
              <c:strCache>
                <c:ptCount val="1"/>
                <c:pt idx="0">
                  <c:v>Advise</c:v>
                </c:pt>
              </c:strCache>
            </c:strRef>
          </c:tx>
          <c:spPr>
            <a:solidFill>
              <a:srgbClr val="373E40">
                <a:alpha val="61000"/>
              </a:srgbClr>
            </a:solidFill>
            <a:ln>
              <a:noFill/>
            </a:ln>
            <a:effectLst/>
          </c:spPr>
          <c:invertIfNegative val="0"/>
          <c:cat>
            <c:strRef>
              <c:f>'Mean graphs'!$V$12:$Y$12</c:f>
              <c:strCache>
                <c:ptCount val="4"/>
                <c:pt idx="0">
                  <c:v>Tobacco Smoking</c:v>
                </c:pt>
                <c:pt idx="1">
                  <c:v>Inadequate fruit and vegetable consumption</c:v>
                </c:pt>
                <c:pt idx="2">
                  <c:v>Harmful alcohol consumption</c:v>
                </c:pt>
                <c:pt idx="3">
                  <c:v>Inadequate physical activity</c:v>
                </c:pt>
              </c:strCache>
            </c:strRef>
          </c:cat>
          <c:val>
            <c:numRef>
              <c:f>'Mean graphs'!$V$15:$Y$15</c:f>
              <c:numCache>
                <c:formatCode>###0.0000%</c:formatCode>
                <c:ptCount val="4"/>
                <c:pt idx="0">
                  <c:v>0.61711656441717788</c:v>
                </c:pt>
                <c:pt idx="1">
                  <c:v>0.65209580838323344</c:v>
                </c:pt>
                <c:pt idx="2">
                  <c:v>0.486086956521739</c:v>
                </c:pt>
                <c:pt idx="3">
                  <c:v>0.70969696969696972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2D7-4A19-A340-C2882AA0AB5F}"/>
            </c:ext>
          </c:extLst>
        </c:ser>
        <c:ser>
          <c:idx val="2"/>
          <c:order val="2"/>
          <c:tx>
            <c:strRef>
              <c:f>'Mean graphs'!$U$17</c:f>
              <c:strCache>
                <c:ptCount val="1"/>
                <c:pt idx="0">
                  <c:v>Assist</c:v>
                </c:pt>
              </c:strCache>
            </c:strRef>
          </c:tx>
          <c:spPr>
            <a:solidFill>
              <a:srgbClr val="00602B">
                <a:alpha val="63000"/>
              </a:srgbClr>
            </a:solidFill>
            <a:ln>
              <a:noFill/>
            </a:ln>
            <a:effectLst/>
          </c:spPr>
          <c:invertIfNegative val="0"/>
          <c:cat>
            <c:strRef>
              <c:f>'Mean graphs'!$V$12:$Y$12</c:f>
              <c:strCache>
                <c:ptCount val="4"/>
                <c:pt idx="0">
                  <c:v>Tobacco Smoking</c:v>
                </c:pt>
                <c:pt idx="1">
                  <c:v>Inadequate fruit and vegetable consumption</c:v>
                </c:pt>
                <c:pt idx="2">
                  <c:v>Harmful alcohol consumption</c:v>
                </c:pt>
                <c:pt idx="3">
                  <c:v>Inadequate physical activity</c:v>
                </c:pt>
              </c:strCache>
            </c:strRef>
          </c:cat>
          <c:val>
            <c:numRef>
              <c:f>'Mean graphs'!$V$17:$Y$17</c:f>
              <c:numCache>
                <c:formatCode>###0.0000%</c:formatCode>
                <c:ptCount val="4"/>
                <c:pt idx="0">
                  <c:v>0.42072368421052631</c:v>
                </c:pt>
                <c:pt idx="1">
                  <c:v>0.57184713375796181</c:v>
                </c:pt>
                <c:pt idx="2">
                  <c:v>0.3289333333333333</c:v>
                </c:pt>
                <c:pt idx="3">
                  <c:v>0.62146496815286623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A2D7-4A19-A340-C2882AA0AB5F}"/>
            </c:ext>
          </c:extLst>
        </c:ser>
        <c:ser>
          <c:idx val="3"/>
          <c:order val="3"/>
          <c:tx>
            <c:strRef>
              <c:f>'Mean graphs'!$U$19</c:f>
              <c:strCache>
                <c:ptCount val="1"/>
                <c:pt idx="0">
                  <c:v>Connect</c:v>
                </c:pt>
              </c:strCache>
            </c:strRef>
          </c:tx>
          <c:spPr>
            <a:solidFill>
              <a:srgbClr val="F6A21D">
                <a:lumMod val="75000"/>
                <a:alpha val="58000"/>
              </a:srgbClr>
            </a:solidFill>
            <a:ln>
              <a:noFill/>
            </a:ln>
            <a:effectLst/>
          </c:spPr>
          <c:invertIfNegative val="0"/>
          <c:cat>
            <c:strRef>
              <c:f>'Mean graphs'!$V$12:$Y$12</c:f>
              <c:strCache>
                <c:ptCount val="4"/>
                <c:pt idx="0">
                  <c:v>Tobacco Smoking</c:v>
                </c:pt>
                <c:pt idx="1">
                  <c:v>Inadequate fruit and vegetable consumption</c:v>
                </c:pt>
                <c:pt idx="2">
                  <c:v>Harmful alcohol consumption</c:v>
                </c:pt>
                <c:pt idx="3">
                  <c:v>Inadequate physical activity</c:v>
                </c:pt>
              </c:strCache>
            </c:strRef>
          </c:cat>
          <c:val>
            <c:numRef>
              <c:f>'Mean graphs'!$V$19:$Y$19</c:f>
              <c:numCache>
                <c:formatCode>###0.0000%</c:formatCode>
                <c:ptCount val="4"/>
                <c:pt idx="0">
                  <c:v>0.33466666666666667</c:v>
                </c:pt>
                <c:pt idx="1">
                  <c:v>0.40928104575163393</c:v>
                </c:pt>
                <c:pt idx="2">
                  <c:v>0.30226666666666668</c:v>
                </c:pt>
                <c:pt idx="3">
                  <c:v>0.43549019607843137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A2D7-4A19-A340-C2882AA0AB5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8"/>
        <c:overlap val="-27"/>
        <c:axId val="442970712"/>
        <c:axId val="442971104"/>
      </c:barChart>
      <c:catAx>
        <c:axId val="442970712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AU" sz="1800">
                    <a:solidFill>
                      <a:schemeClr val="tx1"/>
                    </a:solidFill>
                  </a:rPr>
                  <a:t>Health</a:t>
                </a:r>
                <a:r>
                  <a:rPr lang="en-AU" sz="1800" baseline="0">
                    <a:solidFill>
                      <a:schemeClr val="tx1"/>
                    </a:solidFill>
                  </a:rPr>
                  <a:t> risk behaviours</a:t>
                </a:r>
                <a:endParaRPr lang="en-AU" sz="1800">
                  <a:solidFill>
                    <a:schemeClr val="tx1"/>
                  </a:solidFill>
                </a:endParaRP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800" b="0" i="0" u="none" strike="noStrik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rgbClr val="000000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42971104"/>
        <c:crosses val="autoZero"/>
        <c:auto val="1"/>
        <c:lblAlgn val="ctr"/>
        <c:lblOffset val="100"/>
        <c:noMultiLvlLbl val="0"/>
      </c:catAx>
      <c:valAx>
        <c:axId val="442971104"/>
        <c:scaling>
          <c:orientation val="minMax"/>
          <c:max val="1"/>
        </c:scaling>
        <c:delete val="0"/>
        <c:axPos val="l"/>
        <c:majorGridlines>
          <c:spPr>
            <a:ln w="9525" cap="flat" cmpd="sng" algn="ctr">
              <a:noFill/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AU" sz="1800">
                    <a:solidFill>
                      <a:schemeClr val="tx1"/>
                    </a:solidFill>
                  </a:rPr>
                  <a:t>Average proportion of consumers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800" b="0" i="0" u="none" strike="noStrik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0%" sourceLinked="0"/>
        <c:majorTickMark val="none"/>
        <c:minorTickMark val="none"/>
        <c:tickLblPos val="nextTo"/>
        <c:spPr>
          <a:noFill/>
          <a:ln>
            <a:solidFill>
              <a:srgbClr val="000000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4297071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egendEntry>
        <c:idx val="0"/>
        <c:txPr>
          <a:bodyPr rot="0" spcFirstLastPara="1" vertOverflow="ellipsis" wrap="square" anchor="ctr" anchorCtr="1"/>
          <a:lstStyle/>
          <a:p>
            <a:pPr>
              <a:defRPr sz="18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</c:legendEntry>
      <c:layout>
        <c:manualLayout>
          <c:xMode val="edge"/>
          <c:yMode val="edge"/>
          <c:x val="0.65778500578957844"/>
          <c:y val="1.7688174564689681E-3"/>
          <c:w val="0.34221499421042151"/>
          <c:h val="0.13970573608228831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E610E18-55BC-47DF-A9B1-311AAA7C55FD}" type="datetimeFigureOut">
              <a:rPr lang="en-AU" smtClean="0"/>
              <a:t>14/05/2019</a:t>
            </a:fld>
            <a:endParaRPr lang="en-A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A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FB64649-7227-457B-BD28-2C34E2EEE9B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4617543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 smtClean="0"/>
          </a:p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B64649-7227-457B-BD28-2C34E2EEE9B7}" type="slidenum">
              <a:rPr lang="en-AU" smtClean="0"/>
              <a:t>1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83205158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B64649-7227-457B-BD28-2C34E2EEE9B7}" type="slidenum">
              <a:rPr lang="en-AU" smtClean="0"/>
              <a:t>10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46957797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B64649-7227-457B-BD28-2C34E2EEE9B7}" type="slidenum">
              <a:rPr lang="en-AU" smtClean="0"/>
              <a:t>11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57360323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Tx/>
              <a:buNone/>
            </a:pPr>
            <a:endParaRPr lang="en-AU" b="0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B64649-7227-457B-BD28-2C34E2EEE9B7}" type="slidenum">
              <a:rPr lang="en-AU" smtClean="0"/>
              <a:t>12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43903182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FB64649-7227-457B-BD28-2C34E2EEE9B7}" type="slidenum">
              <a:rPr kumimoji="0" lang="en-A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en-A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7587111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B64649-7227-457B-BD28-2C34E2EEE9B7}" type="slidenum">
              <a:rPr lang="en-AU" smtClean="0"/>
              <a:t>14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75990944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B64649-7227-457B-BD28-2C34E2EEE9B7}" type="slidenum">
              <a:rPr lang="en-AU" smtClean="0"/>
              <a:t>15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95846174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Tx/>
              <a:buNone/>
            </a:pPr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B64649-7227-457B-BD28-2C34E2EEE9B7}" type="slidenum">
              <a:rPr lang="en-AU" smtClean="0"/>
              <a:t>16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641569680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endParaRPr lang="en-AU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B64649-7227-457B-BD28-2C34E2EEE9B7}" type="slidenum">
              <a:rPr lang="en-AU" smtClean="0"/>
              <a:t>17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64773321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457200" lvl="1" indent="0">
              <a:buFont typeface="Arial" panose="020B0604020202020204" pitchFamily="34" charset="0"/>
              <a:buNone/>
            </a:pPr>
            <a:endParaRPr lang="en-AU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B64649-7227-457B-BD28-2C34E2EEE9B7}" type="slidenum">
              <a:rPr lang="en-AU" smtClean="0"/>
              <a:t>2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5839453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457200" lvl="1" indent="0">
              <a:buFontTx/>
              <a:buNone/>
            </a:pPr>
            <a:endParaRPr lang="en-AU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B64649-7227-457B-BD28-2C34E2EEE9B7}" type="slidenum">
              <a:rPr lang="en-AU" smtClean="0"/>
              <a:t>3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75759054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457200" lvl="1" indent="0">
              <a:buFontTx/>
              <a:buNone/>
            </a:pPr>
            <a:endParaRPr lang="en-AU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B64649-7227-457B-BD28-2C34E2EEE9B7}" type="slidenum">
              <a:rPr lang="en-AU" smtClean="0"/>
              <a:t>4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58542801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sz="12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B64649-7227-457B-BD28-2C34E2EEE9B7}" type="slidenum">
              <a:rPr lang="en-AU" smtClean="0"/>
              <a:t>5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78053058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B64649-7227-457B-BD28-2C34E2EEE9B7}" type="slidenum">
              <a:rPr lang="en-AU" smtClean="0"/>
              <a:t>6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97968873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B64649-7227-457B-BD28-2C34E2EEE9B7}" type="slidenum">
              <a:rPr lang="en-AU" smtClean="0"/>
              <a:t>7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04207505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B64649-7227-457B-BD28-2C34E2EEE9B7}" type="slidenum">
              <a:rPr lang="en-AU" smtClean="0"/>
              <a:t>8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40825960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457200" lvl="1" indent="0">
              <a:buFontTx/>
              <a:buNone/>
            </a:pPr>
            <a:endParaRPr lang="en-AU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B64649-7227-457B-BD28-2C34E2EEE9B7}" type="slidenum">
              <a:rPr lang="en-AU" smtClean="0"/>
              <a:t>9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8897967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30C0A-5464-4FE4-84EB-FF9C94016DF4}" type="datetimeFigureOut">
              <a:rPr lang="en-US" smtClean="0"/>
              <a:t>5/14/2019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707597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9C37B-1D36-470B-8223-D6C91242EC14}" type="datetimeFigureOut">
              <a:rPr lang="en-US" smtClean="0"/>
              <a:t>5/14/2019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01821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6F52A-A82B-47A2-A83A-8C4C91F2D59F}" type="datetimeFigureOut">
              <a:rPr lang="en-US" smtClean="0"/>
              <a:t>5/14/2019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412734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0A7B3-6521-4DCA-87E5-044747A908C1}" type="datetimeFigureOut">
              <a:rPr lang="en-US" smtClean="0"/>
              <a:t>5/14/2019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5970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0C6404-AD6E-4860-8E75-697CA40B95DA}" type="datetimeFigureOut">
              <a:rPr lang="en-US" smtClean="0"/>
              <a:t>5/14/2019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977714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/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10198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270247" cy="310198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34690-1557-4C89-A502-4959FE7FAD70}" type="datetimeFigureOut">
              <a:rPr lang="en-US" smtClean="0"/>
              <a:t>5/14/2019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98050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smtClean="0"/>
              <a:t>5/14/2019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0822962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37C31-9E7A-4F99-8774-A0E530DE1A42}" type="datetimeFigureOut">
              <a:rPr lang="en-US" smtClean="0"/>
              <a:t>5/14/2019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42309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8504F-A551-4DE0-9316-4DCD1D8CC752}" type="datetimeFigureOut">
              <a:rPr lang="en-US" smtClean="0"/>
              <a:t>5/14/2019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27482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E4249-C0D0-4B06-8692-E8BB871AF643}" type="datetimeFigureOut">
              <a:rPr lang="en-US" smtClean="0"/>
              <a:t>5/14/2019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00844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042B0DB6-F5C7-45FB-8CF3-31B45F9C2DAC}" type="datetimeFigureOut">
              <a:rPr lang="en-US" smtClean="0"/>
              <a:t>5/14/2019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11055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1160EA64-D806-43AC-9DF2-F8C432F32B4C}" type="datetimeFigureOut">
              <a:rPr lang="en-US" smtClean="0"/>
              <a:t>5/14/2019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8A7A6979-0714-4377-B894-6BE4C2D6E20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0418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40" r:id="rId1"/>
    <p:sldLayoutId id="2147483841" r:id="rId2"/>
    <p:sldLayoutId id="2147483842" r:id="rId3"/>
    <p:sldLayoutId id="2147483843" r:id="rId4"/>
    <p:sldLayoutId id="2147483844" r:id="rId5"/>
    <p:sldLayoutId id="2147483845" r:id="rId6"/>
    <p:sldLayoutId id="2147483846" r:id="rId7"/>
    <p:sldLayoutId id="2147483847" r:id="rId8"/>
    <p:sldLayoutId id="2147483848" r:id="rId9"/>
    <p:sldLayoutId id="2147483849" r:id="rId10"/>
    <p:sldLayoutId id="2147483850" r:id="rId11"/>
  </p:sldLayoutIdLst>
  <p:hf sldNum="0" hdr="0" ft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rgbClr val="262626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jpg"/><Relationship Id="rId4" Type="http://schemas.openxmlformats.org/officeDocument/2006/relationships/image" Target="../media/image8.jp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CEA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Oval 27"/>
          <p:cNvSpPr/>
          <p:nvPr/>
        </p:nvSpPr>
        <p:spPr>
          <a:xfrm rot="16200000">
            <a:off x="2283114" y="1783921"/>
            <a:ext cx="2505447" cy="2494978"/>
          </a:xfrm>
          <a:prstGeom prst="ellipse">
            <a:avLst/>
          </a:prstGeom>
          <a:solidFill>
            <a:srgbClr val="00602B">
              <a:alpha val="51765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27" name="Oval 26"/>
          <p:cNvSpPr/>
          <p:nvPr/>
        </p:nvSpPr>
        <p:spPr>
          <a:xfrm rot="16200000">
            <a:off x="2948695" y="659964"/>
            <a:ext cx="2103610" cy="2237448"/>
          </a:xfrm>
          <a:prstGeom prst="ellipse">
            <a:avLst/>
          </a:prstGeom>
          <a:solidFill>
            <a:schemeClr val="accent1">
              <a:lumMod val="75000"/>
              <a:alpha val="5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25" name="Oval 24"/>
          <p:cNvSpPr/>
          <p:nvPr/>
        </p:nvSpPr>
        <p:spPr>
          <a:xfrm rot="16200000">
            <a:off x="520458" y="2231462"/>
            <a:ext cx="2613957" cy="2693599"/>
          </a:xfrm>
          <a:prstGeom prst="ellipse">
            <a:avLst/>
          </a:prstGeom>
          <a:solidFill>
            <a:schemeClr val="accent3">
              <a:lumMod val="50000"/>
              <a:alpha val="5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997325" y="3416799"/>
            <a:ext cx="6937576" cy="779134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</a:pPr>
            <a:r>
              <a:rPr lang="en-AU" sz="3200" b="1" dirty="0" smtClean="0">
                <a:solidFill>
                  <a:schemeClr val="bg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Lauren Gibson </a:t>
            </a:r>
          </a:p>
          <a:p>
            <a:pPr>
              <a:spcBef>
                <a:spcPts val="0"/>
              </a:spcBef>
            </a:pPr>
            <a:r>
              <a:rPr lang="en-AU" sz="2400" b="1" dirty="0" smtClean="0">
                <a:solidFill>
                  <a:schemeClr val="bg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PhD (Psychology) student</a:t>
            </a:r>
          </a:p>
          <a:p>
            <a:endParaRPr lang="en-AU" sz="24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285677" y="4983675"/>
            <a:ext cx="1728029" cy="1728029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195943" y="5388265"/>
            <a:ext cx="3804557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eaLnBrk="0" fontAlgn="base" hangingPunct="0">
              <a:spcAft>
                <a:spcPts val="0"/>
              </a:spcAft>
            </a:pPr>
            <a:r>
              <a:rPr lang="en-AU" sz="4000" b="1" dirty="0" err="1">
                <a:solidFill>
                  <a:schemeClr val="bg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PHiMI</a:t>
            </a:r>
            <a:endParaRPr lang="en-AU" sz="2000" dirty="0">
              <a:solidFill>
                <a:schemeClr val="bg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 eaLnBrk="0" fontAlgn="base" hangingPunct="0">
              <a:spcAft>
                <a:spcPts val="0"/>
              </a:spcAft>
            </a:pPr>
            <a:r>
              <a:rPr lang="en-AU" sz="2000" dirty="0">
                <a:solidFill>
                  <a:schemeClr val="bg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Physical Health in Mental Illness </a:t>
            </a:r>
            <a:endParaRPr lang="en-AU" sz="1600" dirty="0">
              <a:solidFill>
                <a:schemeClr val="bg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 eaLnBrk="0" fontAlgn="base" hangingPunct="0">
              <a:spcAft>
                <a:spcPts val="0"/>
              </a:spcAft>
            </a:pPr>
            <a:r>
              <a:rPr lang="en-AU" sz="2000" dirty="0">
                <a:solidFill>
                  <a:schemeClr val="bg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Research Group</a:t>
            </a:r>
            <a:endParaRPr lang="en-AU" sz="16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6" name="Oval 15"/>
          <p:cNvSpPr/>
          <p:nvPr/>
        </p:nvSpPr>
        <p:spPr>
          <a:xfrm rot="16200000">
            <a:off x="-17691" y="36588"/>
            <a:ext cx="3690257" cy="3624943"/>
          </a:xfrm>
          <a:prstGeom prst="ellipse">
            <a:avLst/>
          </a:prstGeom>
          <a:solidFill>
            <a:srgbClr val="373E40">
              <a:alpha val="7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9" name="Rounded Rectangle 8"/>
          <p:cNvSpPr/>
          <p:nvPr/>
        </p:nvSpPr>
        <p:spPr>
          <a:xfrm>
            <a:off x="1337580" y="1351803"/>
            <a:ext cx="10257066" cy="1838961"/>
          </a:xfrm>
          <a:prstGeom prst="roundRect">
            <a:avLst/>
          </a:prstGeom>
          <a:solidFill>
            <a:schemeClr val="tx1"/>
          </a:solidFill>
          <a:ln w="19050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sz="3400" b="1" dirty="0">
                <a:solidFill>
                  <a:schemeClr val="bg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Chronic disease preventive care provision in one mental health community-managed organisation</a:t>
            </a:r>
          </a:p>
        </p:txBody>
      </p:sp>
      <p:sp>
        <p:nvSpPr>
          <p:cNvPr id="13" name="Rectangle 12"/>
          <p:cNvSpPr/>
          <p:nvPr/>
        </p:nvSpPr>
        <p:spPr>
          <a:xfrm>
            <a:off x="2288348" y="4467676"/>
            <a:ext cx="852351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AU" sz="2400" dirty="0">
                <a:solidFill>
                  <a:schemeClr val="bg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Kate </a:t>
            </a:r>
            <a:r>
              <a:rPr lang="en-AU" sz="2400" dirty="0" err="1">
                <a:solidFill>
                  <a:schemeClr val="bg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Bartlem</a:t>
            </a:r>
            <a:r>
              <a:rPr lang="en-AU" sz="2400" dirty="0">
                <a:solidFill>
                  <a:schemeClr val="bg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, Alison Rasmussen, Jade Ryall, Jenny Bowman</a:t>
            </a:r>
          </a:p>
        </p:txBody>
      </p:sp>
    </p:spTree>
    <p:extLst>
      <p:ext uri="{BB962C8B-B14F-4D97-AF65-F5344CB8AC3E}">
        <p14:creationId xmlns:p14="http://schemas.microsoft.com/office/powerpoint/2010/main" val="38449002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2F2F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val 8"/>
          <p:cNvSpPr/>
          <p:nvPr/>
        </p:nvSpPr>
        <p:spPr>
          <a:xfrm>
            <a:off x="5917382" y="4294918"/>
            <a:ext cx="2558913" cy="2457142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1">
                <a:lumMod val="75000"/>
                <a:lumOff val="25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1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t>Had been employed with the CMO for between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1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t>1- 16 years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1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t>(75%;)</a:t>
            </a:r>
            <a:endParaRPr kumimoji="0" lang="en-AU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ill Sans MT" panose="020B0502020104020203"/>
              <a:ea typeface="+mn-ea"/>
              <a:cs typeface="+mn-cs"/>
            </a:endParaRPr>
          </a:p>
        </p:txBody>
      </p:sp>
      <p:sp>
        <p:nvSpPr>
          <p:cNvPr id="11" name="Oval 10"/>
          <p:cNvSpPr/>
          <p:nvPr/>
        </p:nvSpPr>
        <p:spPr>
          <a:xfrm>
            <a:off x="6707412" y="343582"/>
            <a:ext cx="1941288" cy="1962698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1">
                <a:lumMod val="75000"/>
                <a:lumOff val="25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1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t>Were </a:t>
            </a:r>
            <a:r>
              <a:rPr kumimoji="0" lang="en-AU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t>full-time </a:t>
            </a:r>
            <a:r>
              <a:rPr kumimoji="0" lang="en-AU" sz="1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t>employees </a:t>
            </a:r>
            <a:r>
              <a:rPr kumimoji="0" lang="en-AU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t>(</a:t>
            </a:r>
            <a:r>
              <a:rPr kumimoji="0" lang="en-AU" sz="1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t>78%)</a:t>
            </a:r>
            <a:endParaRPr kumimoji="0" lang="en-AU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ill Sans MT" panose="020B0502020104020203"/>
              <a:ea typeface="+mn-ea"/>
              <a:cs typeface="+mn-cs"/>
            </a:endParaRPr>
          </a:p>
        </p:txBody>
      </p:sp>
      <p:sp>
        <p:nvSpPr>
          <p:cNvPr id="12" name="Oval 11"/>
          <p:cNvSpPr/>
          <p:nvPr/>
        </p:nvSpPr>
        <p:spPr>
          <a:xfrm>
            <a:off x="9510297" y="3981822"/>
            <a:ext cx="2057400" cy="2038350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1">
                <a:lumMod val="75000"/>
                <a:lumOff val="25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1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t>Were employed by a service in a </a:t>
            </a:r>
            <a:r>
              <a:rPr kumimoji="0" lang="en-AU" sz="1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t>major city 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1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t>(66%)</a:t>
            </a:r>
            <a:endParaRPr kumimoji="0" lang="en-AU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ill Sans MT" panose="020B0502020104020203"/>
              <a:ea typeface="+mn-ea"/>
              <a:cs typeface="+mn-cs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6004604" y="2886808"/>
            <a:ext cx="3346904" cy="971178"/>
          </a:xfrm>
          <a:prstGeom prst="rect">
            <a:avLst/>
          </a:prstGeom>
          <a:solidFill>
            <a:srgbClr val="D7AD6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1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t>The majority of staff members:</a:t>
            </a:r>
            <a:endParaRPr kumimoji="0" lang="en-AU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Gill Sans MT" panose="020B0502020104020203"/>
              <a:ea typeface="+mn-ea"/>
              <a:cs typeface="+mn-cs"/>
            </a:endParaRPr>
          </a:p>
        </p:txBody>
      </p:sp>
      <p:sp>
        <p:nvSpPr>
          <p:cNvPr id="17" name="Oval 16"/>
          <p:cNvSpPr/>
          <p:nvPr/>
        </p:nvSpPr>
        <p:spPr>
          <a:xfrm>
            <a:off x="3138357" y="3171241"/>
            <a:ext cx="2365982" cy="2247353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1">
                <a:lumMod val="75000"/>
                <a:lumOff val="25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1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t>Were involved in </a:t>
            </a:r>
            <a:r>
              <a:rPr kumimoji="0" lang="en-AU" sz="1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t>programs targeting</a:t>
            </a:r>
            <a:r>
              <a:rPr kumimoji="0" lang="en-AU" sz="1800" b="1" i="0" u="none" strike="noStrike" kern="1200" cap="none" spc="0" normalizeH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t> health behaviours</a:t>
            </a:r>
            <a:endParaRPr kumimoji="0" lang="en-AU" sz="1800" b="1" i="0" u="none" strike="noStrike" kern="120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ill Sans MT" panose="020B0502020104020203"/>
              <a:ea typeface="+mn-ea"/>
              <a:cs typeface="+mn-cs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1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t>(55%)</a:t>
            </a:r>
            <a:endParaRPr kumimoji="0" lang="en-AU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ill Sans MT" panose="020B0502020104020203"/>
              <a:ea typeface="+mn-ea"/>
              <a:cs typeface="+mn-cs"/>
            </a:endParaRPr>
          </a:p>
        </p:txBody>
      </p:sp>
      <p:sp>
        <p:nvSpPr>
          <p:cNvPr id="18" name="Oval 17"/>
          <p:cNvSpPr/>
          <p:nvPr/>
        </p:nvSpPr>
        <p:spPr>
          <a:xfrm>
            <a:off x="9273701" y="343582"/>
            <a:ext cx="2636197" cy="2514335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1">
                <a:lumMod val="75000"/>
                <a:lumOff val="25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1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t>Provided </a:t>
            </a:r>
            <a:r>
              <a:rPr kumimoji="0" lang="en-AU" sz="1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t>Person-centred support </a:t>
            </a:r>
            <a:r>
              <a:rPr kumimoji="0" lang="en-AU" sz="1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t>as their current role (77%) </a:t>
            </a:r>
            <a:endParaRPr kumimoji="0" lang="en-AU" sz="1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ill Sans MT" panose="020B0502020104020203"/>
              <a:ea typeface="+mn-ea"/>
              <a:cs typeface="+mn-cs"/>
            </a:endParaRPr>
          </a:p>
        </p:txBody>
      </p:sp>
      <p:sp>
        <p:nvSpPr>
          <p:cNvPr id="19" name="Oval 18"/>
          <p:cNvSpPr/>
          <p:nvPr/>
        </p:nvSpPr>
        <p:spPr>
          <a:xfrm>
            <a:off x="3399024" y="228275"/>
            <a:ext cx="2283772" cy="2305923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1">
                <a:lumMod val="75000"/>
                <a:lumOff val="25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1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t>Were employed by a service in a area of high disadvantage: </a:t>
            </a:r>
            <a:r>
              <a:rPr kumimoji="0" lang="en-AU" sz="1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t>67%</a:t>
            </a:r>
            <a:endParaRPr kumimoji="0" lang="en-AU" sz="1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ill Sans MT" panose="020B0502020104020203"/>
              <a:ea typeface="+mn-ea"/>
              <a:cs typeface="+mn-cs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-6740" y="0"/>
            <a:ext cx="3011054" cy="6858000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AU" sz="2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Gill Sans MT" panose="020B0502020104020203"/>
              <a:ea typeface="+mn-ea"/>
              <a:cs typeface="+mn-cs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12593" y="2819285"/>
            <a:ext cx="30480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t>  Work </a:t>
            </a:r>
            <a:endParaRPr kumimoji="0" lang="en-AU" sz="32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Gill Sans MT" panose="020B0502020104020203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t> characteristics</a:t>
            </a:r>
            <a:endParaRPr kumimoji="0" lang="en-AU" sz="32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Gill Sans MT" panose="020B0502020104020203"/>
              <a:ea typeface="+mn-ea"/>
              <a:cs typeface="+mn-cs"/>
            </a:endParaRPr>
          </a:p>
        </p:txBody>
      </p:sp>
      <p:cxnSp>
        <p:nvCxnSpPr>
          <p:cNvPr id="22" name="Straight Arrow Connector 21"/>
          <p:cNvCxnSpPr>
            <a:stCxn id="4" idx="0"/>
            <a:endCxn id="11" idx="4"/>
          </p:cNvCxnSpPr>
          <p:nvPr/>
        </p:nvCxnSpPr>
        <p:spPr>
          <a:xfrm flipV="1">
            <a:off x="7678056" y="2306280"/>
            <a:ext cx="0" cy="580528"/>
          </a:xfrm>
          <a:prstGeom prst="straightConnector1">
            <a:avLst/>
          </a:prstGeom>
          <a:ln>
            <a:solidFill>
              <a:schemeClr val="tx2"/>
            </a:solidFill>
            <a:headEnd type="oval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>
            <a:stCxn id="18" idx="3"/>
          </p:cNvCxnSpPr>
          <p:nvPr/>
        </p:nvCxnSpPr>
        <p:spPr>
          <a:xfrm flipH="1">
            <a:off x="9351508" y="2489701"/>
            <a:ext cx="308255" cy="368216"/>
          </a:xfrm>
          <a:prstGeom prst="straightConnector1">
            <a:avLst/>
          </a:prstGeom>
          <a:ln>
            <a:solidFill>
              <a:schemeClr val="tx2">
                <a:lumMod val="75000"/>
              </a:schemeClr>
            </a:solidFill>
            <a:headEnd type="diamond" w="med" len="med"/>
            <a:tailEnd type="diamond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>
            <a:stCxn id="12" idx="1"/>
          </p:cNvCxnSpPr>
          <p:nvPr/>
        </p:nvCxnSpPr>
        <p:spPr>
          <a:xfrm flipH="1" flipV="1">
            <a:off x="9351508" y="3886877"/>
            <a:ext cx="460088" cy="393454"/>
          </a:xfrm>
          <a:prstGeom prst="straightConnector1">
            <a:avLst/>
          </a:prstGeom>
          <a:ln>
            <a:solidFill>
              <a:schemeClr val="tx2">
                <a:lumMod val="50000"/>
              </a:schemeClr>
            </a:solidFill>
            <a:headEnd type="diamond" w="med" len="med"/>
            <a:tailEnd type="diamond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>
            <a:stCxn id="9" idx="0"/>
          </p:cNvCxnSpPr>
          <p:nvPr/>
        </p:nvCxnSpPr>
        <p:spPr>
          <a:xfrm flipH="1" flipV="1">
            <a:off x="7196838" y="3857986"/>
            <a:ext cx="1" cy="436932"/>
          </a:xfrm>
          <a:prstGeom prst="straightConnector1">
            <a:avLst/>
          </a:prstGeom>
          <a:ln>
            <a:solidFill>
              <a:schemeClr val="tx2">
                <a:lumMod val="50000"/>
              </a:schemeClr>
            </a:solidFill>
            <a:headEnd type="diamond" w="med" len="med"/>
            <a:tailEnd type="diamond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>
            <a:stCxn id="17" idx="7"/>
          </p:cNvCxnSpPr>
          <p:nvPr/>
        </p:nvCxnSpPr>
        <p:spPr>
          <a:xfrm>
            <a:off x="5157849" y="3500358"/>
            <a:ext cx="846755" cy="76755"/>
          </a:xfrm>
          <a:prstGeom prst="straightConnector1">
            <a:avLst/>
          </a:prstGeom>
          <a:ln>
            <a:solidFill>
              <a:schemeClr val="tx2">
                <a:lumMod val="50000"/>
              </a:schemeClr>
            </a:solidFill>
            <a:headEnd type="diamond" w="med" len="med"/>
            <a:tailEnd type="diamond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Arrow Connector 39"/>
          <p:cNvCxnSpPr>
            <a:stCxn id="19" idx="5"/>
          </p:cNvCxnSpPr>
          <p:nvPr/>
        </p:nvCxnSpPr>
        <p:spPr>
          <a:xfrm>
            <a:off x="5348345" y="2196503"/>
            <a:ext cx="1003951" cy="690305"/>
          </a:xfrm>
          <a:prstGeom prst="straightConnector1">
            <a:avLst/>
          </a:prstGeom>
          <a:ln>
            <a:solidFill>
              <a:schemeClr val="tx2">
                <a:lumMod val="50000"/>
              </a:schemeClr>
            </a:solidFill>
            <a:headEnd type="diamond" w="med" len="med"/>
            <a:tailEnd type="diamond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034539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1" grpId="0" animBg="1"/>
      <p:bldP spid="12" grpId="0" animBg="1"/>
      <p:bldP spid="4" grpId="0" animBg="1"/>
      <p:bldP spid="17" grpId="0" animBg="1"/>
      <p:bldP spid="18" grpId="0" animBg="1"/>
      <p:bldP spid="19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val 6"/>
          <p:cNvSpPr/>
          <p:nvPr/>
        </p:nvSpPr>
        <p:spPr>
          <a:xfrm rot="16200000">
            <a:off x="1245712" y="2547550"/>
            <a:ext cx="1447797" cy="1534296"/>
          </a:xfrm>
          <a:prstGeom prst="ellipse">
            <a:avLst/>
          </a:prstGeom>
          <a:solidFill>
            <a:srgbClr val="00602B">
              <a:alpha val="51765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4" name="Rounded Rectangle 3"/>
          <p:cNvSpPr/>
          <p:nvPr/>
        </p:nvSpPr>
        <p:spPr>
          <a:xfrm>
            <a:off x="2213620" y="2457450"/>
            <a:ext cx="8030935" cy="1714500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sz="4000" b="1" dirty="0" smtClean="0">
                <a:solidFill>
                  <a:sysClr val="windowText" lastClr="000000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Level of Preventive care delivery</a:t>
            </a:r>
            <a:endParaRPr lang="en-AU" sz="4000" b="1" dirty="0">
              <a:solidFill>
                <a:sysClr val="windowText" lastClr="000000"/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5" name="Oval 4"/>
          <p:cNvSpPr/>
          <p:nvPr/>
        </p:nvSpPr>
        <p:spPr>
          <a:xfrm>
            <a:off x="1242070" y="1449765"/>
            <a:ext cx="1943100" cy="1864935"/>
          </a:xfrm>
          <a:prstGeom prst="ellipse">
            <a:avLst/>
          </a:prstGeom>
          <a:solidFill>
            <a:srgbClr val="A58B7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sz="5400" b="1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1</a:t>
            </a:r>
            <a:endParaRPr lang="en-AU" sz="5400" b="1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6" name="Oval 5"/>
          <p:cNvSpPr/>
          <p:nvPr/>
        </p:nvSpPr>
        <p:spPr>
          <a:xfrm rot="16200000">
            <a:off x="2589074" y="1744760"/>
            <a:ext cx="1192193" cy="1274944"/>
          </a:xfrm>
          <a:prstGeom prst="ellipse">
            <a:avLst/>
          </a:prstGeom>
          <a:solidFill>
            <a:schemeClr val="accent1">
              <a:lumMod val="75000"/>
              <a:alpha val="5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069616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2F2F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har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74000785"/>
              </p:ext>
            </p:extLst>
          </p:nvPr>
        </p:nvGraphicFramePr>
        <p:xfrm>
          <a:off x="229527" y="1378633"/>
          <a:ext cx="11531064" cy="547936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Rectangle 6"/>
          <p:cNvSpPr/>
          <p:nvPr/>
        </p:nvSpPr>
        <p:spPr>
          <a:xfrm>
            <a:off x="832508" y="247649"/>
            <a:ext cx="10445091" cy="990601"/>
          </a:xfrm>
          <a:prstGeom prst="rect">
            <a:avLst/>
          </a:prstGeom>
          <a:solidFill>
            <a:srgbClr val="373E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sz="2800" dirty="0" smtClean="0">
                <a:solidFill>
                  <a:schemeClr val="bg1"/>
                </a:solidFill>
              </a:rPr>
              <a:t>Average proportion of consumers provided preventive care</a:t>
            </a:r>
            <a:endParaRPr lang="en-AU" sz="3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436341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chart seriesIdx="2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>
                                            <p:graphicEl>
                                              <a:chart seriesIdx="2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chart seriesIdx="3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">
                                            <p:graphicEl>
                                              <a:chart seriesIdx="3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 uiExpand="1">
        <p:bldSub>
          <a:bldChart bld="series"/>
        </p:bldSub>
      </p:bldGraphic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val 6"/>
          <p:cNvSpPr/>
          <p:nvPr/>
        </p:nvSpPr>
        <p:spPr>
          <a:xfrm rot="16200000">
            <a:off x="1245712" y="2547550"/>
            <a:ext cx="1447797" cy="1534296"/>
          </a:xfrm>
          <a:prstGeom prst="ellipse">
            <a:avLst/>
          </a:prstGeom>
          <a:solidFill>
            <a:srgbClr val="00602B">
              <a:alpha val="51765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AU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Gill Sans MT" panose="020B0502020104020203"/>
              <a:ea typeface="+mn-ea"/>
              <a:cs typeface="+mn-cs"/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2213620" y="2457450"/>
            <a:ext cx="8030935" cy="1981200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AU" sz="4000" b="1" dirty="0" smtClean="0">
                <a:solidFill>
                  <a:sysClr val="windowText" lastClr="000000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    Staff characteristics associated with optimal preventive care delivery</a:t>
            </a:r>
            <a:endParaRPr kumimoji="0" lang="en-AU" sz="40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 Light" panose="020F0302020204030204" pitchFamily="34" charset="0"/>
              <a:ea typeface="+mn-ea"/>
              <a:cs typeface="Calibri Light" panose="020F0302020204030204" pitchFamily="34" charset="0"/>
            </a:endParaRPr>
          </a:p>
        </p:txBody>
      </p:sp>
      <p:sp>
        <p:nvSpPr>
          <p:cNvPr id="5" name="Oval 4"/>
          <p:cNvSpPr/>
          <p:nvPr/>
        </p:nvSpPr>
        <p:spPr>
          <a:xfrm>
            <a:off x="1242070" y="1449765"/>
            <a:ext cx="1943100" cy="1864935"/>
          </a:xfrm>
          <a:prstGeom prst="ellipse">
            <a:avLst/>
          </a:prstGeom>
          <a:solidFill>
            <a:srgbClr val="A58B7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AU" sz="5400" b="1" dirty="0">
                <a:solidFill>
                  <a:srgbClr val="FFFFFF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2</a:t>
            </a:r>
            <a:endParaRPr kumimoji="0" lang="en-AU" sz="54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 Light" panose="020F0302020204030204" pitchFamily="34" charset="0"/>
              <a:ea typeface="+mn-ea"/>
              <a:cs typeface="Calibri Light" panose="020F0302020204030204" pitchFamily="34" charset="0"/>
            </a:endParaRPr>
          </a:p>
        </p:txBody>
      </p:sp>
      <p:sp>
        <p:nvSpPr>
          <p:cNvPr id="6" name="Oval 5"/>
          <p:cNvSpPr/>
          <p:nvPr/>
        </p:nvSpPr>
        <p:spPr>
          <a:xfrm rot="16200000">
            <a:off x="2589074" y="1744760"/>
            <a:ext cx="1192193" cy="1274944"/>
          </a:xfrm>
          <a:prstGeom prst="ellipse">
            <a:avLst/>
          </a:prstGeom>
          <a:solidFill>
            <a:schemeClr val="accent1">
              <a:lumMod val="75000"/>
              <a:alpha val="5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AU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Gill Sans MT" panose="020B0502020104020203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772811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24100" y="388845"/>
            <a:ext cx="7547994" cy="1331358"/>
          </a:xfrm>
          <a:prstGeom prst="rect">
            <a:avLst/>
          </a:prstGeom>
          <a:solidFill>
            <a:srgbClr val="373E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sz="4000" b="1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Statistical analysis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454960" y="4851189"/>
            <a:ext cx="2514600" cy="1014413"/>
          </a:xfrm>
          <a:prstGeom prst="roundRect">
            <a:avLst/>
          </a:prstGeom>
          <a:solidFill>
            <a:srgbClr val="A58B7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sz="2800" dirty="0" smtClean="0"/>
              <a:t>Ask</a:t>
            </a:r>
            <a:endParaRPr lang="en-AU" sz="2800" dirty="0"/>
          </a:p>
        </p:txBody>
      </p:sp>
      <p:sp>
        <p:nvSpPr>
          <p:cNvPr id="19" name="Rounded Rectangle 18"/>
          <p:cNvSpPr/>
          <p:nvPr/>
        </p:nvSpPr>
        <p:spPr>
          <a:xfrm>
            <a:off x="3388371" y="4851188"/>
            <a:ext cx="2514600" cy="1014413"/>
          </a:xfrm>
          <a:prstGeom prst="roundRect">
            <a:avLst/>
          </a:prstGeom>
          <a:solidFill>
            <a:srgbClr val="A58B7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sz="2800" dirty="0" smtClean="0"/>
              <a:t>Advise</a:t>
            </a:r>
            <a:endParaRPr lang="en-AU" sz="2800" dirty="0"/>
          </a:p>
        </p:txBody>
      </p:sp>
      <p:sp>
        <p:nvSpPr>
          <p:cNvPr id="20" name="Rounded Rectangle 19"/>
          <p:cNvSpPr/>
          <p:nvPr/>
        </p:nvSpPr>
        <p:spPr>
          <a:xfrm>
            <a:off x="6321782" y="4851187"/>
            <a:ext cx="2514600" cy="1014413"/>
          </a:xfrm>
          <a:prstGeom prst="roundRect">
            <a:avLst/>
          </a:prstGeom>
          <a:solidFill>
            <a:srgbClr val="A58B7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sz="2800" dirty="0" smtClean="0"/>
              <a:t>Assist</a:t>
            </a:r>
            <a:endParaRPr lang="en-AU" sz="2800" dirty="0"/>
          </a:p>
        </p:txBody>
      </p:sp>
      <p:sp>
        <p:nvSpPr>
          <p:cNvPr id="21" name="Rounded Rectangle 20"/>
          <p:cNvSpPr/>
          <p:nvPr/>
        </p:nvSpPr>
        <p:spPr>
          <a:xfrm>
            <a:off x="9255193" y="4851187"/>
            <a:ext cx="2514600" cy="1014413"/>
          </a:xfrm>
          <a:prstGeom prst="roundRect">
            <a:avLst/>
          </a:prstGeom>
          <a:solidFill>
            <a:srgbClr val="A58B7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sz="2800" dirty="0" smtClean="0"/>
              <a:t>Connect</a:t>
            </a:r>
            <a:endParaRPr lang="en-AU" sz="2800" dirty="0"/>
          </a:p>
        </p:txBody>
      </p:sp>
      <p:sp>
        <p:nvSpPr>
          <p:cNvPr id="16" name="Rounded Rectangle 15"/>
          <p:cNvSpPr/>
          <p:nvPr/>
        </p:nvSpPr>
        <p:spPr>
          <a:xfrm>
            <a:off x="3352512" y="2061123"/>
            <a:ext cx="5764305" cy="1722244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sz="2800" dirty="0" smtClean="0">
                <a:solidFill>
                  <a:schemeClr val="tx1"/>
                </a:solidFill>
              </a:rPr>
              <a:t>Optimal care provision</a:t>
            </a:r>
          </a:p>
          <a:p>
            <a:pPr algn="ctr"/>
            <a:r>
              <a:rPr lang="en-AU" sz="2400" dirty="0" smtClean="0">
                <a:solidFill>
                  <a:schemeClr val="tx1"/>
                </a:solidFill>
              </a:rPr>
              <a:t>(to 80-100% of consumers for all health risk behaviours)</a:t>
            </a:r>
          </a:p>
        </p:txBody>
      </p:sp>
      <p:cxnSp>
        <p:nvCxnSpPr>
          <p:cNvPr id="17" name="Straight Connector 16"/>
          <p:cNvCxnSpPr>
            <a:stCxn id="18" idx="0"/>
            <a:endCxn id="16" idx="2"/>
          </p:cNvCxnSpPr>
          <p:nvPr/>
        </p:nvCxnSpPr>
        <p:spPr>
          <a:xfrm flipV="1">
            <a:off x="1712260" y="3783367"/>
            <a:ext cx="4522405" cy="1067822"/>
          </a:xfrm>
          <a:prstGeom prst="line">
            <a:avLst/>
          </a:prstGeom>
          <a:ln>
            <a:solidFill>
              <a:srgbClr val="7EAC9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>
            <a:stCxn id="19" idx="0"/>
            <a:endCxn id="16" idx="2"/>
          </p:cNvCxnSpPr>
          <p:nvPr/>
        </p:nvCxnSpPr>
        <p:spPr>
          <a:xfrm flipV="1">
            <a:off x="4645671" y="3783367"/>
            <a:ext cx="1588994" cy="1067821"/>
          </a:xfrm>
          <a:prstGeom prst="line">
            <a:avLst/>
          </a:prstGeom>
          <a:ln>
            <a:solidFill>
              <a:srgbClr val="7EAC9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>
            <a:stCxn id="21" idx="0"/>
            <a:endCxn id="16" idx="2"/>
          </p:cNvCxnSpPr>
          <p:nvPr/>
        </p:nvCxnSpPr>
        <p:spPr>
          <a:xfrm flipH="1" flipV="1">
            <a:off x="6234665" y="3783367"/>
            <a:ext cx="4277828" cy="1067820"/>
          </a:xfrm>
          <a:prstGeom prst="line">
            <a:avLst/>
          </a:prstGeom>
          <a:ln>
            <a:solidFill>
              <a:srgbClr val="7EAC9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 flipH="1" flipV="1">
            <a:off x="6260294" y="3783367"/>
            <a:ext cx="1344417" cy="1067820"/>
          </a:xfrm>
          <a:prstGeom prst="line">
            <a:avLst/>
          </a:prstGeom>
          <a:ln>
            <a:solidFill>
              <a:srgbClr val="7EAC9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399690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2F2F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226794" y="1976054"/>
            <a:ext cx="11588688" cy="977409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>
              <a:solidFill>
                <a:schemeClr val="tx1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563295" y="2228363"/>
            <a:ext cx="1125218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2000" b="1" dirty="0" smtClean="0"/>
              <a:t>Optimal care provision for ‘Ask’  </a:t>
            </a:r>
            <a:endParaRPr lang="en-AU" sz="2000" b="1" dirty="0">
              <a:solidFill>
                <a:schemeClr val="bg1"/>
              </a:solidFill>
            </a:endParaRPr>
          </a:p>
        </p:txBody>
      </p:sp>
      <p:sp>
        <p:nvSpPr>
          <p:cNvPr id="23" name="Chevron 22"/>
          <p:cNvSpPr/>
          <p:nvPr/>
        </p:nvSpPr>
        <p:spPr>
          <a:xfrm>
            <a:off x="4624762" y="3423747"/>
            <a:ext cx="1344381" cy="1327900"/>
          </a:xfrm>
          <a:prstGeom prst="chevron">
            <a:avLst/>
          </a:prstGeom>
          <a:solidFill>
            <a:srgbClr val="A58B7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>
              <a:solidFill>
                <a:schemeClr val="tx1"/>
              </a:solidFill>
            </a:endParaRPr>
          </a:p>
        </p:txBody>
      </p:sp>
      <p:sp>
        <p:nvSpPr>
          <p:cNvPr id="24" name="Chevron 23"/>
          <p:cNvSpPr/>
          <p:nvPr/>
        </p:nvSpPr>
        <p:spPr>
          <a:xfrm>
            <a:off x="4624761" y="5127979"/>
            <a:ext cx="1344381" cy="1327900"/>
          </a:xfrm>
          <a:prstGeom prst="chevron">
            <a:avLst/>
          </a:prstGeom>
          <a:solidFill>
            <a:srgbClr val="A58B7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>
              <a:solidFill>
                <a:schemeClr val="tx1"/>
              </a:solidFill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275781" y="5301512"/>
            <a:ext cx="4694823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2400" b="1" dirty="0"/>
              <a:t>I</a:t>
            </a:r>
            <a:r>
              <a:rPr lang="en-AU" sz="2400" b="1" dirty="0" smtClean="0"/>
              <a:t>nvolvement in programs targeting health behaviours</a:t>
            </a:r>
          </a:p>
          <a:p>
            <a:endParaRPr lang="en-AU" sz="2000" b="1" dirty="0"/>
          </a:p>
        </p:txBody>
      </p:sp>
      <p:sp>
        <p:nvSpPr>
          <p:cNvPr id="27" name="TextBox 26"/>
          <p:cNvSpPr txBox="1"/>
          <p:nvPr/>
        </p:nvSpPr>
        <p:spPr>
          <a:xfrm>
            <a:off x="226794" y="3445234"/>
            <a:ext cx="474381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2400" b="1" dirty="0" smtClean="0"/>
              <a:t>High level of socio-economic disadvantage in area of service worked in</a:t>
            </a:r>
          </a:p>
          <a:p>
            <a:endParaRPr lang="en-AU" sz="2400" b="1" dirty="0"/>
          </a:p>
        </p:txBody>
      </p:sp>
      <p:sp>
        <p:nvSpPr>
          <p:cNvPr id="29" name="TextBox 28"/>
          <p:cNvSpPr txBox="1"/>
          <p:nvPr/>
        </p:nvSpPr>
        <p:spPr>
          <a:xfrm>
            <a:off x="6141225" y="3659533"/>
            <a:ext cx="585340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2000" b="1" dirty="0" smtClean="0"/>
              <a:t>3.79</a:t>
            </a:r>
            <a:r>
              <a:rPr lang="en-AU" sz="2000" dirty="0" smtClean="0"/>
              <a:t> times more likely than staff working in services in areas of lower socio-economic disadvantage</a:t>
            </a:r>
            <a:endParaRPr lang="en-AU" sz="2000" b="1" dirty="0"/>
          </a:p>
        </p:txBody>
      </p:sp>
      <p:sp>
        <p:nvSpPr>
          <p:cNvPr id="30" name="TextBox 29"/>
          <p:cNvSpPr txBox="1"/>
          <p:nvPr/>
        </p:nvSpPr>
        <p:spPr>
          <a:xfrm>
            <a:off x="6189388" y="5437986"/>
            <a:ext cx="585340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2000" b="1" dirty="0" smtClean="0"/>
              <a:t>3.82</a:t>
            </a:r>
            <a:r>
              <a:rPr lang="en-AU" sz="2000" dirty="0" smtClean="0"/>
              <a:t> times more likely than staff who were not involved in programs targeting health behaviours</a:t>
            </a:r>
            <a:endParaRPr lang="en-AU" sz="2000" b="1" dirty="0"/>
          </a:p>
        </p:txBody>
      </p:sp>
      <p:sp>
        <p:nvSpPr>
          <p:cNvPr id="11" name="Rectangle 10"/>
          <p:cNvSpPr/>
          <p:nvPr/>
        </p:nvSpPr>
        <p:spPr>
          <a:xfrm>
            <a:off x="2324100" y="388845"/>
            <a:ext cx="7547994" cy="1331358"/>
          </a:xfrm>
          <a:prstGeom prst="rect">
            <a:avLst/>
          </a:prstGeom>
          <a:solidFill>
            <a:srgbClr val="373E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sz="4000" b="1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Associations with optimal care provision</a:t>
            </a:r>
            <a:endParaRPr lang="en-AU" sz="4000" b="1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999576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21" grpId="0"/>
      <p:bldP spid="23" grpId="0" animBg="1"/>
      <p:bldP spid="24" grpId="0" animBg="1"/>
      <p:bldP spid="26" grpId="0"/>
      <p:bldP spid="27" grpId="0"/>
      <p:bldP spid="29" grpId="0"/>
      <p:bldP spid="30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6794" y="1976054"/>
            <a:ext cx="11588688" cy="977409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5" name="TextBox 14"/>
          <p:cNvSpPr txBox="1"/>
          <p:nvPr/>
        </p:nvSpPr>
        <p:spPr>
          <a:xfrm>
            <a:off x="1044238" y="1937800"/>
            <a:ext cx="1010771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AU" sz="2000" b="1" dirty="0" smtClean="0"/>
          </a:p>
          <a:p>
            <a:pPr algn="ctr"/>
            <a:r>
              <a:rPr lang="en-AU" sz="2000" b="1" dirty="0" smtClean="0"/>
              <a:t>Optimal care provision for ‘Advise’</a:t>
            </a:r>
          </a:p>
          <a:p>
            <a:endParaRPr lang="en-AU" sz="2000" b="1" dirty="0"/>
          </a:p>
        </p:txBody>
      </p:sp>
      <p:sp>
        <p:nvSpPr>
          <p:cNvPr id="9" name="Chevron 8"/>
          <p:cNvSpPr/>
          <p:nvPr/>
        </p:nvSpPr>
        <p:spPr>
          <a:xfrm>
            <a:off x="4716790" y="3500615"/>
            <a:ext cx="1344381" cy="1327900"/>
          </a:xfrm>
          <a:prstGeom prst="chevron">
            <a:avLst/>
          </a:prstGeom>
          <a:solidFill>
            <a:srgbClr val="A58B7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>
              <a:solidFill>
                <a:schemeClr val="tx1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26794" y="3628186"/>
            <a:ext cx="473795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2400" b="1" dirty="0" smtClean="0"/>
              <a:t>Staff members employed </a:t>
            </a:r>
          </a:p>
          <a:p>
            <a:r>
              <a:rPr lang="en-AU" sz="2400" b="1" dirty="0" smtClean="0"/>
              <a:t>full-time </a:t>
            </a:r>
          </a:p>
          <a:p>
            <a:endParaRPr lang="en-AU" sz="2400" b="1" dirty="0"/>
          </a:p>
        </p:txBody>
      </p:sp>
      <p:sp>
        <p:nvSpPr>
          <p:cNvPr id="11" name="TextBox 10"/>
          <p:cNvSpPr txBox="1"/>
          <p:nvPr/>
        </p:nvSpPr>
        <p:spPr>
          <a:xfrm>
            <a:off x="6233253" y="3800877"/>
            <a:ext cx="585340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2000" b="1" dirty="0" smtClean="0"/>
              <a:t>3.30 </a:t>
            </a:r>
            <a:r>
              <a:rPr lang="en-AU" sz="2000" dirty="0" smtClean="0"/>
              <a:t>times more likely than part-time or casual staff members </a:t>
            </a:r>
            <a:endParaRPr lang="en-AU" sz="2000" b="1" dirty="0"/>
          </a:p>
        </p:txBody>
      </p:sp>
      <p:sp>
        <p:nvSpPr>
          <p:cNvPr id="13" name="Rectangle 12"/>
          <p:cNvSpPr/>
          <p:nvPr/>
        </p:nvSpPr>
        <p:spPr>
          <a:xfrm>
            <a:off x="2324100" y="388845"/>
            <a:ext cx="7547994" cy="1331358"/>
          </a:xfrm>
          <a:prstGeom prst="rect">
            <a:avLst/>
          </a:prstGeom>
          <a:solidFill>
            <a:srgbClr val="373E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sz="4000" b="1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Associations with optimal care provision</a:t>
            </a:r>
            <a:endParaRPr lang="en-AU" sz="4000" b="1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438160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/>
      <p:bldP spid="11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Rectangle 60"/>
          <p:cNvSpPr/>
          <p:nvPr/>
        </p:nvSpPr>
        <p:spPr>
          <a:xfrm>
            <a:off x="2324100" y="388845"/>
            <a:ext cx="7547994" cy="1331358"/>
          </a:xfrm>
          <a:prstGeom prst="rect">
            <a:avLst/>
          </a:prstGeom>
          <a:solidFill>
            <a:srgbClr val="373E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sz="4000" b="1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Key findings </a:t>
            </a:r>
          </a:p>
        </p:txBody>
      </p:sp>
      <p:sp>
        <p:nvSpPr>
          <p:cNvPr id="110" name="Up Arrow 109"/>
          <p:cNvSpPr/>
          <p:nvPr/>
        </p:nvSpPr>
        <p:spPr>
          <a:xfrm>
            <a:off x="571500" y="2220158"/>
            <a:ext cx="1181100" cy="1409700"/>
          </a:xfrm>
          <a:prstGeom prst="upArrow">
            <a:avLst/>
          </a:prstGeom>
          <a:solidFill>
            <a:srgbClr val="7EAC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111" name="Up Arrow 110"/>
          <p:cNvSpPr/>
          <p:nvPr/>
        </p:nvSpPr>
        <p:spPr>
          <a:xfrm>
            <a:off x="2544191" y="2220158"/>
            <a:ext cx="1181100" cy="1409700"/>
          </a:xfrm>
          <a:prstGeom prst="upArrow">
            <a:avLst/>
          </a:prstGeom>
          <a:solidFill>
            <a:srgbClr val="7EAC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112" name="TextBox 111"/>
          <p:cNvSpPr txBox="1"/>
          <p:nvPr/>
        </p:nvSpPr>
        <p:spPr>
          <a:xfrm>
            <a:off x="665831" y="3682305"/>
            <a:ext cx="99243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AU" sz="2400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Asking</a:t>
            </a:r>
            <a:endParaRPr lang="en-AU" sz="24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113" name="TextBox 112"/>
          <p:cNvSpPr txBox="1"/>
          <p:nvPr/>
        </p:nvSpPr>
        <p:spPr>
          <a:xfrm>
            <a:off x="2433387" y="3679982"/>
            <a:ext cx="142659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2400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Providing advice</a:t>
            </a:r>
            <a:endParaRPr lang="en-AU" sz="24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114" name="Up Arrow 113"/>
          <p:cNvSpPr/>
          <p:nvPr/>
        </p:nvSpPr>
        <p:spPr>
          <a:xfrm rot="10800000">
            <a:off x="4414267" y="2268616"/>
            <a:ext cx="1181100" cy="1409700"/>
          </a:xfrm>
          <a:prstGeom prst="upArrow">
            <a:avLst/>
          </a:prstGeom>
          <a:solidFill>
            <a:srgbClr val="A58B7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115" name="Up Arrow 114"/>
          <p:cNvSpPr/>
          <p:nvPr/>
        </p:nvSpPr>
        <p:spPr>
          <a:xfrm rot="10800000">
            <a:off x="6386957" y="2244387"/>
            <a:ext cx="1181100" cy="1409700"/>
          </a:xfrm>
          <a:prstGeom prst="upArrow">
            <a:avLst/>
          </a:prstGeom>
          <a:solidFill>
            <a:srgbClr val="A58B7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116" name="TextBox 115"/>
          <p:cNvSpPr txBox="1"/>
          <p:nvPr/>
        </p:nvSpPr>
        <p:spPr>
          <a:xfrm>
            <a:off x="4179598" y="3654087"/>
            <a:ext cx="173538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2400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Providing assistance</a:t>
            </a:r>
            <a:endParaRPr lang="en-AU" sz="24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117" name="TextBox 116"/>
          <p:cNvSpPr txBox="1"/>
          <p:nvPr/>
        </p:nvSpPr>
        <p:spPr>
          <a:xfrm>
            <a:off x="6059857" y="3654087"/>
            <a:ext cx="183529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2400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Providing connections</a:t>
            </a:r>
            <a:endParaRPr lang="en-AU" sz="24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118" name="Up Arrow 117"/>
          <p:cNvSpPr/>
          <p:nvPr/>
        </p:nvSpPr>
        <p:spPr>
          <a:xfrm>
            <a:off x="8359646" y="2220158"/>
            <a:ext cx="1181100" cy="1409700"/>
          </a:xfrm>
          <a:prstGeom prst="upArrow">
            <a:avLst/>
          </a:prstGeom>
          <a:solidFill>
            <a:srgbClr val="7EAC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119" name="Up Arrow 118"/>
          <p:cNvSpPr/>
          <p:nvPr/>
        </p:nvSpPr>
        <p:spPr>
          <a:xfrm rot="10800000">
            <a:off x="10085323" y="2268616"/>
            <a:ext cx="1181100" cy="1409700"/>
          </a:xfrm>
          <a:prstGeom prst="upArrow">
            <a:avLst/>
          </a:prstGeom>
          <a:solidFill>
            <a:srgbClr val="A58B7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120" name="TextBox 119"/>
          <p:cNvSpPr txBox="1"/>
          <p:nvPr/>
        </p:nvSpPr>
        <p:spPr>
          <a:xfrm>
            <a:off x="8072590" y="3728471"/>
            <a:ext cx="183529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2400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Inadequate physical activity</a:t>
            </a:r>
            <a:endParaRPr lang="en-AU" sz="24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121" name="TextBox 120"/>
          <p:cNvSpPr txBox="1"/>
          <p:nvPr/>
        </p:nvSpPr>
        <p:spPr>
          <a:xfrm>
            <a:off x="9758224" y="3743858"/>
            <a:ext cx="183529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2400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Harmful alcohol consumption</a:t>
            </a:r>
            <a:endParaRPr lang="en-AU" sz="24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571500" y="5587971"/>
            <a:ext cx="11022021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AU" sz="2400" dirty="0">
                <a:latin typeface="Calibri Light" panose="020F0302020204030204" pitchFamily="34" charset="0"/>
                <a:cs typeface="Calibri Light" panose="020F0302020204030204" pitchFamily="34" charset="0"/>
              </a:rPr>
              <a:t>More research is needed to explore preventive care practises of multiple mental health </a:t>
            </a:r>
            <a:r>
              <a:rPr lang="en-AU" sz="2400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CMOs in NSW</a:t>
            </a:r>
            <a:endParaRPr lang="en-AU" sz="24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327989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44" dur="indefinite"/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45" dur="indefinite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47" dur="indefinite"/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48" dur="indefinite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50" dur="indefinite"/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51" dur="indefinite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53" dur="indefinite"/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54" dur="indefinite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56" dur="indefinite"/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57" dur="indefinite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59" dur="indefinite"/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60" dur="indefinite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62" dur="indefinite"/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63" dur="indefinite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65" dur="indefinite"/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66" dur="indefinite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0" grpId="0" animBg="1"/>
      <p:bldP spid="110" grpId="1" animBg="1"/>
      <p:bldP spid="111" grpId="0" animBg="1"/>
      <p:bldP spid="111" grpId="1" animBg="1"/>
      <p:bldP spid="112" grpId="0"/>
      <p:bldP spid="112" grpId="1"/>
      <p:bldP spid="113" grpId="0"/>
      <p:bldP spid="113" grpId="1"/>
      <p:bldP spid="114" grpId="0" animBg="1"/>
      <p:bldP spid="114" grpId="1" animBg="1"/>
      <p:bldP spid="115" grpId="0" animBg="1"/>
      <p:bldP spid="115" grpId="1" animBg="1"/>
      <p:bldP spid="116" grpId="0"/>
      <p:bldP spid="116" grpId="1"/>
      <p:bldP spid="117" grpId="0"/>
      <p:bldP spid="117" grpId="1"/>
      <p:bldP spid="118" grpId="0" animBg="1"/>
      <p:bldP spid="119" grpId="0" animBg="1"/>
      <p:bldP spid="120" grpId="0"/>
      <p:bldP spid="121" grpId="0"/>
      <p:bldP spid="4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44"/>
          <p:cNvSpPr>
            <a:spLocks noEditPoints="1"/>
          </p:cNvSpPr>
          <p:nvPr/>
        </p:nvSpPr>
        <p:spPr bwMode="auto">
          <a:xfrm>
            <a:off x="1007302" y="2303801"/>
            <a:ext cx="1186169" cy="1175657"/>
          </a:xfrm>
          <a:custGeom>
            <a:avLst/>
            <a:gdLst/>
            <a:ahLst/>
            <a:cxnLst>
              <a:cxn ang="0">
                <a:pos x="1126" y="73"/>
              </a:cxn>
              <a:cxn ang="0">
                <a:pos x="644" y="319"/>
              </a:cxn>
              <a:cxn ang="0">
                <a:pos x="273" y="708"/>
              </a:cxn>
              <a:cxn ang="0">
                <a:pos x="50" y="1204"/>
              </a:cxn>
              <a:cxn ang="0">
                <a:pos x="8" y="1768"/>
              </a:cxn>
              <a:cxn ang="0">
                <a:pos x="158" y="2300"/>
              </a:cxn>
              <a:cxn ang="0">
                <a:pos x="469" y="2739"/>
              </a:cxn>
              <a:cxn ang="0">
                <a:pos x="908" y="3051"/>
              </a:cxn>
              <a:cxn ang="0">
                <a:pos x="1440" y="3200"/>
              </a:cxn>
              <a:cxn ang="0">
                <a:pos x="2005" y="3158"/>
              </a:cxn>
              <a:cxn ang="0">
                <a:pos x="2500" y="2935"/>
              </a:cxn>
              <a:cxn ang="0">
                <a:pos x="2889" y="2564"/>
              </a:cxn>
              <a:cxn ang="0">
                <a:pos x="3136" y="2082"/>
              </a:cxn>
              <a:cxn ang="0">
                <a:pos x="3206" y="1522"/>
              </a:cxn>
              <a:cxn ang="0">
                <a:pos x="3082" y="980"/>
              </a:cxn>
              <a:cxn ang="0">
                <a:pos x="2791" y="526"/>
              </a:cxn>
              <a:cxn ang="0">
                <a:pos x="2369" y="194"/>
              </a:cxn>
              <a:cxn ang="0">
                <a:pos x="1848" y="19"/>
              </a:cxn>
              <a:cxn ang="0">
                <a:pos x="2527" y="1178"/>
              </a:cxn>
              <a:cxn ang="0">
                <a:pos x="2477" y="1551"/>
              </a:cxn>
              <a:cxn ang="0">
                <a:pos x="2296" y="1953"/>
              </a:cxn>
              <a:cxn ang="0">
                <a:pos x="1987" y="2285"/>
              </a:cxn>
              <a:cxn ang="0">
                <a:pos x="1555" y="2497"/>
              </a:cxn>
              <a:cxn ang="0">
                <a:pos x="1074" y="2543"/>
              </a:cxn>
              <a:cxn ang="0">
                <a:pos x="742" y="2476"/>
              </a:cxn>
              <a:cxn ang="0">
                <a:pos x="445" y="2333"/>
              </a:cxn>
              <a:cxn ang="0">
                <a:pos x="682" y="2332"/>
              </a:cxn>
              <a:cxn ang="0">
                <a:pos x="949" y="2257"/>
              </a:cxn>
              <a:cxn ang="0">
                <a:pos x="1130" y="2136"/>
              </a:cxn>
              <a:cxn ang="0">
                <a:pos x="1000" y="2110"/>
              </a:cxn>
              <a:cxn ang="0">
                <a:pos x="886" y="2051"/>
              </a:cxn>
              <a:cxn ang="0">
                <a:pos x="792" y="1966"/>
              </a:cxn>
              <a:cxn ang="0">
                <a:pos x="725" y="1858"/>
              </a:cxn>
              <a:cxn ang="0">
                <a:pos x="794" y="1814"/>
              </a:cxn>
              <a:cxn ang="0">
                <a:pos x="860" y="1781"/>
              </a:cxn>
              <a:cxn ang="0">
                <a:pos x="735" y="1717"/>
              </a:cxn>
              <a:cxn ang="0">
                <a:pos x="635" y="1618"/>
              </a:cxn>
              <a:cxn ang="0">
                <a:pos x="567" y="1495"/>
              </a:cxn>
              <a:cxn ang="0">
                <a:pos x="539" y="1353"/>
              </a:cxn>
              <a:cxn ang="0">
                <a:pos x="641" y="1367"/>
              </a:cxn>
              <a:cxn ang="0">
                <a:pos x="686" y="1331"/>
              </a:cxn>
              <a:cxn ang="0">
                <a:pos x="575" y="1164"/>
              </a:cxn>
              <a:cxn ang="0">
                <a:pos x="543" y="956"/>
              </a:cxn>
              <a:cxn ang="0">
                <a:pos x="607" y="750"/>
              </a:cxn>
              <a:cxn ang="0">
                <a:pos x="776" y="924"/>
              </a:cxn>
              <a:cxn ang="0">
                <a:pos x="975" y="1064"/>
              </a:cxn>
              <a:cxn ang="0">
                <a:pos x="1198" y="1169"/>
              </a:cxn>
              <a:cxn ang="0">
                <a:pos x="1441" y="1231"/>
              </a:cxn>
              <a:cxn ang="0">
                <a:pos x="1575" y="1166"/>
              </a:cxn>
              <a:cxn ang="0">
                <a:pos x="1596" y="996"/>
              </a:cxn>
              <a:cxn ang="0">
                <a:pos x="1669" y="853"/>
              </a:cxn>
              <a:cxn ang="0">
                <a:pos x="1784" y="744"/>
              </a:cxn>
              <a:cxn ang="0">
                <a:pos x="1931" y="677"/>
              </a:cxn>
              <a:cxn ang="0">
                <a:pos x="2100" y="665"/>
              </a:cxn>
              <a:cxn ang="0">
                <a:pos x="2263" y="714"/>
              </a:cxn>
              <a:cxn ang="0">
                <a:pos x="2397" y="813"/>
              </a:cxn>
              <a:cxn ang="0">
                <a:pos x="2665" y="717"/>
              </a:cxn>
              <a:cxn ang="0">
                <a:pos x="2644" y="814"/>
              </a:cxn>
              <a:cxn ang="0">
                <a:pos x="2543" y="924"/>
              </a:cxn>
              <a:cxn ang="0">
                <a:pos x="2631" y="933"/>
              </a:cxn>
              <a:cxn ang="0">
                <a:pos x="2685" y="988"/>
              </a:cxn>
            </a:cxnLst>
            <a:rect l="0" t="0" r="r" b="b"/>
            <a:pathLst>
              <a:path w="3208" h="3209">
                <a:moveTo>
                  <a:pt x="1604" y="0"/>
                </a:moveTo>
                <a:lnTo>
                  <a:pt x="1522" y="3"/>
                </a:lnTo>
                <a:lnTo>
                  <a:pt x="1440" y="10"/>
                </a:lnTo>
                <a:lnTo>
                  <a:pt x="1360" y="19"/>
                </a:lnTo>
                <a:lnTo>
                  <a:pt x="1280" y="33"/>
                </a:lnTo>
                <a:lnTo>
                  <a:pt x="1203" y="51"/>
                </a:lnTo>
                <a:lnTo>
                  <a:pt x="1126" y="73"/>
                </a:lnTo>
                <a:lnTo>
                  <a:pt x="1053" y="98"/>
                </a:lnTo>
                <a:lnTo>
                  <a:pt x="980" y="127"/>
                </a:lnTo>
                <a:lnTo>
                  <a:pt x="908" y="159"/>
                </a:lnTo>
                <a:lnTo>
                  <a:pt x="839" y="194"/>
                </a:lnTo>
                <a:lnTo>
                  <a:pt x="772" y="232"/>
                </a:lnTo>
                <a:lnTo>
                  <a:pt x="708" y="275"/>
                </a:lnTo>
                <a:lnTo>
                  <a:pt x="644" y="319"/>
                </a:lnTo>
                <a:lnTo>
                  <a:pt x="583" y="367"/>
                </a:lnTo>
                <a:lnTo>
                  <a:pt x="526" y="418"/>
                </a:lnTo>
                <a:lnTo>
                  <a:pt x="469" y="471"/>
                </a:lnTo>
                <a:lnTo>
                  <a:pt x="417" y="526"/>
                </a:lnTo>
                <a:lnTo>
                  <a:pt x="366" y="585"/>
                </a:lnTo>
                <a:lnTo>
                  <a:pt x="318" y="646"/>
                </a:lnTo>
                <a:lnTo>
                  <a:pt x="273" y="708"/>
                </a:lnTo>
                <a:lnTo>
                  <a:pt x="232" y="773"/>
                </a:lnTo>
                <a:lnTo>
                  <a:pt x="194" y="840"/>
                </a:lnTo>
                <a:lnTo>
                  <a:pt x="158" y="910"/>
                </a:lnTo>
                <a:lnTo>
                  <a:pt x="126" y="980"/>
                </a:lnTo>
                <a:lnTo>
                  <a:pt x="97" y="1053"/>
                </a:lnTo>
                <a:lnTo>
                  <a:pt x="72" y="1128"/>
                </a:lnTo>
                <a:lnTo>
                  <a:pt x="50" y="1204"/>
                </a:lnTo>
                <a:lnTo>
                  <a:pt x="33" y="1281"/>
                </a:lnTo>
                <a:lnTo>
                  <a:pt x="19" y="1360"/>
                </a:lnTo>
                <a:lnTo>
                  <a:pt x="8" y="1441"/>
                </a:lnTo>
                <a:lnTo>
                  <a:pt x="2" y="1522"/>
                </a:lnTo>
                <a:lnTo>
                  <a:pt x="0" y="1604"/>
                </a:lnTo>
                <a:lnTo>
                  <a:pt x="2" y="1687"/>
                </a:lnTo>
                <a:lnTo>
                  <a:pt x="8" y="1768"/>
                </a:lnTo>
                <a:lnTo>
                  <a:pt x="19" y="1849"/>
                </a:lnTo>
                <a:lnTo>
                  <a:pt x="33" y="1928"/>
                </a:lnTo>
                <a:lnTo>
                  <a:pt x="50" y="2005"/>
                </a:lnTo>
                <a:lnTo>
                  <a:pt x="72" y="2082"/>
                </a:lnTo>
                <a:lnTo>
                  <a:pt x="97" y="2157"/>
                </a:lnTo>
                <a:lnTo>
                  <a:pt x="126" y="2230"/>
                </a:lnTo>
                <a:lnTo>
                  <a:pt x="158" y="2300"/>
                </a:lnTo>
                <a:lnTo>
                  <a:pt x="194" y="2369"/>
                </a:lnTo>
                <a:lnTo>
                  <a:pt x="232" y="2436"/>
                </a:lnTo>
                <a:lnTo>
                  <a:pt x="273" y="2502"/>
                </a:lnTo>
                <a:lnTo>
                  <a:pt x="318" y="2564"/>
                </a:lnTo>
                <a:lnTo>
                  <a:pt x="366" y="2625"/>
                </a:lnTo>
                <a:lnTo>
                  <a:pt x="417" y="2684"/>
                </a:lnTo>
                <a:lnTo>
                  <a:pt x="469" y="2739"/>
                </a:lnTo>
                <a:lnTo>
                  <a:pt x="526" y="2792"/>
                </a:lnTo>
                <a:lnTo>
                  <a:pt x="583" y="2842"/>
                </a:lnTo>
                <a:lnTo>
                  <a:pt x="644" y="2890"/>
                </a:lnTo>
                <a:lnTo>
                  <a:pt x="708" y="2935"/>
                </a:lnTo>
                <a:lnTo>
                  <a:pt x="772" y="2977"/>
                </a:lnTo>
                <a:lnTo>
                  <a:pt x="839" y="3016"/>
                </a:lnTo>
                <a:lnTo>
                  <a:pt x="908" y="3051"/>
                </a:lnTo>
                <a:lnTo>
                  <a:pt x="980" y="3083"/>
                </a:lnTo>
                <a:lnTo>
                  <a:pt x="1053" y="3112"/>
                </a:lnTo>
                <a:lnTo>
                  <a:pt x="1126" y="3137"/>
                </a:lnTo>
                <a:lnTo>
                  <a:pt x="1203" y="3158"/>
                </a:lnTo>
                <a:lnTo>
                  <a:pt x="1280" y="3176"/>
                </a:lnTo>
                <a:lnTo>
                  <a:pt x="1360" y="3191"/>
                </a:lnTo>
                <a:lnTo>
                  <a:pt x="1440" y="3200"/>
                </a:lnTo>
                <a:lnTo>
                  <a:pt x="1522" y="3207"/>
                </a:lnTo>
                <a:lnTo>
                  <a:pt x="1604" y="3209"/>
                </a:lnTo>
                <a:lnTo>
                  <a:pt x="1686" y="3207"/>
                </a:lnTo>
                <a:lnTo>
                  <a:pt x="1768" y="3200"/>
                </a:lnTo>
                <a:lnTo>
                  <a:pt x="1848" y="3191"/>
                </a:lnTo>
                <a:lnTo>
                  <a:pt x="1927" y="3176"/>
                </a:lnTo>
                <a:lnTo>
                  <a:pt x="2005" y="3158"/>
                </a:lnTo>
                <a:lnTo>
                  <a:pt x="2080" y="3137"/>
                </a:lnTo>
                <a:lnTo>
                  <a:pt x="2155" y="3112"/>
                </a:lnTo>
                <a:lnTo>
                  <a:pt x="2228" y="3083"/>
                </a:lnTo>
                <a:lnTo>
                  <a:pt x="2300" y="3051"/>
                </a:lnTo>
                <a:lnTo>
                  <a:pt x="2369" y="3016"/>
                </a:lnTo>
                <a:lnTo>
                  <a:pt x="2436" y="2977"/>
                </a:lnTo>
                <a:lnTo>
                  <a:pt x="2500" y="2935"/>
                </a:lnTo>
                <a:lnTo>
                  <a:pt x="2564" y="2890"/>
                </a:lnTo>
                <a:lnTo>
                  <a:pt x="2625" y="2842"/>
                </a:lnTo>
                <a:lnTo>
                  <a:pt x="2682" y="2792"/>
                </a:lnTo>
                <a:lnTo>
                  <a:pt x="2739" y="2739"/>
                </a:lnTo>
                <a:lnTo>
                  <a:pt x="2791" y="2684"/>
                </a:lnTo>
                <a:lnTo>
                  <a:pt x="2842" y="2625"/>
                </a:lnTo>
                <a:lnTo>
                  <a:pt x="2889" y="2564"/>
                </a:lnTo>
                <a:lnTo>
                  <a:pt x="2935" y="2502"/>
                </a:lnTo>
                <a:lnTo>
                  <a:pt x="2976" y="2436"/>
                </a:lnTo>
                <a:lnTo>
                  <a:pt x="3014" y="2369"/>
                </a:lnTo>
                <a:lnTo>
                  <a:pt x="3050" y="2300"/>
                </a:lnTo>
                <a:lnTo>
                  <a:pt x="3082" y="2230"/>
                </a:lnTo>
                <a:lnTo>
                  <a:pt x="3111" y="2157"/>
                </a:lnTo>
                <a:lnTo>
                  <a:pt x="3136" y="2082"/>
                </a:lnTo>
                <a:lnTo>
                  <a:pt x="3158" y="2005"/>
                </a:lnTo>
                <a:lnTo>
                  <a:pt x="3175" y="1928"/>
                </a:lnTo>
                <a:lnTo>
                  <a:pt x="3189" y="1849"/>
                </a:lnTo>
                <a:lnTo>
                  <a:pt x="3200" y="1768"/>
                </a:lnTo>
                <a:lnTo>
                  <a:pt x="3206" y="1687"/>
                </a:lnTo>
                <a:lnTo>
                  <a:pt x="3208" y="1604"/>
                </a:lnTo>
                <a:lnTo>
                  <a:pt x="3206" y="1522"/>
                </a:lnTo>
                <a:lnTo>
                  <a:pt x="3200" y="1441"/>
                </a:lnTo>
                <a:lnTo>
                  <a:pt x="3189" y="1360"/>
                </a:lnTo>
                <a:lnTo>
                  <a:pt x="3175" y="1281"/>
                </a:lnTo>
                <a:lnTo>
                  <a:pt x="3158" y="1204"/>
                </a:lnTo>
                <a:lnTo>
                  <a:pt x="3136" y="1128"/>
                </a:lnTo>
                <a:lnTo>
                  <a:pt x="3111" y="1053"/>
                </a:lnTo>
                <a:lnTo>
                  <a:pt x="3082" y="980"/>
                </a:lnTo>
                <a:lnTo>
                  <a:pt x="3050" y="910"/>
                </a:lnTo>
                <a:lnTo>
                  <a:pt x="3014" y="840"/>
                </a:lnTo>
                <a:lnTo>
                  <a:pt x="2976" y="773"/>
                </a:lnTo>
                <a:lnTo>
                  <a:pt x="2935" y="708"/>
                </a:lnTo>
                <a:lnTo>
                  <a:pt x="2889" y="646"/>
                </a:lnTo>
                <a:lnTo>
                  <a:pt x="2842" y="585"/>
                </a:lnTo>
                <a:lnTo>
                  <a:pt x="2791" y="526"/>
                </a:lnTo>
                <a:lnTo>
                  <a:pt x="2739" y="471"/>
                </a:lnTo>
                <a:lnTo>
                  <a:pt x="2682" y="418"/>
                </a:lnTo>
                <a:lnTo>
                  <a:pt x="2625" y="367"/>
                </a:lnTo>
                <a:lnTo>
                  <a:pt x="2564" y="319"/>
                </a:lnTo>
                <a:lnTo>
                  <a:pt x="2500" y="275"/>
                </a:lnTo>
                <a:lnTo>
                  <a:pt x="2436" y="232"/>
                </a:lnTo>
                <a:lnTo>
                  <a:pt x="2369" y="194"/>
                </a:lnTo>
                <a:lnTo>
                  <a:pt x="2300" y="159"/>
                </a:lnTo>
                <a:lnTo>
                  <a:pt x="2228" y="127"/>
                </a:lnTo>
                <a:lnTo>
                  <a:pt x="2155" y="98"/>
                </a:lnTo>
                <a:lnTo>
                  <a:pt x="2080" y="73"/>
                </a:lnTo>
                <a:lnTo>
                  <a:pt x="2005" y="51"/>
                </a:lnTo>
                <a:lnTo>
                  <a:pt x="1927" y="33"/>
                </a:lnTo>
                <a:lnTo>
                  <a:pt x="1848" y="19"/>
                </a:lnTo>
                <a:lnTo>
                  <a:pt x="1768" y="10"/>
                </a:lnTo>
                <a:lnTo>
                  <a:pt x="1686" y="3"/>
                </a:lnTo>
                <a:lnTo>
                  <a:pt x="1604" y="0"/>
                </a:lnTo>
                <a:close/>
                <a:moveTo>
                  <a:pt x="2526" y="1132"/>
                </a:moveTo>
                <a:lnTo>
                  <a:pt x="2526" y="1148"/>
                </a:lnTo>
                <a:lnTo>
                  <a:pt x="2526" y="1163"/>
                </a:lnTo>
                <a:lnTo>
                  <a:pt x="2527" y="1178"/>
                </a:lnTo>
                <a:lnTo>
                  <a:pt x="2527" y="1193"/>
                </a:lnTo>
                <a:lnTo>
                  <a:pt x="2526" y="1252"/>
                </a:lnTo>
                <a:lnTo>
                  <a:pt x="2522" y="1312"/>
                </a:lnTo>
                <a:lnTo>
                  <a:pt x="2515" y="1372"/>
                </a:lnTo>
                <a:lnTo>
                  <a:pt x="2505" y="1432"/>
                </a:lnTo>
                <a:lnTo>
                  <a:pt x="2492" y="1492"/>
                </a:lnTo>
                <a:lnTo>
                  <a:pt x="2477" y="1551"/>
                </a:lnTo>
                <a:lnTo>
                  <a:pt x="2459" y="1611"/>
                </a:lnTo>
                <a:lnTo>
                  <a:pt x="2438" y="1670"/>
                </a:lnTo>
                <a:lnTo>
                  <a:pt x="2416" y="1729"/>
                </a:lnTo>
                <a:lnTo>
                  <a:pt x="2389" y="1786"/>
                </a:lnTo>
                <a:lnTo>
                  <a:pt x="2361" y="1842"/>
                </a:lnTo>
                <a:lnTo>
                  <a:pt x="2329" y="1898"/>
                </a:lnTo>
                <a:lnTo>
                  <a:pt x="2296" y="1953"/>
                </a:lnTo>
                <a:lnTo>
                  <a:pt x="2259" y="2005"/>
                </a:lnTo>
                <a:lnTo>
                  <a:pt x="2220" y="2056"/>
                </a:lnTo>
                <a:lnTo>
                  <a:pt x="2179" y="2106"/>
                </a:lnTo>
                <a:lnTo>
                  <a:pt x="2134" y="2153"/>
                </a:lnTo>
                <a:lnTo>
                  <a:pt x="2087" y="2199"/>
                </a:lnTo>
                <a:lnTo>
                  <a:pt x="2038" y="2242"/>
                </a:lnTo>
                <a:lnTo>
                  <a:pt x="1987" y="2285"/>
                </a:lnTo>
                <a:lnTo>
                  <a:pt x="1933" y="2323"/>
                </a:lnTo>
                <a:lnTo>
                  <a:pt x="1875" y="2360"/>
                </a:lnTo>
                <a:lnTo>
                  <a:pt x="1816" y="2393"/>
                </a:lnTo>
                <a:lnTo>
                  <a:pt x="1754" y="2423"/>
                </a:lnTo>
                <a:lnTo>
                  <a:pt x="1690" y="2451"/>
                </a:lnTo>
                <a:lnTo>
                  <a:pt x="1624" y="2476"/>
                </a:lnTo>
                <a:lnTo>
                  <a:pt x="1555" y="2497"/>
                </a:lnTo>
                <a:lnTo>
                  <a:pt x="1483" y="2515"/>
                </a:lnTo>
                <a:lnTo>
                  <a:pt x="1409" y="2529"/>
                </a:lnTo>
                <a:lnTo>
                  <a:pt x="1333" y="2538"/>
                </a:lnTo>
                <a:lnTo>
                  <a:pt x="1254" y="2545"/>
                </a:lnTo>
                <a:lnTo>
                  <a:pt x="1173" y="2546"/>
                </a:lnTo>
                <a:lnTo>
                  <a:pt x="1124" y="2546"/>
                </a:lnTo>
                <a:lnTo>
                  <a:pt x="1074" y="2543"/>
                </a:lnTo>
                <a:lnTo>
                  <a:pt x="1024" y="2538"/>
                </a:lnTo>
                <a:lnTo>
                  <a:pt x="976" y="2532"/>
                </a:lnTo>
                <a:lnTo>
                  <a:pt x="928" y="2524"/>
                </a:lnTo>
                <a:lnTo>
                  <a:pt x="881" y="2515"/>
                </a:lnTo>
                <a:lnTo>
                  <a:pt x="834" y="2503"/>
                </a:lnTo>
                <a:lnTo>
                  <a:pt x="787" y="2490"/>
                </a:lnTo>
                <a:lnTo>
                  <a:pt x="742" y="2476"/>
                </a:lnTo>
                <a:lnTo>
                  <a:pt x="697" y="2460"/>
                </a:lnTo>
                <a:lnTo>
                  <a:pt x="654" y="2442"/>
                </a:lnTo>
                <a:lnTo>
                  <a:pt x="610" y="2423"/>
                </a:lnTo>
                <a:lnTo>
                  <a:pt x="567" y="2403"/>
                </a:lnTo>
                <a:lnTo>
                  <a:pt x="526" y="2381"/>
                </a:lnTo>
                <a:lnTo>
                  <a:pt x="485" y="2357"/>
                </a:lnTo>
                <a:lnTo>
                  <a:pt x="445" y="2333"/>
                </a:lnTo>
                <a:lnTo>
                  <a:pt x="473" y="2336"/>
                </a:lnTo>
                <a:lnTo>
                  <a:pt x="501" y="2338"/>
                </a:lnTo>
                <a:lnTo>
                  <a:pt x="529" y="2340"/>
                </a:lnTo>
                <a:lnTo>
                  <a:pt x="559" y="2340"/>
                </a:lnTo>
                <a:lnTo>
                  <a:pt x="600" y="2339"/>
                </a:lnTo>
                <a:lnTo>
                  <a:pt x="641" y="2336"/>
                </a:lnTo>
                <a:lnTo>
                  <a:pt x="682" y="2332"/>
                </a:lnTo>
                <a:lnTo>
                  <a:pt x="722" y="2326"/>
                </a:lnTo>
                <a:lnTo>
                  <a:pt x="762" y="2319"/>
                </a:lnTo>
                <a:lnTo>
                  <a:pt x="800" y="2309"/>
                </a:lnTo>
                <a:lnTo>
                  <a:pt x="839" y="2298"/>
                </a:lnTo>
                <a:lnTo>
                  <a:pt x="876" y="2286"/>
                </a:lnTo>
                <a:lnTo>
                  <a:pt x="913" y="2272"/>
                </a:lnTo>
                <a:lnTo>
                  <a:pt x="949" y="2257"/>
                </a:lnTo>
                <a:lnTo>
                  <a:pt x="984" y="2240"/>
                </a:lnTo>
                <a:lnTo>
                  <a:pt x="1020" y="2221"/>
                </a:lnTo>
                <a:lnTo>
                  <a:pt x="1053" y="2203"/>
                </a:lnTo>
                <a:lnTo>
                  <a:pt x="1087" y="2181"/>
                </a:lnTo>
                <a:lnTo>
                  <a:pt x="1118" y="2159"/>
                </a:lnTo>
                <a:lnTo>
                  <a:pt x="1149" y="2136"/>
                </a:lnTo>
                <a:lnTo>
                  <a:pt x="1130" y="2136"/>
                </a:lnTo>
                <a:lnTo>
                  <a:pt x="1110" y="2133"/>
                </a:lnTo>
                <a:lnTo>
                  <a:pt x="1091" y="2131"/>
                </a:lnTo>
                <a:lnTo>
                  <a:pt x="1072" y="2129"/>
                </a:lnTo>
                <a:lnTo>
                  <a:pt x="1054" y="2125"/>
                </a:lnTo>
                <a:lnTo>
                  <a:pt x="1036" y="2120"/>
                </a:lnTo>
                <a:lnTo>
                  <a:pt x="1017" y="2116"/>
                </a:lnTo>
                <a:lnTo>
                  <a:pt x="1000" y="2110"/>
                </a:lnTo>
                <a:lnTo>
                  <a:pt x="983" y="2103"/>
                </a:lnTo>
                <a:lnTo>
                  <a:pt x="966" y="2096"/>
                </a:lnTo>
                <a:lnTo>
                  <a:pt x="949" y="2088"/>
                </a:lnTo>
                <a:lnTo>
                  <a:pt x="933" y="2079"/>
                </a:lnTo>
                <a:lnTo>
                  <a:pt x="916" y="2071"/>
                </a:lnTo>
                <a:lnTo>
                  <a:pt x="901" y="2061"/>
                </a:lnTo>
                <a:lnTo>
                  <a:pt x="886" y="2051"/>
                </a:lnTo>
                <a:lnTo>
                  <a:pt x="872" y="2041"/>
                </a:lnTo>
                <a:lnTo>
                  <a:pt x="857" y="2029"/>
                </a:lnTo>
                <a:lnTo>
                  <a:pt x="844" y="2017"/>
                </a:lnTo>
                <a:lnTo>
                  <a:pt x="830" y="2005"/>
                </a:lnTo>
                <a:lnTo>
                  <a:pt x="817" y="1993"/>
                </a:lnTo>
                <a:lnTo>
                  <a:pt x="805" y="1980"/>
                </a:lnTo>
                <a:lnTo>
                  <a:pt x="792" y="1966"/>
                </a:lnTo>
                <a:lnTo>
                  <a:pt x="781" y="1951"/>
                </a:lnTo>
                <a:lnTo>
                  <a:pt x="771" y="1936"/>
                </a:lnTo>
                <a:lnTo>
                  <a:pt x="760" y="1921"/>
                </a:lnTo>
                <a:lnTo>
                  <a:pt x="750" y="1906"/>
                </a:lnTo>
                <a:lnTo>
                  <a:pt x="742" y="1890"/>
                </a:lnTo>
                <a:lnTo>
                  <a:pt x="732" y="1874"/>
                </a:lnTo>
                <a:lnTo>
                  <a:pt x="725" y="1858"/>
                </a:lnTo>
                <a:lnTo>
                  <a:pt x="717" y="1840"/>
                </a:lnTo>
                <a:lnTo>
                  <a:pt x="711" y="1824"/>
                </a:lnTo>
                <a:lnTo>
                  <a:pt x="705" y="1806"/>
                </a:lnTo>
                <a:lnTo>
                  <a:pt x="726" y="1810"/>
                </a:lnTo>
                <a:lnTo>
                  <a:pt x="749" y="1812"/>
                </a:lnTo>
                <a:lnTo>
                  <a:pt x="771" y="1814"/>
                </a:lnTo>
                <a:lnTo>
                  <a:pt x="794" y="1814"/>
                </a:lnTo>
                <a:lnTo>
                  <a:pt x="826" y="1813"/>
                </a:lnTo>
                <a:lnTo>
                  <a:pt x="858" y="1810"/>
                </a:lnTo>
                <a:lnTo>
                  <a:pt x="889" y="1805"/>
                </a:lnTo>
                <a:lnTo>
                  <a:pt x="920" y="1798"/>
                </a:lnTo>
                <a:lnTo>
                  <a:pt x="899" y="1793"/>
                </a:lnTo>
                <a:lnTo>
                  <a:pt x="879" y="1787"/>
                </a:lnTo>
                <a:lnTo>
                  <a:pt x="860" y="1781"/>
                </a:lnTo>
                <a:lnTo>
                  <a:pt x="840" y="1774"/>
                </a:lnTo>
                <a:lnTo>
                  <a:pt x="821" y="1767"/>
                </a:lnTo>
                <a:lnTo>
                  <a:pt x="804" y="1758"/>
                </a:lnTo>
                <a:lnTo>
                  <a:pt x="785" y="1748"/>
                </a:lnTo>
                <a:lnTo>
                  <a:pt x="769" y="1739"/>
                </a:lnTo>
                <a:lnTo>
                  <a:pt x="751" y="1729"/>
                </a:lnTo>
                <a:lnTo>
                  <a:pt x="735" y="1717"/>
                </a:lnTo>
                <a:lnTo>
                  <a:pt x="718" y="1704"/>
                </a:lnTo>
                <a:lnTo>
                  <a:pt x="703" y="1692"/>
                </a:lnTo>
                <a:lnTo>
                  <a:pt x="689" y="1678"/>
                </a:lnTo>
                <a:lnTo>
                  <a:pt x="673" y="1664"/>
                </a:lnTo>
                <a:lnTo>
                  <a:pt x="661" y="1650"/>
                </a:lnTo>
                <a:lnTo>
                  <a:pt x="647" y="1635"/>
                </a:lnTo>
                <a:lnTo>
                  <a:pt x="635" y="1618"/>
                </a:lnTo>
                <a:lnTo>
                  <a:pt x="623" y="1603"/>
                </a:lnTo>
                <a:lnTo>
                  <a:pt x="611" y="1585"/>
                </a:lnTo>
                <a:lnTo>
                  <a:pt x="601" y="1569"/>
                </a:lnTo>
                <a:lnTo>
                  <a:pt x="591" y="1551"/>
                </a:lnTo>
                <a:lnTo>
                  <a:pt x="582" y="1533"/>
                </a:lnTo>
                <a:lnTo>
                  <a:pt x="574" y="1514"/>
                </a:lnTo>
                <a:lnTo>
                  <a:pt x="567" y="1495"/>
                </a:lnTo>
                <a:lnTo>
                  <a:pt x="560" y="1476"/>
                </a:lnTo>
                <a:lnTo>
                  <a:pt x="555" y="1456"/>
                </a:lnTo>
                <a:lnTo>
                  <a:pt x="549" y="1436"/>
                </a:lnTo>
                <a:lnTo>
                  <a:pt x="546" y="1415"/>
                </a:lnTo>
                <a:lnTo>
                  <a:pt x="542" y="1395"/>
                </a:lnTo>
                <a:lnTo>
                  <a:pt x="540" y="1374"/>
                </a:lnTo>
                <a:lnTo>
                  <a:pt x="539" y="1353"/>
                </a:lnTo>
                <a:lnTo>
                  <a:pt x="537" y="1331"/>
                </a:lnTo>
                <a:lnTo>
                  <a:pt x="537" y="1328"/>
                </a:lnTo>
                <a:lnTo>
                  <a:pt x="537" y="1325"/>
                </a:lnTo>
                <a:lnTo>
                  <a:pt x="562" y="1338"/>
                </a:lnTo>
                <a:lnTo>
                  <a:pt x="588" y="1350"/>
                </a:lnTo>
                <a:lnTo>
                  <a:pt x="614" y="1359"/>
                </a:lnTo>
                <a:lnTo>
                  <a:pt x="641" y="1367"/>
                </a:lnTo>
                <a:lnTo>
                  <a:pt x="668" y="1374"/>
                </a:lnTo>
                <a:lnTo>
                  <a:pt x="696" y="1379"/>
                </a:lnTo>
                <a:lnTo>
                  <a:pt x="724" y="1382"/>
                </a:lnTo>
                <a:lnTo>
                  <a:pt x="753" y="1385"/>
                </a:lnTo>
                <a:lnTo>
                  <a:pt x="730" y="1368"/>
                </a:lnTo>
                <a:lnTo>
                  <a:pt x="708" y="1350"/>
                </a:lnTo>
                <a:lnTo>
                  <a:pt x="686" y="1331"/>
                </a:lnTo>
                <a:lnTo>
                  <a:pt x="666" y="1310"/>
                </a:lnTo>
                <a:lnTo>
                  <a:pt x="648" y="1289"/>
                </a:lnTo>
                <a:lnTo>
                  <a:pt x="630" y="1265"/>
                </a:lnTo>
                <a:lnTo>
                  <a:pt x="615" y="1242"/>
                </a:lnTo>
                <a:lnTo>
                  <a:pt x="600" y="1217"/>
                </a:lnTo>
                <a:lnTo>
                  <a:pt x="587" y="1191"/>
                </a:lnTo>
                <a:lnTo>
                  <a:pt x="575" y="1164"/>
                </a:lnTo>
                <a:lnTo>
                  <a:pt x="566" y="1137"/>
                </a:lnTo>
                <a:lnTo>
                  <a:pt x="557" y="1108"/>
                </a:lnTo>
                <a:lnTo>
                  <a:pt x="550" y="1080"/>
                </a:lnTo>
                <a:lnTo>
                  <a:pt x="546" y="1050"/>
                </a:lnTo>
                <a:lnTo>
                  <a:pt x="543" y="1020"/>
                </a:lnTo>
                <a:lnTo>
                  <a:pt x="542" y="989"/>
                </a:lnTo>
                <a:lnTo>
                  <a:pt x="543" y="956"/>
                </a:lnTo>
                <a:lnTo>
                  <a:pt x="546" y="925"/>
                </a:lnTo>
                <a:lnTo>
                  <a:pt x="551" y="893"/>
                </a:lnTo>
                <a:lnTo>
                  <a:pt x="559" y="863"/>
                </a:lnTo>
                <a:lnTo>
                  <a:pt x="568" y="833"/>
                </a:lnTo>
                <a:lnTo>
                  <a:pt x="578" y="804"/>
                </a:lnTo>
                <a:lnTo>
                  <a:pt x="591" y="777"/>
                </a:lnTo>
                <a:lnTo>
                  <a:pt x="607" y="750"/>
                </a:lnTo>
                <a:lnTo>
                  <a:pt x="629" y="777"/>
                </a:lnTo>
                <a:lnTo>
                  <a:pt x="651" y="803"/>
                </a:lnTo>
                <a:lnTo>
                  <a:pt x="675" y="829"/>
                </a:lnTo>
                <a:lnTo>
                  <a:pt x="699" y="853"/>
                </a:lnTo>
                <a:lnTo>
                  <a:pt x="724" y="877"/>
                </a:lnTo>
                <a:lnTo>
                  <a:pt x="750" y="901"/>
                </a:lnTo>
                <a:lnTo>
                  <a:pt x="776" y="924"/>
                </a:lnTo>
                <a:lnTo>
                  <a:pt x="803" y="946"/>
                </a:lnTo>
                <a:lnTo>
                  <a:pt x="830" y="968"/>
                </a:lnTo>
                <a:lnTo>
                  <a:pt x="858" y="988"/>
                </a:lnTo>
                <a:lnTo>
                  <a:pt x="886" y="1009"/>
                </a:lnTo>
                <a:lnTo>
                  <a:pt x="915" y="1028"/>
                </a:lnTo>
                <a:lnTo>
                  <a:pt x="945" y="1047"/>
                </a:lnTo>
                <a:lnTo>
                  <a:pt x="975" y="1064"/>
                </a:lnTo>
                <a:lnTo>
                  <a:pt x="1006" y="1082"/>
                </a:lnTo>
                <a:lnTo>
                  <a:pt x="1036" y="1098"/>
                </a:lnTo>
                <a:lnTo>
                  <a:pt x="1068" y="1115"/>
                </a:lnTo>
                <a:lnTo>
                  <a:pt x="1099" y="1129"/>
                </a:lnTo>
                <a:lnTo>
                  <a:pt x="1131" y="1143"/>
                </a:lnTo>
                <a:lnTo>
                  <a:pt x="1164" y="1157"/>
                </a:lnTo>
                <a:lnTo>
                  <a:pt x="1198" y="1169"/>
                </a:lnTo>
                <a:lnTo>
                  <a:pt x="1231" y="1181"/>
                </a:lnTo>
                <a:lnTo>
                  <a:pt x="1265" y="1191"/>
                </a:lnTo>
                <a:lnTo>
                  <a:pt x="1300" y="1202"/>
                </a:lnTo>
                <a:lnTo>
                  <a:pt x="1334" y="1210"/>
                </a:lnTo>
                <a:lnTo>
                  <a:pt x="1369" y="1218"/>
                </a:lnTo>
                <a:lnTo>
                  <a:pt x="1405" y="1225"/>
                </a:lnTo>
                <a:lnTo>
                  <a:pt x="1441" y="1231"/>
                </a:lnTo>
                <a:lnTo>
                  <a:pt x="1476" y="1237"/>
                </a:lnTo>
                <a:lnTo>
                  <a:pt x="1512" y="1242"/>
                </a:lnTo>
                <a:lnTo>
                  <a:pt x="1550" y="1244"/>
                </a:lnTo>
                <a:lnTo>
                  <a:pt x="1586" y="1246"/>
                </a:lnTo>
                <a:lnTo>
                  <a:pt x="1582" y="1220"/>
                </a:lnTo>
                <a:lnTo>
                  <a:pt x="1577" y="1193"/>
                </a:lnTo>
                <a:lnTo>
                  <a:pt x="1575" y="1166"/>
                </a:lnTo>
                <a:lnTo>
                  <a:pt x="1575" y="1138"/>
                </a:lnTo>
                <a:lnTo>
                  <a:pt x="1575" y="1114"/>
                </a:lnTo>
                <a:lnTo>
                  <a:pt x="1577" y="1090"/>
                </a:lnTo>
                <a:lnTo>
                  <a:pt x="1579" y="1066"/>
                </a:lnTo>
                <a:lnTo>
                  <a:pt x="1584" y="1042"/>
                </a:lnTo>
                <a:lnTo>
                  <a:pt x="1589" y="1020"/>
                </a:lnTo>
                <a:lnTo>
                  <a:pt x="1596" y="996"/>
                </a:lnTo>
                <a:lnTo>
                  <a:pt x="1603" y="975"/>
                </a:lnTo>
                <a:lnTo>
                  <a:pt x="1611" y="953"/>
                </a:lnTo>
                <a:lnTo>
                  <a:pt x="1622" y="932"/>
                </a:lnTo>
                <a:lnTo>
                  <a:pt x="1632" y="912"/>
                </a:lnTo>
                <a:lnTo>
                  <a:pt x="1643" y="892"/>
                </a:lnTo>
                <a:lnTo>
                  <a:pt x="1656" y="872"/>
                </a:lnTo>
                <a:lnTo>
                  <a:pt x="1669" y="853"/>
                </a:lnTo>
                <a:lnTo>
                  <a:pt x="1683" y="836"/>
                </a:lnTo>
                <a:lnTo>
                  <a:pt x="1698" y="818"/>
                </a:lnTo>
                <a:lnTo>
                  <a:pt x="1713" y="802"/>
                </a:lnTo>
                <a:lnTo>
                  <a:pt x="1730" y="786"/>
                </a:lnTo>
                <a:lnTo>
                  <a:pt x="1747" y="771"/>
                </a:lnTo>
                <a:lnTo>
                  <a:pt x="1765" y="757"/>
                </a:lnTo>
                <a:lnTo>
                  <a:pt x="1784" y="744"/>
                </a:lnTo>
                <a:lnTo>
                  <a:pt x="1803" y="731"/>
                </a:lnTo>
                <a:lnTo>
                  <a:pt x="1823" y="721"/>
                </a:lnTo>
                <a:lnTo>
                  <a:pt x="1843" y="710"/>
                </a:lnTo>
                <a:lnTo>
                  <a:pt x="1864" y="699"/>
                </a:lnTo>
                <a:lnTo>
                  <a:pt x="1887" y="691"/>
                </a:lnTo>
                <a:lnTo>
                  <a:pt x="1908" y="684"/>
                </a:lnTo>
                <a:lnTo>
                  <a:pt x="1931" y="677"/>
                </a:lnTo>
                <a:lnTo>
                  <a:pt x="1954" y="673"/>
                </a:lnTo>
                <a:lnTo>
                  <a:pt x="1977" y="668"/>
                </a:lnTo>
                <a:lnTo>
                  <a:pt x="2002" y="665"/>
                </a:lnTo>
                <a:lnTo>
                  <a:pt x="2025" y="663"/>
                </a:lnTo>
                <a:lnTo>
                  <a:pt x="2050" y="663"/>
                </a:lnTo>
                <a:lnTo>
                  <a:pt x="2076" y="663"/>
                </a:lnTo>
                <a:lnTo>
                  <a:pt x="2100" y="665"/>
                </a:lnTo>
                <a:lnTo>
                  <a:pt x="2125" y="669"/>
                </a:lnTo>
                <a:lnTo>
                  <a:pt x="2150" y="674"/>
                </a:lnTo>
                <a:lnTo>
                  <a:pt x="2173" y="678"/>
                </a:lnTo>
                <a:lnTo>
                  <a:pt x="2197" y="685"/>
                </a:lnTo>
                <a:lnTo>
                  <a:pt x="2220" y="694"/>
                </a:lnTo>
                <a:lnTo>
                  <a:pt x="2242" y="703"/>
                </a:lnTo>
                <a:lnTo>
                  <a:pt x="2263" y="714"/>
                </a:lnTo>
                <a:lnTo>
                  <a:pt x="2285" y="725"/>
                </a:lnTo>
                <a:lnTo>
                  <a:pt x="2306" y="737"/>
                </a:lnTo>
                <a:lnTo>
                  <a:pt x="2326" y="750"/>
                </a:lnTo>
                <a:lnTo>
                  <a:pt x="2344" y="765"/>
                </a:lnTo>
                <a:lnTo>
                  <a:pt x="2363" y="780"/>
                </a:lnTo>
                <a:lnTo>
                  <a:pt x="2381" y="796"/>
                </a:lnTo>
                <a:lnTo>
                  <a:pt x="2397" y="813"/>
                </a:lnTo>
                <a:lnTo>
                  <a:pt x="2437" y="804"/>
                </a:lnTo>
                <a:lnTo>
                  <a:pt x="2477" y="793"/>
                </a:lnTo>
                <a:lnTo>
                  <a:pt x="2516" y="782"/>
                </a:lnTo>
                <a:lnTo>
                  <a:pt x="2554" y="768"/>
                </a:lnTo>
                <a:lnTo>
                  <a:pt x="2592" y="752"/>
                </a:lnTo>
                <a:lnTo>
                  <a:pt x="2628" y="736"/>
                </a:lnTo>
                <a:lnTo>
                  <a:pt x="2665" y="717"/>
                </a:lnTo>
                <a:lnTo>
                  <a:pt x="2699" y="697"/>
                </a:lnTo>
                <a:lnTo>
                  <a:pt x="2692" y="718"/>
                </a:lnTo>
                <a:lnTo>
                  <a:pt x="2683" y="738"/>
                </a:lnTo>
                <a:lnTo>
                  <a:pt x="2675" y="758"/>
                </a:lnTo>
                <a:lnTo>
                  <a:pt x="2665" y="777"/>
                </a:lnTo>
                <a:lnTo>
                  <a:pt x="2654" y="796"/>
                </a:lnTo>
                <a:lnTo>
                  <a:pt x="2644" y="814"/>
                </a:lnTo>
                <a:lnTo>
                  <a:pt x="2631" y="832"/>
                </a:lnTo>
                <a:lnTo>
                  <a:pt x="2618" y="849"/>
                </a:lnTo>
                <a:lnTo>
                  <a:pt x="2605" y="865"/>
                </a:lnTo>
                <a:lnTo>
                  <a:pt x="2590" y="880"/>
                </a:lnTo>
                <a:lnTo>
                  <a:pt x="2574" y="895"/>
                </a:lnTo>
                <a:lnTo>
                  <a:pt x="2559" y="911"/>
                </a:lnTo>
                <a:lnTo>
                  <a:pt x="2543" y="924"/>
                </a:lnTo>
                <a:lnTo>
                  <a:pt x="2525" y="937"/>
                </a:lnTo>
                <a:lnTo>
                  <a:pt x="2509" y="949"/>
                </a:lnTo>
                <a:lnTo>
                  <a:pt x="2490" y="961"/>
                </a:lnTo>
                <a:lnTo>
                  <a:pt x="2526" y="955"/>
                </a:lnTo>
                <a:lnTo>
                  <a:pt x="2561" y="949"/>
                </a:lnTo>
                <a:lnTo>
                  <a:pt x="2597" y="942"/>
                </a:lnTo>
                <a:lnTo>
                  <a:pt x="2631" y="933"/>
                </a:lnTo>
                <a:lnTo>
                  <a:pt x="2665" y="922"/>
                </a:lnTo>
                <a:lnTo>
                  <a:pt x="2698" y="912"/>
                </a:lnTo>
                <a:lnTo>
                  <a:pt x="2730" y="899"/>
                </a:lnTo>
                <a:lnTo>
                  <a:pt x="2763" y="886"/>
                </a:lnTo>
                <a:lnTo>
                  <a:pt x="2739" y="921"/>
                </a:lnTo>
                <a:lnTo>
                  <a:pt x="2712" y="955"/>
                </a:lnTo>
                <a:lnTo>
                  <a:pt x="2685" y="988"/>
                </a:lnTo>
                <a:lnTo>
                  <a:pt x="2655" y="1020"/>
                </a:lnTo>
                <a:lnTo>
                  <a:pt x="2625" y="1049"/>
                </a:lnTo>
                <a:lnTo>
                  <a:pt x="2593" y="1078"/>
                </a:lnTo>
                <a:lnTo>
                  <a:pt x="2560" y="1105"/>
                </a:lnTo>
                <a:lnTo>
                  <a:pt x="2526" y="1132"/>
                </a:lnTo>
                <a:close/>
              </a:path>
            </a:pathLst>
          </a:custGeom>
          <a:solidFill>
            <a:srgbClr val="373E40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d-ID" sz="1800" b="0" i="0" u="none" strike="noStrike" kern="0" cap="none" spc="0" normalizeH="0" baseline="0" noProof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 Light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324100" y="388845"/>
            <a:ext cx="7547994" cy="1331358"/>
          </a:xfrm>
          <a:prstGeom prst="rect">
            <a:avLst/>
          </a:prstGeom>
          <a:solidFill>
            <a:srgbClr val="373E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sz="4000" b="1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Thank you! </a:t>
            </a:r>
          </a:p>
        </p:txBody>
      </p:sp>
      <p:sp>
        <p:nvSpPr>
          <p:cNvPr id="2" name="Rectangle 1"/>
          <p:cNvSpPr/>
          <p:nvPr/>
        </p:nvSpPr>
        <p:spPr>
          <a:xfrm>
            <a:off x="2707168" y="2570759"/>
            <a:ext cx="39826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AU" sz="2800" dirty="0"/>
              <a:t>@</a:t>
            </a:r>
            <a:r>
              <a:rPr lang="en-AU" sz="2800" dirty="0" err="1"/>
              <a:t>Lauren_K_Gibson</a:t>
            </a:r>
            <a:endParaRPr lang="en-AU" sz="2800" dirty="0"/>
          </a:p>
        </p:txBody>
      </p:sp>
      <p:sp>
        <p:nvSpPr>
          <p:cNvPr id="6" name="Freeform 72"/>
          <p:cNvSpPr>
            <a:spLocks noEditPoints="1"/>
          </p:cNvSpPr>
          <p:nvPr/>
        </p:nvSpPr>
        <p:spPr bwMode="auto">
          <a:xfrm>
            <a:off x="1053423" y="3954962"/>
            <a:ext cx="1093925" cy="849705"/>
          </a:xfrm>
          <a:custGeom>
            <a:avLst/>
            <a:gdLst>
              <a:gd name="T0" fmla="*/ 89 w 800"/>
              <a:gd name="T1" fmla="*/ 0 h 525"/>
              <a:gd name="T2" fmla="*/ 60 w 800"/>
              <a:gd name="T3" fmla="*/ 8 h 525"/>
              <a:gd name="T4" fmla="*/ 36 w 800"/>
              <a:gd name="T5" fmla="*/ 23 h 525"/>
              <a:gd name="T6" fmla="*/ 17 w 800"/>
              <a:gd name="T7" fmla="*/ 44 h 525"/>
              <a:gd name="T8" fmla="*/ 4 w 800"/>
              <a:gd name="T9" fmla="*/ 70 h 525"/>
              <a:gd name="T10" fmla="*/ 0 w 800"/>
              <a:gd name="T11" fmla="*/ 99 h 525"/>
              <a:gd name="T12" fmla="*/ 1 w 800"/>
              <a:gd name="T13" fmla="*/ 445 h 525"/>
              <a:gd name="T14" fmla="*/ 11 w 800"/>
              <a:gd name="T15" fmla="*/ 473 h 525"/>
              <a:gd name="T16" fmla="*/ 29 w 800"/>
              <a:gd name="T17" fmla="*/ 496 h 525"/>
              <a:gd name="T18" fmla="*/ 51 w 800"/>
              <a:gd name="T19" fmla="*/ 513 h 525"/>
              <a:gd name="T20" fmla="*/ 80 w 800"/>
              <a:gd name="T21" fmla="*/ 523 h 525"/>
              <a:gd name="T22" fmla="*/ 700 w 800"/>
              <a:gd name="T23" fmla="*/ 525 h 525"/>
              <a:gd name="T24" fmla="*/ 729 w 800"/>
              <a:gd name="T25" fmla="*/ 521 h 525"/>
              <a:gd name="T26" fmla="*/ 755 w 800"/>
              <a:gd name="T27" fmla="*/ 508 h 525"/>
              <a:gd name="T28" fmla="*/ 777 w 800"/>
              <a:gd name="T29" fmla="*/ 489 h 525"/>
              <a:gd name="T30" fmla="*/ 792 w 800"/>
              <a:gd name="T31" fmla="*/ 464 h 525"/>
              <a:gd name="T32" fmla="*/ 799 w 800"/>
              <a:gd name="T33" fmla="*/ 435 h 525"/>
              <a:gd name="T34" fmla="*/ 799 w 800"/>
              <a:gd name="T35" fmla="*/ 89 h 525"/>
              <a:gd name="T36" fmla="*/ 792 w 800"/>
              <a:gd name="T37" fmla="*/ 61 h 525"/>
              <a:gd name="T38" fmla="*/ 777 w 800"/>
              <a:gd name="T39" fmla="*/ 36 h 525"/>
              <a:gd name="T40" fmla="*/ 755 w 800"/>
              <a:gd name="T41" fmla="*/ 17 h 525"/>
              <a:gd name="T42" fmla="*/ 729 w 800"/>
              <a:gd name="T43" fmla="*/ 5 h 525"/>
              <a:gd name="T44" fmla="*/ 700 w 800"/>
              <a:gd name="T45" fmla="*/ 0 h 525"/>
              <a:gd name="T46" fmla="*/ 49 w 800"/>
              <a:gd name="T47" fmla="*/ 394 h 525"/>
              <a:gd name="T48" fmla="*/ 748 w 800"/>
              <a:gd name="T49" fmla="*/ 435 h 525"/>
              <a:gd name="T50" fmla="*/ 735 w 800"/>
              <a:gd name="T51" fmla="*/ 461 h 525"/>
              <a:gd name="T52" fmla="*/ 710 w 800"/>
              <a:gd name="T53" fmla="*/ 474 h 525"/>
              <a:gd name="T54" fmla="*/ 90 w 800"/>
              <a:gd name="T55" fmla="*/ 474 h 525"/>
              <a:gd name="T56" fmla="*/ 64 w 800"/>
              <a:gd name="T57" fmla="*/ 461 h 525"/>
              <a:gd name="T58" fmla="*/ 50 w 800"/>
              <a:gd name="T59" fmla="*/ 435 h 525"/>
              <a:gd name="T60" fmla="*/ 354 w 800"/>
              <a:gd name="T61" fmla="*/ 361 h 525"/>
              <a:gd name="T62" fmla="*/ 388 w 800"/>
              <a:gd name="T63" fmla="*/ 374 h 525"/>
              <a:gd name="T64" fmla="*/ 423 w 800"/>
              <a:gd name="T65" fmla="*/ 371 h 525"/>
              <a:gd name="T66" fmla="*/ 554 w 800"/>
              <a:gd name="T67" fmla="*/ 279 h 525"/>
              <a:gd name="T68" fmla="*/ 574 w 800"/>
              <a:gd name="T69" fmla="*/ 263 h 525"/>
              <a:gd name="T70" fmla="*/ 430 w 800"/>
              <a:gd name="T71" fmla="*/ 340 h 525"/>
              <a:gd name="T72" fmla="*/ 407 w 800"/>
              <a:gd name="T73" fmla="*/ 349 h 525"/>
              <a:gd name="T74" fmla="*/ 384 w 800"/>
              <a:gd name="T75" fmla="*/ 347 h 525"/>
              <a:gd name="T76" fmla="*/ 267 w 800"/>
              <a:gd name="T77" fmla="*/ 263 h 525"/>
              <a:gd name="T78" fmla="*/ 50 w 800"/>
              <a:gd name="T79" fmla="*/ 89 h 525"/>
              <a:gd name="T80" fmla="*/ 64 w 800"/>
              <a:gd name="T81" fmla="*/ 65 h 525"/>
              <a:gd name="T82" fmla="*/ 90 w 800"/>
              <a:gd name="T83" fmla="*/ 51 h 525"/>
              <a:gd name="T84" fmla="*/ 710 w 800"/>
              <a:gd name="T85" fmla="*/ 51 h 525"/>
              <a:gd name="T86" fmla="*/ 735 w 800"/>
              <a:gd name="T87" fmla="*/ 65 h 525"/>
              <a:gd name="T88" fmla="*/ 748 w 800"/>
              <a:gd name="T89" fmla="*/ 89 h 5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</a:cxnLst>
            <a:rect l="0" t="0" r="r" b="b"/>
            <a:pathLst>
              <a:path w="800" h="525">
                <a:moveTo>
                  <a:pt x="700" y="0"/>
                </a:moveTo>
                <a:lnTo>
                  <a:pt x="99" y="0"/>
                </a:lnTo>
                <a:lnTo>
                  <a:pt x="89" y="0"/>
                </a:lnTo>
                <a:lnTo>
                  <a:pt x="80" y="1"/>
                </a:lnTo>
                <a:lnTo>
                  <a:pt x="69" y="5"/>
                </a:lnTo>
                <a:lnTo>
                  <a:pt x="60" y="8"/>
                </a:lnTo>
                <a:lnTo>
                  <a:pt x="51" y="12"/>
                </a:lnTo>
                <a:lnTo>
                  <a:pt x="44" y="17"/>
                </a:lnTo>
                <a:lnTo>
                  <a:pt x="36" y="23"/>
                </a:lnTo>
                <a:lnTo>
                  <a:pt x="29" y="30"/>
                </a:lnTo>
                <a:lnTo>
                  <a:pt x="22" y="36"/>
                </a:lnTo>
                <a:lnTo>
                  <a:pt x="17" y="44"/>
                </a:lnTo>
                <a:lnTo>
                  <a:pt x="11" y="52"/>
                </a:lnTo>
                <a:lnTo>
                  <a:pt x="8" y="61"/>
                </a:lnTo>
                <a:lnTo>
                  <a:pt x="4" y="70"/>
                </a:lnTo>
                <a:lnTo>
                  <a:pt x="1" y="80"/>
                </a:lnTo>
                <a:lnTo>
                  <a:pt x="0" y="89"/>
                </a:lnTo>
                <a:lnTo>
                  <a:pt x="0" y="99"/>
                </a:lnTo>
                <a:lnTo>
                  <a:pt x="0" y="425"/>
                </a:lnTo>
                <a:lnTo>
                  <a:pt x="0" y="435"/>
                </a:lnTo>
                <a:lnTo>
                  <a:pt x="1" y="445"/>
                </a:lnTo>
                <a:lnTo>
                  <a:pt x="4" y="455"/>
                </a:lnTo>
                <a:lnTo>
                  <a:pt x="8" y="464"/>
                </a:lnTo>
                <a:lnTo>
                  <a:pt x="11" y="473"/>
                </a:lnTo>
                <a:lnTo>
                  <a:pt x="17" y="481"/>
                </a:lnTo>
                <a:lnTo>
                  <a:pt x="22" y="489"/>
                </a:lnTo>
                <a:lnTo>
                  <a:pt x="29" y="496"/>
                </a:lnTo>
                <a:lnTo>
                  <a:pt x="36" y="503"/>
                </a:lnTo>
                <a:lnTo>
                  <a:pt x="44" y="508"/>
                </a:lnTo>
                <a:lnTo>
                  <a:pt x="51" y="513"/>
                </a:lnTo>
                <a:lnTo>
                  <a:pt x="60" y="517"/>
                </a:lnTo>
                <a:lnTo>
                  <a:pt x="69" y="521"/>
                </a:lnTo>
                <a:lnTo>
                  <a:pt x="80" y="523"/>
                </a:lnTo>
                <a:lnTo>
                  <a:pt x="89" y="525"/>
                </a:lnTo>
                <a:lnTo>
                  <a:pt x="99" y="525"/>
                </a:lnTo>
                <a:lnTo>
                  <a:pt x="700" y="525"/>
                </a:lnTo>
                <a:lnTo>
                  <a:pt x="710" y="525"/>
                </a:lnTo>
                <a:lnTo>
                  <a:pt x="719" y="523"/>
                </a:lnTo>
                <a:lnTo>
                  <a:pt x="729" y="521"/>
                </a:lnTo>
                <a:lnTo>
                  <a:pt x="738" y="517"/>
                </a:lnTo>
                <a:lnTo>
                  <a:pt x="747" y="513"/>
                </a:lnTo>
                <a:lnTo>
                  <a:pt x="755" y="508"/>
                </a:lnTo>
                <a:lnTo>
                  <a:pt x="763" y="503"/>
                </a:lnTo>
                <a:lnTo>
                  <a:pt x="770" y="496"/>
                </a:lnTo>
                <a:lnTo>
                  <a:pt x="777" y="489"/>
                </a:lnTo>
                <a:lnTo>
                  <a:pt x="782" y="481"/>
                </a:lnTo>
                <a:lnTo>
                  <a:pt x="788" y="473"/>
                </a:lnTo>
                <a:lnTo>
                  <a:pt x="792" y="464"/>
                </a:lnTo>
                <a:lnTo>
                  <a:pt x="796" y="455"/>
                </a:lnTo>
                <a:lnTo>
                  <a:pt x="798" y="445"/>
                </a:lnTo>
                <a:lnTo>
                  <a:pt x="799" y="435"/>
                </a:lnTo>
                <a:lnTo>
                  <a:pt x="800" y="425"/>
                </a:lnTo>
                <a:lnTo>
                  <a:pt x="800" y="99"/>
                </a:lnTo>
                <a:lnTo>
                  <a:pt x="799" y="89"/>
                </a:lnTo>
                <a:lnTo>
                  <a:pt x="798" y="80"/>
                </a:lnTo>
                <a:lnTo>
                  <a:pt x="796" y="70"/>
                </a:lnTo>
                <a:lnTo>
                  <a:pt x="792" y="61"/>
                </a:lnTo>
                <a:lnTo>
                  <a:pt x="788" y="52"/>
                </a:lnTo>
                <a:lnTo>
                  <a:pt x="782" y="44"/>
                </a:lnTo>
                <a:lnTo>
                  <a:pt x="777" y="36"/>
                </a:lnTo>
                <a:lnTo>
                  <a:pt x="770" y="30"/>
                </a:lnTo>
                <a:lnTo>
                  <a:pt x="763" y="23"/>
                </a:lnTo>
                <a:lnTo>
                  <a:pt x="755" y="17"/>
                </a:lnTo>
                <a:lnTo>
                  <a:pt x="747" y="12"/>
                </a:lnTo>
                <a:lnTo>
                  <a:pt x="738" y="8"/>
                </a:lnTo>
                <a:lnTo>
                  <a:pt x="729" y="5"/>
                </a:lnTo>
                <a:lnTo>
                  <a:pt x="719" y="1"/>
                </a:lnTo>
                <a:lnTo>
                  <a:pt x="710" y="0"/>
                </a:lnTo>
                <a:lnTo>
                  <a:pt x="700" y="0"/>
                </a:lnTo>
                <a:close/>
                <a:moveTo>
                  <a:pt x="49" y="131"/>
                </a:moveTo>
                <a:lnTo>
                  <a:pt x="225" y="263"/>
                </a:lnTo>
                <a:lnTo>
                  <a:pt x="49" y="394"/>
                </a:lnTo>
                <a:lnTo>
                  <a:pt x="49" y="131"/>
                </a:lnTo>
                <a:close/>
                <a:moveTo>
                  <a:pt x="750" y="425"/>
                </a:moveTo>
                <a:lnTo>
                  <a:pt x="748" y="435"/>
                </a:lnTo>
                <a:lnTo>
                  <a:pt x="746" y="445"/>
                </a:lnTo>
                <a:lnTo>
                  <a:pt x="741" y="453"/>
                </a:lnTo>
                <a:lnTo>
                  <a:pt x="735" y="461"/>
                </a:lnTo>
                <a:lnTo>
                  <a:pt x="727" y="467"/>
                </a:lnTo>
                <a:lnTo>
                  <a:pt x="719" y="471"/>
                </a:lnTo>
                <a:lnTo>
                  <a:pt x="710" y="474"/>
                </a:lnTo>
                <a:lnTo>
                  <a:pt x="700" y="476"/>
                </a:lnTo>
                <a:lnTo>
                  <a:pt x="99" y="476"/>
                </a:lnTo>
                <a:lnTo>
                  <a:pt x="90" y="474"/>
                </a:lnTo>
                <a:lnTo>
                  <a:pt x="80" y="471"/>
                </a:lnTo>
                <a:lnTo>
                  <a:pt x="72" y="467"/>
                </a:lnTo>
                <a:lnTo>
                  <a:pt x="64" y="461"/>
                </a:lnTo>
                <a:lnTo>
                  <a:pt x="58" y="453"/>
                </a:lnTo>
                <a:lnTo>
                  <a:pt x="54" y="445"/>
                </a:lnTo>
                <a:lnTo>
                  <a:pt x="50" y="435"/>
                </a:lnTo>
                <a:lnTo>
                  <a:pt x="49" y="425"/>
                </a:lnTo>
                <a:lnTo>
                  <a:pt x="245" y="279"/>
                </a:lnTo>
                <a:lnTo>
                  <a:pt x="354" y="361"/>
                </a:lnTo>
                <a:lnTo>
                  <a:pt x="364" y="366"/>
                </a:lnTo>
                <a:lnTo>
                  <a:pt x="376" y="371"/>
                </a:lnTo>
                <a:lnTo>
                  <a:pt x="388" y="374"/>
                </a:lnTo>
                <a:lnTo>
                  <a:pt x="399" y="375"/>
                </a:lnTo>
                <a:lnTo>
                  <a:pt x="412" y="374"/>
                </a:lnTo>
                <a:lnTo>
                  <a:pt x="423" y="371"/>
                </a:lnTo>
                <a:lnTo>
                  <a:pt x="434" y="366"/>
                </a:lnTo>
                <a:lnTo>
                  <a:pt x="444" y="361"/>
                </a:lnTo>
                <a:lnTo>
                  <a:pt x="554" y="279"/>
                </a:lnTo>
                <a:lnTo>
                  <a:pt x="750" y="425"/>
                </a:lnTo>
                <a:close/>
                <a:moveTo>
                  <a:pt x="750" y="394"/>
                </a:moveTo>
                <a:lnTo>
                  <a:pt x="574" y="263"/>
                </a:lnTo>
                <a:lnTo>
                  <a:pt x="750" y="131"/>
                </a:lnTo>
                <a:lnTo>
                  <a:pt x="750" y="394"/>
                </a:lnTo>
                <a:close/>
                <a:moveTo>
                  <a:pt x="430" y="340"/>
                </a:moveTo>
                <a:lnTo>
                  <a:pt x="423" y="345"/>
                </a:lnTo>
                <a:lnTo>
                  <a:pt x="415" y="347"/>
                </a:lnTo>
                <a:lnTo>
                  <a:pt x="407" y="349"/>
                </a:lnTo>
                <a:lnTo>
                  <a:pt x="399" y="351"/>
                </a:lnTo>
                <a:lnTo>
                  <a:pt x="392" y="349"/>
                </a:lnTo>
                <a:lnTo>
                  <a:pt x="384" y="347"/>
                </a:lnTo>
                <a:lnTo>
                  <a:pt x="377" y="345"/>
                </a:lnTo>
                <a:lnTo>
                  <a:pt x="369" y="340"/>
                </a:lnTo>
                <a:lnTo>
                  <a:pt x="267" y="263"/>
                </a:lnTo>
                <a:lnTo>
                  <a:pt x="245" y="247"/>
                </a:lnTo>
                <a:lnTo>
                  <a:pt x="49" y="99"/>
                </a:lnTo>
                <a:lnTo>
                  <a:pt x="50" y="89"/>
                </a:lnTo>
                <a:lnTo>
                  <a:pt x="54" y="80"/>
                </a:lnTo>
                <a:lnTo>
                  <a:pt x="58" y="72"/>
                </a:lnTo>
                <a:lnTo>
                  <a:pt x="64" y="65"/>
                </a:lnTo>
                <a:lnTo>
                  <a:pt x="72" y="59"/>
                </a:lnTo>
                <a:lnTo>
                  <a:pt x="80" y="54"/>
                </a:lnTo>
                <a:lnTo>
                  <a:pt x="90" y="51"/>
                </a:lnTo>
                <a:lnTo>
                  <a:pt x="99" y="50"/>
                </a:lnTo>
                <a:lnTo>
                  <a:pt x="700" y="50"/>
                </a:lnTo>
                <a:lnTo>
                  <a:pt x="710" y="51"/>
                </a:lnTo>
                <a:lnTo>
                  <a:pt x="719" y="54"/>
                </a:lnTo>
                <a:lnTo>
                  <a:pt x="727" y="59"/>
                </a:lnTo>
                <a:lnTo>
                  <a:pt x="735" y="65"/>
                </a:lnTo>
                <a:lnTo>
                  <a:pt x="741" y="72"/>
                </a:lnTo>
                <a:lnTo>
                  <a:pt x="746" y="80"/>
                </a:lnTo>
                <a:lnTo>
                  <a:pt x="748" y="89"/>
                </a:lnTo>
                <a:lnTo>
                  <a:pt x="750" y="99"/>
                </a:lnTo>
                <a:lnTo>
                  <a:pt x="430" y="340"/>
                </a:lnTo>
                <a:close/>
              </a:path>
            </a:pathLst>
          </a:custGeom>
          <a:solidFill>
            <a:srgbClr val="373E40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2707168" y="4058944"/>
            <a:ext cx="455849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AU" sz="2800" dirty="0" smtClean="0">
                <a:solidFill>
                  <a:srgbClr val="000000"/>
                </a:solidFill>
              </a:rPr>
              <a:t>Lauren.K.Gibson@uon.edu.au</a:t>
            </a:r>
            <a:endParaRPr lang="en-AU" sz="2800" dirty="0">
              <a:solidFill>
                <a:srgbClr val="000000"/>
              </a:solidFill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285677" y="4983675"/>
            <a:ext cx="1728029" cy="1728029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195943" y="5388265"/>
            <a:ext cx="3804557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eaLnBrk="0" fontAlgn="base" hangingPunct="0">
              <a:spcAft>
                <a:spcPts val="0"/>
              </a:spcAft>
            </a:pPr>
            <a:r>
              <a:rPr lang="en-AU" sz="4000" b="1" dirty="0" err="1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PHiMI</a:t>
            </a:r>
            <a:endParaRPr lang="en-AU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 eaLnBrk="0" fontAlgn="base" hangingPunct="0">
              <a:spcAft>
                <a:spcPts val="0"/>
              </a:spcAft>
            </a:pPr>
            <a:r>
              <a:rPr lang="en-AU" sz="2000" dirty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Physical Health in Mental Illness </a:t>
            </a:r>
            <a:endParaRPr lang="en-AU" sz="1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 eaLnBrk="0" fontAlgn="base" hangingPunct="0">
              <a:spcAft>
                <a:spcPts val="0"/>
              </a:spcAft>
            </a:pPr>
            <a:r>
              <a:rPr lang="en-AU" sz="2000" dirty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Research Group</a:t>
            </a:r>
            <a:endParaRPr lang="en-AU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42976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2F2F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3011054" cy="6858000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sz="4000" b="1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Rationale</a:t>
            </a:r>
            <a:endParaRPr lang="en-AU" sz="4000" b="1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276600" y="285146"/>
            <a:ext cx="73914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defTabSz="914400">
              <a:spcBef>
                <a:spcPts val="1000"/>
              </a:spcBef>
              <a:buClr>
                <a:srgbClr val="9BAFB5"/>
              </a:buClr>
            </a:pPr>
            <a:r>
              <a:rPr lang="en-AU" sz="2800" b="1" dirty="0">
                <a:solidFill>
                  <a:srgbClr val="000000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People with a lived experience of a mental health </a:t>
            </a:r>
            <a:r>
              <a:rPr lang="en-AU" sz="2800" b="1" dirty="0" smtClean="0">
                <a:solidFill>
                  <a:srgbClr val="000000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issue:</a:t>
            </a:r>
            <a:endParaRPr lang="en-AU" sz="2800" b="1" dirty="0">
              <a:solidFill>
                <a:srgbClr val="000000"/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9" name="Up Arrow 8"/>
          <p:cNvSpPr/>
          <p:nvPr/>
        </p:nvSpPr>
        <p:spPr>
          <a:xfrm rot="10800000">
            <a:off x="3276600" y="1768531"/>
            <a:ext cx="1181100" cy="1409700"/>
          </a:xfrm>
          <a:prstGeom prst="upArrow">
            <a:avLst/>
          </a:prstGeom>
          <a:solidFill>
            <a:srgbClr val="A58B7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723246" y="1925321"/>
            <a:ext cx="612404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2400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Reduced life expectancy: median of 10 years of potential life lost</a:t>
            </a:r>
            <a:endParaRPr lang="en-AU" sz="24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11" name="Up Arrow 10"/>
          <p:cNvSpPr/>
          <p:nvPr/>
        </p:nvSpPr>
        <p:spPr>
          <a:xfrm>
            <a:off x="3276600" y="3442386"/>
            <a:ext cx="1181100" cy="1409700"/>
          </a:xfrm>
          <a:prstGeom prst="upArrow">
            <a:avLst/>
          </a:prstGeom>
          <a:solidFill>
            <a:srgbClr val="A58B7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723245" y="3731737"/>
            <a:ext cx="689501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2400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Higher prevalence of physical health conditions</a:t>
            </a:r>
            <a:endParaRPr lang="en-AU" sz="24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22" name="Up Arrow 21"/>
          <p:cNvSpPr/>
          <p:nvPr/>
        </p:nvSpPr>
        <p:spPr>
          <a:xfrm>
            <a:off x="3268229" y="5117208"/>
            <a:ext cx="1181100" cy="1409700"/>
          </a:xfrm>
          <a:prstGeom prst="upArrow">
            <a:avLst/>
          </a:prstGeom>
          <a:solidFill>
            <a:srgbClr val="A58B7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4723246" y="5591225"/>
            <a:ext cx="67336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2400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More likely to engage in health risk behaviours</a:t>
            </a:r>
            <a:endParaRPr lang="en-AU" sz="24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4152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/>
      <p:bldP spid="11" grpId="0" animBg="1"/>
      <p:bldP spid="14" grpId="0"/>
      <p:bldP spid="22" grpId="0" animBg="1"/>
      <p:bldP spid="2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2F2F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5445953" y="1849188"/>
            <a:ext cx="2057738" cy="1943235"/>
          </a:xfrm>
          <a:prstGeom prst="rect">
            <a:avLst/>
          </a:prstGeom>
          <a:solidFill>
            <a:srgbClr val="00602B">
              <a:alpha val="48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-9455" y="0"/>
            <a:ext cx="3011054" cy="6858000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sz="3200" dirty="0" smtClean="0"/>
              <a:t>  </a:t>
            </a:r>
            <a:r>
              <a:rPr lang="en-AU" sz="3200" b="1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	</a:t>
            </a:r>
            <a:r>
              <a:rPr lang="en-AU" sz="4000" b="1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Rationale  	</a:t>
            </a:r>
            <a:endParaRPr lang="en-AU" sz="4000" b="1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3302592" y="255750"/>
            <a:ext cx="7391400" cy="10823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defTabSz="914400">
              <a:spcBef>
                <a:spcPts val="1000"/>
              </a:spcBef>
              <a:buClr>
                <a:srgbClr val="9BAFB5"/>
              </a:buClr>
            </a:pPr>
            <a:r>
              <a:rPr lang="en-AU" sz="2800" b="1" dirty="0" smtClean="0">
                <a:solidFill>
                  <a:srgbClr val="000000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An effective way to help:</a:t>
            </a:r>
          </a:p>
          <a:p>
            <a:pPr lvl="0" defTabSz="914400">
              <a:spcBef>
                <a:spcPts val="1000"/>
              </a:spcBef>
              <a:buClr>
                <a:srgbClr val="9BAFB5"/>
              </a:buClr>
            </a:pPr>
            <a:endParaRPr lang="en-AU" sz="2800" dirty="0">
              <a:solidFill>
                <a:srgbClr val="000000"/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21414" y="2083906"/>
            <a:ext cx="1806265" cy="1473797"/>
          </a:xfrm>
          <a:prstGeom prst="rect">
            <a:avLst/>
          </a:prstGeom>
        </p:spPr>
      </p:pic>
      <p:sp>
        <p:nvSpPr>
          <p:cNvPr id="16" name="TextBox 15"/>
          <p:cNvSpPr txBox="1"/>
          <p:nvPr/>
        </p:nvSpPr>
        <p:spPr>
          <a:xfrm>
            <a:off x="3640338" y="1849186"/>
            <a:ext cx="173538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AU" sz="2400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Asking (screening)</a:t>
            </a:r>
            <a:endParaRPr lang="en-AU" sz="24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9948045" y="1849186"/>
            <a:ext cx="139606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2400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Providing advice</a:t>
            </a:r>
            <a:endParaRPr lang="en-AU" sz="24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7735298" y="1849186"/>
            <a:ext cx="2057738" cy="1943235"/>
          </a:xfrm>
          <a:prstGeom prst="rect">
            <a:avLst/>
          </a:prstGeom>
          <a:solidFill>
            <a:srgbClr val="7EAC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75754" y="2054446"/>
            <a:ext cx="1806265" cy="1472882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>
            <a:duotone>
              <a:prstClr val="black"/>
              <a:srgbClr val="7EAC93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71434" y="2375389"/>
            <a:ext cx="710729" cy="710729"/>
          </a:xfrm>
          <a:prstGeom prst="rect">
            <a:avLst/>
          </a:prstGeom>
        </p:spPr>
      </p:pic>
      <p:sp>
        <p:nvSpPr>
          <p:cNvPr id="19" name="Rectangle 18"/>
          <p:cNvSpPr/>
          <p:nvPr/>
        </p:nvSpPr>
        <p:spPr>
          <a:xfrm>
            <a:off x="5445953" y="4027141"/>
            <a:ext cx="2057738" cy="1943235"/>
          </a:xfrm>
          <a:prstGeom prst="rect">
            <a:avLst/>
          </a:prstGeom>
          <a:solidFill>
            <a:srgbClr val="7EAC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37938" y="4161874"/>
            <a:ext cx="1673767" cy="1673767"/>
          </a:xfrm>
          <a:prstGeom prst="rect">
            <a:avLst/>
          </a:prstGeom>
        </p:spPr>
      </p:pic>
      <p:sp>
        <p:nvSpPr>
          <p:cNvPr id="20" name="TextBox 19"/>
          <p:cNvSpPr txBox="1"/>
          <p:nvPr/>
        </p:nvSpPr>
        <p:spPr>
          <a:xfrm>
            <a:off x="3640338" y="4027141"/>
            <a:ext cx="173538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AU" sz="2400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Providing assistance</a:t>
            </a:r>
            <a:endParaRPr lang="en-AU" sz="24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7735298" y="4027141"/>
            <a:ext cx="2057738" cy="1943235"/>
          </a:xfrm>
          <a:prstGeom prst="rect">
            <a:avLst/>
          </a:prstGeom>
          <a:solidFill>
            <a:srgbClr val="7EAC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pic>
        <p:nvPicPr>
          <p:cNvPr id="22" name="Picture 21"/>
          <p:cNvPicPr>
            <a:picLocks noChangeAspect="1"/>
          </p:cNvPicPr>
          <p:nvPr/>
        </p:nvPicPr>
        <p:blipFill>
          <a:blip r:embed="rId7">
            <a:biLevel thresh="7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64977" y="4179469"/>
            <a:ext cx="1371008" cy="1523342"/>
          </a:xfrm>
          <a:prstGeom prst="rect">
            <a:avLst/>
          </a:prstGeom>
        </p:spPr>
      </p:pic>
      <p:sp>
        <p:nvSpPr>
          <p:cNvPr id="23" name="TextBox 22"/>
          <p:cNvSpPr txBox="1"/>
          <p:nvPr/>
        </p:nvSpPr>
        <p:spPr>
          <a:xfrm>
            <a:off x="9890184" y="4027141"/>
            <a:ext cx="183529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2400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Providing connections</a:t>
            </a:r>
            <a:endParaRPr lang="en-AU" sz="24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622423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16" grpId="0"/>
      <p:bldP spid="11" grpId="0"/>
      <p:bldP spid="18" grpId="0" animBg="1"/>
      <p:bldP spid="19" grpId="0" animBg="1"/>
      <p:bldP spid="20" grpId="0"/>
      <p:bldP spid="21" grpId="0" animBg="1"/>
      <p:bldP spid="2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2F2F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3011054" cy="6858000"/>
          </a:xfrm>
          <a:prstGeom prst="rect">
            <a:avLst/>
          </a:prstGeom>
          <a:solidFill>
            <a:srgbClr val="373E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sz="4000" b="1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Rationale</a:t>
            </a:r>
            <a:endParaRPr lang="en-AU" sz="4000" b="1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3276600" y="285146"/>
            <a:ext cx="7391400" cy="10823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defTabSz="914400">
              <a:spcBef>
                <a:spcPts val="1000"/>
              </a:spcBef>
              <a:buClr>
                <a:srgbClr val="9BAFB5"/>
              </a:buClr>
            </a:pPr>
            <a:r>
              <a:rPr lang="en-AU" sz="2800" b="1" dirty="0" smtClean="0">
                <a:solidFill>
                  <a:srgbClr val="000000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A promising setting to deliver preventive care:</a:t>
            </a:r>
          </a:p>
          <a:p>
            <a:pPr lvl="0" defTabSz="914400">
              <a:spcBef>
                <a:spcPts val="1000"/>
              </a:spcBef>
              <a:buClr>
                <a:srgbClr val="9BAFB5"/>
              </a:buClr>
            </a:pPr>
            <a:endParaRPr lang="en-AU" sz="2800" dirty="0">
              <a:solidFill>
                <a:srgbClr val="00000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495675" y="1617214"/>
            <a:ext cx="8039100" cy="19492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defTabSz="914400">
              <a:spcBef>
                <a:spcPts val="1000"/>
              </a:spcBef>
              <a:buClr>
                <a:srgbClr val="9BAFB5"/>
              </a:buClr>
            </a:pPr>
            <a:r>
              <a:rPr lang="en-AU" sz="2800" dirty="0">
                <a:latin typeface="Calibri Light" panose="020F0302020204030204" pitchFamily="34" charset="0"/>
                <a:cs typeface="Calibri Light" panose="020F0302020204030204" pitchFamily="34" charset="0"/>
              </a:rPr>
              <a:t>Community managed </a:t>
            </a:r>
            <a:r>
              <a:rPr lang="en-AU" sz="2800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organisations (CMOs) </a:t>
            </a:r>
            <a:r>
              <a:rPr lang="en-AU" sz="2800" dirty="0">
                <a:latin typeface="Calibri Light" panose="020F0302020204030204" pitchFamily="34" charset="0"/>
                <a:cs typeface="Calibri Light" panose="020F0302020204030204" pitchFamily="34" charset="0"/>
              </a:rPr>
              <a:t>that support people with a mental health </a:t>
            </a:r>
            <a:r>
              <a:rPr lang="en-AU" sz="2800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issue:</a:t>
            </a:r>
          </a:p>
          <a:p>
            <a:pPr lvl="0" algn="ctr" defTabSz="914400">
              <a:spcBef>
                <a:spcPts val="1000"/>
              </a:spcBef>
              <a:buClr>
                <a:srgbClr val="9BAFB5"/>
              </a:buClr>
            </a:pPr>
            <a:endParaRPr lang="en-AU" sz="24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lvl="0" algn="ctr" defTabSz="914400">
              <a:spcBef>
                <a:spcPts val="1000"/>
              </a:spcBef>
              <a:buClr>
                <a:srgbClr val="9BAFB5"/>
              </a:buClr>
            </a:pPr>
            <a:endParaRPr lang="en-AU" sz="24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7" name="Oval 6"/>
          <p:cNvSpPr/>
          <p:nvPr/>
        </p:nvSpPr>
        <p:spPr>
          <a:xfrm>
            <a:off x="3276599" y="3369875"/>
            <a:ext cx="2752725" cy="2704353"/>
          </a:xfrm>
          <a:prstGeom prst="ellipse">
            <a:avLst/>
          </a:prstGeom>
          <a:solidFill>
            <a:srgbClr val="D7AD6A"/>
          </a:solidFill>
          <a:ln>
            <a:noFill/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sz="2400" dirty="0" smtClean="0">
                <a:solidFill>
                  <a:schemeClr val="bg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Not-for-profit organisations</a:t>
            </a:r>
            <a:endParaRPr lang="en-AU" sz="2400" dirty="0">
              <a:solidFill>
                <a:schemeClr val="bg1"/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17" name="Oval 16"/>
          <p:cNvSpPr/>
          <p:nvPr/>
        </p:nvSpPr>
        <p:spPr>
          <a:xfrm>
            <a:off x="6248400" y="3360708"/>
            <a:ext cx="2752725" cy="2704352"/>
          </a:xfrm>
          <a:prstGeom prst="ellipse">
            <a:avLst/>
          </a:prstGeom>
          <a:solidFill>
            <a:srgbClr val="D7AD6A"/>
          </a:solidFill>
          <a:ln>
            <a:noFill/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sz="2400" dirty="0" smtClean="0">
                <a:solidFill>
                  <a:schemeClr val="bg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Focus on improving overall wellbeing </a:t>
            </a:r>
            <a:endParaRPr lang="en-AU" sz="2400" dirty="0">
              <a:solidFill>
                <a:schemeClr val="bg1"/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19" name="Oval 18"/>
          <p:cNvSpPr/>
          <p:nvPr/>
        </p:nvSpPr>
        <p:spPr>
          <a:xfrm>
            <a:off x="9220201" y="3360708"/>
            <a:ext cx="2752725" cy="2685046"/>
          </a:xfrm>
          <a:prstGeom prst="ellipse">
            <a:avLst/>
          </a:prstGeom>
          <a:solidFill>
            <a:srgbClr val="D7AD6A"/>
          </a:solidFill>
          <a:ln>
            <a:noFill/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sz="2400" dirty="0" smtClean="0">
                <a:solidFill>
                  <a:schemeClr val="bg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Provide support and assistance to consumers</a:t>
            </a:r>
            <a:endParaRPr lang="en-AU" sz="2400" dirty="0">
              <a:solidFill>
                <a:schemeClr val="bg1"/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286980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7" grpId="0" animBg="1"/>
      <p:bldP spid="19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2F2F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ounded Rectangle 10"/>
          <p:cNvSpPr/>
          <p:nvPr/>
        </p:nvSpPr>
        <p:spPr>
          <a:xfrm>
            <a:off x="2293634" y="2385442"/>
            <a:ext cx="3591098" cy="3967353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93191" y="2786722"/>
            <a:ext cx="3391984" cy="412295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AU" sz="2600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What level of     preventive care is currently being provided to people with a mental health issue accessing support from one mental health CMO in NSW?</a:t>
            </a:r>
          </a:p>
          <a:p>
            <a:pPr marL="457200" indent="-457200" algn="ctr">
              <a:buAutoNum type="arabicPeriod"/>
            </a:pPr>
            <a:endParaRPr lang="en-AU" sz="26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457200" indent="-457200" algn="ctr">
              <a:buAutoNum type="arabicPeriod"/>
            </a:pPr>
            <a:endParaRPr lang="en-AU" sz="2400" dirty="0" smtClean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12" name="Oval 11"/>
          <p:cNvSpPr/>
          <p:nvPr/>
        </p:nvSpPr>
        <p:spPr>
          <a:xfrm>
            <a:off x="1032520" y="1955853"/>
            <a:ext cx="1943100" cy="1864935"/>
          </a:xfrm>
          <a:prstGeom prst="ellipse">
            <a:avLst/>
          </a:prstGeom>
          <a:solidFill>
            <a:srgbClr val="A58B7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sz="5400" b="1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1</a:t>
            </a:r>
            <a:endParaRPr lang="en-AU" sz="5400" b="1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16" name="Rounded Rectangle 15"/>
          <p:cNvSpPr/>
          <p:nvPr/>
        </p:nvSpPr>
        <p:spPr>
          <a:xfrm>
            <a:off x="6174296" y="2385442"/>
            <a:ext cx="3591098" cy="3967353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15" name="Content Placeholder 2"/>
          <p:cNvSpPr txBox="1">
            <a:spLocks/>
          </p:cNvSpPr>
          <p:nvPr/>
        </p:nvSpPr>
        <p:spPr>
          <a:xfrm>
            <a:off x="6377974" y="2482443"/>
            <a:ext cx="3183741" cy="3870352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6858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9144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1430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312863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484313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65735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882775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endParaRPr lang="en-AU" sz="2400" dirty="0" smtClean="0">
              <a:solidFill>
                <a:srgbClr val="000000">
                  <a:lumMod val="85000"/>
                  <a:lumOff val="15000"/>
                </a:srgbClr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0" indent="0" algn="ctr">
              <a:buNone/>
            </a:pPr>
            <a:r>
              <a:rPr lang="en-AU" sz="2600" dirty="0" smtClean="0">
                <a:solidFill>
                  <a:srgbClr val="000000">
                    <a:lumMod val="85000"/>
                    <a:lumOff val="15000"/>
                  </a:srgb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Are </a:t>
            </a:r>
            <a:r>
              <a:rPr lang="en-AU" sz="2600" dirty="0">
                <a:solidFill>
                  <a:srgbClr val="000000">
                    <a:lumMod val="85000"/>
                    <a:lumOff val="15000"/>
                  </a:srgb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there any staff demographic or work characteristics that </a:t>
            </a:r>
            <a:r>
              <a:rPr lang="en-AU" sz="2600" dirty="0" smtClean="0">
                <a:solidFill>
                  <a:srgbClr val="000000">
                    <a:lumMod val="85000"/>
                    <a:lumOff val="15000"/>
                  </a:srgb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are associated with preventive </a:t>
            </a:r>
            <a:r>
              <a:rPr lang="en-AU" sz="2600" dirty="0">
                <a:solidFill>
                  <a:srgbClr val="000000">
                    <a:lumMod val="85000"/>
                    <a:lumOff val="15000"/>
                  </a:srgb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care delivery? </a:t>
            </a:r>
            <a:endParaRPr lang="en-AU" sz="2600" dirty="0" smtClean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14" name="Oval 13"/>
          <p:cNvSpPr/>
          <p:nvPr/>
        </p:nvSpPr>
        <p:spPr>
          <a:xfrm>
            <a:off x="8900544" y="4802565"/>
            <a:ext cx="1943100" cy="1864935"/>
          </a:xfrm>
          <a:prstGeom prst="ellipse">
            <a:avLst/>
          </a:prstGeom>
          <a:solidFill>
            <a:srgbClr val="A58B7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sz="5400" b="1" dirty="0">
                <a:latin typeface="Calibri Light" panose="020F0302020204030204" pitchFamily="34" charset="0"/>
                <a:cs typeface="Calibri Light" panose="020F0302020204030204" pitchFamily="34" charset="0"/>
              </a:rPr>
              <a:t>2</a:t>
            </a:r>
          </a:p>
        </p:txBody>
      </p:sp>
      <p:sp>
        <p:nvSpPr>
          <p:cNvPr id="10" name="Rectangle 9"/>
          <p:cNvSpPr/>
          <p:nvPr/>
        </p:nvSpPr>
        <p:spPr>
          <a:xfrm>
            <a:off x="2324100" y="388845"/>
            <a:ext cx="7547994" cy="1331358"/>
          </a:xfrm>
          <a:prstGeom prst="rect">
            <a:avLst/>
          </a:prstGeom>
          <a:solidFill>
            <a:srgbClr val="373E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sz="4000" b="1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Research Questions</a:t>
            </a:r>
            <a:endParaRPr lang="en-AU" sz="4000" b="1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728169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3" grpId="0" build="p"/>
      <p:bldP spid="12" grpId="0" animBg="1"/>
      <p:bldP spid="16" grpId="0" animBg="1"/>
      <p:bldP spid="15" grpId="0"/>
      <p:bldP spid="1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2F2F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98290" y="4887442"/>
            <a:ext cx="9993709" cy="197055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AU" sz="2800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The </a:t>
            </a:r>
            <a:r>
              <a:rPr lang="en-AU" sz="2800" dirty="0">
                <a:latin typeface="Calibri Light" panose="020F0302020204030204" pitchFamily="34" charset="0"/>
                <a:cs typeface="Calibri Light" panose="020F0302020204030204" pitchFamily="34" charset="0"/>
              </a:rPr>
              <a:t>survey included a range of </a:t>
            </a:r>
            <a:r>
              <a:rPr lang="en-AU" sz="2800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questions:</a:t>
            </a:r>
          </a:p>
          <a:p>
            <a:pPr lvl="1"/>
            <a:r>
              <a:rPr lang="en-AU" sz="2400" dirty="0">
                <a:latin typeface="Calibri Light" panose="020F0302020204030204" pitchFamily="34" charset="0"/>
                <a:cs typeface="Calibri Light" panose="020F0302020204030204" pitchFamily="34" charset="0"/>
              </a:rPr>
              <a:t>D</a:t>
            </a:r>
            <a:r>
              <a:rPr lang="en-AU" sz="2400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emographic </a:t>
            </a:r>
            <a:r>
              <a:rPr lang="en-AU" sz="2400" dirty="0">
                <a:latin typeface="Calibri Light" panose="020F0302020204030204" pitchFamily="34" charset="0"/>
                <a:cs typeface="Calibri Light" panose="020F0302020204030204" pitchFamily="34" charset="0"/>
              </a:rPr>
              <a:t>and work </a:t>
            </a:r>
            <a:r>
              <a:rPr lang="en-AU" sz="2400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characteristics</a:t>
            </a:r>
          </a:p>
          <a:p>
            <a:pPr lvl="1"/>
            <a:r>
              <a:rPr lang="en-AU" sz="2400" dirty="0">
                <a:latin typeface="Calibri Light" panose="020F0302020204030204" pitchFamily="34" charset="0"/>
                <a:cs typeface="Calibri Light" panose="020F0302020204030204" pitchFamily="34" charset="0"/>
              </a:rPr>
              <a:t>C</a:t>
            </a:r>
            <a:r>
              <a:rPr lang="en-AU" sz="2400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urrent </a:t>
            </a:r>
            <a:r>
              <a:rPr lang="en-AU" sz="2400" dirty="0">
                <a:latin typeface="Calibri Light" panose="020F0302020204030204" pitchFamily="34" charset="0"/>
                <a:cs typeface="Calibri Light" panose="020F0302020204030204" pitchFamily="34" charset="0"/>
              </a:rPr>
              <a:t>provision of preventive </a:t>
            </a:r>
            <a:r>
              <a:rPr lang="en-AU" sz="2400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care for </a:t>
            </a:r>
            <a:r>
              <a:rPr lang="en-AU" sz="2400" dirty="0">
                <a:latin typeface="Calibri Light" panose="020F0302020204030204" pitchFamily="34" charset="0"/>
                <a:cs typeface="Calibri Light" panose="020F0302020204030204" pitchFamily="34" charset="0"/>
              </a:rPr>
              <a:t>health risk </a:t>
            </a:r>
            <a:r>
              <a:rPr lang="en-AU" sz="2400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behaviours</a:t>
            </a:r>
          </a:p>
        </p:txBody>
      </p:sp>
      <p:sp>
        <p:nvSpPr>
          <p:cNvPr id="5" name="Rectangle 4"/>
          <p:cNvSpPr/>
          <p:nvPr/>
        </p:nvSpPr>
        <p:spPr>
          <a:xfrm>
            <a:off x="2324100" y="388845"/>
            <a:ext cx="7547994" cy="1331358"/>
          </a:xfrm>
          <a:prstGeom prst="rect">
            <a:avLst/>
          </a:prstGeom>
          <a:solidFill>
            <a:srgbClr val="373E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sz="4000" b="1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Method</a:t>
            </a:r>
            <a:endParaRPr lang="en-AU" sz="4000" b="1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8155" y="2162116"/>
            <a:ext cx="1352518" cy="1362044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2198290" y="2399605"/>
            <a:ext cx="904121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AU" sz="2800" dirty="0">
                <a:latin typeface="Calibri Light" panose="020F0302020204030204" pitchFamily="34" charset="0"/>
                <a:cs typeface="Calibri Light" panose="020F0302020204030204" pitchFamily="34" charset="0"/>
              </a:rPr>
              <a:t>Self-administered, </a:t>
            </a:r>
            <a:r>
              <a:rPr lang="en-AU" sz="2800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cross-sectional, online survey with staff of Flourish Australia  </a:t>
            </a:r>
            <a:endParaRPr lang="en-AU" sz="28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8155" y="3524160"/>
            <a:ext cx="1352518" cy="1352518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2198290" y="3524160"/>
            <a:ext cx="9041210" cy="15132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defTabSz="914400">
              <a:spcBef>
                <a:spcPts val="1000"/>
              </a:spcBef>
              <a:buClr>
                <a:srgbClr val="9BAFB5"/>
              </a:buClr>
            </a:pPr>
            <a:r>
              <a:rPr lang="en-AU" sz="2800" dirty="0">
                <a:solidFill>
                  <a:srgbClr val="000000">
                    <a:lumMod val="85000"/>
                    <a:lumOff val="15000"/>
                  </a:srgb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Current staff members were identified on the </a:t>
            </a:r>
            <a:r>
              <a:rPr lang="en-AU" sz="2800" dirty="0" smtClean="0">
                <a:solidFill>
                  <a:srgbClr val="000000">
                    <a:lumMod val="85000"/>
                    <a:lumOff val="15000"/>
                  </a:srgb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service’s </a:t>
            </a:r>
            <a:r>
              <a:rPr lang="en-AU" sz="2800" dirty="0">
                <a:solidFill>
                  <a:srgbClr val="000000">
                    <a:lumMod val="85000"/>
                    <a:lumOff val="15000"/>
                  </a:srgb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staff mailing list and sent an invitation to participate</a:t>
            </a:r>
          </a:p>
          <a:p>
            <a:pPr lvl="0" defTabSz="914400">
              <a:spcBef>
                <a:spcPts val="1000"/>
              </a:spcBef>
              <a:buClr>
                <a:srgbClr val="9BAFB5"/>
              </a:buClr>
            </a:pPr>
            <a:r>
              <a:rPr lang="en-AU" sz="2800" dirty="0" smtClean="0">
                <a:solidFill>
                  <a:srgbClr val="000000">
                    <a:lumMod val="85000"/>
                    <a:lumOff val="15000"/>
                  </a:srgb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endParaRPr lang="en-AU" sz="2800" dirty="0">
              <a:solidFill>
                <a:srgbClr val="000000">
                  <a:lumMod val="85000"/>
                  <a:lumOff val="15000"/>
                </a:srgbClr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8155" y="4876678"/>
            <a:ext cx="1352518" cy="13671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20661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20" dur="indefinite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21" dur="indefinite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23" dur="indefinite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24" dur="indefinite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40" dur="indefinite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41" dur="indefinite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43" dur="indefinite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44" dur="indefinite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9" grpId="0"/>
      <p:bldP spid="9" grpId="1"/>
      <p:bldP spid="7" grpId="0"/>
      <p:bldP spid="7" grpId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2F2F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361645" y="2514600"/>
            <a:ext cx="2400300" cy="4029074"/>
          </a:xfrm>
          <a:prstGeom prst="roundRect">
            <a:avLst/>
          </a:prstGeom>
          <a:solidFill>
            <a:schemeClr val="bg1"/>
          </a:solidFill>
          <a:ln w="19050">
            <a:solidFill>
              <a:srgbClr val="A58B7C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2800" b="1" dirty="0" smtClean="0">
              <a:solidFill>
                <a:schemeClr val="tx1"/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algn="ctr"/>
            <a:endParaRPr lang="en-AU" sz="2800" i="1" dirty="0" smtClean="0">
              <a:solidFill>
                <a:schemeClr val="tx1"/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algn="ctr"/>
            <a:endParaRPr lang="en-AU" sz="2800" b="1" dirty="0" smtClean="0">
              <a:solidFill>
                <a:schemeClr val="tx1"/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algn="ctr"/>
            <a:endParaRPr lang="en-AU" dirty="0">
              <a:solidFill>
                <a:schemeClr val="tx1"/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11" name="Rounded Rectangle 10"/>
          <p:cNvSpPr/>
          <p:nvPr/>
        </p:nvSpPr>
        <p:spPr>
          <a:xfrm>
            <a:off x="3605212" y="2514600"/>
            <a:ext cx="2409824" cy="4029075"/>
          </a:xfrm>
          <a:prstGeom prst="roundRect">
            <a:avLst/>
          </a:prstGeom>
          <a:solidFill>
            <a:schemeClr val="bg1"/>
          </a:solidFill>
          <a:ln w="19050">
            <a:solidFill>
              <a:srgbClr val="373E4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2800" b="1" dirty="0" smtClean="0">
              <a:solidFill>
                <a:schemeClr val="tx1"/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algn="ctr"/>
            <a:endParaRPr lang="en-AU" dirty="0">
              <a:solidFill>
                <a:schemeClr val="tx1"/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12" name="Rounded Rectangle 11"/>
          <p:cNvSpPr/>
          <p:nvPr/>
        </p:nvSpPr>
        <p:spPr>
          <a:xfrm>
            <a:off x="6360318" y="2514600"/>
            <a:ext cx="2400300" cy="4029074"/>
          </a:xfrm>
          <a:prstGeom prst="roundRect">
            <a:avLst/>
          </a:prstGeom>
          <a:solidFill>
            <a:schemeClr val="bg1"/>
          </a:solidFill>
          <a:ln w="19050">
            <a:solidFill>
              <a:srgbClr val="7EAC93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2800" b="1" dirty="0" smtClean="0">
              <a:solidFill>
                <a:schemeClr val="tx1"/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algn="ctr"/>
            <a:endParaRPr lang="en-AU" dirty="0">
              <a:solidFill>
                <a:schemeClr val="tx1"/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13" name="Rounded Rectangle 12"/>
          <p:cNvSpPr/>
          <p:nvPr/>
        </p:nvSpPr>
        <p:spPr>
          <a:xfrm>
            <a:off x="9105900" y="2514600"/>
            <a:ext cx="2400300" cy="4029074"/>
          </a:xfrm>
          <a:prstGeom prst="roundRect">
            <a:avLst/>
          </a:prstGeom>
          <a:solidFill>
            <a:schemeClr val="bg1"/>
          </a:solidFill>
          <a:ln w="19050">
            <a:solidFill>
              <a:srgbClr val="D7AD6A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2800" b="1" dirty="0" smtClean="0">
              <a:solidFill>
                <a:schemeClr val="tx1"/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algn="ctr"/>
            <a:endParaRPr lang="en-AU" dirty="0">
              <a:solidFill>
                <a:schemeClr val="tx1"/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15" name="Double Brace 14"/>
          <p:cNvSpPr/>
          <p:nvPr/>
        </p:nvSpPr>
        <p:spPr>
          <a:xfrm>
            <a:off x="2934586" y="2124456"/>
            <a:ext cx="9257413" cy="4572000"/>
          </a:xfrm>
          <a:prstGeom prst="bracePair">
            <a:avLst/>
          </a:prstGeom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AU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3890961" y="1790918"/>
            <a:ext cx="744334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i="1" dirty="0">
                <a:latin typeface="Calibri Light" panose="020F0302020204030204" pitchFamily="34" charset="0"/>
                <a:cs typeface="Calibri Light" panose="020F0302020204030204" pitchFamily="34" charset="0"/>
              </a:rPr>
              <a:t>Approximately what proportion of people accessing the service </a:t>
            </a:r>
            <a:r>
              <a:rPr lang="en-AU" b="1" i="1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who engage in health risk behaviours</a:t>
            </a:r>
            <a:r>
              <a:rPr lang="en-AU" i="1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, </a:t>
            </a:r>
            <a:r>
              <a:rPr lang="en-AU" i="1" dirty="0">
                <a:latin typeface="Calibri Light" panose="020F0302020204030204" pitchFamily="34" charset="0"/>
                <a:cs typeface="Calibri Light" panose="020F0302020204030204" pitchFamily="34" charset="0"/>
              </a:rPr>
              <a:t>do </a:t>
            </a:r>
            <a:r>
              <a:rPr lang="en-AU" i="1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you…</a:t>
            </a:r>
            <a:endParaRPr lang="en-AU" i="1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324100" y="388845"/>
            <a:ext cx="7547994" cy="1331358"/>
          </a:xfrm>
          <a:prstGeom prst="rect">
            <a:avLst/>
          </a:prstGeom>
          <a:solidFill>
            <a:srgbClr val="373E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sz="4000" b="1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Measures</a:t>
            </a:r>
            <a:endParaRPr lang="en-AU" sz="4000" b="1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804246" y="2640058"/>
            <a:ext cx="2046180" cy="25237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3200" b="1" dirty="0">
                <a:solidFill>
                  <a:srgbClr val="373E40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ADVISE</a:t>
            </a:r>
          </a:p>
          <a:p>
            <a:pPr algn="ctr"/>
            <a:endParaRPr lang="en-AU" i="1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algn="ctr"/>
            <a:endParaRPr lang="en-AU" i="1" dirty="0" smtClean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algn="ctr"/>
            <a:endParaRPr lang="en-AU" i="1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algn="ctr"/>
            <a:r>
              <a:rPr lang="en-AU" i="1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“</a:t>
            </a:r>
            <a:r>
              <a:rPr lang="en-AU" i="1" dirty="0">
                <a:latin typeface="Calibri Light" panose="020F0302020204030204" pitchFamily="34" charset="0"/>
                <a:cs typeface="Calibri Light" panose="020F0302020204030204" pitchFamily="34" charset="0"/>
              </a:rPr>
              <a:t>provide </a:t>
            </a:r>
            <a:r>
              <a:rPr lang="en-AU" b="1" i="1" dirty="0">
                <a:latin typeface="Calibri Light" panose="020F0302020204030204" pitchFamily="34" charset="0"/>
                <a:cs typeface="Calibri Light" panose="020F0302020204030204" pitchFamily="34" charset="0"/>
              </a:rPr>
              <a:t>brief advice </a:t>
            </a:r>
            <a:r>
              <a:rPr lang="en-AU" i="1" dirty="0">
                <a:latin typeface="Calibri Light" panose="020F0302020204030204" pitchFamily="34" charset="0"/>
                <a:cs typeface="Calibri Light" panose="020F0302020204030204" pitchFamily="34" charset="0"/>
              </a:rPr>
              <a:t>to quit or reduce smoking"</a:t>
            </a:r>
            <a:endParaRPr lang="en-AU" sz="2400" i="1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endParaRPr lang="en-AU" dirty="0"/>
          </a:p>
        </p:txBody>
      </p:sp>
      <p:sp>
        <p:nvSpPr>
          <p:cNvPr id="3" name="TextBox 2"/>
          <p:cNvSpPr txBox="1"/>
          <p:nvPr/>
        </p:nvSpPr>
        <p:spPr>
          <a:xfrm>
            <a:off x="6521847" y="2640058"/>
            <a:ext cx="2077242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3200" b="1" dirty="0">
                <a:solidFill>
                  <a:srgbClr val="7EAC93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ASSIST</a:t>
            </a:r>
          </a:p>
          <a:p>
            <a:pPr algn="ctr"/>
            <a:endParaRPr lang="en-AU" i="1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algn="ctr"/>
            <a:endParaRPr lang="en-AU" i="1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algn="ctr"/>
            <a:endParaRPr lang="en-AU" i="1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algn="ctr"/>
            <a:r>
              <a:rPr lang="en-AU" i="1" dirty="0">
                <a:latin typeface="Calibri Light" panose="020F0302020204030204" pitchFamily="34" charset="0"/>
                <a:cs typeface="Calibri Light" panose="020F0302020204030204" pitchFamily="34" charset="0"/>
              </a:rPr>
              <a:t>“</a:t>
            </a:r>
            <a:r>
              <a:rPr lang="en-AU" b="1" i="1" dirty="0">
                <a:latin typeface="Calibri Light" panose="020F0302020204030204" pitchFamily="34" charset="0"/>
                <a:cs typeface="Calibri Light" panose="020F0302020204030204" pitchFamily="34" charset="0"/>
              </a:rPr>
              <a:t>assist</a:t>
            </a:r>
            <a:r>
              <a:rPr lang="en-AU" i="1" dirty="0">
                <a:latin typeface="Calibri Light" panose="020F0302020204030204" pitchFamily="34" charset="0"/>
                <a:cs typeface="Calibri Light" panose="020F0302020204030204" pitchFamily="34" charset="0"/>
              </a:rPr>
              <a:t> with quitting smoking or reducing the amount they smoke”</a:t>
            </a:r>
            <a:endParaRPr lang="en-AU" sz="2400" i="1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endParaRPr lang="en-AU" dirty="0"/>
          </a:p>
        </p:txBody>
      </p:sp>
      <p:sp>
        <p:nvSpPr>
          <p:cNvPr id="4" name="TextBox 3"/>
          <p:cNvSpPr txBox="1"/>
          <p:nvPr/>
        </p:nvSpPr>
        <p:spPr>
          <a:xfrm>
            <a:off x="9323813" y="2612471"/>
            <a:ext cx="2027218" cy="39087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3200" b="1" dirty="0">
                <a:solidFill>
                  <a:srgbClr val="D7AD6A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CONNECT</a:t>
            </a:r>
            <a:endParaRPr lang="en-AU" sz="3200" i="1" dirty="0">
              <a:solidFill>
                <a:srgbClr val="D7AD6A"/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algn="ctr"/>
            <a:endParaRPr lang="en-AU" i="1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algn="ctr"/>
            <a:r>
              <a:rPr lang="en-AU" i="1" dirty="0">
                <a:latin typeface="Calibri Light" panose="020F0302020204030204" pitchFamily="34" charset="0"/>
                <a:cs typeface="Calibri Light" panose="020F0302020204030204" pitchFamily="34" charset="0"/>
              </a:rPr>
              <a:t>“</a:t>
            </a:r>
            <a:r>
              <a:rPr lang="en-AU" b="1" i="1" dirty="0">
                <a:latin typeface="Calibri Light" panose="020F0302020204030204" pitchFamily="34" charset="0"/>
                <a:cs typeface="Calibri Light" panose="020F0302020204030204" pitchFamily="34" charset="0"/>
              </a:rPr>
              <a:t>connect </a:t>
            </a:r>
            <a:r>
              <a:rPr lang="en-AU" b="1" i="1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with </a:t>
            </a:r>
            <a:r>
              <a:rPr lang="en-AU" b="1" i="1" dirty="0">
                <a:latin typeface="Calibri Light" panose="020F0302020204030204" pitchFamily="34" charset="0"/>
                <a:cs typeface="Calibri Light" panose="020F0302020204030204" pitchFamily="34" charset="0"/>
              </a:rPr>
              <a:t>a health professional or behaviour change support service</a:t>
            </a:r>
            <a:r>
              <a:rPr lang="en-AU" i="1" dirty="0">
                <a:latin typeface="Calibri Light" panose="020F0302020204030204" pitchFamily="34" charset="0"/>
                <a:cs typeface="Calibri Light" panose="020F0302020204030204" pitchFamily="34" charset="0"/>
              </a:rPr>
              <a:t> for assistance with quitting smoking or reducing the amount they smoke”</a:t>
            </a:r>
            <a:endParaRPr lang="en-AU" sz="2400" b="1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endParaRPr lang="en-AU" dirty="0"/>
          </a:p>
        </p:txBody>
      </p:sp>
      <p:sp>
        <p:nvSpPr>
          <p:cNvPr id="5" name="TextBox 4"/>
          <p:cNvSpPr txBox="1"/>
          <p:nvPr/>
        </p:nvSpPr>
        <p:spPr>
          <a:xfrm>
            <a:off x="455208" y="2640058"/>
            <a:ext cx="2213173" cy="29854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3200" b="1" dirty="0">
                <a:solidFill>
                  <a:srgbClr val="A58B7C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ASK</a:t>
            </a:r>
          </a:p>
          <a:p>
            <a:pPr algn="ctr"/>
            <a:endParaRPr lang="en-AU" sz="2400" b="1" dirty="0" smtClean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algn="ctr"/>
            <a:endParaRPr lang="en-AU" sz="2400" b="1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algn="ctr"/>
            <a:r>
              <a:rPr lang="en-AU" i="1" dirty="0">
                <a:latin typeface="Calibri Light" panose="020F0302020204030204" pitchFamily="34" charset="0"/>
                <a:cs typeface="Calibri Light" panose="020F0302020204030204" pitchFamily="34" charset="0"/>
              </a:rPr>
              <a:t>“Approximately what proportion of people accessing the service do you </a:t>
            </a:r>
            <a:r>
              <a:rPr lang="en-AU" b="1" i="1" dirty="0">
                <a:latin typeface="Calibri Light" panose="020F0302020204030204" pitchFamily="34" charset="0"/>
                <a:cs typeface="Calibri Light" panose="020F0302020204030204" pitchFamily="34" charset="0"/>
              </a:rPr>
              <a:t>ask whether they smoke</a:t>
            </a:r>
            <a:r>
              <a:rPr lang="en-AU" i="1" dirty="0">
                <a:latin typeface="Calibri Light" panose="020F0302020204030204" pitchFamily="34" charset="0"/>
                <a:cs typeface="Calibri Light" panose="020F0302020204030204" pitchFamily="34" charset="0"/>
              </a:rPr>
              <a:t>?”</a:t>
            </a:r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4613067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7" dur="indefinite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18" dur="indefinite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39" dur="indefinite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40" dur="indefinite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50" dur="indefinite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51" dur="indefinite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7" grpId="1" animBg="1"/>
      <p:bldP spid="11" grpId="0" animBg="1"/>
      <p:bldP spid="11" grpId="1" animBg="1"/>
      <p:bldP spid="12" grpId="0" animBg="1"/>
      <p:bldP spid="12" grpId="1" animBg="1"/>
      <p:bldP spid="13" grpId="0" animBg="1"/>
      <p:bldP spid="15" grpId="0" animBg="1"/>
      <p:bldP spid="16" grpId="0"/>
      <p:bldP spid="2" grpId="0"/>
      <p:bldP spid="3" grpId="0"/>
      <p:bldP spid="4" grpId="0"/>
      <p:bldP spid="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2F2F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lowchart: Alternate Process 3"/>
          <p:cNvSpPr/>
          <p:nvPr/>
        </p:nvSpPr>
        <p:spPr>
          <a:xfrm>
            <a:off x="952692" y="3220712"/>
            <a:ext cx="2667697" cy="1661786"/>
          </a:xfrm>
          <a:prstGeom prst="flowChartAlternateProcess">
            <a:avLst/>
          </a:prstGeom>
          <a:solidFill>
            <a:srgbClr val="D7AD6A"/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sz="2800" b="1" dirty="0" smtClean="0">
                <a:solidFill>
                  <a:schemeClr val="bg1"/>
                </a:solidFill>
              </a:rPr>
              <a:t>634</a:t>
            </a:r>
            <a:r>
              <a:rPr lang="en-AU" b="1" dirty="0" smtClean="0">
                <a:solidFill>
                  <a:schemeClr val="bg1"/>
                </a:solidFill>
              </a:rPr>
              <a:t> </a:t>
            </a:r>
          </a:p>
          <a:p>
            <a:pPr algn="ctr"/>
            <a:r>
              <a:rPr lang="en-AU" dirty="0" smtClean="0">
                <a:solidFill>
                  <a:schemeClr val="bg1"/>
                </a:solidFill>
              </a:rPr>
              <a:t>Staff members invited to participate</a:t>
            </a:r>
            <a:endParaRPr lang="en-AU" dirty="0">
              <a:solidFill>
                <a:schemeClr val="bg1"/>
              </a:solidFill>
            </a:endParaRPr>
          </a:p>
        </p:txBody>
      </p:sp>
      <p:sp>
        <p:nvSpPr>
          <p:cNvPr id="5" name="Flowchart: Alternate Process 4"/>
          <p:cNvSpPr/>
          <p:nvPr/>
        </p:nvSpPr>
        <p:spPr>
          <a:xfrm>
            <a:off x="4798527" y="3220711"/>
            <a:ext cx="2667697" cy="1661787"/>
          </a:xfrm>
          <a:prstGeom prst="flowChartAlternateProcess">
            <a:avLst/>
          </a:prstGeom>
          <a:solidFill>
            <a:srgbClr val="D7AD6A"/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sz="2800" b="1" dirty="0" smtClean="0">
                <a:solidFill>
                  <a:schemeClr val="bg1"/>
                </a:solidFill>
              </a:rPr>
              <a:t>268</a:t>
            </a:r>
            <a:r>
              <a:rPr lang="en-AU" b="1" dirty="0" smtClean="0">
                <a:solidFill>
                  <a:schemeClr val="bg1"/>
                </a:solidFill>
              </a:rPr>
              <a:t> </a:t>
            </a:r>
          </a:p>
          <a:p>
            <a:pPr algn="ctr"/>
            <a:r>
              <a:rPr lang="en-AU" dirty="0" smtClean="0">
                <a:solidFill>
                  <a:schemeClr val="bg1"/>
                </a:solidFill>
              </a:rPr>
              <a:t>Consented </a:t>
            </a:r>
          </a:p>
          <a:p>
            <a:pPr algn="ctr"/>
            <a:r>
              <a:rPr lang="en-AU" dirty="0" smtClean="0">
                <a:solidFill>
                  <a:schemeClr val="bg1"/>
                </a:solidFill>
              </a:rPr>
              <a:t>(42% response rate)</a:t>
            </a:r>
            <a:endParaRPr lang="en-AU" dirty="0">
              <a:solidFill>
                <a:schemeClr val="bg1"/>
              </a:solidFill>
            </a:endParaRPr>
          </a:p>
        </p:txBody>
      </p:sp>
      <p:cxnSp>
        <p:nvCxnSpPr>
          <p:cNvPr id="7" name="Straight Arrow Connector 6"/>
          <p:cNvCxnSpPr/>
          <p:nvPr/>
        </p:nvCxnSpPr>
        <p:spPr>
          <a:xfrm>
            <a:off x="3918773" y="4051605"/>
            <a:ext cx="640080" cy="0"/>
          </a:xfrm>
          <a:prstGeom prst="straightConnector1">
            <a:avLst/>
          </a:prstGeom>
          <a:ln>
            <a:solidFill>
              <a:srgbClr val="373E4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Flowchart: Alternate Process 7"/>
          <p:cNvSpPr/>
          <p:nvPr/>
        </p:nvSpPr>
        <p:spPr>
          <a:xfrm>
            <a:off x="8644362" y="3220711"/>
            <a:ext cx="2684025" cy="1661787"/>
          </a:xfrm>
          <a:prstGeom prst="flowChartAlternateProcess">
            <a:avLst/>
          </a:prstGeom>
          <a:solidFill>
            <a:srgbClr val="D7AD6A"/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sz="2800" b="1" dirty="0" smtClean="0">
                <a:solidFill>
                  <a:schemeClr val="bg1"/>
                </a:solidFill>
              </a:rPr>
              <a:t>232</a:t>
            </a:r>
            <a:r>
              <a:rPr lang="en-AU" b="1" dirty="0" smtClean="0">
                <a:solidFill>
                  <a:schemeClr val="bg1"/>
                </a:solidFill>
              </a:rPr>
              <a:t> </a:t>
            </a:r>
          </a:p>
          <a:p>
            <a:pPr algn="ctr"/>
            <a:r>
              <a:rPr lang="en-AU" dirty="0" smtClean="0">
                <a:solidFill>
                  <a:schemeClr val="bg1"/>
                </a:solidFill>
              </a:rPr>
              <a:t>Provided information on their preventive care</a:t>
            </a:r>
            <a:endParaRPr lang="en-AU" dirty="0">
              <a:solidFill>
                <a:schemeClr val="bg1"/>
              </a:solidFill>
            </a:endParaRPr>
          </a:p>
        </p:txBody>
      </p:sp>
      <p:cxnSp>
        <p:nvCxnSpPr>
          <p:cNvPr id="9" name="Straight Arrow Connector 8"/>
          <p:cNvCxnSpPr/>
          <p:nvPr/>
        </p:nvCxnSpPr>
        <p:spPr>
          <a:xfrm>
            <a:off x="7726997" y="4051605"/>
            <a:ext cx="640080" cy="0"/>
          </a:xfrm>
          <a:prstGeom prst="straightConnector1">
            <a:avLst/>
          </a:prstGeom>
          <a:ln>
            <a:solidFill>
              <a:srgbClr val="373E4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1364046" y="4988658"/>
            <a:ext cx="84968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AU" dirty="0"/>
          </a:p>
        </p:txBody>
      </p:sp>
      <p:sp>
        <p:nvSpPr>
          <p:cNvPr id="10" name="Rectangle 9"/>
          <p:cNvSpPr/>
          <p:nvPr/>
        </p:nvSpPr>
        <p:spPr>
          <a:xfrm>
            <a:off x="2324100" y="388845"/>
            <a:ext cx="7547994" cy="1331358"/>
          </a:xfrm>
          <a:prstGeom prst="rect">
            <a:avLst/>
          </a:prstGeom>
          <a:solidFill>
            <a:srgbClr val="373E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sz="4000" b="1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Who participated?</a:t>
            </a:r>
            <a:endParaRPr lang="en-AU" sz="4000" b="1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702978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8" dur="indefinite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19" dur="indefinite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9" presetClass="emph" presetSubtype="0" grpId="1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24"/>
                                    </p:cond>
                                  </p:endCondLst>
                                  <p:childTnLst>
                                    <p:set>
                                      <p:cBhvr rctx="PPT">
                                        <p:cTn id="25" dur="indefinite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26" dur="indefinite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30" dur="indefinite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31" dur="indefinite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  <p:bldP spid="5" grpId="0" animBg="1"/>
      <p:bldP spid="5" grpId="1" animBg="1"/>
      <p:bldP spid="8" grpId="0" animBg="1"/>
      <p:bldP spid="6" grpId="0"/>
      <p:bldP spid="6" grpId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2F2F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ounded Rectangle 5"/>
          <p:cNvSpPr/>
          <p:nvPr/>
        </p:nvSpPr>
        <p:spPr>
          <a:xfrm>
            <a:off x="614505" y="703790"/>
            <a:ext cx="2553997" cy="2472894"/>
          </a:xfrm>
          <a:prstGeom prst="roundRect">
            <a:avLst/>
          </a:prstGeom>
          <a:solidFill>
            <a:srgbClr val="7EAC93"/>
          </a:solidFill>
          <a:ln>
            <a:noFill/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sz="2000" dirty="0" smtClean="0">
                <a:solidFill>
                  <a:schemeClr val="bg1"/>
                </a:solidFill>
              </a:rPr>
              <a:t>Aged between</a:t>
            </a:r>
          </a:p>
          <a:p>
            <a:pPr algn="ctr"/>
            <a:r>
              <a:rPr lang="en-AU" sz="2000" b="1" dirty="0" smtClean="0">
                <a:solidFill>
                  <a:schemeClr val="bg1"/>
                </a:solidFill>
              </a:rPr>
              <a:t>19 – 67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1300586" y="4249182"/>
            <a:ext cx="2190750" cy="2073918"/>
          </a:xfrm>
          <a:prstGeom prst="roundRect">
            <a:avLst/>
          </a:prstGeom>
          <a:noFill/>
          <a:ln>
            <a:noFill/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b="1" dirty="0" smtClean="0">
              <a:solidFill>
                <a:schemeClr val="tx1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 rot="5400000">
            <a:off x="4307338" y="3115525"/>
            <a:ext cx="1919103" cy="204142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endParaRPr lang="en-AU" b="1" dirty="0" smtClean="0">
              <a:solidFill>
                <a:schemeClr val="tx1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-8126" y="4054944"/>
            <a:ext cx="6097379" cy="1594634"/>
          </a:xfrm>
          <a:prstGeom prst="rect">
            <a:avLst/>
          </a:prstGeom>
          <a:solidFill>
            <a:srgbClr val="373E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AU" sz="4000" dirty="0" smtClean="0">
                <a:solidFill>
                  <a:schemeClr val="bg1"/>
                </a:solidFill>
              </a:rPr>
              <a:t>     Staff Demographics</a:t>
            </a:r>
            <a:endParaRPr lang="en-AU" sz="4000" dirty="0">
              <a:solidFill>
                <a:schemeClr val="bg1"/>
              </a:solidFill>
            </a:endParaRPr>
          </a:p>
        </p:txBody>
      </p:sp>
      <p:sp>
        <p:nvSpPr>
          <p:cNvPr id="26" name="Rounded Rectangle 25"/>
          <p:cNvSpPr/>
          <p:nvPr/>
        </p:nvSpPr>
        <p:spPr>
          <a:xfrm>
            <a:off x="3539278" y="703790"/>
            <a:ext cx="2553997" cy="2472894"/>
          </a:xfrm>
          <a:prstGeom prst="roundRect">
            <a:avLst/>
          </a:prstGeom>
          <a:solidFill>
            <a:srgbClr val="7EAC93"/>
          </a:solidFill>
          <a:ln>
            <a:noFill/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sz="2000" dirty="0">
                <a:solidFill>
                  <a:schemeClr val="bg1"/>
                </a:solidFill>
              </a:rPr>
              <a:t>57% identified as having a </a:t>
            </a:r>
            <a:r>
              <a:rPr lang="en-AU" sz="2000" b="1" dirty="0">
                <a:solidFill>
                  <a:schemeClr val="bg1"/>
                </a:solidFill>
              </a:rPr>
              <a:t>lived experience of a mental health </a:t>
            </a:r>
            <a:r>
              <a:rPr lang="en-AU" sz="2000" b="1" dirty="0" smtClean="0">
                <a:solidFill>
                  <a:schemeClr val="bg1"/>
                </a:solidFill>
              </a:rPr>
              <a:t>issue</a:t>
            </a:r>
            <a:endParaRPr lang="en-AU" sz="2000" b="1" dirty="0">
              <a:solidFill>
                <a:schemeClr val="bg1"/>
              </a:solidFill>
            </a:endParaRPr>
          </a:p>
        </p:txBody>
      </p:sp>
      <p:sp>
        <p:nvSpPr>
          <p:cNvPr id="27" name="Rounded Rectangle 26"/>
          <p:cNvSpPr/>
          <p:nvPr/>
        </p:nvSpPr>
        <p:spPr>
          <a:xfrm>
            <a:off x="6464051" y="703790"/>
            <a:ext cx="2553997" cy="2472894"/>
          </a:xfrm>
          <a:prstGeom prst="roundRect">
            <a:avLst/>
          </a:prstGeom>
          <a:solidFill>
            <a:srgbClr val="7EAC93"/>
          </a:solidFill>
          <a:ln>
            <a:noFill/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sz="2000" dirty="0">
                <a:solidFill>
                  <a:schemeClr val="bg1"/>
                </a:solidFill>
              </a:rPr>
              <a:t>5% </a:t>
            </a:r>
          </a:p>
          <a:p>
            <a:pPr algn="ctr"/>
            <a:r>
              <a:rPr lang="en-AU" sz="2000" dirty="0">
                <a:solidFill>
                  <a:schemeClr val="bg1"/>
                </a:solidFill>
              </a:rPr>
              <a:t>Identified as </a:t>
            </a:r>
            <a:r>
              <a:rPr lang="en-AU" sz="2000" b="1" dirty="0">
                <a:solidFill>
                  <a:schemeClr val="bg1"/>
                </a:solidFill>
              </a:rPr>
              <a:t>Aboriginal</a:t>
            </a:r>
            <a:r>
              <a:rPr lang="en-AU" sz="2000" dirty="0">
                <a:solidFill>
                  <a:schemeClr val="bg1"/>
                </a:solidFill>
              </a:rPr>
              <a:t> </a:t>
            </a:r>
            <a:r>
              <a:rPr lang="en-AU" sz="2000" b="1" dirty="0">
                <a:solidFill>
                  <a:schemeClr val="bg1"/>
                </a:solidFill>
              </a:rPr>
              <a:t>and/or Torres Strait islander</a:t>
            </a:r>
          </a:p>
        </p:txBody>
      </p:sp>
      <p:sp>
        <p:nvSpPr>
          <p:cNvPr id="28" name="Rounded Rectangle 27"/>
          <p:cNvSpPr/>
          <p:nvPr/>
        </p:nvSpPr>
        <p:spPr>
          <a:xfrm>
            <a:off x="6464051" y="3579716"/>
            <a:ext cx="2553997" cy="2472894"/>
          </a:xfrm>
          <a:prstGeom prst="roundRect">
            <a:avLst/>
          </a:prstGeom>
          <a:solidFill>
            <a:srgbClr val="7EAC93"/>
          </a:solidFill>
          <a:ln>
            <a:noFill/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sz="2000" dirty="0">
                <a:solidFill>
                  <a:schemeClr val="bg1"/>
                </a:solidFill>
              </a:rPr>
              <a:t>90% had </a:t>
            </a:r>
            <a:r>
              <a:rPr lang="en-AU" sz="2000" b="1" dirty="0">
                <a:solidFill>
                  <a:schemeClr val="bg1"/>
                </a:solidFill>
              </a:rPr>
              <a:t>attended higher education </a:t>
            </a:r>
            <a:r>
              <a:rPr lang="en-AU" sz="2000" dirty="0">
                <a:solidFill>
                  <a:schemeClr val="bg1"/>
                </a:solidFill>
              </a:rPr>
              <a:t>(TAFE or </a:t>
            </a:r>
            <a:r>
              <a:rPr lang="en-AU" sz="2000" dirty="0" smtClean="0">
                <a:solidFill>
                  <a:schemeClr val="bg1"/>
                </a:solidFill>
              </a:rPr>
              <a:t>university)</a:t>
            </a:r>
            <a:endParaRPr lang="en-AU" sz="2000" b="1" dirty="0">
              <a:solidFill>
                <a:schemeClr val="bg1"/>
              </a:solidFill>
            </a:endParaRPr>
          </a:p>
        </p:txBody>
      </p:sp>
      <p:sp>
        <p:nvSpPr>
          <p:cNvPr id="29" name="Rounded Rectangle 28"/>
          <p:cNvSpPr/>
          <p:nvPr/>
        </p:nvSpPr>
        <p:spPr>
          <a:xfrm>
            <a:off x="9388824" y="3579716"/>
            <a:ext cx="2553997" cy="2472894"/>
          </a:xfrm>
          <a:prstGeom prst="roundRect">
            <a:avLst/>
          </a:prstGeom>
          <a:solidFill>
            <a:srgbClr val="7EAC93"/>
          </a:solidFill>
          <a:ln>
            <a:noFill/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sz="2000" dirty="0">
                <a:solidFill>
                  <a:schemeClr val="bg1"/>
                </a:solidFill>
              </a:rPr>
              <a:t>51% had a </a:t>
            </a:r>
            <a:r>
              <a:rPr lang="en-AU" sz="2000" b="1" dirty="0">
                <a:solidFill>
                  <a:schemeClr val="bg1"/>
                </a:solidFill>
              </a:rPr>
              <a:t>professional qualification </a:t>
            </a:r>
            <a:r>
              <a:rPr lang="en-AU" sz="2000" dirty="0">
                <a:solidFill>
                  <a:schemeClr val="bg1"/>
                </a:solidFill>
              </a:rPr>
              <a:t>in mental health </a:t>
            </a:r>
            <a:r>
              <a:rPr lang="en-AU" sz="2000" dirty="0" smtClean="0">
                <a:solidFill>
                  <a:schemeClr val="bg1"/>
                </a:solidFill>
              </a:rPr>
              <a:t>work</a:t>
            </a:r>
            <a:endParaRPr lang="en-AU" sz="20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36593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8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0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8" dur="indefinite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19" dur="indefinite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26" dur="indefinite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27" dur="indefinite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34" dur="indefinite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35" dur="indefinite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42" dur="indefinite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43" dur="indefinite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6" grpId="1" animBg="1"/>
      <p:bldP spid="7" grpId="0"/>
      <p:bldP spid="12" grpId="0"/>
      <p:bldP spid="26" grpId="0" animBg="1"/>
      <p:bldP spid="26" grpId="1" animBg="1"/>
      <p:bldP spid="27" grpId="0" animBg="1"/>
      <p:bldP spid="27" grpId="1" animBg="1"/>
      <p:bldP spid="28" grpId="0" animBg="1"/>
      <p:bldP spid="28" grpId="1" animBg="1"/>
      <p:bldP spid="29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AMO_REPORTCONTROLSVISIBLE" val="Empty"/>
  <p:tag name="_AMO_UNIQUEIDENTIFIER" val="36359680-b2e2-4bcf-b5de-2720c4b1ef97"/>
</p:tagLst>
</file>

<file path=ppt/theme/theme1.xml><?xml version="1.0" encoding="utf-8"?>
<a:theme xmlns:a="http://schemas.openxmlformats.org/drawingml/2006/main" name="Parcel">
  <a:themeElements>
    <a:clrScheme name="Parcel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Parcel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cel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4DB32801-28C0-48B0-8C1D-A9A58613615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TM10001115[[fn=Parcel]]</Template>
  <TotalTime>3611</TotalTime>
  <Words>659</Words>
  <Application>Microsoft Office PowerPoint</Application>
  <PresentationFormat>Widescreen</PresentationFormat>
  <Paragraphs>144</Paragraphs>
  <Slides>18</Slides>
  <Notes>17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4" baseType="lpstr">
      <vt:lpstr>Arial</vt:lpstr>
      <vt:lpstr>Calibri</vt:lpstr>
      <vt:lpstr>Calibri Light</vt:lpstr>
      <vt:lpstr>Gill Sans MT</vt:lpstr>
      <vt:lpstr>Times New Roman</vt:lpstr>
      <vt:lpstr>Parcel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The University of Newcastle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Chronic disease preventive care provision in one mental health community-managed organisation</dc:title>
  <dc:creator>Lauren Gibson</dc:creator>
  <cp:lastModifiedBy>Lauren Gibson</cp:lastModifiedBy>
  <cp:revision>164</cp:revision>
  <dcterms:created xsi:type="dcterms:W3CDTF">2019-03-16T14:07:48Z</dcterms:created>
  <dcterms:modified xsi:type="dcterms:W3CDTF">2019-05-14T01:30:43Z</dcterms:modified>
</cp:coreProperties>
</file>