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</p:embeddedFont>
    <p:embeddedFont>
      <p:font typeface="Canva Sans Bold Italics" panose="020B0604020202020204" charset="0"/>
      <p:regular r:id="rId18"/>
    </p:embeddedFont>
    <p:embeddedFont>
      <p:font typeface="Canva Sans Italics" panose="020B0604020202020204" charset="0"/>
      <p:regular r:id="rId19"/>
    </p:embeddedFont>
    <p:embeddedFont>
      <p:font typeface="IBM Plex Sans" panose="020B0503050203000203" pitchFamily="34" charset="0"/>
      <p:regular r:id="rId20"/>
      <p:bold r:id="rId21"/>
      <p:italic r:id="rId22"/>
      <p:boldItalic r:id="rId23"/>
    </p:embeddedFont>
    <p:embeddedFont>
      <p:font typeface="IBM Plex Sans Condensed" panose="020B0506050203000203" pitchFamily="34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Bold" panose="00000800000000000000" charset="0"/>
      <p:regular r:id="rId32"/>
      <p:bold r:id="rId33"/>
    </p:embeddedFont>
    <p:embeddedFont>
      <p:font typeface="Montserrat Bold Italics" panose="020B0604020202020204" charset="0"/>
      <p:regular r:id="rId34"/>
    </p:embeddedFont>
    <p:embeddedFont>
      <p:font typeface="Open Sans Extra Bold" panose="020B0604020202020204" charset="0"/>
      <p:regular r:id="rId35"/>
    </p:embeddedFont>
    <p:embeddedFont>
      <p:font typeface="Redkits" panose="02000500000000000000" charset="0"/>
      <p:regular r:id="rId36"/>
    </p:embeddedFont>
    <p:embeddedFont>
      <p:font typeface="The Seasons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175" autoAdjust="0"/>
  </p:normalViewPr>
  <p:slideViewPr>
    <p:cSldViewPr snapToGrid="0">
      <p:cViewPr varScale="1">
        <p:scale>
          <a:sx n="31" d="100"/>
          <a:sy n="31" d="100"/>
        </p:scale>
        <p:origin x="14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CE6DF-1B9D-455B-A8C7-D74700BC9E6A}" type="datetimeFigureOut">
              <a:rPr lang="en-AU" smtClean="0"/>
              <a:t>27/03/2024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B7C00-639F-4092-AFA0-DAF7E68B21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293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https://www.youtube.com/watch?v=GanP6RozyWI&amp;t=1s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B7C00-639F-4092-AFA0-DAF7E68B210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824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608"/>
              </a:lnSpc>
            </a:pPr>
            <a:r>
              <a:rPr lang="en-US" sz="1200" dirty="0">
                <a:solidFill>
                  <a:srgbClr val="000000"/>
                </a:solidFill>
                <a:latin typeface="Montserrat"/>
              </a:rPr>
              <a:t>National Mental Health Commission. Equally Well Consensus Statement. Improving the physical health and           wellbeing of people living with mental illness in Australia. https://www.equallywell.org.au/wp-content/uploads/2018/12/Equally-Well-National-Consensus-Booklet-47537.pdf Sydney: NMHC;</a:t>
            </a:r>
          </a:p>
          <a:p>
            <a:pPr>
              <a:lnSpc>
                <a:spcPts val="2608"/>
              </a:lnSpc>
            </a:pPr>
            <a:r>
              <a:rPr lang="en-US" sz="1200" dirty="0">
                <a:solidFill>
                  <a:srgbClr val="000000"/>
                </a:solidFill>
                <a:latin typeface="Montserrat"/>
              </a:rPr>
              <a:t>2016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B7C00-639F-4092-AFA0-DAF7E68B2107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674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Kaine, C., Lawn, S., Roberts, R., Cobb, L., &amp; Erskine, V. (2022) Review of Physical and Mental Health Care in Australia, Lived Experience Australia Ltd: Marden, South Australia, Australia</a:t>
            </a:r>
          </a:p>
          <a:p>
            <a:endParaRPr lang="en-AU" dirty="0"/>
          </a:p>
          <a:p>
            <a:r>
              <a:rPr lang="en-AU" dirty="0"/>
              <a:t>https://www.equallywell.org.au/wp-content/uploads/2022/07/Review-into-Mental-and-Physical-Health-in-Australia.pdf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B7C00-639F-4092-AFA0-DAF7E68B2107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264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GanP6RozyWI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1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8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7.sv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svg"/><Relationship Id="rId21" Type="http://schemas.openxmlformats.org/officeDocument/2006/relationships/image" Target="../media/image66.pn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17" Type="http://schemas.openxmlformats.org/officeDocument/2006/relationships/image" Target="../media/image63.svg"/><Relationship Id="rId25" Type="http://schemas.openxmlformats.org/officeDocument/2006/relationships/image" Target="../media/image70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69.png"/><Relationship Id="rId5" Type="http://schemas.openxmlformats.org/officeDocument/2006/relationships/image" Target="../media/image51.svg"/><Relationship Id="rId15" Type="http://schemas.openxmlformats.org/officeDocument/2006/relationships/image" Target="../media/image61.png"/><Relationship Id="rId23" Type="http://schemas.openxmlformats.org/officeDocument/2006/relationships/image" Target="../media/image68.svg"/><Relationship Id="rId10" Type="http://schemas.openxmlformats.org/officeDocument/2006/relationships/image" Target="../media/image56.svg"/><Relationship Id="rId19" Type="http://schemas.openxmlformats.org/officeDocument/2006/relationships/image" Target="../media/image65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Relationship Id="rId22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4.sv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svg"/><Relationship Id="rId10" Type="http://schemas.openxmlformats.org/officeDocument/2006/relationships/image" Target="../media/image22.sv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75648">
            <a:off x="-375036" y="-4463286"/>
            <a:ext cx="10900714" cy="7521493"/>
          </a:xfrm>
          <a:custGeom>
            <a:avLst/>
            <a:gdLst/>
            <a:ahLst/>
            <a:cxnLst/>
            <a:rect l="l" t="t" r="r" b="b"/>
            <a:pathLst>
              <a:path w="10900714" h="7521493">
                <a:moveTo>
                  <a:pt x="0" y="0"/>
                </a:moveTo>
                <a:lnTo>
                  <a:pt x="10900714" y="0"/>
                </a:lnTo>
                <a:lnTo>
                  <a:pt x="10900714" y="7521493"/>
                </a:lnTo>
                <a:lnTo>
                  <a:pt x="0" y="7521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1017836">
            <a:off x="16814904" y="7542933"/>
            <a:ext cx="3728317" cy="3602530"/>
            <a:chOff x="0" y="0"/>
            <a:chExt cx="4971090" cy="48033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3889" t="14423" b="14423"/>
            <a:stretch>
              <a:fillRect/>
            </a:stretch>
          </p:blipFill>
          <p:spPr>
            <a:xfrm>
              <a:off x="0" y="0"/>
              <a:ext cx="4971090" cy="480337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1017836">
            <a:off x="17931481" y="3620294"/>
            <a:ext cx="3274267" cy="4051237"/>
            <a:chOff x="0" y="0"/>
            <a:chExt cx="4365689" cy="540165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4789" b="14789"/>
            <a:stretch>
              <a:fillRect/>
            </a:stretch>
          </p:blipFill>
          <p:spPr>
            <a:xfrm>
              <a:off x="0" y="0"/>
              <a:ext cx="4365689" cy="540165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946170">
            <a:off x="12828858" y="6310960"/>
            <a:ext cx="3824633" cy="4987947"/>
            <a:chOff x="0" y="0"/>
            <a:chExt cx="5099511" cy="665059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20301" t="28568" r="21895" b="7299"/>
            <a:stretch>
              <a:fillRect/>
            </a:stretch>
          </p:blipFill>
          <p:spPr>
            <a:xfrm>
              <a:off x="0" y="0"/>
              <a:ext cx="5099511" cy="665059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1017836">
            <a:off x="14972648" y="-420445"/>
            <a:ext cx="3647318" cy="4601990"/>
            <a:chOff x="0" y="0"/>
            <a:chExt cx="4863091" cy="613598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l="23529" r="23529"/>
            <a:stretch>
              <a:fillRect/>
            </a:stretch>
          </p:blipFill>
          <p:spPr>
            <a:xfrm>
              <a:off x="0" y="0"/>
              <a:ext cx="4863091" cy="613598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1017836">
            <a:off x="9530741" y="3481977"/>
            <a:ext cx="3728317" cy="4806286"/>
            <a:chOff x="0" y="0"/>
            <a:chExt cx="4971090" cy="640838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 l="20910" r="20910"/>
            <a:stretch>
              <a:fillRect/>
            </a:stretch>
          </p:blipFill>
          <p:spPr>
            <a:xfrm>
              <a:off x="0" y="0"/>
              <a:ext cx="4971090" cy="6408381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 rot="1017836">
            <a:off x="8406484" y="8016711"/>
            <a:ext cx="3728317" cy="3059872"/>
            <a:chOff x="0" y="0"/>
            <a:chExt cx="4971090" cy="407982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 l="4463" r="4463"/>
            <a:stretch>
              <a:fillRect/>
            </a:stretch>
          </p:blipFill>
          <p:spPr>
            <a:xfrm>
              <a:off x="0" y="0"/>
              <a:ext cx="4971090" cy="407982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 rot="1017836">
            <a:off x="11017966" y="-1848239"/>
            <a:ext cx="3728317" cy="5678691"/>
            <a:chOff x="0" y="0"/>
            <a:chExt cx="4971090" cy="7571588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/>
            <a:srcRect l="14022" r="36706"/>
            <a:stretch>
              <a:fillRect/>
            </a:stretch>
          </p:blipFill>
          <p:spPr>
            <a:xfrm>
              <a:off x="0" y="0"/>
              <a:ext cx="4971090" cy="7571588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1017836">
            <a:off x="13566147" y="-729161"/>
            <a:ext cx="332572" cy="11708646"/>
            <a:chOff x="0" y="0"/>
            <a:chExt cx="144426" cy="50846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4426" cy="5084697"/>
            </a:xfrm>
            <a:custGeom>
              <a:avLst/>
              <a:gdLst/>
              <a:ahLst/>
              <a:cxnLst/>
              <a:rect l="l" t="t" r="r" b="b"/>
              <a:pathLst>
                <a:path w="144426" h="5084697">
                  <a:moveTo>
                    <a:pt x="0" y="0"/>
                  </a:moveTo>
                  <a:lnTo>
                    <a:pt x="144426" y="0"/>
                  </a:lnTo>
                  <a:lnTo>
                    <a:pt x="144426" y="5084697"/>
                  </a:lnTo>
                  <a:lnTo>
                    <a:pt x="0" y="5084697"/>
                  </a:lnTo>
                  <a:close/>
                </a:path>
              </a:pathLst>
            </a:custGeom>
            <a:solidFill>
              <a:srgbClr val="8DBE7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144426" cy="5094222"/>
            </a:xfrm>
            <a:prstGeom prst="rect">
              <a:avLst/>
            </a:prstGeom>
          </p:spPr>
          <p:txBody>
            <a:bodyPr lIns="13746" tIns="13746" rIns="13746" bIns="13746" rtlCol="0" anchor="ctr"/>
            <a:lstStyle/>
            <a:p>
              <a:pPr algn="ctr">
                <a:lnSpc>
                  <a:spcPts val="7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1017836">
            <a:off x="17582729" y="-384882"/>
            <a:ext cx="332572" cy="11708646"/>
            <a:chOff x="0" y="0"/>
            <a:chExt cx="144426" cy="50846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4426" cy="5084697"/>
            </a:xfrm>
            <a:custGeom>
              <a:avLst/>
              <a:gdLst/>
              <a:ahLst/>
              <a:cxnLst/>
              <a:rect l="l" t="t" r="r" b="b"/>
              <a:pathLst>
                <a:path w="144426" h="5084697">
                  <a:moveTo>
                    <a:pt x="0" y="0"/>
                  </a:moveTo>
                  <a:lnTo>
                    <a:pt x="144426" y="0"/>
                  </a:lnTo>
                  <a:lnTo>
                    <a:pt x="144426" y="5084697"/>
                  </a:lnTo>
                  <a:lnTo>
                    <a:pt x="0" y="5084697"/>
                  </a:lnTo>
                  <a:close/>
                </a:path>
              </a:pathLst>
            </a:custGeom>
            <a:solidFill>
              <a:srgbClr val="8DBE7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44426" cy="5094222"/>
            </a:xfrm>
            <a:prstGeom prst="rect">
              <a:avLst/>
            </a:prstGeom>
          </p:spPr>
          <p:txBody>
            <a:bodyPr lIns="13746" tIns="13746" rIns="13746" bIns="13746" rtlCol="0" anchor="ctr"/>
            <a:lstStyle/>
            <a:p>
              <a:pPr algn="ctr">
                <a:lnSpc>
                  <a:spcPts val="7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605186" y="1171575"/>
            <a:ext cx="1801776" cy="1801766"/>
            <a:chOff x="0" y="0"/>
            <a:chExt cx="2402368" cy="2402355"/>
          </a:xfrm>
        </p:grpSpPr>
        <p:grpSp>
          <p:nvGrpSpPr>
            <p:cNvPr id="24" name="Group 24"/>
            <p:cNvGrpSpPr/>
            <p:nvPr/>
          </p:nvGrpSpPr>
          <p:grpSpPr>
            <a:xfrm>
              <a:off x="914617" y="227026"/>
              <a:ext cx="660481" cy="66048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0" y="0"/>
              <a:ext cx="2402368" cy="2402355"/>
              <a:chOff x="0" y="0"/>
              <a:chExt cx="1785874" cy="178586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290398" y="3231337"/>
            <a:ext cx="6496630" cy="913751"/>
            <a:chOff x="0" y="0"/>
            <a:chExt cx="6439281" cy="905688"/>
          </a:xfrm>
        </p:grpSpPr>
        <p:sp>
          <p:nvSpPr>
            <p:cNvPr id="34" name="Freeform 34"/>
            <p:cNvSpPr/>
            <p:nvPr/>
          </p:nvSpPr>
          <p:spPr>
            <a:xfrm>
              <a:off x="63500" y="75311"/>
              <a:ext cx="471678" cy="614172"/>
            </a:xfrm>
            <a:custGeom>
              <a:avLst/>
              <a:gdLst/>
              <a:ahLst/>
              <a:cxnLst/>
              <a:rect l="l" t="t" r="r" b="b"/>
              <a:pathLst>
                <a:path w="471678" h="614172">
                  <a:moveTo>
                    <a:pt x="18923" y="614172"/>
                  </a:moveTo>
                  <a:cubicBezTo>
                    <a:pt x="8636" y="614172"/>
                    <a:pt x="0" y="605409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452755" y="0"/>
                  </a:lnTo>
                  <a:cubicBezTo>
                    <a:pt x="463042" y="0"/>
                    <a:pt x="471678" y="8636"/>
                    <a:pt x="471678" y="18923"/>
                  </a:cubicBezTo>
                  <a:lnTo>
                    <a:pt x="471678" y="133858"/>
                  </a:lnTo>
                  <a:cubicBezTo>
                    <a:pt x="471678" y="144018"/>
                    <a:pt x="463042" y="152781"/>
                    <a:pt x="452755" y="152781"/>
                  </a:cubicBezTo>
                  <a:lnTo>
                    <a:pt x="173228" y="152781"/>
                  </a:lnTo>
                  <a:cubicBezTo>
                    <a:pt x="164592" y="152781"/>
                    <a:pt x="157480" y="159893"/>
                    <a:pt x="157480" y="168529"/>
                  </a:cubicBezTo>
                  <a:lnTo>
                    <a:pt x="157480" y="225171"/>
                  </a:lnTo>
                  <a:cubicBezTo>
                    <a:pt x="157480" y="233807"/>
                    <a:pt x="164592" y="240919"/>
                    <a:pt x="173228" y="240919"/>
                  </a:cubicBezTo>
                  <a:lnTo>
                    <a:pt x="396875" y="240919"/>
                  </a:lnTo>
                  <a:cubicBezTo>
                    <a:pt x="407162" y="240919"/>
                    <a:pt x="415798" y="249555"/>
                    <a:pt x="415798" y="259842"/>
                  </a:cubicBezTo>
                  <a:lnTo>
                    <a:pt x="415798" y="364617"/>
                  </a:lnTo>
                  <a:cubicBezTo>
                    <a:pt x="415798" y="374904"/>
                    <a:pt x="407162" y="383540"/>
                    <a:pt x="396875" y="383540"/>
                  </a:cubicBezTo>
                  <a:lnTo>
                    <a:pt x="173228" y="383540"/>
                  </a:lnTo>
                  <a:cubicBezTo>
                    <a:pt x="164592" y="383540"/>
                    <a:pt x="157480" y="390652"/>
                    <a:pt x="157480" y="399288"/>
                  </a:cubicBezTo>
                  <a:lnTo>
                    <a:pt x="157480" y="446532"/>
                  </a:lnTo>
                  <a:cubicBezTo>
                    <a:pt x="157480" y="455168"/>
                    <a:pt x="164592" y="462280"/>
                    <a:pt x="173228" y="462280"/>
                  </a:cubicBezTo>
                  <a:lnTo>
                    <a:pt x="452755" y="462280"/>
                  </a:lnTo>
                  <a:cubicBezTo>
                    <a:pt x="463042" y="462280"/>
                    <a:pt x="471678" y="470916"/>
                    <a:pt x="471678" y="481203"/>
                  </a:cubicBezTo>
                  <a:lnTo>
                    <a:pt x="471678" y="595249"/>
                  </a:lnTo>
                  <a:cubicBezTo>
                    <a:pt x="471678" y="605536"/>
                    <a:pt x="463042" y="614172"/>
                    <a:pt x="452755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571373" y="63500"/>
              <a:ext cx="725932" cy="778764"/>
            </a:xfrm>
            <a:custGeom>
              <a:avLst/>
              <a:gdLst/>
              <a:ahLst/>
              <a:cxnLst/>
              <a:rect l="l" t="t" r="r" b="b"/>
              <a:pathLst>
                <a:path w="725932" h="778764">
                  <a:moveTo>
                    <a:pt x="159004" y="318897"/>
                  </a:moveTo>
                  <a:cubicBezTo>
                    <a:pt x="159004" y="411861"/>
                    <a:pt x="229870" y="485775"/>
                    <a:pt x="318897" y="485775"/>
                  </a:cubicBezTo>
                  <a:cubicBezTo>
                    <a:pt x="409448" y="485775"/>
                    <a:pt x="478663" y="411734"/>
                    <a:pt x="478663" y="318897"/>
                  </a:cubicBezTo>
                  <a:cubicBezTo>
                    <a:pt x="478663" y="226060"/>
                    <a:pt x="409448" y="151892"/>
                    <a:pt x="318897" y="151892"/>
                  </a:cubicBezTo>
                  <a:cubicBezTo>
                    <a:pt x="229870" y="151892"/>
                    <a:pt x="159004" y="225933"/>
                    <a:pt x="159004" y="318770"/>
                  </a:cubicBezTo>
                  <a:moveTo>
                    <a:pt x="0" y="318770"/>
                  </a:moveTo>
                  <a:cubicBezTo>
                    <a:pt x="0" y="143256"/>
                    <a:pt x="144907" y="0"/>
                    <a:pt x="318897" y="0"/>
                  </a:cubicBezTo>
                  <a:cubicBezTo>
                    <a:pt x="494411" y="0"/>
                    <a:pt x="637794" y="143256"/>
                    <a:pt x="637794" y="318897"/>
                  </a:cubicBezTo>
                  <a:cubicBezTo>
                    <a:pt x="637794" y="430657"/>
                    <a:pt x="579501" y="529082"/>
                    <a:pt x="492887" y="585851"/>
                  </a:cubicBezTo>
                  <a:lnTo>
                    <a:pt x="487426" y="598424"/>
                  </a:lnTo>
                  <a:cubicBezTo>
                    <a:pt x="515747" y="617347"/>
                    <a:pt x="536194" y="626745"/>
                    <a:pt x="559054" y="626745"/>
                  </a:cubicBezTo>
                  <a:cubicBezTo>
                    <a:pt x="565404" y="626745"/>
                    <a:pt x="584200" y="625221"/>
                    <a:pt x="599948" y="613410"/>
                  </a:cubicBezTo>
                  <a:cubicBezTo>
                    <a:pt x="610997" y="604774"/>
                    <a:pt x="619633" y="604774"/>
                    <a:pt x="629920" y="613410"/>
                  </a:cubicBezTo>
                  <a:lnTo>
                    <a:pt x="717296" y="684276"/>
                  </a:lnTo>
                  <a:cubicBezTo>
                    <a:pt x="725170" y="689737"/>
                    <a:pt x="725932" y="703199"/>
                    <a:pt x="719709" y="710311"/>
                  </a:cubicBezTo>
                  <a:cubicBezTo>
                    <a:pt x="675640" y="759968"/>
                    <a:pt x="610997" y="778764"/>
                    <a:pt x="559816" y="778764"/>
                  </a:cubicBezTo>
                  <a:cubicBezTo>
                    <a:pt x="433070" y="778764"/>
                    <a:pt x="361442" y="662178"/>
                    <a:pt x="249555" y="630809"/>
                  </a:cubicBezTo>
                  <a:cubicBezTo>
                    <a:pt x="107823" y="598551"/>
                    <a:pt x="0" y="471043"/>
                    <a:pt x="0" y="319024"/>
                  </a:cubicBezTo>
                </a:path>
              </a:pathLst>
            </a:custGeom>
            <a:solidFill>
              <a:srgbClr val="1750A3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1266571" y="75311"/>
              <a:ext cx="564642" cy="625983"/>
            </a:xfrm>
            <a:custGeom>
              <a:avLst/>
              <a:gdLst/>
              <a:ahLst/>
              <a:cxnLst/>
              <a:rect l="l" t="t" r="r" b="b"/>
              <a:pathLst>
                <a:path w="564642" h="625983">
                  <a:moveTo>
                    <a:pt x="407924" y="18923"/>
                  </a:moveTo>
                  <a:cubicBezTo>
                    <a:pt x="407924" y="8636"/>
                    <a:pt x="416560" y="0"/>
                    <a:pt x="426847" y="0"/>
                  </a:cubicBezTo>
                  <a:lnTo>
                    <a:pt x="545719" y="0"/>
                  </a:lnTo>
                  <a:cubicBezTo>
                    <a:pt x="556006" y="0"/>
                    <a:pt x="564642" y="8636"/>
                    <a:pt x="564642" y="18923"/>
                  </a:cubicBezTo>
                  <a:lnTo>
                    <a:pt x="564642" y="345694"/>
                  </a:lnTo>
                  <a:cubicBezTo>
                    <a:pt x="564642" y="503936"/>
                    <a:pt x="465455" y="625983"/>
                    <a:pt x="281940" y="625983"/>
                  </a:cubicBezTo>
                  <a:cubicBezTo>
                    <a:pt x="97663" y="625983"/>
                    <a:pt x="0" y="503936"/>
                    <a:pt x="0" y="345694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8557" y="0"/>
                  </a:lnTo>
                  <a:cubicBezTo>
                    <a:pt x="148844" y="0"/>
                    <a:pt x="157480" y="8636"/>
                    <a:pt x="157480" y="18923"/>
                  </a:cubicBezTo>
                  <a:lnTo>
                    <a:pt x="157480" y="336169"/>
                  </a:lnTo>
                  <a:cubicBezTo>
                    <a:pt x="157480" y="425196"/>
                    <a:pt x="200025" y="473964"/>
                    <a:pt x="281940" y="473964"/>
                  </a:cubicBezTo>
                  <a:cubicBezTo>
                    <a:pt x="364617" y="473964"/>
                    <a:pt x="407924" y="425196"/>
                    <a:pt x="407924" y="336169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843786" y="75311"/>
              <a:ext cx="644906" cy="614045"/>
            </a:xfrm>
            <a:custGeom>
              <a:avLst/>
              <a:gdLst/>
              <a:ahLst/>
              <a:cxnLst/>
              <a:rect l="l" t="t" r="r" b="b"/>
              <a:pathLst>
                <a:path w="644906" h="614045">
                  <a:moveTo>
                    <a:pt x="374015" y="381889"/>
                  </a:moveTo>
                  <a:lnTo>
                    <a:pt x="386588" y="374015"/>
                  </a:lnTo>
                  <a:lnTo>
                    <a:pt x="328295" y="216535"/>
                  </a:lnTo>
                  <a:cubicBezTo>
                    <a:pt x="326771" y="211074"/>
                    <a:pt x="318897" y="211074"/>
                    <a:pt x="317246" y="216535"/>
                  </a:cubicBezTo>
                  <a:lnTo>
                    <a:pt x="260604" y="366903"/>
                  </a:lnTo>
                  <a:cubicBezTo>
                    <a:pt x="258191" y="374015"/>
                    <a:pt x="262890" y="381889"/>
                    <a:pt x="270764" y="381889"/>
                  </a:cubicBezTo>
                  <a:close/>
                  <a:moveTo>
                    <a:pt x="237744" y="17272"/>
                  </a:moveTo>
                  <a:cubicBezTo>
                    <a:pt x="241681" y="6985"/>
                    <a:pt x="252730" y="0"/>
                    <a:pt x="263779" y="0"/>
                  </a:cubicBezTo>
                  <a:lnTo>
                    <a:pt x="381889" y="0"/>
                  </a:lnTo>
                  <a:cubicBezTo>
                    <a:pt x="392938" y="0"/>
                    <a:pt x="403987" y="7112"/>
                    <a:pt x="407924" y="17272"/>
                  </a:cubicBezTo>
                  <a:lnTo>
                    <a:pt x="641731" y="596773"/>
                  </a:lnTo>
                  <a:cubicBezTo>
                    <a:pt x="644906" y="604647"/>
                    <a:pt x="639318" y="614045"/>
                    <a:pt x="629920" y="614045"/>
                  </a:cubicBezTo>
                  <a:lnTo>
                    <a:pt x="496062" y="614045"/>
                  </a:lnTo>
                  <a:cubicBezTo>
                    <a:pt x="485013" y="614045"/>
                    <a:pt x="474853" y="606933"/>
                    <a:pt x="470916" y="596773"/>
                  </a:cubicBezTo>
                  <a:lnTo>
                    <a:pt x="448945" y="539242"/>
                  </a:lnTo>
                  <a:cubicBezTo>
                    <a:pt x="445770" y="530606"/>
                    <a:pt x="437134" y="524256"/>
                    <a:pt x="427736" y="524256"/>
                  </a:cubicBezTo>
                  <a:lnTo>
                    <a:pt x="217297" y="524256"/>
                  </a:lnTo>
                  <a:cubicBezTo>
                    <a:pt x="207899" y="524256"/>
                    <a:pt x="199136" y="530606"/>
                    <a:pt x="196088" y="539242"/>
                  </a:cubicBezTo>
                  <a:lnTo>
                    <a:pt x="173990" y="596773"/>
                  </a:lnTo>
                  <a:cubicBezTo>
                    <a:pt x="170053" y="607060"/>
                    <a:pt x="159766" y="614045"/>
                    <a:pt x="148844" y="614045"/>
                  </a:cubicBezTo>
                  <a:lnTo>
                    <a:pt x="14986" y="614045"/>
                  </a:lnTo>
                  <a:cubicBezTo>
                    <a:pt x="5588" y="614045"/>
                    <a:pt x="0" y="604647"/>
                    <a:pt x="3175" y="596773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2539873" y="75311"/>
              <a:ext cx="451231" cy="614172"/>
            </a:xfrm>
            <a:custGeom>
              <a:avLst/>
              <a:gdLst/>
              <a:ahLst/>
              <a:cxnLst/>
              <a:rect l="l" t="t" r="r" b="b"/>
              <a:pathLst>
                <a:path w="451231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405"/>
                  </a:lnTo>
                  <a:cubicBezTo>
                    <a:pt x="156718" y="455041"/>
                    <a:pt x="163830" y="462153"/>
                    <a:pt x="172466" y="462153"/>
                  </a:cubicBezTo>
                  <a:lnTo>
                    <a:pt x="432308" y="462153"/>
                  </a:lnTo>
                  <a:cubicBezTo>
                    <a:pt x="442468" y="462153"/>
                    <a:pt x="451231" y="470789"/>
                    <a:pt x="451231" y="481076"/>
                  </a:cubicBezTo>
                  <a:lnTo>
                    <a:pt x="451231" y="595249"/>
                  </a:lnTo>
                  <a:cubicBezTo>
                    <a:pt x="451231" y="605536"/>
                    <a:pt x="442595" y="614172"/>
                    <a:pt x="432308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3048508" y="75311"/>
              <a:ext cx="451231" cy="614172"/>
            </a:xfrm>
            <a:custGeom>
              <a:avLst/>
              <a:gdLst/>
              <a:ahLst/>
              <a:cxnLst/>
              <a:rect l="l" t="t" r="r" b="b"/>
              <a:pathLst>
                <a:path w="451231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405"/>
                  </a:lnTo>
                  <a:cubicBezTo>
                    <a:pt x="156718" y="455041"/>
                    <a:pt x="163830" y="462153"/>
                    <a:pt x="172466" y="462153"/>
                  </a:cubicBezTo>
                  <a:lnTo>
                    <a:pt x="432308" y="462153"/>
                  </a:lnTo>
                  <a:cubicBezTo>
                    <a:pt x="442468" y="462153"/>
                    <a:pt x="451231" y="470789"/>
                    <a:pt x="451231" y="481076"/>
                  </a:cubicBezTo>
                  <a:lnTo>
                    <a:pt x="451231" y="595249"/>
                  </a:lnTo>
                  <a:cubicBezTo>
                    <a:pt x="451231" y="605536"/>
                    <a:pt x="442595" y="614172"/>
                    <a:pt x="432308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3919093" y="74549"/>
              <a:ext cx="899922" cy="614299"/>
            </a:xfrm>
            <a:custGeom>
              <a:avLst/>
              <a:gdLst/>
              <a:ahLst/>
              <a:cxnLst/>
              <a:rect l="l" t="t" r="r" b="b"/>
              <a:pathLst>
                <a:path w="899922" h="614299">
                  <a:moveTo>
                    <a:pt x="338582" y="596138"/>
                  </a:moveTo>
                  <a:cubicBezTo>
                    <a:pt x="335407" y="607187"/>
                    <a:pt x="325247" y="614299"/>
                    <a:pt x="314198" y="614299"/>
                  </a:cubicBezTo>
                  <a:lnTo>
                    <a:pt x="188976" y="614299"/>
                  </a:lnTo>
                  <a:cubicBezTo>
                    <a:pt x="177927" y="614299"/>
                    <a:pt x="167767" y="606425"/>
                    <a:pt x="165354" y="596138"/>
                  </a:cubicBezTo>
                  <a:lnTo>
                    <a:pt x="2413" y="18161"/>
                  </a:lnTo>
                  <a:cubicBezTo>
                    <a:pt x="0" y="9525"/>
                    <a:pt x="7112" y="0"/>
                    <a:pt x="16637" y="0"/>
                  </a:cubicBezTo>
                  <a:lnTo>
                    <a:pt x="146558" y="0"/>
                  </a:lnTo>
                  <a:cubicBezTo>
                    <a:pt x="157607" y="0"/>
                    <a:pt x="167767" y="7874"/>
                    <a:pt x="170180" y="18161"/>
                  </a:cubicBezTo>
                  <a:lnTo>
                    <a:pt x="260731" y="351155"/>
                  </a:lnTo>
                  <a:cubicBezTo>
                    <a:pt x="261493" y="355092"/>
                    <a:pt x="267843" y="355854"/>
                    <a:pt x="269367" y="351155"/>
                  </a:cubicBezTo>
                  <a:lnTo>
                    <a:pt x="374015" y="18161"/>
                  </a:lnTo>
                  <a:cubicBezTo>
                    <a:pt x="377190" y="7112"/>
                    <a:pt x="387350" y="0"/>
                    <a:pt x="398399" y="0"/>
                  </a:cubicBezTo>
                  <a:lnTo>
                    <a:pt x="500761" y="0"/>
                  </a:lnTo>
                  <a:cubicBezTo>
                    <a:pt x="511810" y="0"/>
                    <a:pt x="521970" y="7112"/>
                    <a:pt x="525145" y="18161"/>
                  </a:cubicBezTo>
                  <a:lnTo>
                    <a:pt x="629920" y="350393"/>
                  </a:lnTo>
                  <a:cubicBezTo>
                    <a:pt x="631444" y="355092"/>
                    <a:pt x="637794" y="354330"/>
                    <a:pt x="638556" y="350393"/>
                  </a:cubicBezTo>
                  <a:lnTo>
                    <a:pt x="729107" y="18161"/>
                  </a:lnTo>
                  <a:cubicBezTo>
                    <a:pt x="731520" y="7874"/>
                    <a:pt x="741680" y="0"/>
                    <a:pt x="752729" y="0"/>
                  </a:cubicBezTo>
                  <a:lnTo>
                    <a:pt x="883412" y="0"/>
                  </a:lnTo>
                  <a:cubicBezTo>
                    <a:pt x="892810" y="0"/>
                    <a:pt x="899922" y="9398"/>
                    <a:pt x="897636" y="18161"/>
                  </a:cubicBezTo>
                  <a:lnTo>
                    <a:pt x="734695" y="596011"/>
                  </a:lnTo>
                  <a:cubicBezTo>
                    <a:pt x="732282" y="606298"/>
                    <a:pt x="722122" y="614172"/>
                    <a:pt x="711073" y="614172"/>
                  </a:cubicBezTo>
                  <a:lnTo>
                    <a:pt x="585851" y="614172"/>
                  </a:lnTo>
                  <a:cubicBezTo>
                    <a:pt x="574802" y="614172"/>
                    <a:pt x="564642" y="607060"/>
                    <a:pt x="561467" y="596011"/>
                  </a:cubicBezTo>
                  <a:lnTo>
                    <a:pt x="454406" y="272415"/>
                  </a:lnTo>
                  <a:cubicBezTo>
                    <a:pt x="452882" y="267716"/>
                    <a:pt x="446532" y="267716"/>
                    <a:pt x="445008" y="272415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4867910" y="74549"/>
              <a:ext cx="471678" cy="614172"/>
            </a:xfrm>
            <a:custGeom>
              <a:avLst/>
              <a:gdLst/>
              <a:ahLst/>
              <a:cxnLst/>
              <a:rect l="l" t="t" r="r" b="b"/>
              <a:pathLst>
                <a:path w="471678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452755" y="0"/>
                  </a:lnTo>
                  <a:cubicBezTo>
                    <a:pt x="463042" y="0"/>
                    <a:pt x="471678" y="8636"/>
                    <a:pt x="471678" y="18923"/>
                  </a:cubicBezTo>
                  <a:lnTo>
                    <a:pt x="471678" y="133858"/>
                  </a:lnTo>
                  <a:cubicBezTo>
                    <a:pt x="471678" y="144145"/>
                    <a:pt x="463042" y="152781"/>
                    <a:pt x="452755" y="152781"/>
                  </a:cubicBezTo>
                  <a:lnTo>
                    <a:pt x="173228" y="152781"/>
                  </a:lnTo>
                  <a:cubicBezTo>
                    <a:pt x="164592" y="152781"/>
                    <a:pt x="157480" y="159893"/>
                    <a:pt x="157480" y="168529"/>
                  </a:cubicBezTo>
                  <a:lnTo>
                    <a:pt x="157480" y="225171"/>
                  </a:lnTo>
                  <a:cubicBezTo>
                    <a:pt x="157480" y="233807"/>
                    <a:pt x="164592" y="240919"/>
                    <a:pt x="173228" y="240919"/>
                  </a:cubicBezTo>
                  <a:lnTo>
                    <a:pt x="396875" y="240919"/>
                  </a:lnTo>
                  <a:cubicBezTo>
                    <a:pt x="407162" y="240919"/>
                    <a:pt x="415798" y="249555"/>
                    <a:pt x="415798" y="259842"/>
                  </a:cubicBezTo>
                  <a:lnTo>
                    <a:pt x="415798" y="364490"/>
                  </a:lnTo>
                  <a:cubicBezTo>
                    <a:pt x="415798" y="374777"/>
                    <a:pt x="407162" y="383413"/>
                    <a:pt x="396875" y="383413"/>
                  </a:cubicBezTo>
                  <a:lnTo>
                    <a:pt x="173228" y="383413"/>
                  </a:lnTo>
                  <a:cubicBezTo>
                    <a:pt x="164592" y="383413"/>
                    <a:pt x="157480" y="390525"/>
                    <a:pt x="157480" y="399161"/>
                  </a:cubicBezTo>
                  <a:lnTo>
                    <a:pt x="157480" y="446405"/>
                  </a:lnTo>
                  <a:cubicBezTo>
                    <a:pt x="157480" y="455041"/>
                    <a:pt x="164592" y="462153"/>
                    <a:pt x="173228" y="462153"/>
                  </a:cubicBezTo>
                  <a:lnTo>
                    <a:pt x="452755" y="462153"/>
                  </a:lnTo>
                  <a:cubicBezTo>
                    <a:pt x="463042" y="462153"/>
                    <a:pt x="471678" y="470789"/>
                    <a:pt x="471678" y="481076"/>
                  </a:cubicBezTo>
                  <a:lnTo>
                    <a:pt x="471678" y="595249"/>
                  </a:lnTo>
                  <a:cubicBezTo>
                    <a:pt x="471678" y="605536"/>
                    <a:pt x="463042" y="614172"/>
                    <a:pt x="452755" y="614172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5415915" y="74549"/>
              <a:ext cx="451230" cy="614299"/>
            </a:xfrm>
            <a:custGeom>
              <a:avLst/>
              <a:gdLst/>
              <a:ahLst/>
              <a:cxnLst/>
              <a:rect l="l" t="t" r="r" b="b"/>
              <a:pathLst>
                <a:path w="451230" h="614299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532"/>
                  </a:lnTo>
                  <a:cubicBezTo>
                    <a:pt x="156718" y="455168"/>
                    <a:pt x="163830" y="462280"/>
                    <a:pt x="172466" y="462280"/>
                  </a:cubicBezTo>
                  <a:lnTo>
                    <a:pt x="432307" y="462280"/>
                  </a:lnTo>
                  <a:cubicBezTo>
                    <a:pt x="442467" y="462280"/>
                    <a:pt x="451230" y="470916"/>
                    <a:pt x="451230" y="481203"/>
                  </a:cubicBezTo>
                  <a:lnTo>
                    <a:pt x="451230" y="595376"/>
                  </a:lnTo>
                  <a:cubicBezTo>
                    <a:pt x="451230" y="605663"/>
                    <a:pt x="442594" y="614299"/>
                    <a:pt x="432307" y="614299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5924550" y="74549"/>
              <a:ext cx="451230" cy="614299"/>
            </a:xfrm>
            <a:custGeom>
              <a:avLst/>
              <a:gdLst/>
              <a:ahLst/>
              <a:cxnLst/>
              <a:rect l="l" t="t" r="r" b="b"/>
              <a:pathLst>
                <a:path w="451230" h="614299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532"/>
                  </a:lnTo>
                  <a:cubicBezTo>
                    <a:pt x="156718" y="455168"/>
                    <a:pt x="163830" y="462280"/>
                    <a:pt x="172465" y="462280"/>
                  </a:cubicBezTo>
                  <a:lnTo>
                    <a:pt x="432307" y="462280"/>
                  </a:lnTo>
                  <a:cubicBezTo>
                    <a:pt x="442467" y="462280"/>
                    <a:pt x="451230" y="470916"/>
                    <a:pt x="451230" y="481203"/>
                  </a:cubicBezTo>
                  <a:lnTo>
                    <a:pt x="451230" y="595376"/>
                  </a:lnTo>
                  <a:cubicBezTo>
                    <a:pt x="451230" y="605663"/>
                    <a:pt x="442594" y="614299"/>
                    <a:pt x="432307" y="614299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3384804" y="75311"/>
              <a:ext cx="494410" cy="614045"/>
            </a:xfrm>
            <a:custGeom>
              <a:avLst/>
              <a:gdLst/>
              <a:ahLst/>
              <a:cxnLst/>
              <a:rect l="l" t="t" r="r" b="b"/>
              <a:pathLst>
                <a:path w="494410" h="614045">
                  <a:moveTo>
                    <a:pt x="436626" y="22606"/>
                  </a:moveTo>
                  <a:lnTo>
                    <a:pt x="322707" y="209423"/>
                  </a:lnTo>
                  <a:cubicBezTo>
                    <a:pt x="319532" y="215773"/>
                    <a:pt x="310134" y="215773"/>
                    <a:pt x="306959" y="209423"/>
                  </a:cubicBezTo>
                  <a:lnTo>
                    <a:pt x="188849" y="16510"/>
                  </a:lnTo>
                  <a:cubicBezTo>
                    <a:pt x="183388" y="6223"/>
                    <a:pt x="172339" y="0"/>
                    <a:pt x="160528" y="0"/>
                  </a:cubicBezTo>
                  <a:lnTo>
                    <a:pt x="13335" y="0"/>
                  </a:lnTo>
                  <a:cubicBezTo>
                    <a:pt x="4699" y="0"/>
                    <a:pt x="0" y="8636"/>
                    <a:pt x="4699" y="15748"/>
                  </a:cubicBezTo>
                  <a:lnTo>
                    <a:pt x="228219" y="375539"/>
                  </a:lnTo>
                  <a:cubicBezTo>
                    <a:pt x="233680" y="383413"/>
                    <a:pt x="236855" y="395224"/>
                    <a:pt x="236855" y="404622"/>
                  </a:cubicBezTo>
                  <a:lnTo>
                    <a:pt x="236855" y="595122"/>
                  </a:lnTo>
                  <a:cubicBezTo>
                    <a:pt x="236855" y="605409"/>
                    <a:pt x="245491" y="614045"/>
                    <a:pt x="255778" y="614045"/>
                  </a:cubicBezTo>
                  <a:lnTo>
                    <a:pt x="374649" y="614045"/>
                  </a:lnTo>
                  <a:cubicBezTo>
                    <a:pt x="384936" y="614045"/>
                    <a:pt x="393572" y="605409"/>
                    <a:pt x="393572" y="595122"/>
                  </a:cubicBezTo>
                  <a:lnTo>
                    <a:pt x="393572" y="404622"/>
                  </a:lnTo>
                  <a:cubicBezTo>
                    <a:pt x="393572" y="395224"/>
                    <a:pt x="396747" y="383413"/>
                    <a:pt x="402208" y="375539"/>
                  </a:cubicBezTo>
                  <a:lnTo>
                    <a:pt x="494410" y="227711"/>
                  </a:lnTo>
                  <a:close/>
                </a:path>
              </a:pathLst>
            </a:custGeom>
            <a:solidFill>
              <a:srgbClr val="1750A3"/>
            </a:solidFill>
          </p:spPr>
        </p:sp>
      </p:grpSp>
      <p:grpSp>
        <p:nvGrpSpPr>
          <p:cNvPr id="45" name="Group 45"/>
          <p:cNvGrpSpPr/>
          <p:nvPr/>
        </p:nvGrpSpPr>
        <p:grpSpPr>
          <a:xfrm rot="1017836">
            <a:off x="13946558" y="3840977"/>
            <a:ext cx="3647318" cy="2764481"/>
            <a:chOff x="0" y="0"/>
            <a:chExt cx="4863091" cy="3685975"/>
          </a:xfrm>
        </p:grpSpPr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1"/>
            <a:srcRect l="12953" r="12953"/>
            <a:stretch>
              <a:fillRect/>
            </a:stretch>
          </p:blipFill>
          <p:spPr>
            <a:xfrm>
              <a:off x="0" y="0"/>
              <a:ext cx="4863091" cy="3685975"/>
            </a:xfrm>
            <a:prstGeom prst="rect">
              <a:avLst/>
            </a:prstGeom>
          </p:spPr>
        </p:pic>
      </p:grpSp>
      <p:sp>
        <p:nvSpPr>
          <p:cNvPr id="47" name="TextBox 47"/>
          <p:cNvSpPr txBox="1"/>
          <p:nvPr/>
        </p:nvSpPr>
        <p:spPr>
          <a:xfrm rot="6417836">
            <a:off x="12409647" y="5368671"/>
            <a:ext cx="10699162" cy="253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0"/>
              </a:lnSpc>
            </a:pPr>
            <a:r>
              <a:rPr lang="en-US" sz="1218" spc="845">
                <a:solidFill>
                  <a:srgbClr val="3B3530"/>
                </a:solidFill>
                <a:latin typeface="The Seasons Bold"/>
              </a:rPr>
              <a:t>EQUALLY WELL  EQUALLY WELL  EQUALLY WELL  EQUALLY WELL </a:t>
            </a:r>
          </a:p>
        </p:txBody>
      </p:sp>
      <p:sp>
        <p:nvSpPr>
          <p:cNvPr id="48" name="TextBox 48"/>
          <p:cNvSpPr txBox="1"/>
          <p:nvPr/>
        </p:nvSpPr>
        <p:spPr>
          <a:xfrm rot="6417836">
            <a:off x="8393065" y="5024393"/>
            <a:ext cx="10699162" cy="253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0"/>
              </a:lnSpc>
            </a:pPr>
            <a:r>
              <a:rPr lang="en-US" sz="1218" spc="845">
                <a:solidFill>
                  <a:srgbClr val="3B3530"/>
                </a:solidFill>
                <a:latin typeface="The Seasons Bold"/>
              </a:rPr>
              <a:t>EQUALLY WELL  EQUALLY WELL  EQUALLY WELL  EQUALLY WELL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329599" y="4087937"/>
            <a:ext cx="4661460" cy="48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 spc="36">
                <a:solidFill>
                  <a:srgbClr val="A6A6A6"/>
                </a:solidFill>
                <a:latin typeface="IBM Plex Sans Condensed"/>
              </a:rPr>
              <a:t>Quality of Life - Equality in Life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09713" y="5041827"/>
            <a:ext cx="6858000" cy="102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1"/>
              </a:lnSpc>
            </a:pPr>
            <a:r>
              <a:rPr lang="en-US" sz="6100">
                <a:solidFill>
                  <a:srgbClr val="1750A3"/>
                </a:solidFill>
                <a:latin typeface="Montserrat"/>
                <a:cs typeface="Segoe UI"/>
              </a:rPr>
              <a:t>Presentation Title</a:t>
            </a:r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2304896" y="6055646"/>
            <a:ext cx="4467634" cy="71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2"/>
              </a:lnSpc>
            </a:pPr>
            <a:r>
              <a:rPr lang="en-US" sz="4273">
                <a:solidFill>
                  <a:srgbClr val="1750A3"/>
                </a:solidFill>
                <a:latin typeface="Montserrat"/>
              </a:rPr>
              <a:t>Presenter Name</a:t>
            </a:r>
          </a:p>
        </p:txBody>
      </p:sp>
      <p:sp>
        <p:nvSpPr>
          <p:cNvPr id="52" name="Freeform 52"/>
          <p:cNvSpPr/>
          <p:nvPr/>
        </p:nvSpPr>
        <p:spPr>
          <a:xfrm>
            <a:off x="186892" y="9549771"/>
            <a:ext cx="2406868" cy="697992"/>
          </a:xfrm>
          <a:custGeom>
            <a:avLst/>
            <a:gdLst/>
            <a:ahLst/>
            <a:cxnLst/>
            <a:rect l="l" t="t" r="r" b="b"/>
            <a:pathLst>
              <a:path w="2406868" h="697992">
                <a:moveTo>
                  <a:pt x="0" y="0"/>
                </a:moveTo>
                <a:lnTo>
                  <a:pt x="2406868" y="0"/>
                </a:lnTo>
                <a:lnTo>
                  <a:pt x="2406868" y="697992"/>
                </a:lnTo>
                <a:lnTo>
                  <a:pt x="0" y="697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753088"/>
            <a:ext cx="18461871" cy="7961682"/>
          </a:xfrm>
          <a:custGeom>
            <a:avLst/>
            <a:gdLst/>
            <a:ahLst/>
            <a:cxnLst/>
            <a:rect l="l" t="t" r="r" b="b"/>
            <a:pathLst>
              <a:path w="18461871" h="7961682">
                <a:moveTo>
                  <a:pt x="0" y="0"/>
                </a:moveTo>
                <a:lnTo>
                  <a:pt x="18461871" y="0"/>
                </a:lnTo>
                <a:lnTo>
                  <a:pt x="18461871" y="7961682"/>
                </a:lnTo>
                <a:lnTo>
                  <a:pt x="0" y="7961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16981" flipH="1">
            <a:off x="9742867" y="6936716"/>
            <a:ext cx="9413952" cy="4210604"/>
          </a:xfrm>
          <a:custGeom>
            <a:avLst/>
            <a:gdLst/>
            <a:ahLst/>
            <a:cxnLst/>
            <a:rect l="l" t="t" r="r" b="b"/>
            <a:pathLst>
              <a:path w="9413952" h="4210604">
                <a:moveTo>
                  <a:pt x="9413952" y="0"/>
                </a:moveTo>
                <a:lnTo>
                  <a:pt x="0" y="0"/>
                </a:lnTo>
                <a:lnTo>
                  <a:pt x="0" y="4210604"/>
                </a:lnTo>
                <a:lnTo>
                  <a:pt x="9413952" y="4210604"/>
                </a:lnTo>
                <a:lnTo>
                  <a:pt x="94139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424818" y="2073897"/>
            <a:ext cx="13612235" cy="765688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6682372" y="8776969"/>
            <a:ext cx="1907619" cy="1907619"/>
          </a:xfrm>
          <a:custGeom>
            <a:avLst/>
            <a:gdLst/>
            <a:ahLst/>
            <a:cxnLst/>
            <a:rect l="l" t="t" r="r" b="b"/>
            <a:pathLst>
              <a:path w="1907619" h="1907619">
                <a:moveTo>
                  <a:pt x="0" y="0"/>
                </a:moveTo>
                <a:lnTo>
                  <a:pt x="1907619" y="0"/>
                </a:lnTo>
                <a:lnTo>
                  <a:pt x="1907619" y="1907619"/>
                </a:lnTo>
                <a:lnTo>
                  <a:pt x="0" y="19076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259300" y="9304032"/>
            <a:ext cx="732229" cy="732225"/>
            <a:chOff x="0" y="0"/>
            <a:chExt cx="976305" cy="976300"/>
          </a:xfrm>
        </p:grpSpPr>
        <p:grpSp>
          <p:nvGrpSpPr>
            <p:cNvPr id="7" name="Group 7"/>
            <p:cNvGrpSpPr/>
            <p:nvPr/>
          </p:nvGrpSpPr>
          <p:grpSpPr>
            <a:xfrm>
              <a:off x="252931" y="105423"/>
              <a:ext cx="470443" cy="47044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976305" cy="976300"/>
              <a:chOff x="0" y="0"/>
              <a:chExt cx="1785874" cy="178586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sp>
        <p:nvSpPr>
          <p:cNvPr id="16" name="Freeform 16"/>
          <p:cNvSpPr/>
          <p:nvPr/>
        </p:nvSpPr>
        <p:spPr>
          <a:xfrm rot="318806">
            <a:off x="-6088537" y="8386471"/>
            <a:ext cx="11179583" cy="3801058"/>
          </a:xfrm>
          <a:custGeom>
            <a:avLst/>
            <a:gdLst/>
            <a:ahLst/>
            <a:cxnLst/>
            <a:rect l="l" t="t" r="r" b="b"/>
            <a:pathLst>
              <a:path w="11179583" h="3801058">
                <a:moveTo>
                  <a:pt x="0" y="0"/>
                </a:moveTo>
                <a:lnTo>
                  <a:pt x="11179583" y="0"/>
                </a:lnTo>
                <a:lnTo>
                  <a:pt x="11179583" y="3801058"/>
                </a:lnTo>
                <a:lnTo>
                  <a:pt x="0" y="3801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831348" y="1350681"/>
            <a:ext cx="1483448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8"/>
              </a:lnSpc>
              <a:spcBef>
                <a:spcPct val="0"/>
              </a:spcBef>
            </a:pPr>
            <a:r>
              <a:rPr lang="en-US" sz="3140">
                <a:solidFill>
                  <a:srgbClr val="000000"/>
                </a:solidFill>
                <a:latin typeface="Montserrat Bold"/>
              </a:rPr>
              <a:t>aims to improve the quality of life of people living with mental illness. 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22170" y="727491"/>
            <a:ext cx="5137842" cy="722637"/>
            <a:chOff x="0" y="0"/>
            <a:chExt cx="6439281" cy="905688"/>
          </a:xfrm>
        </p:grpSpPr>
        <p:sp>
          <p:nvSpPr>
            <p:cNvPr id="19" name="Freeform 19"/>
            <p:cNvSpPr/>
            <p:nvPr/>
          </p:nvSpPr>
          <p:spPr>
            <a:xfrm>
              <a:off x="63500" y="75311"/>
              <a:ext cx="471678" cy="614172"/>
            </a:xfrm>
            <a:custGeom>
              <a:avLst/>
              <a:gdLst/>
              <a:ahLst/>
              <a:cxnLst/>
              <a:rect l="l" t="t" r="r" b="b"/>
              <a:pathLst>
                <a:path w="471678" h="614172">
                  <a:moveTo>
                    <a:pt x="18923" y="614172"/>
                  </a:moveTo>
                  <a:cubicBezTo>
                    <a:pt x="8636" y="614172"/>
                    <a:pt x="0" y="605409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452755" y="0"/>
                  </a:lnTo>
                  <a:cubicBezTo>
                    <a:pt x="463042" y="0"/>
                    <a:pt x="471678" y="8636"/>
                    <a:pt x="471678" y="18923"/>
                  </a:cubicBezTo>
                  <a:lnTo>
                    <a:pt x="471678" y="133858"/>
                  </a:lnTo>
                  <a:cubicBezTo>
                    <a:pt x="471678" y="144018"/>
                    <a:pt x="463042" y="152781"/>
                    <a:pt x="452755" y="152781"/>
                  </a:cubicBezTo>
                  <a:lnTo>
                    <a:pt x="173228" y="152781"/>
                  </a:lnTo>
                  <a:cubicBezTo>
                    <a:pt x="164592" y="152781"/>
                    <a:pt x="157480" y="159893"/>
                    <a:pt x="157480" y="168529"/>
                  </a:cubicBezTo>
                  <a:lnTo>
                    <a:pt x="157480" y="225171"/>
                  </a:lnTo>
                  <a:cubicBezTo>
                    <a:pt x="157480" y="233807"/>
                    <a:pt x="164592" y="240919"/>
                    <a:pt x="173228" y="240919"/>
                  </a:cubicBezTo>
                  <a:lnTo>
                    <a:pt x="396875" y="240919"/>
                  </a:lnTo>
                  <a:cubicBezTo>
                    <a:pt x="407162" y="240919"/>
                    <a:pt x="415798" y="249555"/>
                    <a:pt x="415798" y="259842"/>
                  </a:cubicBezTo>
                  <a:lnTo>
                    <a:pt x="415798" y="364617"/>
                  </a:lnTo>
                  <a:cubicBezTo>
                    <a:pt x="415798" y="374904"/>
                    <a:pt x="407162" y="383540"/>
                    <a:pt x="396875" y="383540"/>
                  </a:cubicBezTo>
                  <a:lnTo>
                    <a:pt x="173228" y="383540"/>
                  </a:lnTo>
                  <a:cubicBezTo>
                    <a:pt x="164592" y="383540"/>
                    <a:pt x="157480" y="390652"/>
                    <a:pt x="157480" y="399288"/>
                  </a:cubicBezTo>
                  <a:lnTo>
                    <a:pt x="157480" y="446532"/>
                  </a:lnTo>
                  <a:cubicBezTo>
                    <a:pt x="157480" y="455168"/>
                    <a:pt x="164592" y="462280"/>
                    <a:pt x="173228" y="462280"/>
                  </a:cubicBezTo>
                  <a:lnTo>
                    <a:pt x="452755" y="462280"/>
                  </a:lnTo>
                  <a:cubicBezTo>
                    <a:pt x="463042" y="462280"/>
                    <a:pt x="471678" y="470916"/>
                    <a:pt x="471678" y="481203"/>
                  </a:cubicBezTo>
                  <a:lnTo>
                    <a:pt x="471678" y="595249"/>
                  </a:lnTo>
                  <a:cubicBezTo>
                    <a:pt x="471678" y="605536"/>
                    <a:pt x="463042" y="614172"/>
                    <a:pt x="452755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571373" y="63500"/>
              <a:ext cx="725932" cy="778764"/>
            </a:xfrm>
            <a:custGeom>
              <a:avLst/>
              <a:gdLst/>
              <a:ahLst/>
              <a:cxnLst/>
              <a:rect l="l" t="t" r="r" b="b"/>
              <a:pathLst>
                <a:path w="725932" h="778764">
                  <a:moveTo>
                    <a:pt x="159004" y="318897"/>
                  </a:moveTo>
                  <a:cubicBezTo>
                    <a:pt x="159004" y="411861"/>
                    <a:pt x="229870" y="485775"/>
                    <a:pt x="318897" y="485775"/>
                  </a:cubicBezTo>
                  <a:cubicBezTo>
                    <a:pt x="409448" y="485775"/>
                    <a:pt x="478663" y="411734"/>
                    <a:pt x="478663" y="318897"/>
                  </a:cubicBezTo>
                  <a:cubicBezTo>
                    <a:pt x="478663" y="226060"/>
                    <a:pt x="409448" y="151892"/>
                    <a:pt x="318897" y="151892"/>
                  </a:cubicBezTo>
                  <a:cubicBezTo>
                    <a:pt x="229870" y="151892"/>
                    <a:pt x="159004" y="225933"/>
                    <a:pt x="159004" y="318770"/>
                  </a:cubicBezTo>
                  <a:moveTo>
                    <a:pt x="0" y="318770"/>
                  </a:moveTo>
                  <a:cubicBezTo>
                    <a:pt x="0" y="143256"/>
                    <a:pt x="144907" y="0"/>
                    <a:pt x="318897" y="0"/>
                  </a:cubicBezTo>
                  <a:cubicBezTo>
                    <a:pt x="494411" y="0"/>
                    <a:pt x="637794" y="143256"/>
                    <a:pt x="637794" y="318897"/>
                  </a:cubicBezTo>
                  <a:cubicBezTo>
                    <a:pt x="637794" y="430657"/>
                    <a:pt x="579501" y="529082"/>
                    <a:pt x="492887" y="585851"/>
                  </a:cubicBezTo>
                  <a:lnTo>
                    <a:pt x="487426" y="598424"/>
                  </a:lnTo>
                  <a:cubicBezTo>
                    <a:pt x="515747" y="617347"/>
                    <a:pt x="536194" y="626745"/>
                    <a:pt x="559054" y="626745"/>
                  </a:cubicBezTo>
                  <a:cubicBezTo>
                    <a:pt x="565404" y="626745"/>
                    <a:pt x="584200" y="625221"/>
                    <a:pt x="599948" y="613410"/>
                  </a:cubicBezTo>
                  <a:cubicBezTo>
                    <a:pt x="610997" y="604774"/>
                    <a:pt x="619633" y="604774"/>
                    <a:pt x="629920" y="613410"/>
                  </a:cubicBezTo>
                  <a:lnTo>
                    <a:pt x="717296" y="684276"/>
                  </a:lnTo>
                  <a:cubicBezTo>
                    <a:pt x="725170" y="689737"/>
                    <a:pt x="725932" y="703199"/>
                    <a:pt x="719709" y="710311"/>
                  </a:cubicBezTo>
                  <a:cubicBezTo>
                    <a:pt x="675640" y="759968"/>
                    <a:pt x="610997" y="778764"/>
                    <a:pt x="559816" y="778764"/>
                  </a:cubicBezTo>
                  <a:cubicBezTo>
                    <a:pt x="433070" y="778764"/>
                    <a:pt x="361442" y="662178"/>
                    <a:pt x="249555" y="630809"/>
                  </a:cubicBezTo>
                  <a:cubicBezTo>
                    <a:pt x="107823" y="598551"/>
                    <a:pt x="0" y="471043"/>
                    <a:pt x="0" y="319024"/>
                  </a:cubicBezTo>
                </a:path>
              </a:pathLst>
            </a:custGeom>
            <a:solidFill>
              <a:srgbClr val="1750A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66571" y="75311"/>
              <a:ext cx="564642" cy="625983"/>
            </a:xfrm>
            <a:custGeom>
              <a:avLst/>
              <a:gdLst/>
              <a:ahLst/>
              <a:cxnLst/>
              <a:rect l="l" t="t" r="r" b="b"/>
              <a:pathLst>
                <a:path w="564642" h="625983">
                  <a:moveTo>
                    <a:pt x="407924" y="18923"/>
                  </a:moveTo>
                  <a:cubicBezTo>
                    <a:pt x="407924" y="8636"/>
                    <a:pt x="416560" y="0"/>
                    <a:pt x="426847" y="0"/>
                  </a:cubicBezTo>
                  <a:lnTo>
                    <a:pt x="545719" y="0"/>
                  </a:lnTo>
                  <a:cubicBezTo>
                    <a:pt x="556006" y="0"/>
                    <a:pt x="564642" y="8636"/>
                    <a:pt x="564642" y="18923"/>
                  </a:cubicBezTo>
                  <a:lnTo>
                    <a:pt x="564642" y="345694"/>
                  </a:lnTo>
                  <a:cubicBezTo>
                    <a:pt x="564642" y="503936"/>
                    <a:pt x="465455" y="625983"/>
                    <a:pt x="281940" y="625983"/>
                  </a:cubicBezTo>
                  <a:cubicBezTo>
                    <a:pt x="97663" y="625983"/>
                    <a:pt x="0" y="503936"/>
                    <a:pt x="0" y="345694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8557" y="0"/>
                  </a:lnTo>
                  <a:cubicBezTo>
                    <a:pt x="148844" y="0"/>
                    <a:pt x="157480" y="8636"/>
                    <a:pt x="157480" y="18923"/>
                  </a:cubicBezTo>
                  <a:lnTo>
                    <a:pt x="157480" y="336169"/>
                  </a:lnTo>
                  <a:cubicBezTo>
                    <a:pt x="157480" y="425196"/>
                    <a:pt x="200025" y="473964"/>
                    <a:pt x="281940" y="473964"/>
                  </a:cubicBezTo>
                  <a:cubicBezTo>
                    <a:pt x="364617" y="473964"/>
                    <a:pt x="407924" y="425196"/>
                    <a:pt x="407924" y="336169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843786" y="75311"/>
              <a:ext cx="644906" cy="614045"/>
            </a:xfrm>
            <a:custGeom>
              <a:avLst/>
              <a:gdLst/>
              <a:ahLst/>
              <a:cxnLst/>
              <a:rect l="l" t="t" r="r" b="b"/>
              <a:pathLst>
                <a:path w="644906" h="614045">
                  <a:moveTo>
                    <a:pt x="374015" y="381889"/>
                  </a:moveTo>
                  <a:lnTo>
                    <a:pt x="386588" y="374015"/>
                  </a:lnTo>
                  <a:lnTo>
                    <a:pt x="328295" y="216535"/>
                  </a:lnTo>
                  <a:cubicBezTo>
                    <a:pt x="326771" y="211074"/>
                    <a:pt x="318897" y="211074"/>
                    <a:pt x="317246" y="216535"/>
                  </a:cubicBezTo>
                  <a:lnTo>
                    <a:pt x="260604" y="366903"/>
                  </a:lnTo>
                  <a:cubicBezTo>
                    <a:pt x="258191" y="374015"/>
                    <a:pt x="262890" y="381889"/>
                    <a:pt x="270764" y="381889"/>
                  </a:cubicBezTo>
                  <a:close/>
                  <a:moveTo>
                    <a:pt x="237744" y="17272"/>
                  </a:moveTo>
                  <a:cubicBezTo>
                    <a:pt x="241681" y="6985"/>
                    <a:pt x="252730" y="0"/>
                    <a:pt x="263779" y="0"/>
                  </a:cubicBezTo>
                  <a:lnTo>
                    <a:pt x="381889" y="0"/>
                  </a:lnTo>
                  <a:cubicBezTo>
                    <a:pt x="392938" y="0"/>
                    <a:pt x="403987" y="7112"/>
                    <a:pt x="407924" y="17272"/>
                  </a:cubicBezTo>
                  <a:lnTo>
                    <a:pt x="641731" y="596773"/>
                  </a:lnTo>
                  <a:cubicBezTo>
                    <a:pt x="644906" y="604647"/>
                    <a:pt x="639318" y="614045"/>
                    <a:pt x="629920" y="614045"/>
                  </a:cubicBezTo>
                  <a:lnTo>
                    <a:pt x="496062" y="614045"/>
                  </a:lnTo>
                  <a:cubicBezTo>
                    <a:pt x="485013" y="614045"/>
                    <a:pt x="474853" y="606933"/>
                    <a:pt x="470916" y="596773"/>
                  </a:cubicBezTo>
                  <a:lnTo>
                    <a:pt x="448945" y="539242"/>
                  </a:lnTo>
                  <a:cubicBezTo>
                    <a:pt x="445770" y="530606"/>
                    <a:pt x="437134" y="524256"/>
                    <a:pt x="427736" y="524256"/>
                  </a:cubicBezTo>
                  <a:lnTo>
                    <a:pt x="217297" y="524256"/>
                  </a:lnTo>
                  <a:cubicBezTo>
                    <a:pt x="207899" y="524256"/>
                    <a:pt x="199136" y="530606"/>
                    <a:pt x="196088" y="539242"/>
                  </a:cubicBezTo>
                  <a:lnTo>
                    <a:pt x="173990" y="596773"/>
                  </a:lnTo>
                  <a:cubicBezTo>
                    <a:pt x="170053" y="607060"/>
                    <a:pt x="159766" y="614045"/>
                    <a:pt x="148844" y="614045"/>
                  </a:cubicBezTo>
                  <a:lnTo>
                    <a:pt x="14986" y="614045"/>
                  </a:lnTo>
                  <a:cubicBezTo>
                    <a:pt x="5588" y="614045"/>
                    <a:pt x="0" y="604647"/>
                    <a:pt x="3175" y="596773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539873" y="75311"/>
              <a:ext cx="451231" cy="614172"/>
            </a:xfrm>
            <a:custGeom>
              <a:avLst/>
              <a:gdLst/>
              <a:ahLst/>
              <a:cxnLst/>
              <a:rect l="l" t="t" r="r" b="b"/>
              <a:pathLst>
                <a:path w="451231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405"/>
                  </a:lnTo>
                  <a:cubicBezTo>
                    <a:pt x="156718" y="455041"/>
                    <a:pt x="163830" y="462153"/>
                    <a:pt x="172466" y="462153"/>
                  </a:cubicBezTo>
                  <a:lnTo>
                    <a:pt x="432308" y="462153"/>
                  </a:lnTo>
                  <a:cubicBezTo>
                    <a:pt x="442468" y="462153"/>
                    <a:pt x="451231" y="470789"/>
                    <a:pt x="451231" y="481076"/>
                  </a:cubicBezTo>
                  <a:lnTo>
                    <a:pt x="451231" y="595249"/>
                  </a:lnTo>
                  <a:cubicBezTo>
                    <a:pt x="451231" y="605536"/>
                    <a:pt x="442595" y="614172"/>
                    <a:pt x="432308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048508" y="75311"/>
              <a:ext cx="451231" cy="614172"/>
            </a:xfrm>
            <a:custGeom>
              <a:avLst/>
              <a:gdLst/>
              <a:ahLst/>
              <a:cxnLst/>
              <a:rect l="l" t="t" r="r" b="b"/>
              <a:pathLst>
                <a:path w="451231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405"/>
                  </a:lnTo>
                  <a:cubicBezTo>
                    <a:pt x="156718" y="455041"/>
                    <a:pt x="163830" y="462153"/>
                    <a:pt x="172466" y="462153"/>
                  </a:cubicBezTo>
                  <a:lnTo>
                    <a:pt x="432308" y="462153"/>
                  </a:lnTo>
                  <a:cubicBezTo>
                    <a:pt x="442468" y="462153"/>
                    <a:pt x="451231" y="470789"/>
                    <a:pt x="451231" y="481076"/>
                  </a:cubicBezTo>
                  <a:lnTo>
                    <a:pt x="451231" y="595249"/>
                  </a:lnTo>
                  <a:cubicBezTo>
                    <a:pt x="451231" y="605536"/>
                    <a:pt x="442595" y="614172"/>
                    <a:pt x="432308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919093" y="74549"/>
              <a:ext cx="899922" cy="614299"/>
            </a:xfrm>
            <a:custGeom>
              <a:avLst/>
              <a:gdLst/>
              <a:ahLst/>
              <a:cxnLst/>
              <a:rect l="l" t="t" r="r" b="b"/>
              <a:pathLst>
                <a:path w="899922" h="614299">
                  <a:moveTo>
                    <a:pt x="338582" y="596138"/>
                  </a:moveTo>
                  <a:cubicBezTo>
                    <a:pt x="335407" y="607187"/>
                    <a:pt x="325247" y="614299"/>
                    <a:pt x="314198" y="614299"/>
                  </a:cubicBezTo>
                  <a:lnTo>
                    <a:pt x="188976" y="614299"/>
                  </a:lnTo>
                  <a:cubicBezTo>
                    <a:pt x="177927" y="614299"/>
                    <a:pt x="167767" y="606425"/>
                    <a:pt x="165354" y="596138"/>
                  </a:cubicBezTo>
                  <a:lnTo>
                    <a:pt x="2413" y="18161"/>
                  </a:lnTo>
                  <a:cubicBezTo>
                    <a:pt x="0" y="9525"/>
                    <a:pt x="7112" y="0"/>
                    <a:pt x="16637" y="0"/>
                  </a:cubicBezTo>
                  <a:lnTo>
                    <a:pt x="146558" y="0"/>
                  </a:lnTo>
                  <a:cubicBezTo>
                    <a:pt x="157607" y="0"/>
                    <a:pt x="167767" y="7874"/>
                    <a:pt x="170180" y="18161"/>
                  </a:cubicBezTo>
                  <a:lnTo>
                    <a:pt x="260731" y="351155"/>
                  </a:lnTo>
                  <a:cubicBezTo>
                    <a:pt x="261493" y="355092"/>
                    <a:pt x="267843" y="355854"/>
                    <a:pt x="269367" y="351155"/>
                  </a:cubicBezTo>
                  <a:lnTo>
                    <a:pt x="374015" y="18161"/>
                  </a:lnTo>
                  <a:cubicBezTo>
                    <a:pt x="377190" y="7112"/>
                    <a:pt x="387350" y="0"/>
                    <a:pt x="398399" y="0"/>
                  </a:cubicBezTo>
                  <a:lnTo>
                    <a:pt x="500761" y="0"/>
                  </a:lnTo>
                  <a:cubicBezTo>
                    <a:pt x="511810" y="0"/>
                    <a:pt x="521970" y="7112"/>
                    <a:pt x="525145" y="18161"/>
                  </a:cubicBezTo>
                  <a:lnTo>
                    <a:pt x="629920" y="350393"/>
                  </a:lnTo>
                  <a:cubicBezTo>
                    <a:pt x="631444" y="355092"/>
                    <a:pt x="637794" y="354330"/>
                    <a:pt x="638556" y="350393"/>
                  </a:cubicBezTo>
                  <a:lnTo>
                    <a:pt x="729107" y="18161"/>
                  </a:lnTo>
                  <a:cubicBezTo>
                    <a:pt x="731520" y="7874"/>
                    <a:pt x="741680" y="0"/>
                    <a:pt x="752729" y="0"/>
                  </a:cubicBezTo>
                  <a:lnTo>
                    <a:pt x="883412" y="0"/>
                  </a:lnTo>
                  <a:cubicBezTo>
                    <a:pt x="892810" y="0"/>
                    <a:pt x="899922" y="9398"/>
                    <a:pt x="897636" y="18161"/>
                  </a:cubicBezTo>
                  <a:lnTo>
                    <a:pt x="734695" y="596011"/>
                  </a:lnTo>
                  <a:cubicBezTo>
                    <a:pt x="732282" y="606298"/>
                    <a:pt x="722122" y="614172"/>
                    <a:pt x="711073" y="614172"/>
                  </a:cubicBezTo>
                  <a:lnTo>
                    <a:pt x="585851" y="614172"/>
                  </a:lnTo>
                  <a:cubicBezTo>
                    <a:pt x="574802" y="614172"/>
                    <a:pt x="564642" y="607060"/>
                    <a:pt x="561467" y="596011"/>
                  </a:cubicBezTo>
                  <a:lnTo>
                    <a:pt x="454406" y="272415"/>
                  </a:lnTo>
                  <a:cubicBezTo>
                    <a:pt x="452882" y="267716"/>
                    <a:pt x="446532" y="267716"/>
                    <a:pt x="445008" y="272415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4867910" y="74549"/>
              <a:ext cx="471678" cy="614172"/>
            </a:xfrm>
            <a:custGeom>
              <a:avLst/>
              <a:gdLst/>
              <a:ahLst/>
              <a:cxnLst/>
              <a:rect l="l" t="t" r="r" b="b"/>
              <a:pathLst>
                <a:path w="471678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452755" y="0"/>
                  </a:lnTo>
                  <a:cubicBezTo>
                    <a:pt x="463042" y="0"/>
                    <a:pt x="471678" y="8636"/>
                    <a:pt x="471678" y="18923"/>
                  </a:cubicBezTo>
                  <a:lnTo>
                    <a:pt x="471678" y="133858"/>
                  </a:lnTo>
                  <a:cubicBezTo>
                    <a:pt x="471678" y="144145"/>
                    <a:pt x="463042" y="152781"/>
                    <a:pt x="452755" y="152781"/>
                  </a:cubicBezTo>
                  <a:lnTo>
                    <a:pt x="173228" y="152781"/>
                  </a:lnTo>
                  <a:cubicBezTo>
                    <a:pt x="164592" y="152781"/>
                    <a:pt x="157480" y="159893"/>
                    <a:pt x="157480" y="168529"/>
                  </a:cubicBezTo>
                  <a:lnTo>
                    <a:pt x="157480" y="225171"/>
                  </a:lnTo>
                  <a:cubicBezTo>
                    <a:pt x="157480" y="233807"/>
                    <a:pt x="164592" y="240919"/>
                    <a:pt x="173228" y="240919"/>
                  </a:cubicBezTo>
                  <a:lnTo>
                    <a:pt x="396875" y="240919"/>
                  </a:lnTo>
                  <a:cubicBezTo>
                    <a:pt x="407162" y="240919"/>
                    <a:pt x="415798" y="249555"/>
                    <a:pt x="415798" y="259842"/>
                  </a:cubicBezTo>
                  <a:lnTo>
                    <a:pt x="415798" y="364490"/>
                  </a:lnTo>
                  <a:cubicBezTo>
                    <a:pt x="415798" y="374777"/>
                    <a:pt x="407162" y="383413"/>
                    <a:pt x="396875" y="383413"/>
                  </a:cubicBezTo>
                  <a:lnTo>
                    <a:pt x="173228" y="383413"/>
                  </a:lnTo>
                  <a:cubicBezTo>
                    <a:pt x="164592" y="383413"/>
                    <a:pt x="157480" y="390525"/>
                    <a:pt x="157480" y="399161"/>
                  </a:cubicBezTo>
                  <a:lnTo>
                    <a:pt x="157480" y="446405"/>
                  </a:lnTo>
                  <a:cubicBezTo>
                    <a:pt x="157480" y="455041"/>
                    <a:pt x="164592" y="462153"/>
                    <a:pt x="173228" y="462153"/>
                  </a:cubicBezTo>
                  <a:lnTo>
                    <a:pt x="452755" y="462153"/>
                  </a:lnTo>
                  <a:cubicBezTo>
                    <a:pt x="463042" y="462153"/>
                    <a:pt x="471678" y="470789"/>
                    <a:pt x="471678" y="481076"/>
                  </a:cubicBezTo>
                  <a:lnTo>
                    <a:pt x="471678" y="595249"/>
                  </a:lnTo>
                  <a:cubicBezTo>
                    <a:pt x="471678" y="605536"/>
                    <a:pt x="463042" y="614172"/>
                    <a:pt x="452755" y="614172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5415915" y="74549"/>
              <a:ext cx="451230" cy="614299"/>
            </a:xfrm>
            <a:custGeom>
              <a:avLst/>
              <a:gdLst/>
              <a:ahLst/>
              <a:cxnLst/>
              <a:rect l="l" t="t" r="r" b="b"/>
              <a:pathLst>
                <a:path w="451230" h="614299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532"/>
                  </a:lnTo>
                  <a:cubicBezTo>
                    <a:pt x="156718" y="455168"/>
                    <a:pt x="163830" y="462280"/>
                    <a:pt x="172466" y="462280"/>
                  </a:cubicBezTo>
                  <a:lnTo>
                    <a:pt x="432307" y="462280"/>
                  </a:lnTo>
                  <a:cubicBezTo>
                    <a:pt x="442467" y="462280"/>
                    <a:pt x="451230" y="470916"/>
                    <a:pt x="451230" y="481203"/>
                  </a:cubicBezTo>
                  <a:lnTo>
                    <a:pt x="451230" y="595376"/>
                  </a:lnTo>
                  <a:cubicBezTo>
                    <a:pt x="451230" y="605663"/>
                    <a:pt x="442594" y="614299"/>
                    <a:pt x="432307" y="614299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5924550" y="74549"/>
              <a:ext cx="451230" cy="614299"/>
            </a:xfrm>
            <a:custGeom>
              <a:avLst/>
              <a:gdLst/>
              <a:ahLst/>
              <a:cxnLst/>
              <a:rect l="l" t="t" r="r" b="b"/>
              <a:pathLst>
                <a:path w="451230" h="614299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532"/>
                  </a:lnTo>
                  <a:cubicBezTo>
                    <a:pt x="156718" y="455168"/>
                    <a:pt x="163830" y="462280"/>
                    <a:pt x="172465" y="462280"/>
                  </a:cubicBezTo>
                  <a:lnTo>
                    <a:pt x="432307" y="462280"/>
                  </a:lnTo>
                  <a:cubicBezTo>
                    <a:pt x="442467" y="462280"/>
                    <a:pt x="451230" y="470916"/>
                    <a:pt x="451230" y="481203"/>
                  </a:cubicBezTo>
                  <a:lnTo>
                    <a:pt x="451230" y="595376"/>
                  </a:lnTo>
                  <a:cubicBezTo>
                    <a:pt x="451230" y="605663"/>
                    <a:pt x="442594" y="614299"/>
                    <a:pt x="432307" y="614299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3384804" y="75311"/>
              <a:ext cx="494410" cy="614045"/>
            </a:xfrm>
            <a:custGeom>
              <a:avLst/>
              <a:gdLst/>
              <a:ahLst/>
              <a:cxnLst/>
              <a:rect l="l" t="t" r="r" b="b"/>
              <a:pathLst>
                <a:path w="494410" h="614045">
                  <a:moveTo>
                    <a:pt x="436626" y="22606"/>
                  </a:moveTo>
                  <a:lnTo>
                    <a:pt x="322707" y="209423"/>
                  </a:lnTo>
                  <a:cubicBezTo>
                    <a:pt x="319532" y="215773"/>
                    <a:pt x="310134" y="215773"/>
                    <a:pt x="306959" y="209423"/>
                  </a:cubicBezTo>
                  <a:lnTo>
                    <a:pt x="188849" y="16510"/>
                  </a:lnTo>
                  <a:cubicBezTo>
                    <a:pt x="183388" y="6223"/>
                    <a:pt x="172339" y="0"/>
                    <a:pt x="160528" y="0"/>
                  </a:cubicBezTo>
                  <a:lnTo>
                    <a:pt x="13335" y="0"/>
                  </a:lnTo>
                  <a:cubicBezTo>
                    <a:pt x="4699" y="0"/>
                    <a:pt x="0" y="8636"/>
                    <a:pt x="4699" y="15748"/>
                  </a:cubicBezTo>
                  <a:lnTo>
                    <a:pt x="228219" y="375539"/>
                  </a:lnTo>
                  <a:cubicBezTo>
                    <a:pt x="233680" y="383413"/>
                    <a:pt x="236855" y="395224"/>
                    <a:pt x="236855" y="404622"/>
                  </a:cubicBezTo>
                  <a:lnTo>
                    <a:pt x="236855" y="595122"/>
                  </a:lnTo>
                  <a:cubicBezTo>
                    <a:pt x="236855" y="605409"/>
                    <a:pt x="245491" y="614045"/>
                    <a:pt x="255778" y="614045"/>
                  </a:cubicBezTo>
                  <a:lnTo>
                    <a:pt x="374649" y="614045"/>
                  </a:lnTo>
                  <a:cubicBezTo>
                    <a:pt x="384936" y="614045"/>
                    <a:pt x="393572" y="605409"/>
                    <a:pt x="393572" y="595122"/>
                  </a:cubicBezTo>
                  <a:lnTo>
                    <a:pt x="393572" y="404622"/>
                  </a:lnTo>
                  <a:cubicBezTo>
                    <a:pt x="393572" y="395224"/>
                    <a:pt x="396747" y="383413"/>
                    <a:pt x="402208" y="375539"/>
                  </a:cubicBezTo>
                  <a:lnTo>
                    <a:pt x="494410" y="227711"/>
                  </a:lnTo>
                  <a:close/>
                </a:path>
              </a:pathLst>
            </a:custGeom>
            <a:solidFill>
              <a:srgbClr val="1750A3"/>
            </a:solidFill>
          </p:spPr>
        </p:sp>
      </p:grpSp>
      <p:sp>
        <p:nvSpPr>
          <p:cNvPr id="30" name="Freeform 30"/>
          <p:cNvSpPr/>
          <p:nvPr/>
        </p:nvSpPr>
        <p:spPr>
          <a:xfrm rot="217248">
            <a:off x="10918091" y="-3005106"/>
            <a:ext cx="11528561" cy="3708198"/>
          </a:xfrm>
          <a:custGeom>
            <a:avLst/>
            <a:gdLst/>
            <a:ahLst/>
            <a:cxnLst/>
            <a:rect l="l" t="t" r="r" b="b"/>
            <a:pathLst>
              <a:path w="11528561" h="3708198">
                <a:moveTo>
                  <a:pt x="0" y="0"/>
                </a:moveTo>
                <a:lnTo>
                  <a:pt x="11528561" y="0"/>
                </a:lnTo>
                <a:lnTo>
                  <a:pt x="11528561" y="3708199"/>
                </a:lnTo>
                <a:lnTo>
                  <a:pt x="0" y="3708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1953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DBE7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878332" y="821853"/>
            <a:ext cx="8310312" cy="1168845"/>
            <a:chOff x="0" y="0"/>
            <a:chExt cx="6439281" cy="905688"/>
          </a:xfrm>
        </p:grpSpPr>
        <p:sp>
          <p:nvSpPr>
            <p:cNvPr id="6" name="Freeform 6"/>
            <p:cNvSpPr/>
            <p:nvPr/>
          </p:nvSpPr>
          <p:spPr>
            <a:xfrm>
              <a:off x="63500" y="75311"/>
              <a:ext cx="471678" cy="614172"/>
            </a:xfrm>
            <a:custGeom>
              <a:avLst/>
              <a:gdLst/>
              <a:ahLst/>
              <a:cxnLst/>
              <a:rect l="l" t="t" r="r" b="b"/>
              <a:pathLst>
                <a:path w="471678" h="614172">
                  <a:moveTo>
                    <a:pt x="18923" y="614172"/>
                  </a:moveTo>
                  <a:cubicBezTo>
                    <a:pt x="8636" y="614172"/>
                    <a:pt x="0" y="605409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452755" y="0"/>
                  </a:lnTo>
                  <a:cubicBezTo>
                    <a:pt x="463042" y="0"/>
                    <a:pt x="471678" y="8636"/>
                    <a:pt x="471678" y="18923"/>
                  </a:cubicBezTo>
                  <a:lnTo>
                    <a:pt x="471678" y="133858"/>
                  </a:lnTo>
                  <a:cubicBezTo>
                    <a:pt x="471678" y="144018"/>
                    <a:pt x="463042" y="152781"/>
                    <a:pt x="452755" y="152781"/>
                  </a:cubicBezTo>
                  <a:lnTo>
                    <a:pt x="173228" y="152781"/>
                  </a:lnTo>
                  <a:cubicBezTo>
                    <a:pt x="164592" y="152781"/>
                    <a:pt x="157480" y="159893"/>
                    <a:pt x="157480" y="168529"/>
                  </a:cubicBezTo>
                  <a:lnTo>
                    <a:pt x="157480" y="225171"/>
                  </a:lnTo>
                  <a:cubicBezTo>
                    <a:pt x="157480" y="233807"/>
                    <a:pt x="164592" y="240919"/>
                    <a:pt x="173228" y="240919"/>
                  </a:cubicBezTo>
                  <a:lnTo>
                    <a:pt x="396875" y="240919"/>
                  </a:lnTo>
                  <a:cubicBezTo>
                    <a:pt x="407162" y="240919"/>
                    <a:pt x="415798" y="249555"/>
                    <a:pt x="415798" y="259842"/>
                  </a:cubicBezTo>
                  <a:lnTo>
                    <a:pt x="415798" y="364617"/>
                  </a:lnTo>
                  <a:cubicBezTo>
                    <a:pt x="415798" y="374904"/>
                    <a:pt x="407162" y="383540"/>
                    <a:pt x="396875" y="383540"/>
                  </a:cubicBezTo>
                  <a:lnTo>
                    <a:pt x="173228" y="383540"/>
                  </a:lnTo>
                  <a:cubicBezTo>
                    <a:pt x="164592" y="383540"/>
                    <a:pt x="157480" y="390652"/>
                    <a:pt x="157480" y="399288"/>
                  </a:cubicBezTo>
                  <a:lnTo>
                    <a:pt x="157480" y="446532"/>
                  </a:lnTo>
                  <a:cubicBezTo>
                    <a:pt x="157480" y="455168"/>
                    <a:pt x="164592" y="462280"/>
                    <a:pt x="173228" y="462280"/>
                  </a:cubicBezTo>
                  <a:lnTo>
                    <a:pt x="452755" y="462280"/>
                  </a:lnTo>
                  <a:cubicBezTo>
                    <a:pt x="463042" y="462280"/>
                    <a:pt x="471678" y="470916"/>
                    <a:pt x="471678" y="481203"/>
                  </a:cubicBezTo>
                  <a:lnTo>
                    <a:pt x="471678" y="595249"/>
                  </a:lnTo>
                  <a:cubicBezTo>
                    <a:pt x="471678" y="605536"/>
                    <a:pt x="463042" y="614172"/>
                    <a:pt x="452755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571373" y="63500"/>
              <a:ext cx="725932" cy="778764"/>
            </a:xfrm>
            <a:custGeom>
              <a:avLst/>
              <a:gdLst/>
              <a:ahLst/>
              <a:cxnLst/>
              <a:rect l="l" t="t" r="r" b="b"/>
              <a:pathLst>
                <a:path w="725932" h="778764">
                  <a:moveTo>
                    <a:pt x="159004" y="318897"/>
                  </a:moveTo>
                  <a:cubicBezTo>
                    <a:pt x="159004" y="411861"/>
                    <a:pt x="229870" y="485775"/>
                    <a:pt x="318897" y="485775"/>
                  </a:cubicBezTo>
                  <a:cubicBezTo>
                    <a:pt x="409448" y="485775"/>
                    <a:pt x="478663" y="411734"/>
                    <a:pt x="478663" y="318897"/>
                  </a:cubicBezTo>
                  <a:cubicBezTo>
                    <a:pt x="478663" y="226060"/>
                    <a:pt x="409448" y="151892"/>
                    <a:pt x="318897" y="151892"/>
                  </a:cubicBezTo>
                  <a:cubicBezTo>
                    <a:pt x="229870" y="151892"/>
                    <a:pt x="159004" y="225933"/>
                    <a:pt x="159004" y="318770"/>
                  </a:cubicBezTo>
                  <a:moveTo>
                    <a:pt x="0" y="318770"/>
                  </a:moveTo>
                  <a:cubicBezTo>
                    <a:pt x="0" y="143256"/>
                    <a:pt x="144907" y="0"/>
                    <a:pt x="318897" y="0"/>
                  </a:cubicBezTo>
                  <a:cubicBezTo>
                    <a:pt x="494411" y="0"/>
                    <a:pt x="637794" y="143256"/>
                    <a:pt x="637794" y="318897"/>
                  </a:cubicBezTo>
                  <a:cubicBezTo>
                    <a:pt x="637794" y="430657"/>
                    <a:pt x="579501" y="529082"/>
                    <a:pt x="492887" y="585851"/>
                  </a:cubicBezTo>
                  <a:lnTo>
                    <a:pt x="487426" y="598424"/>
                  </a:lnTo>
                  <a:cubicBezTo>
                    <a:pt x="515747" y="617347"/>
                    <a:pt x="536194" y="626745"/>
                    <a:pt x="559054" y="626745"/>
                  </a:cubicBezTo>
                  <a:cubicBezTo>
                    <a:pt x="565404" y="626745"/>
                    <a:pt x="584200" y="625221"/>
                    <a:pt x="599948" y="613410"/>
                  </a:cubicBezTo>
                  <a:cubicBezTo>
                    <a:pt x="610997" y="604774"/>
                    <a:pt x="619633" y="604774"/>
                    <a:pt x="629920" y="613410"/>
                  </a:cubicBezTo>
                  <a:lnTo>
                    <a:pt x="717296" y="684276"/>
                  </a:lnTo>
                  <a:cubicBezTo>
                    <a:pt x="725170" y="689737"/>
                    <a:pt x="725932" y="703199"/>
                    <a:pt x="719709" y="710311"/>
                  </a:cubicBezTo>
                  <a:cubicBezTo>
                    <a:pt x="675640" y="759968"/>
                    <a:pt x="610997" y="778764"/>
                    <a:pt x="559816" y="778764"/>
                  </a:cubicBezTo>
                  <a:cubicBezTo>
                    <a:pt x="433070" y="778764"/>
                    <a:pt x="361442" y="662178"/>
                    <a:pt x="249555" y="630809"/>
                  </a:cubicBezTo>
                  <a:cubicBezTo>
                    <a:pt x="107823" y="598551"/>
                    <a:pt x="0" y="471043"/>
                    <a:pt x="0" y="319024"/>
                  </a:cubicBezTo>
                </a:path>
              </a:pathLst>
            </a:custGeom>
            <a:solidFill>
              <a:srgbClr val="1750A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66571" y="75311"/>
              <a:ext cx="564642" cy="625983"/>
            </a:xfrm>
            <a:custGeom>
              <a:avLst/>
              <a:gdLst/>
              <a:ahLst/>
              <a:cxnLst/>
              <a:rect l="l" t="t" r="r" b="b"/>
              <a:pathLst>
                <a:path w="564642" h="625983">
                  <a:moveTo>
                    <a:pt x="407924" y="18923"/>
                  </a:moveTo>
                  <a:cubicBezTo>
                    <a:pt x="407924" y="8636"/>
                    <a:pt x="416560" y="0"/>
                    <a:pt x="426847" y="0"/>
                  </a:cubicBezTo>
                  <a:lnTo>
                    <a:pt x="545719" y="0"/>
                  </a:lnTo>
                  <a:cubicBezTo>
                    <a:pt x="556006" y="0"/>
                    <a:pt x="564642" y="8636"/>
                    <a:pt x="564642" y="18923"/>
                  </a:cubicBezTo>
                  <a:lnTo>
                    <a:pt x="564642" y="345694"/>
                  </a:lnTo>
                  <a:cubicBezTo>
                    <a:pt x="564642" y="503936"/>
                    <a:pt x="465455" y="625983"/>
                    <a:pt x="281940" y="625983"/>
                  </a:cubicBezTo>
                  <a:cubicBezTo>
                    <a:pt x="97663" y="625983"/>
                    <a:pt x="0" y="503936"/>
                    <a:pt x="0" y="345694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8557" y="0"/>
                  </a:lnTo>
                  <a:cubicBezTo>
                    <a:pt x="148844" y="0"/>
                    <a:pt x="157480" y="8636"/>
                    <a:pt x="157480" y="18923"/>
                  </a:cubicBezTo>
                  <a:lnTo>
                    <a:pt x="157480" y="336169"/>
                  </a:lnTo>
                  <a:cubicBezTo>
                    <a:pt x="157480" y="425196"/>
                    <a:pt x="200025" y="473964"/>
                    <a:pt x="281940" y="473964"/>
                  </a:cubicBezTo>
                  <a:cubicBezTo>
                    <a:pt x="364617" y="473964"/>
                    <a:pt x="407924" y="425196"/>
                    <a:pt x="407924" y="336169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843786" y="75311"/>
              <a:ext cx="644906" cy="614045"/>
            </a:xfrm>
            <a:custGeom>
              <a:avLst/>
              <a:gdLst/>
              <a:ahLst/>
              <a:cxnLst/>
              <a:rect l="l" t="t" r="r" b="b"/>
              <a:pathLst>
                <a:path w="644906" h="614045">
                  <a:moveTo>
                    <a:pt x="374015" y="381889"/>
                  </a:moveTo>
                  <a:lnTo>
                    <a:pt x="386588" y="374015"/>
                  </a:lnTo>
                  <a:lnTo>
                    <a:pt x="328295" y="216535"/>
                  </a:lnTo>
                  <a:cubicBezTo>
                    <a:pt x="326771" y="211074"/>
                    <a:pt x="318897" y="211074"/>
                    <a:pt x="317246" y="216535"/>
                  </a:cubicBezTo>
                  <a:lnTo>
                    <a:pt x="260604" y="366903"/>
                  </a:lnTo>
                  <a:cubicBezTo>
                    <a:pt x="258191" y="374015"/>
                    <a:pt x="262890" y="381889"/>
                    <a:pt x="270764" y="381889"/>
                  </a:cubicBezTo>
                  <a:close/>
                  <a:moveTo>
                    <a:pt x="237744" y="17272"/>
                  </a:moveTo>
                  <a:cubicBezTo>
                    <a:pt x="241681" y="6985"/>
                    <a:pt x="252730" y="0"/>
                    <a:pt x="263779" y="0"/>
                  </a:cubicBezTo>
                  <a:lnTo>
                    <a:pt x="381889" y="0"/>
                  </a:lnTo>
                  <a:cubicBezTo>
                    <a:pt x="392938" y="0"/>
                    <a:pt x="403987" y="7112"/>
                    <a:pt x="407924" y="17272"/>
                  </a:cubicBezTo>
                  <a:lnTo>
                    <a:pt x="641731" y="596773"/>
                  </a:lnTo>
                  <a:cubicBezTo>
                    <a:pt x="644906" y="604647"/>
                    <a:pt x="639318" y="614045"/>
                    <a:pt x="629920" y="614045"/>
                  </a:cubicBezTo>
                  <a:lnTo>
                    <a:pt x="496062" y="614045"/>
                  </a:lnTo>
                  <a:cubicBezTo>
                    <a:pt x="485013" y="614045"/>
                    <a:pt x="474853" y="606933"/>
                    <a:pt x="470916" y="596773"/>
                  </a:cubicBezTo>
                  <a:lnTo>
                    <a:pt x="448945" y="539242"/>
                  </a:lnTo>
                  <a:cubicBezTo>
                    <a:pt x="445770" y="530606"/>
                    <a:pt x="437134" y="524256"/>
                    <a:pt x="427736" y="524256"/>
                  </a:cubicBezTo>
                  <a:lnTo>
                    <a:pt x="217297" y="524256"/>
                  </a:lnTo>
                  <a:cubicBezTo>
                    <a:pt x="207899" y="524256"/>
                    <a:pt x="199136" y="530606"/>
                    <a:pt x="196088" y="539242"/>
                  </a:cubicBezTo>
                  <a:lnTo>
                    <a:pt x="173990" y="596773"/>
                  </a:lnTo>
                  <a:cubicBezTo>
                    <a:pt x="170053" y="607060"/>
                    <a:pt x="159766" y="614045"/>
                    <a:pt x="148844" y="614045"/>
                  </a:cubicBezTo>
                  <a:lnTo>
                    <a:pt x="14986" y="614045"/>
                  </a:lnTo>
                  <a:cubicBezTo>
                    <a:pt x="5588" y="614045"/>
                    <a:pt x="0" y="604647"/>
                    <a:pt x="3175" y="596773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39873" y="75311"/>
              <a:ext cx="451231" cy="614172"/>
            </a:xfrm>
            <a:custGeom>
              <a:avLst/>
              <a:gdLst/>
              <a:ahLst/>
              <a:cxnLst/>
              <a:rect l="l" t="t" r="r" b="b"/>
              <a:pathLst>
                <a:path w="451231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405"/>
                  </a:lnTo>
                  <a:cubicBezTo>
                    <a:pt x="156718" y="455041"/>
                    <a:pt x="163830" y="462153"/>
                    <a:pt x="172466" y="462153"/>
                  </a:cubicBezTo>
                  <a:lnTo>
                    <a:pt x="432308" y="462153"/>
                  </a:lnTo>
                  <a:cubicBezTo>
                    <a:pt x="442468" y="462153"/>
                    <a:pt x="451231" y="470789"/>
                    <a:pt x="451231" y="481076"/>
                  </a:cubicBezTo>
                  <a:lnTo>
                    <a:pt x="451231" y="595249"/>
                  </a:lnTo>
                  <a:cubicBezTo>
                    <a:pt x="451231" y="605536"/>
                    <a:pt x="442595" y="614172"/>
                    <a:pt x="432308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048508" y="75311"/>
              <a:ext cx="451231" cy="614172"/>
            </a:xfrm>
            <a:custGeom>
              <a:avLst/>
              <a:gdLst/>
              <a:ahLst/>
              <a:cxnLst/>
              <a:rect l="l" t="t" r="r" b="b"/>
              <a:pathLst>
                <a:path w="451231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405"/>
                  </a:lnTo>
                  <a:cubicBezTo>
                    <a:pt x="156718" y="455041"/>
                    <a:pt x="163830" y="462153"/>
                    <a:pt x="172466" y="462153"/>
                  </a:cubicBezTo>
                  <a:lnTo>
                    <a:pt x="432308" y="462153"/>
                  </a:lnTo>
                  <a:cubicBezTo>
                    <a:pt x="442468" y="462153"/>
                    <a:pt x="451231" y="470789"/>
                    <a:pt x="451231" y="481076"/>
                  </a:cubicBezTo>
                  <a:lnTo>
                    <a:pt x="451231" y="595249"/>
                  </a:lnTo>
                  <a:cubicBezTo>
                    <a:pt x="451231" y="605536"/>
                    <a:pt x="442595" y="614172"/>
                    <a:pt x="432308" y="614172"/>
                  </a:cubicBezTo>
                  <a:close/>
                </a:path>
              </a:pathLst>
            </a:custGeom>
            <a:solidFill>
              <a:srgbClr val="1750A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919093" y="74549"/>
              <a:ext cx="899922" cy="614299"/>
            </a:xfrm>
            <a:custGeom>
              <a:avLst/>
              <a:gdLst/>
              <a:ahLst/>
              <a:cxnLst/>
              <a:rect l="l" t="t" r="r" b="b"/>
              <a:pathLst>
                <a:path w="899922" h="614299">
                  <a:moveTo>
                    <a:pt x="338582" y="596138"/>
                  </a:moveTo>
                  <a:cubicBezTo>
                    <a:pt x="335407" y="607187"/>
                    <a:pt x="325247" y="614299"/>
                    <a:pt x="314198" y="614299"/>
                  </a:cubicBezTo>
                  <a:lnTo>
                    <a:pt x="188976" y="614299"/>
                  </a:lnTo>
                  <a:cubicBezTo>
                    <a:pt x="177927" y="614299"/>
                    <a:pt x="167767" y="606425"/>
                    <a:pt x="165354" y="596138"/>
                  </a:cubicBezTo>
                  <a:lnTo>
                    <a:pt x="2413" y="18161"/>
                  </a:lnTo>
                  <a:cubicBezTo>
                    <a:pt x="0" y="9525"/>
                    <a:pt x="7112" y="0"/>
                    <a:pt x="16637" y="0"/>
                  </a:cubicBezTo>
                  <a:lnTo>
                    <a:pt x="146558" y="0"/>
                  </a:lnTo>
                  <a:cubicBezTo>
                    <a:pt x="157607" y="0"/>
                    <a:pt x="167767" y="7874"/>
                    <a:pt x="170180" y="18161"/>
                  </a:cubicBezTo>
                  <a:lnTo>
                    <a:pt x="260731" y="351155"/>
                  </a:lnTo>
                  <a:cubicBezTo>
                    <a:pt x="261493" y="355092"/>
                    <a:pt x="267843" y="355854"/>
                    <a:pt x="269367" y="351155"/>
                  </a:cubicBezTo>
                  <a:lnTo>
                    <a:pt x="374015" y="18161"/>
                  </a:lnTo>
                  <a:cubicBezTo>
                    <a:pt x="377190" y="7112"/>
                    <a:pt x="387350" y="0"/>
                    <a:pt x="398399" y="0"/>
                  </a:cubicBezTo>
                  <a:lnTo>
                    <a:pt x="500761" y="0"/>
                  </a:lnTo>
                  <a:cubicBezTo>
                    <a:pt x="511810" y="0"/>
                    <a:pt x="521970" y="7112"/>
                    <a:pt x="525145" y="18161"/>
                  </a:cubicBezTo>
                  <a:lnTo>
                    <a:pt x="629920" y="350393"/>
                  </a:lnTo>
                  <a:cubicBezTo>
                    <a:pt x="631444" y="355092"/>
                    <a:pt x="637794" y="354330"/>
                    <a:pt x="638556" y="350393"/>
                  </a:cubicBezTo>
                  <a:lnTo>
                    <a:pt x="729107" y="18161"/>
                  </a:lnTo>
                  <a:cubicBezTo>
                    <a:pt x="731520" y="7874"/>
                    <a:pt x="741680" y="0"/>
                    <a:pt x="752729" y="0"/>
                  </a:cubicBezTo>
                  <a:lnTo>
                    <a:pt x="883412" y="0"/>
                  </a:lnTo>
                  <a:cubicBezTo>
                    <a:pt x="892810" y="0"/>
                    <a:pt x="899922" y="9398"/>
                    <a:pt x="897636" y="18161"/>
                  </a:cubicBezTo>
                  <a:lnTo>
                    <a:pt x="734695" y="596011"/>
                  </a:lnTo>
                  <a:cubicBezTo>
                    <a:pt x="732282" y="606298"/>
                    <a:pt x="722122" y="614172"/>
                    <a:pt x="711073" y="614172"/>
                  </a:cubicBezTo>
                  <a:lnTo>
                    <a:pt x="585851" y="614172"/>
                  </a:lnTo>
                  <a:cubicBezTo>
                    <a:pt x="574802" y="614172"/>
                    <a:pt x="564642" y="607060"/>
                    <a:pt x="561467" y="596011"/>
                  </a:cubicBezTo>
                  <a:lnTo>
                    <a:pt x="454406" y="272415"/>
                  </a:lnTo>
                  <a:cubicBezTo>
                    <a:pt x="452882" y="267716"/>
                    <a:pt x="446532" y="267716"/>
                    <a:pt x="445008" y="272415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867910" y="74549"/>
              <a:ext cx="471678" cy="614172"/>
            </a:xfrm>
            <a:custGeom>
              <a:avLst/>
              <a:gdLst/>
              <a:ahLst/>
              <a:cxnLst/>
              <a:rect l="l" t="t" r="r" b="b"/>
              <a:pathLst>
                <a:path w="471678" h="614172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452755" y="0"/>
                  </a:lnTo>
                  <a:cubicBezTo>
                    <a:pt x="463042" y="0"/>
                    <a:pt x="471678" y="8636"/>
                    <a:pt x="471678" y="18923"/>
                  </a:cubicBezTo>
                  <a:lnTo>
                    <a:pt x="471678" y="133858"/>
                  </a:lnTo>
                  <a:cubicBezTo>
                    <a:pt x="471678" y="144145"/>
                    <a:pt x="463042" y="152781"/>
                    <a:pt x="452755" y="152781"/>
                  </a:cubicBezTo>
                  <a:lnTo>
                    <a:pt x="173228" y="152781"/>
                  </a:lnTo>
                  <a:cubicBezTo>
                    <a:pt x="164592" y="152781"/>
                    <a:pt x="157480" y="159893"/>
                    <a:pt x="157480" y="168529"/>
                  </a:cubicBezTo>
                  <a:lnTo>
                    <a:pt x="157480" y="225171"/>
                  </a:lnTo>
                  <a:cubicBezTo>
                    <a:pt x="157480" y="233807"/>
                    <a:pt x="164592" y="240919"/>
                    <a:pt x="173228" y="240919"/>
                  </a:cubicBezTo>
                  <a:lnTo>
                    <a:pt x="396875" y="240919"/>
                  </a:lnTo>
                  <a:cubicBezTo>
                    <a:pt x="407162" y="240919"/>
                    <a:pt x="415798" y="249555"/>
                    <a:pt x="415798" y="259842"/>
                  </a:cubicBezTo>
                  <a:lnTo>
                    <a:pt x="415798" y="364490"/>
                  </a:lnTo>
                  <a:cubicBezTo>
                    <a:pt x="415798" y="374777"/>
                    <a:pt x="407162" y="383413"/>
                    <a:pt x="396875" y="383413"/>
                  </a:cubicBezTo>
                  <a:lnTo>
                    <a:pt x="173228" y="383413"/>
                  </a:lnTo>
                  <a:cubicBezTo>
                    <a:pt x="164592" y="383413"/>
                    <a:pt x="157480" y="390525"/>
                    <a:pt x="157480" y="399161"/>
                  </a:cubicBezTo>
                  <a:lnTo>
                    <a:pt x="157480" y="446405"/>
                  </a:lnTo>
                  <a:cubicBezTo>
                    <a:pt x="157480" y="455041"/>
                    <a:pt x="164592" y="462153"/>
                    <a:pt x="173228" y="462153"/>
                  </a:cubicBezTo>
                  <a:lnTo>
                    <a:pt x="452755" y="462153"/>
                  </a:lnTo>
                  <a:cubicBezTo>
                    <a:pt x="463042" y="462153"/>
                    <a:pt x="471678" y="470789"/>
                    <a:pt x="471678" y="481076"/>
                  </a:cubicBezTo>
                  <a:lnTo>
                    <a:pt x="471678" y="595249"/>
                  </a:lnTo>
                  <a:cubicBezTo>
                    <a:pt x="471678" y="605536"/>
                    <a:pt x="463042" y="614172"/>
                    <a:pt x="452755" y="614172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5415915" y="74549"/>
              <a:ext cx="451230" cy="614299"/>
            </a:xfrm>
            <a:custGeom>
              <a:avLst/>
              <a:gdLst/>
              <a:ahLst/>
              <a:cxnLst/>
              <a:rect l="l" t="t" r="r" b="b"/>
              <a:pathLst>
                <a:path w="451230" h="614299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532"/>
                  </a:lnTo>
                  <a:cubicBezTo>
                    <a:pt x="156718" y="455168"/>
                    <a:pt x="163830" y="462280"/>
                    <a:pt x="172466" y="462280"/>
                  </a:cubicBezTo>
                  <a:lnTo>
                    <a:pt x="432307" y="462280"/>
                  </a:lnTo>
                  <a:cubicBezTo>
                    <a:pt x="442467" y="462280"/>
                    <a:pt x="451230" y="470916"/>
                    <a:pt x="451230" y="481203"/>
                  </a:cubicBezTo>
                  <a:lnTo>
                    <a:pt x="451230" y="595376"/>
                  </a:lnTo>
                  <a:cubicBezTo>
                    <a:pt x="451230" y="605663"/>
                    <a:pt x="442594" y="614299"/>
                    <a:pt x="432307" y="614299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5924550" y="74549"/>
              <a:ext cx="451230" cy="614299"/>
            </a:xfrm>
            <a:custGeom>
              <a:avLst/>
              <a:gdLst/>
              <a:ahLst/>
              <a:cxnLst/>
              <a:rect l="l" t="t" r="r" b="b"/>
              <a:pathLst>
                <a:path w="451230" h="614299">
                  <a:moveTo>
                    <a:pt x="18923" y="614172"/>
                  </a:moveTo>
                  <a:cubicBezTo>
                    <a:pt x="8636" y="614172"/>
                    <a:pt x="0" y="605536"/>
                    <a:pt x="0" y="595249"/>
                  </a:cubicBezTo>
                  <a:lnTo>
                    <a:pt x="0" y="18923"/>
                  </a:lnTo>
                  <a:cubicBezTo>
                    <a:pt x="0" y="8636"/>
                    <a:pt x="8636" y="0"/>
                    <a:pt x="18923" y="0"/>
                  </a:cubicBezTo>
                  <a:lnTo>
                    <a:pt x="137795" y="0"/>
                  </a:lnTo>
                  <a:cubicBezTo>
                    <a:pt x="148082" y="0"/>
                    <a:pt x="156718" y="8636"/>
                    <a:pt x="156718" y="18923"/>
                  </a:cubicBezTo>
                  <a:lnTo>
                    <a:pt x="156718" y="446532"/>
                  </a:lnTo>
                  <a:cubicBezTo>
                    <a:pt x="156718" y="455168"/>
                    <a:pt x="163830" y="462280"/>
                    <a:pt x="172465" y="462280"/>
                  </a:cubicBezTo>
                  <a:lnTo>
                    <a:pt x="432307" y="462280"/>
                  </a:lnTo>
                  <a:cubicBezTo>
                    <a:pt x="442467" y="462280"/>
                    <a:pt x="451230" y="470916"/>
                    <a:pt x="451230" y="481203"/>
                  </a:cubicBezTo>
                  <a:lnTo>
                    <a:pt x="451230" y="595376"/>
                  </a:lnTo>
                  <a:cubicBezTo>
                    <a:pt x="451230" y="605663"/>
                    <a:pt x="442594" y="614299"/>
                    <a:pt x="432307" y="614299"/>
                  </a:cubicBez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384804" y="75311"/>
              <a:ext cx="494410" cy="614045"/>
            </a:xfrm>
            <a:custGeom>
              <a:avLst/>
              <a:gdLst/>
              <a:ahLst/>
              <a:cxnLst/>
              <a:rect l="l" t="t" r="r" b="b"/>
              <a:pathLst>
                <a:path w="494410" h="614045">
                  <a:moveTo>
                    <a:pt x="436626" y="22606"/>
                  </a:moveTo>
                  <a:lnTo>
                    <a:pt x="322707" y="209423"/>
                  </a:lnTo>
                  <a:cubicBezTo>
                    <a:pt x="319532" y="215773"/>
                    <a:pt x="310134" y="215773"/>
                    <a:pt x="306959" y="209423"/>
                  </a:cubicBezTo>
                  <a:lnTo>
                    <a:pt x="188849" y="16510"/>
                  </a:lnTo>
                  <a:cubicBezTo>
                    <a:pt x="183388" y="6223"/>
                    <a:pt x="172339" y="0"/>
                    <a:pt x="160528" y="0"/>
                  </a:cubicBezTo>
                  <a:lnTo>
                    <a:pt x="13335" y="0"/>
                  </a:lnTo>
                  <a:cubicBezTo>
                    <a:pt x="4699" y="0"/>
                    <a:pt x="0" y="8636"/>
                    <a:pt x="4699" y="15748"/>
                  </a:cubicBezTo>
                  <a:lnTo>
                    <a:pt x="228219" y="375539"/>
                  </a:lnTo>
                  <a:cubicBezTo>
                    <a:pt x="233680" y="383413"/>
                    <a:pt x="236855" y="395224"/>
                    <a:pt x="236855" y="404622"/>
                  </a:cubicBezTo>
                  <a:lnTo>
                    <a:pt x="236855" y="595122"/>
                  </a:lnTo>
                  <a:cubicBezTo>
                    <a:pt x="236855" y="605409"/>
                    <a:pt x="245491" y="614045"/>
                    <a:pt x="255778" y="614045"/>
                  </a:cubicBezTo>
                  <a:lnTo>
                    <a:pt x="374649" y="614045"/>
                  </a:lnTo>
                  <a:cubicBezTo>
                    <a:pt x="384936" y="614045"/>
                    <a:pt x="393572" y="605409"/>
                    <a:pt x="393572" y="595122"/>
                  </a:cubicBezTo>
                  <a:lnTo>
                    <a:pt x="393572" y="404622"/>
                  </a:lnTo>
                  <a:cubicBezTo>
                    <a:pt x="393572" y="395224"/>
                    <a:pt x="396747" y="383413"/>
                    <a:pt x="402208" y="375539"/>
                  </a:cubicBezTo>
                  <a:lnTo>
                    <a:pt x="494410" y="227711"/>
                  </a:lnTo>
                  <a:close/>
                </a:path>
              </a:pathLst>
            </a:custGeom>
            <a:solidFill>
              <a:srgbClr val="1750A3"/>
            </a:solidFill>
          </p:spPr>
        </p:sp>
      </p:grpSp>
      <p:sp>
        <p:nvSpPr>
          <p:cNvPr id="17" name="Freeform 17"/>
          <p:cNvSpPr/>
          <p:nvPr/>
        </p:nvSpPr>
        <p:spPr>
          <a:xfrm rot="4630159">
            <a:off x="12131844" y="879923"/>
            <a:ext cx="12503606" cy="3297826"/>
          </a:xfrm>
          <a:custGeom>
            <a:avLst/>
            <a:gdLst/>
            <a:ahLst/>
            <a:cxnLst/>
            <a:rect l="l" t="t" r="r" b="b"/>
            <a:pathLst>
              <a:path w="12503606" h="3297826">
                <a:moveTo>
                  <a:pt x="0" y="0"/>
                </a:moveTo>
                <a:lnTo>
                  <a:pt x="12503606" y="0"/>
                </a:lnTo>
                <a:lnTo>
                  <a:pt x="12503606" y="3297826"/>
                </a:lnTo>
                <a:lnTo>
                  <a:pt x="0" y="3297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71550" y="2216848"/>
            <a:ext cx="8855242" cy="648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9"/>
              </a:lnSpc>
            </a:pPr>
            <a:r>
              <a:rPr lang="en-US" sz="3499">
                <a:solidFill>
                  <a:srgbClr val="FFFFFF"/>
                </a:solidFill>
                <a:latin typeface="Montserrat Bold"/>
              </a:rPr>
              <a:t>Equally Well is a movement around the shared goal of improving the physical health and wellbeing of people with a lived experience of mental health issues and promoting equity of access to physical health care as a basic human right.</a:t>
            </a:r>
          </a:p>
          <a:p>
            <a:pPr>
              <a:lnSpc>
                <a:spcPts val="4689"/>
              </a:lnSpc>
            </a:pPr>
            <a:endParaRPr lang="en-US" sz="3499">
              <a:solidFill>
                <a:srgbClr val="FFFFFF"/>
              </a:solidFill>
              <a:latin typeface="Montserrat Bold"/>
            </a:endParaRPr>
          </a:p>
          <a:p>
            <a:pPr>
              <a:lnSpc>
                <a:spcPts val="4689"/>
              </a:lnSpc>
            </a:pPr>
            <a:r>
              <a:rPr lang="en-US" sz="3499">
                <a:solidFill>
                  <a:srgbClr val="FFFFFF"/>
                </a:solidFill>
                <a:latin typeface="Montserrat Bold"/>
              </a:rPr>
              <a:t>Equally Well is anyone who works together to improve physical health for people living with mental illness.</a:t>
            </a:r>
          </a:p>
        </p:txBody>
      </p:sp>
      <p:sp>
        <p:nvSpPr>
          <p:cNvPr id="19" name="Freeform 19"/>
          <p:cNvSpPr/>
          <p:nvPr/>
        </p:nvSpPr>
        <p:spPr>
          <a:xfrm rot="217248">
            <a:off x="1200850" y="8634784"/>
            <a:ext cx="7199895" cy="3202995"/>
          </a:xfrm>
          <a:custGeom>
            <a:avLst/>
            <a:gdLst/>
            <a:ahLst/>
            <a:cxnLst/>
            <a:rect l="l" t="t" r="r" b="b"/>
            <a:pathLst>
              <a:path w="7199895" h="3202995">
                <a:moveTo>
                  <a:pt x="0" y="0"/>
                </a:moveTo>
                <a:lnTo>
                  <a:pt x="7199896" y="0"/>
                </a:lnTo>
                <a:lnTo>
                  <a:pt x="7199896" y="3202995"/>
                </a:lnTo>
                <a:lnTo>
                  <a:pt x="0" y="3202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4792" t="-11920" r="-3398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6873460" y="8965815"/>
            <a:ext cx="1503908" cy="1503908"/>
            <a:chOff x="0" y="0"/>
            <a:chExt cx="2005210" cy="20052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05210" cy="2005210"/>
            </a:xfrm>
            <a:custGeom>
              <a:avLst/>
              <a:gdLst/>
              <a:ahLst/>
              <a:cxnLst/>
              <a:rect l="l" t="t" r="r" b="b"/>
              <a:pathLst>
                <a:path w="2005210" h="2005210">
                  <a:moveTo>
                    <a:pt x="0" y="0"/>
                  </a:moveTo>
                  <a:lnTo>
                    <a:pt x="2005210" y="0"/>
                  </a:lnTo>
                  <a:lnTo>
                    <a:pt x="2005210" y="2005210"/>
                  </a:lnTo>
                  <a:lnTo>
                    <a:pt x="0" y="2005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999"/>
              </a:blip>
              <a:stretch>
                <a:fillRect/>
              </a:stretch>
            </a:blipFill>
          </p:spPr>
        </p:sp>
        <p:grpSp>
          <p:nvGrpSpPr>
            <p:cNvPr id="22" name="Group 22"/>
            <p:cNvGrpSpPr/>
            <p:nvPr/>
          </p:nvGrpSpPr>
          <p:grpSpPr>
            <a:xfrm>
              <a:off x="767384" y="556378"/>
              <a:ext cx="470443" cy="470443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514453" y="450955"/>
              <a:ext cx="976305" cy="976300"/>
              <a:chOff x="0" y="0"/>
              <a:chExt cx="1785874" cy="178586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235384" y="47261"/>
            <a:ext cx="4923323" cy="2105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7"/>
              </a:lnSpc>
            </a:pPr>
            <a:r>
              <a:rPr lang="en-US" sz="12312">
                <a:solidFill>
                  <a:srgbClr val="FFFFFF"/>
                </a:solidFill>
                <a:latin typeface="Redkits"/>
              </a:rPr>
              <a:t>Who is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60592" y="234619"/>
            <a:ext cx="4923323" cy="2105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7"/>
              </a:lnSpc>
            </a:pPr>
            <a:r>
              <a:rPr lang="en-US" sz="12312">
                <a:solidFill>
                  <a:srgbClr val="FFFFFF"/>
                </a:solidFill>
                <a:latin typeface="Redkits"/>
              </a:rPr>
              <a:t>?</a:t>
            </a:r>
          </a:p>
        </p:txBody>
      </p:sp>
      <p:sp>
        <p:nvSpPr>
          <p:cNvPr id="33" name="Freeform 33"/>
          <p:cNvSpPr/>
          <p:nvPr/>
        </p:nvSpPr>
        <p:spPr>
          <a:xfrm>
            <a:off x="9602416" y="1935885"/>
            <a:ext cx="8191804" cy="6827782"/>
          </a:xfrm>
          <a:custGeom>
            <a:avLst/>
            <a:gdLst/>
            <a:ahLst/>
            <a:cxnLst/>
            <a:rect l="l" t="t" r="r" b="b"/>
            <a:pathLst>
              <a:path w="8191804" h="6827782">
                <a:moveTo>
                  <a:pt x="0" y="0"/>
                </a:moveTo>
                <a:lnTo>
                  <a:pt x="8191804" y="0"/>
                </a:lnTo>
                <a:lnTo>
                  <a:pt x="8191804" y="6827782"/>
                </a:lnTo>
                <a:lnTo>
                  <a:pt x="0" y="6827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19" b="-20961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9904903" y="8526024"/>
            <a:ext cx="7421072" cy="692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</a:pPr>
            <a:r>
              <a:rPr lang="en-US" sz="4071">
                <a:solidFill>
                  <a:srgbClr val="1750A3"/>
                </a:solidFill>
                <a:latin typeface="Canva Sans Bold Italics"/>
              </a:rPr>
              <a:t>EQUALLY WELL IS ALL OF US!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2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82" y="911135"/>
            <a:ext cx="9240550" cy="3679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324394" y="1894318"/>
            <a:ext cx="2181614" cy="1664779"/>
            <a:chOff x="0" y="0"/>
            <a:chExt cx="2908819" cy="221970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41446"/>
              <a:ext cx="2908819" cy="2078259"/>
              <a:chOff x="0" y="0"/>
              <a:chExt cx="967822" cy="69147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967822" cy="691478"/>
              </a:xfrm>
              <a:custGeom>
                <a:avLst/>
                <a:gdLst/>
                <a:ahLst/>
                <a:cxnLst/>
                <a:rect l="l" t="t" r="r" b="b"/>
                <a:pathLst>
                  <a:path w="967822" h="691478">
                    <a:moveTo>
                      <a:pt x="151438" y="0"/>
                    </a:moveTo>
                    <a:lnTo>
                      <a:pt x="816384" y="0"/>
                    </a:lnTo>
                    <a:cubicBezTo>
                      <a:pt x="900021" y="0"/>
                      <a:pt x="967822" y="67801"/>
                      <a:pt x="967822" y="151438"/>
                    </a:cubicBezTo>
                    <a:lnTo>
                      <a:pt x="967822" y="540040"/>
                    </a:lnTo>
                    <a:cubicBezTo>
                      <a:pt x="967822" y="580204"/>
                      <a:pt x="951867" y="618723"/>
                      <a:pt x="923467" y="647123"/>
                    </a:cubicBezTo>
                    <a:cubicBezTo>
                      <a:pt x="895067" y="675523"/>
                      <a:pt x="856548" y="691478"/>
                      <a:pt x="816384" y="691478"/>
                    </a:cubicBezTo>
                    <a:lnTo>
                      <a:pt x="151438" y="691478"/>
                    </a:lnTo>
                    <a:cubicBezTo>
                      <a:pt x="111274" y="691478"/>
                      <a:pt x="72755" y="675523"/>
                      <a:pt x="44355" y="647123"/>
                    </a:cubicBezTo>
                    <a:cubicBezTo>
                      <a:pt x="15955" y="618723"/>
                      <a:pt x="0" y="580204"/>
                      <a:pt x="0" y="540040"/>
                    </a:cubicBezTo>
                    <a:lnTo>
                      <a:pt x="0" y="151438"/>
                    </a:lnTo>
                    <a:cubicBezTo>
                      <a:pt x="0" y="111274"/>
                      <a:pt x="15955" y="72755"/>
                      <a:pt x="44355" y="44355"/>
                    </a:cubicBezTo>
                    <a:cubicBezTo>
                      <a:pt x="72755" y="15955"/>
                      <a:pt x="111274" y="0"/>
                      <a:pt x="151438" y="0"/>
                    </a:cubicBezTo>
                    <a:close/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967822" cy="729578"/>
              </a:xfrm>
              <a:prstGeom prst="rect">
                <a:avLst/>
              </a:prstGeom>
            </p:spPr>
            <p:txBody>
              <a:bodyPr lIns="35444" tIns="35444" rIns="35444" bIns="35444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-209550"/>
              <a:ext cx="2908819" cy="240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21"/>
                </a:lnSpc>
              </a:pPr>
              <a:r>
                <a:rPr lang="en-US" sz="10872">
                  <a:solidFill>
                    <a:srgbClr val="FFFFFF"/>
                  </a:solidFill>
                  <a:latin typeface="Canva Sans Bold"/>
                </a:rPr>
                <a:t>2X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11939" y="7559527"/>
            <a:ext cx="2634864" cy="1341267"/>
            <a:chOff x="0" y="0"/>
            <a:chExt cx="3513152" cy="178835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3959"/>
              <a:ext cx="3513152" cy="1674396"/>
              <a:chOff x="0" y="0"/>
              <a:chExt cx="1450833" cy="69147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50833" cy="691478"/>
              </a:xfrm>
              <a:custGeom>
                <a:avLst/>
                <a:gdLst/>
                <a:ahLst/>
                <a:cxnLst/>
                <a:rect l="l" t="t" r="r" b="b"/>
                <a:pathLst>
                  <a:path w="1450833" h="691478">
                    <a:moveTo>
                      <a:pt x="101021" y="0"/>
                    </a:moveTo>
                    <a:lnTo>
                      <a:pt x="1349812" y="0"/>
                    </a:lnTo>
                    <a:cubicBezTo>
                      <a:pt x="1376604" y="0"/>
                      <a:pt x="1402299" y="10643"/>
                      <a:pt x="1421244" y="29588"/>
                    </a:cubicBezTo>
                    <a:cubicBezTo>
                      <a:pt x="1440190" y="48534"/>
                      <a:pt x="1450833" y="74229"/>
                      <a:pt x="1450833" y="101021"/>
                    </a:cubicBezTo>
                    <a:lnTo>
                      <a:pt x="1450833" y="590457"/>
                    </a:lnTo>
                    <a:cubicBezTo>
                      <a:pt x="1450833" y="617250"/>
                      <a:pt x="1440190" y="642945"/>
                      <a:pt x="1421244" y="661890"/>
                    </a:cubicBezTo>
                    <a:cubicBezTo>
                      <a:pt x="1402299" y="680835"/>
                      <a:pt x="1376604" y="691478"/>
                      <a:pt x="1349812" y="691478"/>
                    </a:cubicBezTo>
                    <a:lnTo>
                      <a:pt x="101021" y="691478"/>
                    </a:lnTo>
                    <a:cubicBezTo>
                      <a:pt x="74229" y="691478"/>
                      <a:pt x="48534" y="680835"/>
                      <a:pt x="29588" y="661890"/>
                    </a:cubicBezTo>
                    <a:cubicBezTo>
                      <a:pt x="10643" y="642945"/>
                      <a:pt x="0" y="617250"/>
                      <a:pt x="0" y="590457"/>
                    </a:cubicBezTo>
                    <a:lnTo>
                      <a:pt x="0" y="101021"/>
                    </a:lnTo>
                    <a:cubicBezTo>
                      <a:pt x="0" y="74229"/>
                      <a:pt x="10643" y="48534"/>
                      <a:pt x="29588" y="29588"/>
                    </a:cubicBezTo>
                    <a:cubicBezTo>
                      <a:pt x="48534" y="10643"/>
                      <a:pt x="74229" y="0"/>
                      <a:pt x="101021" y="0"/>
                    </a:cubicBezTo>
                    <a:close/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450833" cy="729578"/>
              </a:xfrm>
              <a:prstGeom prst="rect">
                <a:avLst/>
              </a:prstGeom>
            </p:spPr>
            <p:txBody>
              <a:bodyPr lIns="35444" tIns="35444" rIns="35444" bIns="35444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-171450"/>
              <a:ext cx="3372801" cy="1942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63"/>
                </a:lnSpc>
              </a:pPr>
              <a:r>
                <a:rPr lang="en-US" sz="8759">
                  <a:solidFill>
                    <a:srgbClr val="FFFFFF"/>
                  </a:solidFill>
                  <a:latin typeface="Canva Sans Bold"/>
                </a:rPr>
                <a:t>65%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10564" y="1894318"/>
            <a:ext cx="2181614" cy="1664779"/>
            <a:chOff x="0" y="0"/>
            <a:chExt cx="2908819" cy="221970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141446"/>
              <a:ext cx="2908819" cy="2078259"/>
              <a:chOff x="0" y="0"/>
              <a:chExt cx="967822" cy="69147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822" cy="691478"/>
              </a:xfrm>
              <a:custGeom>
                <a:avLst/>
                <a:gdLst/>
                <a:ahLst/>
                <a:cxnLst/>
                <a:rect l="l" t="t" r="r" b="b"/>
                <a:pathLst>
                  <a:path w="967822" h="691478">
                    <a:moveTo>
                      <a:pt x="151438" y="0"/>
                    </a:moveTo>
                    <a:lnTo>
                      <a:pt x="816384" y="0"/>
                    </a:lnTo>
                    <a:cubicBezTo>
                      <a:pt x="900021" y="0"/>
                      <a:pt x="967822" y="67801"/>
                      <a:pt x="967822" y="151438"/>
                    </a:cubicBezTo>
                    <a:lnTo>
                      <a:pt x="967822" y="540040"/>
                    </a:lnTo>
                    <a:cubicBezTo>
                      <a:pt x="967822" y="580204"/>
                      <a:pt x="951867" y="618723"/>
                      <a:pt x="923467" y="647123"/>
                    </a:cubicBezTo>
                    <a:cubicBezTo>
                      <a:pt x="895067" y="675523"/>
                      <a:pt x="856548" y="691478"/>
                      <a:pt x="816384" y="691478"/>
                    </a:cubicBezTo>
                    <a:lnTo>
                      <a:pt x="151438" y="691478"/>
                    </a:lnTo>
                    <a:cubicBezTo>
                      <a:pt x="111274" y="691478"/>
                      <a:pt x="72755" y="675523"/>
                      <a:pt x="44355" y="647123"/>
                    </a:cubicBezTo>
                    <a:cubicBezTo>
                      <a:pt x="15955" y="618723"/>
                      <a:pt x="0" y="580204"/>
                      <a:pt x="0" y="540040"/>
                    </a:cubicBezTo>
                    <a:lnTo>
                      <a:pt x="0" y="151438"/>
                    </a:lnTo>
                    <a:cubicBezTo>
                      <a:pt x="0" y="111274"/>
                      <a:pt x="15955" y="72755"/>
                      <a:pt x="44355" y="44355"/>
                    </a:cubicBezTo>
                    <a:cubicBezTo>
                      <a:pt x="72755" y="15955"/>
                      <a:pt x="111274" y="0"/>
                      <a:pt x="151438" y="0"/>
                    </a:cubicBezTo>
                    <a:close/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967822" cy="729578"/>
              </a:xfrm>
              <a:prstGeom prst="rect">
                <a:avLst/>
              </a:prstGeom>
            </p:spPr>
            <p:txBody>
              <a:bodyPr lIns="35444" tIns="35444" rIns="35444" bIns="35444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-209550"/>
              <a:ext cx="2908819" cy="240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21"/>
                </a:lnSpc>
              </a:pPr>
              <a:r>
                <a:rPr lang="en-US" sz="10872">
                  <a:solidFill>
                    <a:srgbClr val="FFFFFF"/>
                  </a:solidFill>
                  <a:latin typeface="Canva Sans Bold"/>
                </a:rPr>
                <a:t>6X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2179" y="6485571"/>
            <a:ext cx="3240225" cy="2993263"/>
            <a:chOff x="0" y="0"/>
            <a:chExt cx="4320300" cy="3991017"/>
          </a:xfrm>
        </p:grpSpPr>
        <p:sp>
          <p:nvSpPr>
            <p:cNvPr id="19" name="Freeform 19"/>
            <p:cNvSpPr/>
            <p:nvPr/>
          </p:nvSpPr>
          <p:spPr>
            <a:xfrm>
              <a:off x="200540" y="0"/>
              <a:ext cx="4119759" cy="3991017"/>
            </a:xfrm>
            <a:custGeom>
              <a:avLst/>
              <a:gdLst/>
              <a:ahLst/>
              <a:cxnLst/>
              <a:rect l="l" t="t" r="r" b="b"/>
              <a:pathLst>
                <a:path w="4119759" h="3991017">
                  <a:moveTo>
                    <a:pt x="0" y="0"/>
                  </a:moveTo>
                  <a:lnTo>
                    <a:pt x="4119760" y="0"/>
                  </a:lnTo>
                  <a:lnTo>
                    <a:pt x="4119760" y="3991017"/>
                  </a:lnTo>
                  <a:lnTo>
                    <a:pt x="0" y="3991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852841"/>
              <a:ext cx="2260420" cy="877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1"/>
                </a:lnSpc>
              </a:pPr>
              <a:r>
                <a:rPr lang="en-US" sz="3994">
                  <a:solidFill>
                    <a:srgbClr val="FFFFFF"/>
                  </a:solidFill>
                  <a:latin typeface="Montserrat Bold"/>
                </a:rPr>
                <a:t>1/3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33919" y="4758589"/>
            <a:ext cx="2181614" cy="1664779"/>
            <a:chOff x="0" y="0"/>
            <a:chExt cx="2908819" cy="2219706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141446"/>
              <a:ext cx="2908819" cy="2078259"/>
              <a:chOff x="0" y="0"/>
              <a:chExt cx="967822" cy="69147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67822" cy="691478"/>
              </a:xfrm>
              <a:custGeom>
                <a:avLst/>
                <a:gdLst/>
                <a:ahLst/>
                <a:cxnLst/>
                <a:rect l="l" t="t" r="r" b="b"/>
                <a:pathLst>
                  <a:path w="967822" h="691478">
                    <a:moveTo>
                      <a:pt x="151438" y="0"/>
                    </a:moveTo>
                    <a:lnTo>
                      <a:pt x="816384" y="0"/>
                    </a:lnTo>
                    <a:cubicBezTo>
                      <a:pt x="900021" y="0"/>
                      <a:pt x="967822" y="67801"/>
                      <a:pt x="967822" y="151438"/>
                    </a:cubicBezTo>
                    <a:lnTo>
                      <a:pt x="967822" y="540040"/>
                    </a:lnTo>
                    <a:cubicBezTo>
                      <a:pt x="967822" y="580204"/>
                      <a:pt x="951867" y="618723"/>
                      <a:pt x="923467" y="647123"/>
                    </a:cubicBezTo>
                    <a:cubicBezTo>
                      <a:pt x="895067" y="675523"/>
                      <a:pt x="856548" y="691478"/>
                      <a:pt x="816384" y="691478"/>
                    </a:cubicBezTo>
                    <a:lnTo>
                      <a:pt x="151438" y="691478"/>
                    </a:lnTo>
                    <a:cubicBezTo>
                      <a:pt x="111274" y="691478"/>
                      <a:pt x="72755" y="675523"/>
                      <a:pt x="44355" y="647123"/>
                    </a:cubicBezTo>
                    <a:cubicBezTo>
                      <a:pt x="15955" y="618723"/>
                      <a:pt x="0" y="580204"/>
                      <a:pt x="0" y="540040"/>
                    </a:cubicBezTo>
                    <a:lnTo>
                      <a:pt x="0" y="151438"/>
                    </a:lnTo>
                    <a:cubicBezTo>
                      <a:pt x="0" y="111274"/>
                      <a:pt x="15955" y="72755"/>
                      <a:pt x="44355" y="44355"/>
                    </a:cubicBezTo>
                    <a:cubicBezTo>
                      <a:pt x="72755" y="15955"/>
                      <a:pt x="111274" y="0"/>
                      <a:pt x="151438" y="0"/>
                    </a:cubicBezTo>
                    <a:close/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967822" cy="729578"/>
              </a:xfrm>
              <a:prstGeom prst="rect">
                <a:avLst/>
              </a:prstGeom>
            </p:spPr>
            <p:txBody>
              <a:bodyPr lIns="35444" tIns="35444" rIns="35444" bIns="35444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-209550"/>
              <a:ext cx="2908819" cy="240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21"/>
                </a:lnSpc>
              </a:pPr>
              <a:r>
                <a:rPr lang="en-US" sz="10872">
                  <a:solidFill>
                    <a:srgbClr val="FFFFFF"/>
                  </a:solidFill>
                  <a:latin typeface="Canva Sans Bold"/>
                </a:rPr>
                <a:t>2X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343444" y="7515901"/>
            <a:ext cx="2181614" cy="1664779"/>
            <a:chOff x="0" y="0"/>
            <a:chExt cx="2908819" cy="221970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141446"/>
              <a:ext cx="2908819" cy="2078259"/>
              <a:chOff x="0" y="0"/>
              <a:chExt cx="967822" cy="69147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822" cy="691478"/>
              </a:xfrm>
              <a:custGeom>
                <a:avLst/>
                <a:gdLst/>
                <a:ahLst/>
                <a:cxnLst/>
                <a:rect l="l" t="t" r="r" b="b"/>
                <a:pathLst>
                  <a:path w="967822" h="691478">
                    <a:moveTo>
                      <a:pt x="151438" y="0"/>
                    </a:moveTo>
                    <a:lnTo>
                      <a:pt x="816384" y="0"/>
                    </a:lnTo>
                    <a:cubicBezTo>
                      <a:pt x="900021" y="0"/>
                      <a:pt x="967822" y="67801"/>
                      <a:pt x="967822" y="151438"/>
                    </a:cubicBezTo>
                    <a:lnTo>
                      <a:pt x="967822" y="540040"/>
                    </a:lnTo>
                    <a:cubicBezTo>
                      <a:pt x="967822" y="580204"/>
                      <a:pt x="951867" y="618723"/>
                      <a:pt x="923467" y="647123"/>
                    </a:cubicBezTo>
                    <a:cubicBezTo>
                      <a:pt x="895067" y="675523"/>
                      <a:pt x="856548" y="691478"/>
                      <a:pt x="816384" y="691478"/>
                    </a:cubicBezTo>
                    <a:lnTo>
                      <a:pt x="151438" y="691478"/>
                    </a:lnTo>
                    <a:cubicBezTo>
                      <a:pt x="111274" y="691478"/>
                      <a:pt x="72755" y="675523"/>
                      <a:pt x="44355" y="647123"/>
                    </a:cubicBezTo>
                    <a:cubicBezTo>
                      <a:pt x="15955" y="618723"/>
                      <a:pt x="0" y="580204"/>
                      <a:pt x="0" y="540040"/>
                    </a:cubicBezTo>
                    <a:lnTo>
                      <a:pt x="0" y="151438"/>
                    </a:lnTo>
                    <a:cubicBezTo>
                      <a:pt x="0" y="111274"/>
                      <a:pt x="15955" y="72755"/>
                      <a:pt x="44355" y="44355"/>
                    </a:cubicBezTo>
                    <a:cubicBezTo>
                      <a:pt x="72755" y="15955"/>
                      <a:pt x="111274" y="0"/>
                      <a:pt x="151438" y="0"/>
                    </a:cubicBezTo>
                    <a:close/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967822" cy="729578"/>
              </a:xfrm>
              <a:prstGeom prst="rect">
                <a:avLst/>
              </a:prstGeom>
            </p:spPr>
            <p:txBody>
              <a:bodyPr lIns="35444" tIns="35444" rIns="35444" bIns="35444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-209550"/>
              <a:ext cx="2908819" cy="240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21"/>
                </a:lnSpc>
              </a:pPr>
              <a:r>
                <a:rPr lang="en-US" sz="10872">
                  <a:solidFill>
                    <a:srgbClr val="FFFFFF"/>
                  </a:solidFill>
                  <a:latin typeface="Canva Sans Bold"/>
                </a:rPr>
                <a:t>2X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802414" y="4745226"/>
            <a:ext cx="2181614" cy="1664779"/>
            <a:chOff x="0" y="0"/>
            <a:chExt cx="2908819" cy="2219706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141446"/>
              <a:ext cx="2908819" cy="2078259"/>
              <a:chOff x="0" y="0"/>
              <a:chExt cx="967822" cy="69147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67822" cy="691478"/>
              </a:xfrm>
              <a:custGeom>
                <a:avLst/>
                <a:gdLst/>
                <a:ahLst/>
                <a:cxnLst/>
                <a:rect l="l" t="t" r="r" b="b"/>
                <a:pathLst>
                  <a:path w="967822" h="691478">
                    <a:moveTo>
                      <a:pt x="151438" y="0"/>
                    </a:moveTo>
                    <a:lnTo>
                      <a:pt x="816384" y="0"/>
                    </a:lnTo>
                    <a:cubicBezTo>
                      <a:pt x="900021" y="0"/>
                      <a:pt x="967822" y="67801"/>
                      <a:pt x="967822" y="151438"/>
                    </a:cubicBezTo>
                    <a:lnTo>
                      <a:pt x="967822" y="540040"/>
                    </a:lnTo>
                    <a:cubicBezTo>
                      <a:pt x="967822" y="580204"/>
                      <a:pt x="951867" y="618723"/>
                      <a:pt x="923467" y="647123"/>
                    </a:cubicBezTo>
                    <a:cubicBezTo>
                      <a:pt x="895067" y="675523"/>
                      <a:pt x="856548" y="691478"/>
                      <a:pt x="816384" y="691478"/>
                    </a:cubicBezTo>
                    <a:lnTo>
                      <a:pt x="151438" y="691478"/>
                    </a:lnTo>
                    <a:cubicBezTo>
                      <a:pt x="111274" y="691478"/>
                      <a:pt x="72755" y="675523"/>
                      <a:pt x="44355" y="647123"/>
                    </a:cubicBezTo>
                    <a:cubicBezTo>
                      <a:pt x="15955" y="618723"/>
                      <a:pt x="0" y="580204"/>
                      <a:pt x="0" y="540040"/>
                    </a:cubicBezTo>
                    <a:lnTo>
                      <a:pt x="0" y="151438"/>
                    </a:lnTo>
                    <a:cubicBezTo>
                      <a:pt x="0" y="111274"/>
                      <a:pt x="15955" y="72755"/>
                      <a:pt x="44355" y="44355"/>
                    </a:cubicBezTo>
                    <a:cubicBezTo>
                      <a:pt x="72755" y="15955"/>
                      <a:pt x="111274" y="0"/>
                      <a:pt x="151438" y="0"/>
                    </a:cubicBezTo>
                    <a:close/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967822" cy="729578"/>
              </a:xfrm>
              <a:prstGeom prst="rect">
                <a:avLst/>
              </a:prstGeom>
            </p:spPr>
            <p:txBody>
              <a:bodyPr lIns="35444" tIns="35444" rIns="35444" bIns="35444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0" y="-209550"/>
              <a:ext cx="2908819" cy="240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21"/>
                </a:lnSpc>
              </a:pPr>
              <a:r>
                <a:rPr lang="en-US" sz="10872">
                  <a:solidFill>
                    <a:srgbClr val="FFFFFF"/>
                  </a:solidFill>
                  <a:latin typeface="Canva Sans Bold"/>
                </a:rPr>
                <a:t>2X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6873460" y="8965815"/>
            <a:ext cx="1503908" cy="1503908"/>
            <a:chOff x="0" y="0"/>
            <a:chExt cx="2005210" cy="200521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005210" cy="2005210"/>
            </a:xfrm>
            <a:custGeom>
              <a:avLst/>
              <a:gdLst/>
              <a:ahLst/>
              <a:cxnLst/>
              <a:rect l="l" t="t" r="r" b="b"/>
              <a:pathLst>
                <a:path w="2005210" h="2005210">
                  <a:moveTo>
                    <a:pt x="0" y="0"/>
                  </a:moveTo>
                  <a:lnTo>
                    <a:pt x="2005210" y="0"/>
                  </a:lnTo>
                  <a:lnTo>
                    <a:pt x="2005210" y="2005210"/>
                  </a:lnTo>
                  <a:lnTo>
                    <a:pt x="0" y="2005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5999"/>
              </a:blip>
              <a:stretch>
                <a:fillRect/>
              </a:stretch>
            </a:blipFill>
          </p:spPr>
        </p:sp>
        <p:grpSp>
          <p:nvGrpSpPr>
            <p:cNvPr id="38" name="Group 38"/>
            <p:cNvGrpSpPr/>
            <p:nvPr/>
          </p:nvGrpSpPr>
          <p:grpSpPr>
            <a:xfrm>
              <a:off x="767384" y="556378"/>
              <a:ext cx="470443" cy="470443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514453" y="450955"/>
              <a:ext cx="976305" cy="976300"/>
              <a:chOff x="0" y="0"/>
              <a:chExt cx="1785874" cy="178586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sp>
        <p:nvSpPr>
          <p:cNvPr id="47" name="TextBox 47"/>
          <p:cNvSpPr txBox="1"/>
          <p:nvPr/>
        </p:nvSpPr>
        <p:spPr>
          <a:xfrm>
            <a:off x="10333919" y="403283"/>
            <a:ext cx="6987417" cy="181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4"/>
              </a:lnSpc>
            </a:pPr>
            <a:r>
              <a:rPr lang="en-US" sz="2900">
                <a:solidFill>
                  <a:srgbClr val="FFFFFF"/>
                </a:solidFill>
                <a:latin typeface="Montserrat Bold"/>
              </a:rPr>
              <a:t>Compared to the general population, people living with mental illness are:</a:t>
            </a:r>
          </a:p>
          <a:p>
            <a:pPr>
              <a:lnSpc>
                <a:spcPts val="3654"/>
              </a:lnSpc>
            </a:pPr>
            <a:endParaRPr lang="en-US" sz="290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334757" y="4168546"/>
            <a:ext cx="8229600" cy="194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Montserrat Bold"/>
              </a:rPr>
              <a:t>Four out of every five people living with mental illness have a co-existing physical illness.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333919" y="3625772"/>
            <a:ext cx="2625554" cy="91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more likely to have cardiovascular disease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343444" y="6490044"/>
            <a:ext cx="2625554" cy="91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more likely to </a:t>
            </a:r>
          </a:p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have respiratory disease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352969" y="9247355"/>
            <a:ext cx="2625554" cy="60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more likely to </a:t>
            </a:r>
          </a:p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have diabetes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811939" y="6476680"/>
            <a:ext cx="2625554" cy="60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more likely to </a:t>
            </a:r>
          </a:p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have osteoporosis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710564" y="3606722"/>
            <a:ext cx="2625554" cy="60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more likely to have dental problems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821249" y="8967469"/>
            <a:ext cx="2932879" cy="27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0"/>
              </a:lnSpc>
            </a:pPr>
            <a:r>
              <a:rPr lang="en-US" sz="2000">
                <a:solidFill>
                  <a:srgbClr val="FFFFFF"/>
                </a:solidFill>
                <a:latin typeface="Montserrat Bold"/>
              </a:rPr>
              <a:t>more likely to smoke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354494" y="7070005"/>
            <a:ext cx="4941727" cy="2647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Bold"/>
              </a:rPr>
              <a:t>One third of all avoidable deaths are made up of those living with severe mental illness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28700" y="250883"/>
            <a:ext cx="7328534" cy="122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Redkits"/>
              </a:rPr>
              <a:t>Did you know...</a:t>
            </a:r>
          </a:p>
        </p:txBody>
      </p:sp>
      <p:sp>
        <p:nvSpPr>
          <p:cNvPr id="57" name="Freeform 57"/>
          <p:cNvSpPr/>
          <p:nvPr/>
        </p:nvSpPr>
        <p:spPr>
          <a:xfrm rot="-5617835">
            <a:off x="14118475" y="2041913"/>
            <a:ext cx="7199895" cy="3202995"/>
          </a:xfrm>
          <a:custGeom>
            <a:avLst/>
            <a:gdLst/>
            <a:ahLst/>
            <a:cxnLst/>
            <a:rect l="l" t="t" r="r" b="b"/>
            <a:pathLst>
              <a:path w="7199895" h="3202995">
                <a:moveTo>
                  <a:pt x="0" y="0"/>
                </a:moveTo>
                <a:lnTo>
                  <a:pt x="7199895" y="0"/>
                </a:lnTo>
                <a:lnTo>
                  <a:pt x="7199895" y="3202995"/>
                </a:lnTo>
                <a:lnTo>
                  <a:pt x="0" y="32029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4792" t="-11920" r="-33982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20649" y="0"/>
            <a:ext cx="8796084" cy="10617768"/>
            <a:chOff x="0" y="0"/>
            <a:chExt cx="2316664" cy="2796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6664" cy="2796449"/>
            </a:xfrm>
            <a:custGeom>
              <a:avLst/>
              <a:gdLst/>
              <a:ahLst/>
              <a:cxnLst/>
              <a:rect l="l" t="t" r="r" b="b"/>
              <a:pathLst>
                <a:path w="2316664" h="2796449">
                  <a:moveTo>
                    <a:pt x="0" y="0"/>
                  </a:moveTo>
                  <a:lnTo>
                    <a:pt x="2316664" y="0"/>
                  </a:lnTo>
                  <a:lnTo>
                    <a:pt x="2316664" y="2796449"/>
                  </a:lnTo>
                  <a:lnTo>
                    <a:pt x="0" y="2796449"/>
                  </a:lnTo>
                  <a:close/>
                </a:path>
              </a:pathLst>
            </a:custGeom>
            <a:solidFill>
              <a:srgbClr val="41931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316664" cy="279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68418" y="7444649"/>
            <a:ext cx="4321350" cy="2225495"/>
            <a:chOff x="0" y="0"/>
            <a:chExt cx="5761800" cy="29673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1800" cy="2967327"/>
            </a:xfrm>
            <a:custGeom>
              <a:avLst/>
              <a:gdLst/>
              <a:ahLst/>
              <a:cxnLst/>
              <a:rect l="l" t="t" r="r" b="b"/>
              <a:pathLst>
                <a:path w="5761800" h="2967327">
                  <a:moveTo>
                    <a:pt x="0" y="0"/>
                  </a:moveTo>
                  <a:lnTo>
                    <a:pt x="5761800" y="0"/>
                  </a:lnTo>
                  <a:lnTo>
                    <a:pt x="5761800" y="2967327"/>
                  </a:lnTo>
                  <a:lnTo>
                    <a:pt x="0" y="2967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63028" y="454111"/>
              <a:ext cx="4035743" cy="2144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3"/>
                </a:lnSpc>
              </a:pPr>
              <a:r>
                <a:rPr lang="en-US" sz="4154">
                  <a:solidFill>
                    <a:srgbClr val="FFFFFF"/>
                  </a:solidFill>
                  <a:latin typeface="Open Sans Extra Bold"/>
                </a:rPr>
                <a:t>BE A PART OF THE CHANGE</a:t>
              </a: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0410408" y="3135898"/>
            <a:ext cx="4508323" cy="749509"/>
          </a:xfrm>
          <a:custGeom>
            <a:avLst/>
            <a:gdLst/>
            <a:ahLst/>
            <a:cxnLst/>
            <a:rect l="l" t="t" r="r" b="b"/>
            <a:pathLst>
              <a:path w="4508323" h="749509">
                <a:moveTo>
                  <a:pt x="4508323" y="0"/>
                </a:moveTo>
                <a:lnTo>
                  <a:pt x="0" y="0"/>
                </a:lnTo>
                <a:lnTo>
                  <a:pt x="0" y="749509"/>
                </a:lnTo>
                <a:lnTo>
                  <a:pt x="4508323" y="749509"/>
                </a:lnTo>
                <a:lnTo>
                  <a:pt x="45083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873460" y="8965815"/>
            <a:ext cx="1503908" cy="1503908"/>
            <a:chOff x="0" y="0"/>
            <a:chExt cx="2005210" cy="20052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05210" cy="2005210"/>
            </a:xfrm>
            <a:custGeom>
              <a:avLst/>
              <a:gdLst/>
              <a:ahLst/>
              <a:cxnLst/>
              <a:rect l="l" t="t" r="r" b="b"/>
              <a:pathLst>
                <a:path w="2005210" h="2005210">
                  <a:moveTo>
                    <a:pt x="0" y="0"/>
                  </a:moveTo>
                  <a:lnTo>
                    <a:pt x="2005210" y="0"/>
                  </a:lnTo>
                  <a:lnTo>
                    <a:pt x="2005210" y="2005210"/>
                  </a:lnTo>
                  <a:lnTo>
                    <a:pt x="0" y="2005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5999"/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767384" y="556378"/>
              <a:ext cx="470443" cy="470443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514453" y="450955"/>
              <a:ext cx="976305" cy="976300"/>
              <a:chOff x="0" y="0"/>
              <a:chExt cx="1785874" cy="178586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sp>
        <p:nvSpPr>
          <p:cNvPr id="20" name="Freeform 20"/>
          <p:cNvSpPr/>
          <p:nvPr/>
        </p:nvSpPr>
        <p:spPr>
          <a:xfrm>
            <a:off x="267751" y="12739"/>
            <a:ext cx="9338300" cy="9262717"/>
          </a:xfrm>
          <a:custGeom>
            <a:avLst/>
            <a:gdLst/>
            <a:ahLst/>
            <a:cxnLst/>
            <a:rect l="l" t="t" r="r" b="b"/>
            <a:pathLst>
              <a:path w="9338300" h="9262717">
                <a:moveTo>
                  <a:pt x="0" y="0"/>
                </a:moveTo>
                <a:lnTo>
                  <a:pt x="9338300" y="0"/>
                </a:lnTo>
                <a:lnTo>
                  <a:pt x="9338300" y="9262718"/>
                </a:lnTo>
                <a:lnTo>
                  <a:pt x="0" y="92627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9894111">
            <a:off x="7586072" y="-1898715"/>
            <a:ext cx="11004301" cy="3154566"/>
          </a:xfrm>
          <a:custGeom>
            <a:avLst/>
            <a:gdLst/>
            <a:ahLst/>
            <a:cxnLst/>
            <a:rect l="l" t="t" r="r" b="b"/>
            <a:pathLst>
              <a:path w="11004301" h="3154566">
                <a:moveTo>
                  <a:pt x="0" y="0"/>
                </a:moveTo>
                <a:lnTo>
                  <a:pt x="11004300" y="0"/>
                </a:lnTo>
                <a:lnTo>
                  <a:pt x="11004300" y="3154566"/>
                </a:lnTo>
                <a:lnTo>
                  <a:pt x="0" y="3154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152642">
            <a:off x="-5965045" y="3693069"/>
            <a:ext cx="11004301" cy="3154566"/>
          </a:xfrm>
          <a:custGeom>
            <a:avLst/>
            <a:gdLst/>
            <a:ahLst/>
            <a:cxnLst/>
            <a:rect l="l" t="t" r="r" b="b"/>
            <a:pathLst>
              <a:path w="11004301" h="3154566">
                <a:moveTo>
                  <a:pt x="0" y="0"/>
                </a:moveTo>
                <a:lnTo>
                  <a:pt x="11004301" y="0"/>
                </a:lnTo>
                <a:lnTo>
                  <a:pt x="11004301" y="3154567"/>
                </a:lnTo>
                <a:lnTo>
                  <a:pt x="0" y="31545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65890" y="777968"/>
            <a:ext cx="7642661" cy="194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Montserrat Bold"/>
              </a:rPr>
              <a:t>Many factors contribute to people’s poorer physical health outcomes.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1989" y="9331100"/>
            <a:ext cx="8500013" cy="81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 Italics"/>
              </a:rPr>
              <a:t>Figure:  Nursing, Midwifery and Allied Health Professions Policy Unit, Improving the physical health of people with mental health problems: </a:t>
            </a:r>
          </a:p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 Italics"/>
              </a:rPr>
              <a:t>Actions for mental health nurses. Dept. of Health, Public Health England 2016.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49026" y="4318761"/>
            <a:ext cx="7076388" cy="269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FFFFFF"/>
                </a:solidFill>
                <a:latin typeface="Montserrat Bold"/>
              </a:rPr>
              <a:t>Mental health services should include physical health care checks as part of routine care, and emphasise healthy lifestyle choices.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0537" y="4998238"/>
            <a:ext cx="865806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Social exclusion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2578" y="2915595"/>
            <a:ext cx="925357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Lack of education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63039" y="6944353"/>
            <a:ext cx="684992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Low income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61029" y="1381437"/>
            <a:ext cx="1156088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Poor quality care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539957" y="8184212"/>
            <a:ext cx="700218" cy="26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9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Poverty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190278" y="751582"/>
            <a:ext cx="1557606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Intergenerational trauma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14316" y="8099833"/>
            <a:ext cx="1161288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Poor access to services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95152" y="1284015"/>
            <a:ext cx="1331898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Stigma and discrimination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50373" y="6963798"/>
            <a:ext cx="1097949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Inadequate housing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42143" y="2798513"/>
            <a:ext cx="1049837" cy="71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94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Exposure to violence and abuse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40369" y="5121507"/>
            <a:ext cx="1432930" cy="26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9"/>
              </a:lnSpc>
            </a:pPr>
            <a:r>
              <a:rPr lang="en-US" sz="1578" spc="1">
                <a:solidFill>
                  <a:srgbClr val="FFFFFF"/>
                </a:solidFill>
                <a:latin typeface="IBM Plex Sans"/>
              </a:rPr>
              <a:t>Unemployment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627079" y="3802912"/>
            <a:ext cx="601796" cy="204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4"/>
              </a:lnSpc>
            </a:pPr>
            <a:r>
              <a:rPr lang="en-US" sz="1152" spc="1">
                <a:solidFill>
                  <a:srgbClr val="18181B"/>
                </a:solidFill>
                <a:latin typeface="IBM Plex Sans"/>
              </a:rPr>
              <a:t>Smoking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651390" y="5376672"/>
            <a:ext cx="603405" cy="351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83"/>
              </a:lnSpc>
            </a:pPr>
            <a:r>
              <a:rPr lang="en-US" sz="1152" spc="1">
                <a:solidFill>
                  <a:srgbClr val="18181B"/>
                </a:solidFill>
                <a:latin typeface="IBM Plex Sans"/>
              </a:rPr>
              <a:t>Lifestyle choices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833595" y="2456734"/>
            <a:ext cx="588473" cy="52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"/>
              </a:lnSpc>
            </a:pPr>
            <a:r>
              <a:rPr lang="en-US" sz="1152" spc="1">
                <a:solidFill>
                  <a:srgbClr val="18181B"/>
                </a:solidFill>
                <a:latin typeface="IBM Plex Sans"/>
              </a:rPr>
              <a:t>Lack of physical health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778537" y="6491536"/>
            <a:ext cx="666371" cy="52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83"/>
              </a:lnSpc>
            </a:pPr>
            <a:r>
              <a:rPr lang="en-US" sz="1152" spc="1">
                <a:solidFill>
                  <a:srgbClr val="18181B"/>
                </a:solidFill>
                <a:latin typeface="IBM Plex Sans"/>
              </a:rPr>
              <a:t>Harmful eﬀects of medicine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449066" y="2546190"/>
            <a:ext cx="668274" cy="351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"/>
              </a:lnSpc>
            </a:pPr>
            <a:r>
              <a:rPr lang="en-US" sz="1152" spc="1">
                <a:solidFill>
                  <a:srgbClr val="18181B"/>
                </a:solidFill>
                <a:latin typeface="IBM Plex Sans"/>
              </a:rPr>
              <a:t>Food insecurity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245982" y="6524049"/>
            <a:ext cx="1058628" cy="52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"/>
              </a:lnSpc>
            </a:pPr>
            <a:r>
              <a:rPr lang="en-US" sz="1152" spc="1">
                <a:solidFill>
                  <a:srgbClr val="18181B"/>
                </a:solidFill>
                <a:latin typeface="IBM Plex Sans"/>
              </a:rPr>
              <a:t>Lack of whole-of-person care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517230" y="5238752"/>
            <a:ext cx="875008" cy="52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"/>
              </a:lnSpc>
            </a:pPr>
            <a:r>
              <a:rPr lang="en-US" sz="1152" spc="1">
                <a:solidFill>
                  <a:srgbClr val="18181B"/>
                </a:solidFill>
                <a:latin typeface="IBM Plex Sans"/>
              </a:rPr>
              <a:t>Lack of supportive relationships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609177" y="3750076"/>
            <a:ext cx="755983" cy="351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"/>
              </a:lnSpc>
            </a:pPr>
            <a:r>
              <a:rPr lang="en-US" sz="1152" spc="1">
                <a:solidFill>
                  <a:srgbClr val="18181B"/>
                </a:solidFill>
                <a:latin typeface="IBM Plex Sans"/>
              </a:rPr>
              <a:t>Substance misuse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434234" y="4149113"/>
            <a:ext cx="1136604" cy="107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2"/>
              </a:lnSpc>
            </a:pPr>
            <a:r>
              <a:rPr lang="en-US" sz="1752" spc="1">
                <a:solidFill>
                  <a:srgbClr val="18181B"/>
                </a:solidFill>
                <a:latin typeface="IBM Plex Sans"/>
              </a:rPr>
              <a:t>Mental health and physical wellbeing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93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22" y="469904"/>
            <a:ext cx="7619722" cy="30337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65" y="5174172"/>
            <a:ext cx="6012437" cy="276589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4082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491665" y="4285913"/>
            <a:ext cx="4698906" cy="4972387"/>
          </a:xfrm>
          <a:custGeom>
            <a:avLst/>
            <a:gdLst/>
            <a:ahLst/>
            <a:cxnLst/>
            <a:rect l="l" t="t" r="r" b="b"/>
            <a:pathLst>
              <a:path w="4698906" h="4972387">
                <a:moveTo>
                  <a:pt x="0" y="0"/>
                </a:moveTo>
                <a:lnTo>
                  <a:pt x="4698906" y="0"/>
                </a:lnTo>
                <a:lnTo>
                  <a:pt x="4698906" y="4972387"/>
                </a:lnTo>
                <a:lnTo>
                  <a:pt x="0" y="4972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873460" y="8965815"/>
            <a:ext cx="1503908" cy="1503908"/>
            <a:chOff x="0" y="0"/>
            <a:chExt cx="2005210" cy="20052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05210" cy="2005210"/>
            </a:xfrm>
            <a:custGeom>
              <a:avLst/>
              <a:gdLst/>
              <a:ahLst/>
              <a:cxnLst/>
              <a:rect l="l" t="t" r="r" b="b"/>
              <a:pathLst>
                <a:path w="2005210" h="2005210">
                  <a:moveTo>
                    <a:pt x="0" y="0"/>
                  </a:moveTo>
                  <a:lnTo>
                    <a:pt x="2005210" y="0"/>
                  </a:lnTo>
                  <a:lnTo>
                    <a:pt x="2005210" y="2005210"/>
                  </a:lnTo>
                  <a:lnTo>
                    <a:pt x="0" y="2005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5999"/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767384" y="556378"/>
              <a:ext cx="470443" cy="470443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514453" y="450955"/>
              <a:ext cx="976305" cy="976300"/>
              <a:chOff x="0" y="0"/>
              <a:chExt cx="1785874" cy="178586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sp>
        <p:nvSpPr>
          <p:cNvPr id="19" name="Freeform 19"/>
          <p:cNvSpPr/>
          <p:nvPr/>
        </p:nvSpPr>
        <p:spPr>
          <a:xfrm rot="4929726" flipV="1">
            <a:off x="13652735" y="-560694"/>
            <a:ext cx="8961591" cy="2281132"/>
          </a:xfrm>
          <a:custGeom>
            <a:avLst/>
            <a:gdLst/>
            <a:ahLst/>
            <a:cxnLst/>
            <a:rect l="l" t="t" r="r" b="b"/>
            <a:pathLst>
              <a:path w="8961591" h="2281132">
                <a:moveTo>
                  <a:pt x="0" y="2281132"/>
                </a:moveTo>
                <a:lnTo>
                  <a:pt x="8961591" y="2281132"/>
                </a:lnTo>
                <a:lnTo>
                  <a:pt x="8961591" y="0"/>
                </a:lnTo>
                <a:lnTo>
                  <a:pt x="0" y="0"/>
                </a:lnTo>
                <a:lnTo>
                  <a:pt x="0" y="228113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00000">
            <a:off x="4577191" y="9453024"/>
            <a:ext cx="6834948" cy="2033397"/>
          </a:xfrm>
          <a:custGeom>
            <a:avLst/>
            <a:gdLst/>
            <a:ahLst/>
            <a:cxnLst/>
            <a:rect l="l" t="t" r="r" b="b"/>
            <a:pathLst>
              <a:path w="6834948" h="2033397">
                <a:moveTo>
                  <a:pt x="0" y="0"/>
                </a:moveTo>
                <a:lnTo>
                  <a:pt x="6834948" y="0"/>
                </a:lnTo>
                <a:lnTo>
                  <a:pt x="6834948" y="2033397"/>
                </a:lnTo>
                <a:lnTo>
                  <a:pt x="0" y="2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2950872"/>
            <a:ext cx="6965965" cy="15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852A1"/>
                </a:solidFill>
                <a:latin typeface="Montserrat Bold"/>
              </a:rPr>
              <a:t>Only 1 in 5</a:t>
            </a:r>
            <a:r>
              <a:rPr lang="en-US" sz="300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000">
                <a:solidFill>
                  <a:srgbClr val="FFFFFF"/>
                </a:solidFill>
                <a:latin typeface="Montserrat Bold Italics"/>
              </a:rPr>
              <a:t>consumers</a:t>
            </a:r>
            <a:r>
              <a:rPr lang="en-US" sz="3000">
                <a:solidFill>
                  <a:srgbClr val="FFFFFF"/>
                </a:solidFill>
                <a:latin typeface="Montserrat Bold"/>
              </a:rPr>
              <a:t> reported their mental health professional asking about their physical health.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562980"/>
            <a:ext cx="6965965" cy="211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852A1"/>
                </a:solidFill>
                <a:latin typeface="Montserrat Bold"/>
              </a:rPr>
              <a:t>Only 1 in 4</a:t>
            </a:r>
            <a:r>
              <a:rPr lang="en-US" sz="300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000">
                <a:solidFill>
                  <a:srgbClr val="FFFFFF"/>
                </a:solidFill>
                <a:latin typeface="Montserrat Bold Italics"/>
              </a:rPr>
              <a:t>carers</a:t>
            </a:r>
            <a:r>
              <a:rPr lang="en-US" sz="3000">
                <a:solidFill>
                  <a:srgbClr val="FFFFFF"/>
                </a:solidFill>
                <a:latin typeface="Montserrat Bold"/>
              </a:rPr>
              <a:t> reported  mental health professionals asking about the physical health of the person they support.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5876" y="552469"/>
            <a:ext cx="1437309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852A1"/>
                </a:solidFill>
                <a:latin typeface="Montserrat Bold"/>
              </a:rPr>
              <a:t>20%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64531" y="5130137"/>
            <a:ext cx="1437309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852A1"/>
                </a:solidFill>
                <a:latin typeface="Montserrat Bold"/>
              </a:rPr>
              <a:t>25%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04046" y="1052314"/>
            <a:ext cx="6623908" cy="159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93"/>
              </a:lnSpc>
            </a:pPr>
            <a:r>
              <a:rPr lang="en-US" sz="9280">
                <a:solidFill>
                  <a:srgbClr val="1852A1"/>
                </a:solidFill>
                <a:latin typeface="Redkits"/>
              </a:rPr>
              <a:t>Physical Health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86967" y="2588117"/>
            <a:ext cx="6258066" cy="1302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1"/>
              </a:lnSpc>
            </a:pPr>
            <a:r>
              <a:rPr lang="en-US" sz="3889">
                <a:solidFill>
                  <a:srgbClr val="1852A1"/>
                </a:solidFill>
                <a:latin typeface="Montserrat Bold"/>
              </a:rPr>
              <a:t>is a vital piece of the mental health puzzle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2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5747" y="-76200"/>
            <a:ext cx="10280987" cy="10617768"/>
            <a:chOff x="0" y="0"/>
            <a:chExt cx="2707750" cy="2796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7750" cy="2796449"/>
            </a:xfrm>
            <a:custGeom>
              <a:avLst/>
              <a:gdLst/>
              <a:ahLst/>
              <a:cxnLst/>
              <a:rect l="l" t="t" r="r" b="b"/>
              <a:pathLst>
                <a:path w="2707750" h="2796449">
                  <a:moveTo>
                    <a:pt x="0" y="0"/>
                  </a:moveTo>
                  <a:lnTo>
                    <a:pt x="2707750" y="0"/>
                  </a:lnTo>
                  <a:lnTo>
                    <a:pt x="2707750" y="2796449"/>
                  </a:lnTo>
                  <a:lnTo>
                    <a:pt x="0" y="27964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707750" cy="279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74674" y="7398486"/>
            <a:ext cx="3418017" cy="2495152"/>
          </a:xfrm>
          <a:custGeom>
            <a:avLst/>
            <a:gdLst/>
            <a:ahLst/>
            <a:cxnLst/>
            <a:rect l="l" t="t" r="r" b="b"/>
            <a:pathLst>
              <a:path w="3418017" h="2495152">
                <a:moveTo>
                  <a:pt x="0" y="0"/>
                </a:moveTo>
                <a:lnTo>
                  <a:pt x="3418017" y="0"/>
                </a:lnTo>
                <a:lnTo>
                  <a:pt x="3418017" y="2495152"/>
                </a:lnTo>
                <a:lnTo>
                  <a:pt x="0" y="2495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98578" y="681490"/>
            <a:ext cx="2871687" cy="2006591"/>
          </a:xfrm>
          <a:custGeom>
            <a:avLst/>
            <a:gdLst/>
            <a:ahLst/>
            <a:cxnLst/>
            <a:rect l="l" t="t" r="r" b="b"/>
            <a:pathLst>
              <a:path w="2871687" h="2006591">
                <a:moveTo>
                  <a:pt x="0" y="0"/>
                </a:moveTo>
                <a:lnTo>
                  <a:pt x="2871687" y="0"/>
                </a:lnTo>
                <a:lnTo>
                  <a:pt x="2871687" y="2006592"/>
                </a:lnTo>
                <a:lnTo>
                  <a:pt x="0" y="2006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17161" y="1076171"/>
            <a:ext cx="262016" cy="1270382"/>
          </a:xfrm>
          <a:custGeom>
            <a:avLst/>
            <a:gdLst/>
            <a:ahLst/>
            <a:cxnLst/>
            <a:rect l="l" t="t" r="r" b="b"/>
            <a:pathLst>
              <a:path w="262016" h="1270382">
                <a:moveTo>
                  <a:pt x="0" y="0"/>
                </a:moveTo>
                <a:lnTo>
                  <a:pt x="262016" y="0"/>
                </a:lnTo>
                <a:lnTo>
                  <a:pt x="262016" y="1270382"/>
                </a:lnTo>
                <a:lnTo>
                  <a:pt x="0" y="1270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47684">
            <a:off x="1381165" y="990282"/>
            <a:ext cx="1563001" cy="1338320"/>
          </a:xfrm>
          <a:custGeom>
            <a:avLst/>
            <a:gdLst/>
            <a:ahLst/>
            <a:cxnLst/>
            <a:rect l="l" t="t" r="r" b="b"/>
            <a:pathLst>
              <a:path w="1563001" h="1338320">
                <a:moveTo>
                  <a:pt x="0" y="0"/>
                </a:moveTo>
                <a:lnTo>
                  <a:pt x="1563002" y="0"/>
                </a:lnTo>
                <a:lnTo>
                  <a:pt x="1563002" y="1338320"/>
                </a:lnTo>
                <a:lnTo>
                  <a:pt x="0" y="1338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90787" y="4995818"/>
            <a:ext cx="1838628" cy="1845549"/>
          </a:xfrm>
          <a:custGeom>
            <a:avLst/>
            <a:gdLst/>
            <a:ahLst/>
            <a:cxnLst/>
            <a:rect l="l" t="t" r="r" b="b"/>
            <a:pathLst>
              <a:path w="1838628" h="1845549">
                <a:moveTo>
                  <a:pt x="0" y="0"/>
                </a:moveTo>
                <a:lnTo>
                  <a:pt x="1838628" y="0"/>
                </a:lnTo>
                <a:lnTo>
                  <a:pt x="1838628" y="1845548"/>
                </a:lnTo>
                <a:lnTo>
                  <a:pt x="0" y="1845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66840" y="3140540"/>
            <a:ext cx="2247893" cy="1298158"/>
          </a:xfrm>
          <a:custGeom>
            <a:avLst/>
            <a:gdLst/>
            <a:ahLst/>
            <a:cxnLst/>
            <a:rect l="l" t="t" r="r" b="b"/>
            <a:pathLst>
              <a:path w="2247893" h="1298158">
                <a:moveTo>
                  <a:pt x="0" y="0"/>
                </a:moveTo>
                <a:lnTo>
                  <a:pt x="2247893" y="0"/>
                </a:lnTo>
                <a:lnTo>
                  <a:pt x="2247893" y="1298158"/>
                </a:lnTo>
                <a:lnTo>
                  <a:pt x="0" y="129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45968" y="2980510"/>
            <a:ext cx="1735550" cy="1786924"/>
          </a:xfrm>
          <a:custGeom>
            <a:avLst/>
            <a:gdLst/>
            <a:ahLst/>
            <a:cxnLst/>
            <a:rect l="l" t="t" r="r" b="b"/>
            <a:pathLst>
              <a:path w="1735550" h="1786924">
                <a:moveTo>
                  <a:pt x="0" y="0"/>
                </a:moveTo>
                <a:lnTo>
                  <a:pt x="1735550" y="0"/>
                </a:lnTo>
                <a:lnTo>
                  <a:pt x="1735550" y="1786924"/>
                </a:lnTo>
                <a:lnTo>
                  <a:pt x="0" y="1786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14203" y="5739672"/>
            <a:ext cx="1920426" cy="1745187"/>
          </a:xfrm>
          <a:custGeom>
            <a:avLst/>
            <a:gdLst/>
            <a:ahLst/>
            <a:cxnLst/>
            <a:rect l="l" t="t" r="r" b="b"/>
            <a:pathLst>
              <a:path w="1920426" h="1745187">
                <a:moveTo>
                  <a:pt x="0" y="0"/>
                </a:moveTo>
                <a:lnTo>
                  <a:pt x="1920426" y="0"/>
                </a:lnTo>
                <a:lnTo>
                  <a:pt x="1920426" y="1745187"/>
                </a:lnTo>
                <a:lnTo>
                  <a:pt x="0" y="17451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299474" y="2621407"/>
            <a:ext cx="3444240" cy="275539"/>
          </a:xfrm>
          <a:custGeom>
            <a:avLst/>
            <a:gdLst/>
            <a:ahLst/>
            <a:cxnLst/>
            <a:rect l="l" t="t" r="r" b="b"/>
            <a:pathLst>
              <a:path w="3444240" h="275539">
                <a:moveTo>
                  <a:pt x="0" y="0"/>
                </a:moveTo>
                <a:lnTo>
                  <a:pt x="3444240" y="0"/>
                </a:lnTo>
                <a:lnTo>
                  <a:pt x="3444240" y="275539"/>
                </a:lnTo>
                <a:lnTo>
                  <a:pt x="0" y="2755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69983">
            <a:off x="876020" y="791076"/>
            <a:ext cx="331058" cy="989575"/>
          </a:xfrm>
          <a:custGeom>
            <a:avLst/>
            <a:gdLst/>
            <a:ahLst/>
            <a:cxnLst/>
            <a:rect l="l" t="t" r="r" b="b"/>
            <a:pathLst>
              <a:path w="331058" h="989575">
                <a:moveTo>
                  <a:pt x="0" y="0"/>
                </a:moveTo>
                <a:lnTo>
                  <a:pt x="331058" y="0"/>
                </a:lnTo>
                <a:lnTo>
                  <a:pt x="331058" y="989575"/>
                </a:lnTo>
                <a:lnTo>
                  <a:pt x="0" y="989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265661" y="4308498"/>
            <a:ext cx="8205081" cy="505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41931B"/>
                </a:solidFill>
                <a:latin typeface="Montserrat Bold"/>
              </a:rPr>
              <a:t>Holistic care is our job</a:t>
            </a:r>
          </a:p>
          <a:p>
            <a:pPr>
              <a:lnSpc>
                <a:spcPts val="2879"/>
              </a:lnSpc>
            </a:pPr>
            <a:endParaRPr lang="en-US" sz="2399">
              <a:solidFill>
                <a:srgbClr val="41931B"/>
              </a:solidFill>
              <a:latin typeface="Montserrat Bold"/>
            </a:endParaRPr>
          </a:p>
          <a:p>
            <a:pPr marL="518158" lvl="1" indent="-259079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41931B"/>
                </a:solidFill>
                <a:latin typeface="Montserrat Bold"/>
              </a:rPr>
              <a:t>Equity of access to health care and optimal health is a fundamental human right</a:t>
            </a:r>
          </a:p>
          <a:p>
            <a:pPr>
              <a:lnSpc>
                <a:spcPts val="2879"/>
              </a:lnSpc>
            </a:pPr>
            <a:endParaRPr lang="en-US" sz="2399">
              <a:solidFill>
                <a:srgbClr val="41931B"/>
              </a:solidFill>
              <a:latin typeface="Montserrat Bold"/>
            </a:endParaRPr>
          </a:p>
          <a:p>
            <a:pPr marL="518158" lvl="1" indent="-259079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41931B"/>
                </a:solidFill>
                <a:latin typeface="Montserrat Bold"/>
              </a:rPr>
              <a:t>Poor physical health is associated with a            4 times increase in the incidence of psychological distress</a:t>
            </a:r>
          </a:p>
          <a:p>
            <a:pPr>
              <a:lnSpc>
                <a:spcPts val="2879"/>
              </a:lnSpc>
            </a:pPr>
            <a:endParaRPr lang="en-US" sz="2399">
              <a:solidFill>
                <a:srgbClr val="41931B"/>
              </a:solidFill>
              <a:latin typeface="Montserrat Bold"/>
            </a:endParaRPr>
          </a:p>
          <a:p>
            <a:pPr marL="518158" lvl="1" indent="-259079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41931B"/>
                </a:solidFill>
                <a:latin typeface="Montserrat Bold"/>
              </a:rPr>
              <a:t>And associated with 47% of completed suicides</a:t>
            </a:r>
          </a:p>
          <a:p>
            <a:pPr>
              <a:lnSpc>
                <a:spcPts val="2879"/>
              </a:lnSpc>
            </a:pPr>
            <a:endParaRPr lang="en-US" sz="2399">
              <a:solidFill>
                <a:srgbClr val="41931B"/>
              </a:solidFill>
              <a:latin typeface="Montserrat Bold"/>
            </a:endParaRPr>
          </a:p>
          <a:p>
            <a:pPr marL="518158" lvl="1" indent="-259079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41931B"/>
                </a:solidFill>
                <a:latin typeface="Montserrat Bold"/>
              </a:rPr>
              <a:t>Improved physical health results in far fewer hospitalisations, reducing pressure and costs to medical staff, services and facilities.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65803" y="4171497"/>
            <a:ext cx="1580547" cy="35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Oral Health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1778" y="5172075"/>
            <a:ext cx="1849748" cy="55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Alcohol </a:t>
            </a:r>
          </a:p>
          <a:p>
            <a:pPr algn="ctr">
              <a:lnSpc>
                <a:spcPts val="223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consumption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7708" y="6752217"/>
            <a:ext cx="1258266" cy="35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Nutrition</a:t>
            </a:r>
          </a:p>
        </p:txBody>
      </p:sp>
      <p:sp>
        <p:nvSpPr>
          <p:cNvPr id="19" name="Freeform 19"/>
          <p:cNvSpPr/>
          <p:nvPr/>
        </p:nvSpPr>
        <p:spPr>
          <a:xfrm rot="773214" flipH="1">
            <a:off x="7194090" y="721787"/>
            <a:ext cx="331058" cy="989575"/>
          </a:xfrm>
          <a:custGeom>
            <a:avLst/>
            <a:gdLst/>
            <a:ahLst/>
            <a:cxnLst/>
            <a:rect l="l" t="t" r="r" b="b"/>
            <a:pathLst>
              <a:path w="331058" h="989575">
                <a:moveTo>
                  <a:pt x="331057" y="0"/>
                </a:moveTo>
                <a:lnTo>
                  <a:pt x="0" y="0"/>
                </a:lnTo>
                <a:lnTo>
                  <a:pt x="0" y="989575"/>
                </a:lnTo>
                <a:lnTo>
                  <a:pt x="331057" y="989575"/>
                </a:lnTo>
                <a:lnTo>
                  <a:pt x="33105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17321" flipH="1">
            <a:off x="7015989" y="5935073"/>
            <a:ext cx="331058" cy="989575"/>
          </a:xfrm>
          <a:custGeom>
            <a:avLst/>
            <a:gdLst/>
            <a:ahLst/>
            <a:cxnLst/>
            <a:rect l="l" t="t" r="r" b="b"/>
            <a:pathLst>
              <a:path w="331058" h="989575">
                <a:moveTo>
                  <a:pt x="331058" y="0"/>
                </a:moveTo>
                <a:lnTo>
                  <a:pt x="0" y="0"/>
                </a:lnTo>
                <a:lnTo>
                  <a:pt x="0" y="989575"/>
                </a:lnTo>
                <a:lnTo>
                  <a:pt x="331058" y="989575"/>
                </a:lnTo>
                <a:lnTo>
                  <a:pt x="3310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648089" flipH="1">
            <a:off x="6495098" y="8608843"/>
            <a:ext cx="331058" cy="989575"/>
          </a:xfrm>
          <a:custGeom>
            <a:avLst/>
            <a:gdLst/>
            <a:ahLst/>
            <a:cxnLst/>
            <a:rect l="l" t="t" r="r" b="b"/>
            <a:pathLst>
              <a:path w="331058" h="989575">
                <a:moveTo>
                  <a:pt x="331058" y="0"/>
                </a:moveTo>
                <a:lnTo>
                  <a:pt x="0" y="0"/>
                </a:lnTo>
                <a:lnTo>
                  <a:pt x="0" y="989575"/>
                </a:lnTo>
                <a:lnTo>
                  <a:pt x="331058" y="989575"/>
                </a:lnTo>
                <a:lnTo>
                  <a:pt x="3310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383093" flipH="1">
            <a:off x="2065779" y="6664603"/>
            <a:ext cx="331058" cy="989575"/>
          </a:xfrm>
          <a:custGeom>
            <a:avLst/>
            <a:gdLst/>
            <a:ahLst/>
            <a:cxnLst/>
            <a:rect l="l" t="t" r="r" b="b"/>
            <a:pathLst>
              <a:path w="331058" h="989575">
                <a:moveTo>
                  <a:pt x="331058" y="0"/>
                </a:moveTo>
                <a:lnTo>
                  <a:pt x="0" y="0"/>
                </a:lnTo>
                <a:lnTo>
                  <a:pt x="0" y="989575"/>
                </a:lnTo>
                <a:lnTo>
                  <a:pt x="331058" y="989575"/>
                </a:lnTo>
                <a:lnTo>
                  <a:pt x="3310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3383093">
            <a:off x="1651632" y="5555317"/>
            <a:ext cx="331058" cy="989575"/>
          </a:xfrm>
          <a:custGeom>
            <a:avLst/>
            <a:gdLst/>
            <a:ahLst/>
            <a:cxnLst/>
            <a:rect l="l" t="t" r="r" b="b"/>
            <a:pathLst>
              <a:path w="331058" h="989575">
                <a:moveTo>
                  <a:pt x="0" y="0"/>
                </a:moveTo>
                <a:lnTo>
                  <a:pt x="331058" y="0"/>
                </a:lnTo>
                <a:lnTo>
                  <a:pt x="331058" y="989575"/>
                </a:lnTo>
                <a:lnTo>
                  <a:pt x="0" y="989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121117" flipH="1">
            <a:off x="3564524" y="2973009"/>
            <a:ext cx="331058" cy="989575"/>
          </a:xfrm>
          <a:custGeom>
            <a:avLst/>
            <a:gdLst/>
            <a:ahLst/>
            <a:cxnLst/>
            <a:rect l="l" t="t" r="r" b="b"/>
            <a:pathLst>
              <a:path w="331058" h="989575">
                <a:moveTo>
                  <a:pt x="331058" y="0"/>
                </a:moveTo>
                <a:lnTo>
                  <a:pt x="0" y="0"/>
                </a:lnTo>
                <a:lnTo>
                  <a:pt x="0" y="989575"/>
                </a:lnTo>
                <a:lnTo>
                  <a:pt x="331058" y="989575"/>
                </a:lnTo>
                <a:lnTo>
                  <a:pt x="3310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855151" flipH="1">
            <a:off x="4773619" y="3265647"/>
            <a:ext cx="331058" cy="989575"/>
          </a:xfrm>
          <a:custGeom>
            <a:avLst/>
            <a:gdLst/>
            <a:ahLst/>
            <a:cxnLst/>
            <a:rect l="l" t="t" r="r" b="b"/>
            <a:pathLst>
              <a:path w="331058" h="989575">
                <a:moveTo>
                  <a:pt x="331058" y="0"/>
                </a:moveTo>
                <a:lnTo>
                  <a:pt x="0" y="0"/>
                </a:lnTo>
                <a:lnTo>
                  <a:pt x="0" y="989575"/>
                </a:lnTo>
                <a:lnTo>
                  <a:pt x="331058" y="989575"/>
                </a:lnTo>
                <a:lnTo>
                  <a:pt x="3310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6873460" y="8965815"/>
            <a:ext cx="1503908" cy="1503908"/>
            <a:chOff x="0" y="0"/>
            <a:chExt cx="2005210" cy="20052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05210" cy="2005210"/>
            </a:xfrm>
            <a:custGeom>
              <a:avLst/>
              <a:gdLst/>
              <a:ahLst/>
              <a:cxnLst/>
              <a:rect l="l" t="t" r="r" b="b"/>
              <a:pathLst>
                <a:path w="2005210" h="2005210">
                  <a:moveTo>
                    <a:pt x="0" y="0"/>
                  </a:moveTo>
                  <a:lnTo>
                    <a:pt x="2005210" y="0"/>
                  </a:lnTo>
                  <a:lnTo>
                    <a:pt x="2005210" y="2005210"/>
                  </a:lnTo>
                  <a:lnTo>
                    <a:pt x="0" y="2005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65999"/>
              </a:blip>
              <a:stretch>
                <a:fillRect/>
              </a:stretch>
            </a:blipFill>
          </p:spPr>
        </p:sp>
        <p:grpSp>
          <p:nvGrpSpPr>
            <p:cNvPr id="28" name="Group 28"/>
            <p:cNvGrpSpPr/>
            <p:nvPr/>
          </p:nvGrpSpPr>
          <p:grpSpPr>
            <a:xfrm>
              <a:off x="767384" y="556378"/>
              <a:ext cx="470443" cy="470443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514453" y="450955"/>
              <a:ext cx="976305" cy="976300"/>
              <a:chOff x="0" y="0"/>
              <a:chExt cx="1785874" cy="1785861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sp>
        <p:nvSpPr>
          <p:cNvPr id="37" name="Freeform 37"/>
          <p:cNvSpPr/>
          <p:nvPr/>
        </p:nvSpPr>
        <p:spPr>
          <a:xfrm>
            <a:off x="4863480" y="7856334"/>
            <a:ext cx="1369101" cy="2131298"/>
          </a:xfrm>
          <a:custGeom>
            <a:avLst/>
            <a:gdLst/>
            <a:ahLst/>
            <a:cxnLst/>
            <a:rect l="l" t="t" r="r" b="b"/>
            <a:pathLst>
              <a:path w="1369101" h="2131298">
                <a:moveTo>
                  <a:pt x="0" y="0"/>
                </a:moveTo>
                <a:lnTo>
                  <a:pt x="1369101" y="0"/>
                </a:lnTo>
                <a:lnTo>
                  <a:pt x="1369101" y="2131298"/>
                </a:lnTo>
                <a:lnTo>
                  <a:pt x="0" y="21312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b="-24431"/>
            </a:stretch>
          </a:blipFill>
        </p:spPr>
      </p:sp>
      <p:sp>
        <p:nvSpPr>
          <p:cNvPr id="38" name="Freeform 38"/>
          <p:cNvSpPr/>
          <p:nvPr/>
        </p:nvSpPr>
        <p:spPr>
          <a:xfrm flipH="1" flipV="1">
            <a:off x="5833627" y="9431385"/>
            <a:ext cx="7315200" cy="3737402"/>
          </a:xfrm>
          <a:custGeom>
            <a:avLst/>
            <a:gdLst/>
            <a:ahLst/>
            <a:cxnLst/>
            <a:rect l="l" t="t" r="r" b="b"/>
            <a:pathLst>
              <a:path w="7315200" h="3737402">
                <a:moveTo>
                  <a:pt x="7315200" y="3737402"/>
                </a:moveTo>
                <a:lnTo>
                  <a:pt x="0" y="3737402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37402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7245349">
            <a:off x="14786305" y="-2796695"/>
            <a:ext cx="4669561" cy="4813328"/>
          </a:xfrm>
          <a:custGeom>
            <a:avLst/>
            <a:gdLst/>
            <a:ahLst/>
            <a:cxnLst/>
            <a:rect l="l" t="t" r="r" b="b"/>
            <a:pathLst>
              <a:path w="4669561" h="4813328">
                <a:moveTo>
                  <a:pt x="0" y="0"/>
                </a:moveTo>
                <a:lnTo>
                  <a:pt x="4669561" y="0"/>
                </a:lnTo>
                <a:lnTo>
                  <a:pt x="4669561" y="4813328"/>
                </a:lnTo>
                <a:lnTo>
                  <a:pt x="0" y="481332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8560" b="-127562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9144000" y="1046447"/>
            <a:ext cx="8329998" cy="260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5"/>
              </a:lnSpc>
              <a:spcBef>
                <a:spcPct val="0"/>
              </a:spcBef>
            </a:pPr>
            <a:r>
              <a:rPr lang="en-US" sz="5687">
                <a:solidFill>
                  <a:srgbClr val="0B4397"/>
                </a:solidFill>
                <a:latin typeface="Redkits"/>
              </a:rPr>
              <a:t>Why should health professionals worry about the </a:t>
            </a:r>
            <a:r>
              <a:rPr lang="en-US" sz="5687">
                <a:solidFill>
                  <a:srgbClr val="000000"/>
                </a:solidFill>
                <a:latin typeface="Redkits"/>
              </a:rPr>
              <a:t>physical health</a:t>
            </a:r>
            <a:r>
              <a:rPr lang="en-US" sz="5687">
                <a:solidFill>
                  <a:srgbClr val="0B4397"/>
                </a:solidFill>
                <a:latin typeface="Redkits"/>
              </a:rPr>
              <a:t> of people living with mental illness?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58420" y="368175"/>
            <a:ext cx="1964903" cy="55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Smoking &amp; </a:t>
            </a:r>
          </a:p>
          <a:p>
            <a:pPr algn="ctr">
              <a:lnSpc>
                <a:spcPts val="223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Vaping Habits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465188" y="325366"/>
            <a:ext cx="2299535" cy="35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Physical Activity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976744" y="2649982"/>
            <a:ext cx="1728499" cy="35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Sleep &amp; Rest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962414" y="5138909"/>
            <a:ext cx="1802309" cy="70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Social </a:t>
            </a:r>
          </a:p>
          <a:p>
            <a:pPr algn="ctr">
              <a:lnSpc>
                <a:spcPts val="292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Participation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833627" y="8146421"/>
            <a:ext cx="1654000" cy="35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088">
                <a:solidFill>
                  <a:srgbClr val="FFFFFF"/>
                </a:solidFill>
                <a:latin typeface="Montserrat Bold"/>
              </a:rPr>
              <a:t>Vaccination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0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40847" y="2361781"/>
            <a:ext cx="4114800" cy="4114800"/>
            <a:chOff x="0" y="0"/>
            <a:chExt cx="5486400" cy="548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2350764" y="1733391"/>
            <a:ext cx="4694966" cy="5014650"/>
          </a:xfrm>
          <a:custGeom>
            <a:avLst/>
            <a:gdLst/>
            <a:ahLst/>
            <a:cxnLst/>
            <a:rect l="l" t="t" r="r" b="b"/>
            <a:pathLst>
              <a:path w="4694966" h="5014650">
                <a:moveTo>
                  <a:pt x="0" y="0"/>
                </a:moveTo>
                <a:lnTo>
                  <a:pt x="4694966" y="0"/>
                </a:lnTo>
                <a:lnTo>
                  <a:pt x="4694966" y="5014649"/>
                </a:lnTo>
                <a:lnTo>
                  <a:pt x="0" y="5014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3103" y="1304497"/>
            <a:ext cx="12159705" cy="504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spc="-530">
                <a:solidFill>
                  <a:srgbClr val="FFFFFF"/>
                </a:solidFill>
                <a:latin typeface="Montserrat Bold"/>
              </a:rPr>
              <a:t>“  Do </a:t>
            </a:r>
            <a:r>
              <a:rPr lang="en-US" sz="8700" spc="-530">
                <a:solidFill>
                  <a:srgbClr val="C7E3B7"/>
                </a:solidFill>
                <a:latin typeface="Montserrat Bold"/>
              </a:rPr>
              <a:t>what</a:t>
            </a:r>
            <a:r>
              <a:rPr lang="en-US" sz="8700" spc="-530">
                <a:solidFill>
                  <a:srgbClr val="FFFFFF"/>
                </a:solidFill>
                <a:latin typeface="Montserrat Bold"/>
              </a:rPr>
              <a:t> you can,  </a:t>
            </a:r>
            <a:r>
              <a:rPr lang="en-US" sz="8700" spc="-530">
                <a:solidFill>
                  <a:srgbClr val="C7E3B7"/>
                </a:solidFill>
                <a:latin typeface="Montserrat Bold"/>
              </a:rPr>
              <a:t>where</a:t>
            </a:r>
            <a:r>
              <a:rPr lang="en-US" sz="8700" spc="-530">
                <a:solidFill>
                  <a:srgbClr val="FFFFFF"/>
                </a:solidFill>
                <a:latin typeface="Montserrat Bold"/>
              </a:rPr>
              <a:t> you can, </a:t>
            </a:r>
          </a:p>
          <a:p>
            <a:pPr algn="ctr">
              <a:lnSpc>
                <a:spcPts val="9396"/>
              </a:lnSpc>
            </a:pPr>
            <a:r>
              <a:rPr lang="en-US" sz="8700" spc="-530">
                <a:solidFill>
                  <a:srgbClr val="C7E3B7"/>
                </a:solidFill>
                <a:latin typeface="Montserrat Bold"/>
              </a:rPr>
              <a:t>   when</a:t>
            </a:r>
            <a:r>
              <a:rPr lang="en-US" sz="8700" spc="-530">
                <a:solidFill>
                  <a:srgbClr val="FFFFFF"/>
                </a:solidFill>
                <a:latin typeface="Montserrat Bold"/>
              </a:rPr>
              <a:t> you can.  ”</a:t>
            </a:r>
          </a:p>
          <a:p>
            <a:pPr algn="ctr">
              <a:lnSpc>
                <a:spcPts val="12880"/>
              </a:lnSpc>
            </a:pPr>
            <a:endParaRPr lang="en-US" sz="8700" spc="-53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753723" y="5842541"/>
            <a:ext cx="1014497" cy="1014497"/>
          </a:xfrm>
          <a:custGeom>
            <a:avLst/>
            <a:gdLst/>
            <a:ahLst/>
            <a:cxnLst/>
            <a:rect l="l" t="t" r="r" b="b"/>
            <a:pathLst>
              <a:path w="1014497" h="1014497">
                <a:moveTo>
                  <a:pt x="0" y="0"/>
                </a:moveTo>
                <a:lnTo>
                  <a:pt x="1014497" y="0"/>
                </a:lnTo>
                <a:lnTo>
                  <a:pt x="1014497" y="1014497"/>
                </a:lnTo>
                <a:lnTo>
                  <a:pt x="0" y="10144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7988" y="5842541"/>
            <a:ext cx="1014497" cy="1014497"/>
          </a:xfrm>
          <a:custGeom>
            <a:avLst/>
            <a:gdLst/>
            <a:ahLst/>
            <a:cxnLst/>
            <a:rect l="l" t="t" r="r" b="b"/>
            <a:pathLst>
              <a:path w="1014497" h="1014497">
                <a:moveTo>
                  <a:pt x="0" y="0"/>
                </a:moveTo>
                <a:lnTo>
                  <a:pt x="1014497" y="0"/>
                </a:lnTo>
                <a:lnTo>
                  <a:pt x="1014497" y="1014497"/>
                </a:lnTo>
                <a:lnTo>
                  <a:pt x="0" y="1014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82635" y="5842541"/>
            <a:ext cx="1014497" cy="1014497"/>
          </a:xfrm>
          <a:custGeom>
            <a:avLst/>
            <a:gdLst/>
            <a:ahLst/>
            <a:cxnLst/>
            <a:rect l="l" t="t" r="r" b="b"/>
            <a:pathLst>
              <a:path w="1014497" h="1014497">
                <a:moveTo>
                  <a:pt x="0" y="0"/>
                </a:moveTo>
                <a:lnTo>
                  <a:pt x="1014498" y="0"/>
                </a:lnTo>
                <a:lnTo>
                  <a:pt x="1014498" y="1014497"/>
                </a:lnTo>
                <a:lnTo>
                  <a:pt x="0" y="1014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97283" y="5842541"/>
            <a:ext cx="1036608" cy="1036608"/>
          </a:xfrm>
          <a:custGeom>
            <a:avLst/>
            <a:gdLst/>
            <a:ahLst/>
            <a:cxnLst/>
            <a:rect l="l" t="t" r="r" b="b"/>
            <a:pathLst>
              <a:path w="1036608" h="1036608">
                <a:moveTo>
                  <a:pt x="0" y="0"/>
                </a:moveTo>
                <a:lnTo>
                  <a:pt x="1036608" y="0"/>
                </a:lnTo>
                <a:lnTo>
                  <a:pt x="1036608" y="1036608"/>
                </a:lnTo>
                <a:lnTo>
                  <a:pt x="0" y="1036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05136" y="8031629"/>
            <a:ext cx="15877729" cy="122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Redkits"/>
              </a:rPr>
              <a:t>Stay connected and join the Equally Well movement.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873460" y="8965815"/>
            <a:ext cx="1503908" cy="1503908"/>
            <a:chOff x="0" y="0"/>
            <a:chExt cx="2005210" cy="2005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05210" cy="2005210"/>
            </a:xfrm>
            <a:custGeom>
              <a:avLst/>
              <a:gdLst/>
              <a:ahLst/>
              <a:cxnLst/>
              <a:rect l="l" t="t" r="r" b="b"/>
              <a:pathLst>
                <a:path w="2005210" h="2005210">
                  <a:moveTo>
                    <a:pt x="0" y="0"/>
                  </a:moveTo>
                  <a:lnTo>
                    <a:pt x="2005210" y="0"/>
                  </a:lnTo>
                  <a:lnTo>
                    <a:pt x="2005210" y="2005210"/>
                  </a:lnTo>
                  <a:lnTo>
                    <a:pt x="0" y="2005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5999"/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767384" y="556378"/>
              <a:ext cx="470443" cy="470443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514453" y="450955"/>
              <a:ext cx="976305" cy="976300"/>
              <a:chOff x="0" y="0"/>
              <a:chExt cx="1785874" cy="178586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sp>
        <p:nvSpPr>
          <p:cNvPr id="22" name="Freeform 22"/>
          <p:cNvSpPr/>
          <p:nvPr/>
        </p:nvSpPr>
        <p:spPr>
          <a:xfrm flipH="1">
            <a:off x="-15922" y="-6187719"/>
            <a:ext cx="18319845" cy="7740134"/>
          </a:xfrm>
          <a:custGeom>
            <a:avLst/>
            <a:gdLst/>
            <a:ahLst/>
            <a:cxnLst/>
            <a:rect l="l" t="t" r="r" b="b"/>
            <a:pathLst>
              <a:path w="18319845" h="7740134">
                <a:moveTo>
                  <a:pt x="18319844" y="0"/>
                </a:moveTo>
                <a:lnTo>
                  <a:pt x="0" y="0"/>
                </a:lnTo>
                <a:lnTo>
                  <a:pt x="0" y="7740135"/>
                </a:lnTo>
                <a:lnTo>
                  <a:pt x="18319844" y="7740135"/>
                </a:lnTo>
                <a:lnTo>
                  <a:pt x="18319844" y="0"/>
                </a:lnTo>
                <a:close/>
              </a:path>
            </a:pathLst>
          </a:custGeom>
          <a:blipFill>
            <a:blip r:embed="rId15">
              <a:alphaModFix amt="8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2364994" y="6733380"/>
            <a:ext cx="4666506" cy="69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C7E3B7"/>
                </a:solidFill>
                <a:latin typeface="Canva Sans Bold"/>
              </a:rPr>
              <a:t>equallywell.org.au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316936" y="6892466"/>
            <a:ext cx="1888071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</a:rPr>
              <a:t>Equally Well Au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15394" y="6892466"/>
            <a:ext cx="2119685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</a:rPr>
              <a:t>@EquallyWell_Au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684643" y="6892466"/>
            <a:ext cx="2010482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</a:rPr>
              <a:t>@EquallyWellAu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37885" y="6892466"/>
            <a:ext cx="2155403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</a:rPr>
              <a:t>@equally_well_au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73871" y="8100216"/>
            <a:ext cx="18461871" cy="7961682"/>
          </a:xfrm>
          <a:custGeom>
            <a:avLst/>
            <a:gdLst/>
            <a:ahLst/>
            <a:cxnLst/>
            <a:rect l="l" t="t" r="r" b="b"/>
            <a:pathLst>
              <a:path w="18461871" h="7961682">
                <a:moveTo>
                  <a:pt x="18461871" y="0"/>
                </a:moveTo>
                <a:lnTo>
                  <a:pt x="0" y="0"/>
                </a:lnTo>
                <a:lnTo>
                  <a:pt x="0" y="7961682"/>
                </a:lnTo>
                <a:lnTo>
                  <a:pt x="18461871" y="7961682"/>
                </a:lnTo>
                <a:lnTo>
                  <a:pt x="184618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550" flipH="1">
            <a:off x="12552324" y="7198730"/>
            <a:ext cx="9413952" cy="4210604"/>
          </a:xfrm>
          <a:custGeom>
            <a:avLst/>
            <a:gdLst/>
            <a:ahLst/>
            <a:cxnLst/>
            <a:rect l="l" t="t" r="r" b="b"/>
            <a:pathLst>
              <a:path w="9413952" h="4210604">
                <a:moveTo>
                  <a:pt x="9413952" y="0"/>
                </a:moveTo>
                <a:lnTo>
                  <a:pt x="0" y="0"/>
                </a:lnTo>
                <a:lnTo>
                  <a:pt x="0" y="4210604"/>
                </a:lnTo>
                <a:lnTo>
                  <a:pt x="9413952" y="4210604"/>
                </a:lnTo>
                <a:lnTo>
                  <a:pt x="94139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82372" y="8776969"/>
            <a:ext cx="1907619" cy="1907619"/>
          </a:xfrm>
          <a:custGeom>
            <a:avLst/>
            <a:gdLst/>
            <a:ahLst/>
            <a:cxnLst/>
            <a:rect l="l" t="t" r="r" b="b"/>
            <a:pathLst>
              <a:path w="1907619" h="1907619">
                <a:moveTo>
                  <a:pt x="0" y="0"/>
                </a:moveTo>
                <a:lnTo>
                  <a:pt x="1907619" y="0"/>
                </a:lnTo>
                <a:lnTo>
                  <a:pt x="1907619" y="1907619"/>
                </a:lnTo>
                <a:lnTo>
                  <a:pt x="0" y="19076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259300" y="9304032"/>
            <a:ext cx="732229" cy="732225"/>
            <a:chOff x="0" y="0"/>
            <a:chExt cx="976305" cy="976300"/>
          </a:xfrm>
        </p:grpSpPr>
        <p:grpSp>
          <p:nvGrpSpPr>
            <p:cNvPr id="6" name="Group 6"/>
            <p:cNvGrpSpPr/>
            <p:nvPr/>
          </p:nvGrpSpPr>
          <p:grpSpPr>
            <a:xfrm>
              <a:off x="252931" y="105423"/>
              <a:ext cx="470443" cy="470443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976305" cy="976300"/>
              <a:chOff x="0" y="0"/>
              <a:chExt cx="1785874" cy="178586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745871" y="1285875"/>
                <a:ext cx="646557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646557" h="436499">
                    <a:moveTo>
                      <a:pt x="114046" y="92837"/>
                    </a:moveTo>
                    <a:cubicBezTo>
                      <a:pt x="67437" y="193929"/>
                      <a:pt x="40005" y="303784"/>
                      <a:pt x="0" y="423291"/>
                    </a:cubicBezTo>
                    <a:cubicBezTo>
                      <a:pt x="47752" y="431800"/>
                      <a:pt x="96774" y="436499"/>
                      <a:pt x="147066" y="436499"/>
                    </a:cubicBezTo>
                    <a:cubicBezTo>
                      <a:pt x="334645" y="436499"/>
                      <a:pt x="507619" y="374142"/>
                      <a:pt x="646557" y="269113"/>
                    </a:cubicBezTo>
                    <a:cubicBezTo>
                      <a:pt x="526542" y="188087"/>
                      <a:pt x="424434" y="116332"/>
                      <a:pt x="318262" y="51689"/>
                    </a:cubicBezTo>
                    <a:cubicBezTo>
                      <a:pt x="243078" y="5969"/>
                      <a:pt x="156718" y="0"/>
                      <a:pt x="114046" y="92837"/>
                    </a:cubicBezTo>
                  </a:path>
                </a:pathLst>
              </a:custGeom>
              <a:solidFill>
                <a:srgbClr val="C7E3B7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219837" y="266065"/>
                <a:ext cx="1443736" cy="1443101"/>
              </a:xfrm>
              <a:custGeom>
                <a:avLst/>
                <a:gdLst/>
                <a:ahLst/>
                <a:cxnLst/>
                <a:rect l="l" t="t" r="r" b="b"/>
                <a:pathLst>
                  <a:path w="1443736" h="1443101">
                    <a:moveTo>
                      <a:pt x="992759" y="655193"/>
                    </a:moveTo>
                    <a:cubicBezTo>
                      <a:pt x="1132840" y="535813"/>
                      <a:pt x="1286256" y="431800"/>
                      <a:pt x="1443736" y="320167"/>
                    </a:cubicBezTo>
                    <a:cubicBezTo>
                      <a:pt x="1422654" y="267335"/>
                      <a:pt x="1395984" y="217297"/>
                      <a:pt x="1364996" y="170434"/>
                    </a:cubicBezTo>
                    <a:cubicBezTo>
                      <a:pt x="1187323" y="268351"/>
                      <a:pt x="1012063" y="369189"/>
                      <a:pt x="829564" y="454406"/>
                    </a:cubicBezTo>
                    <a:cubicBezTo>
                      <a:pt x="689737" y="519684"/>
                      <a:pt x="546735" y="486537"/>
                      <a:pt x="440563" y="369189"/>
                    </a:cubicBezTo>
                    <a:cubicBezTo>
                      <a:pt x="339852" y="257937"/>
                      <a:pt x="245745" y="140335"/>
                      <a:pt x="130175" y="0"/>
                    </a:cubicBezTo>
                    <a:cubicBezTo>
                      <a:pt x="81534" y="42164"/>
                      <a:pt x="37846" y="89916"/>
                      <a:pt x="0" y="142367"/>
                    </a:cubicBezTo>
                    <a:cubicBezTo>
                      <a:pt x="375539" y="417068"/>
                      <a:pt x="537083" y="946912"/>
                      <a:pt x="376682" y="1401318"/>
                    </a:cubicBezTo>
                    <a:cubicBezTo>
                      <a:pt x="424561" y="1419606"/>
                      <a:pt x="474472" y="1433830"/>
                      <a:pt x="526161" y="1443101"/>
                    </a:cubicBezTo>
                    <a:cubicBezTo>
                      <a:pt x="566166" y="1323594"/>
                      <a:pt x="593598" y="1213739"/>
                      <a:pt x="640207" y="1112647"/>
                    </a:cubicBezTo>
                    <a:cubicBezTo>
                      <a:pt x="682879" y="1019937"/>
                      <a:pt x="769239" y="1025779"/>
                      <a:pt x="844423" y="1071499"/>
                    </a:cubicBezTo>
                    <a:cubicBezTo>
                      <a:pt x="950595" y="1136142"/>
                      <a:pt x="1052703" y="1207897"/>
                      <a:pt x="1172718" y="1288923"/>
                    </a:cubicBezTo>
                    <a:cubicBezTo>
                      <a:pt x="1219327" y="1253744"/>
                      <a:pt x="1261872" y="1213612"/>
                      <a:pt x="1299972" y="1169543"/>
                    </a:cubicBezTo>
                    <a:cubicBezTo>
                      <a:pt x="1201039" y="1098550"/>
                      <a:pt x="1097915" y="1028319"/>
                      <a:pt x="1003427" y="947674"/>
                    </a:cubicBezTo>
                    <a:cubicBezTo>
                      <a:pt x="891413" y="852043"/>
                      <a:pt x="881253" y="750316"/>
                      <a:pt x="992886" y="6551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50012" y="63500"/>
                <a:ext cx="1234821" cy="722122"/>
              </a:xfrm>
              <a:custGeom>
                <a:avLst/>
                <a:gdLst/>
                <a:ahLst/>
                <a:cxnLst/>
                <a:rect l="l" t="t" r="r" b="b"/>
                <a:pathLst>
                  <a:path w="1234821" h="722122">
                    <a:moveTo>
                      <a:pt x="580898" y="175260"/>
                    </a:moveTo>
                    <a:cubicBezTo>
                      <a:pt x="697357" y="172847"/>
                      <a:pt x="788797" y="263779"/>
                      <a:pt x="787908" y="381254"/>
                    </a:cubicBezTo>
                    <a:cubicBezTo>
                      <a:pt x="787019" y="490982"/>
                      <a:pt x="698754" y="575183"/>
                      <a:pt x="585343" y="574675"/>
                    </a:cubicBezTo>
                    <a:cubicBezTo>
                      <a:pt x="471043" y="574167"/>
                      <a:pt x="385318" y="490347"/>
                      <a:pt x="384937" y="378968"/>
                    </a:cubicBezTo>
                    <a:cubicBezTo>
                      <a:pt x="384683" y="268859"/>
                      <a:pt x="472440" y="177546"/>
                      <a:pt x="580898" y="175387"/>
                    </a:cubicBezTo>
                    <a:moveTo>
                      <a:pt x="699389" y="657098"/>
                    </a:moveTo>
                    <a:cubicBezTo>
                      <a:pt x="881888" y="571754"/>
                      <a:pt x="1057148" y="470916"/>
                      <a:pt x="1234821" y="372999"/>
                    </a:cubicBezTo>
                    <a:cubicBezTo>
                      <a:pt x="1086485" y="148463"/>
                      <a:pt x="832231" y="0"/>
                      <a:pt x="542925" y="0"/>
                    </a:cubicBezTo>
                    <a:cubicBezTo>
                      <a:pt x="335280" y="0"/>
                      <a:pt x="145542" y="76454"/>
                      <a:pt x="0" y="202565"/>
                    </a:cubicBezTo>
                    <a:cubicBezTo>
                      <a:pt x="115570" y="342773"/>
                      <a:pt x="209677" y="460502"/>
                      <a:pt x="310388" y="571754"/>
                    </a:cubicBezTo>
                    <a:cubicBezTo>
                      <a:pt x="416687" y="689102"/>
                      <a:pt x="559562" y="722122"/>
                      <a:pt x="699389" y="656844"/>
                    </a:cubicBezTo>
                  </a:path>
                </a:pathLst>
              </a:custGeom>
              <a:solidFill>
                <a:srgbClr val="41931B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100963" y="586232"/>
                <a:ext cx="621411" cy="849376"/>
              </a:xfrm>
              <a:custGeom>
                <a:avLst/>
                <a:gdLst/>
                <a:ahLst/>
                <a:cxnLst/>
                <a:rect l="l" t="t" r="r" b="b"/>
                <a:pathLst>
                  <a:path w="621411" h="849376">
                    <a:moveTo>
                      <a:pt x="562610" y="0"/>
                    </a:moveTo>
                    <a:cubicBezTo>
                      <a:pt x="405257" y="111633"/>
                      <a:pt x="251841" y="215646"/>
                      <a:pt x="111633" y="335026"/>
                    </a:cubicBezTo>
                    <a:cubicBezTo>
                      <a:pt x="0" y="430149"/>
                      <a:pt x="10160" y="531876"/>
                      <a:pt x="122174" y="627507"/>
                    </a:cubicBezTo>
                    <a:cubicBezTo>
                      <a:pt x="216662" y="708152"/>
                      <a:pt x="319913" y="778510"/>
                      <a:pt x="418719" y="849376"/>
                    </a:cubicBezTo>
                    <a:cubicBezTo>
                      <a:pt x="544830" y="703961"/>
                      <a:pt x="621411" y="514350"/>
                      <a:pt x="621411" y="306705"/>
                    </a:cubicBezTo>
                    <a:cubicBezTo>
                      <a:pt x="621411" y="198247"/>
                      <a:pt x="600456" y="94869"/>
                      <a:pt x="562610" y="0"/>
                    </a:cubicBezTo>
                  </a:path>
                </a:pathLst>
              </a:custGeom>
              <a:solidFill>
                <a:srgbClr val="8DBE76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63500" y="408432"/>
                <a:ext cx="693420" cy="1258951"/>
              </a:xfrm>
              <a:custGeom>
                <a:avLst/>
                <a:gdLst/>
                <a:ahLst/>
                <a:cxnLst/>
                <a:rect l="l" t="t" r="r" b="b"/>
                <a:pathLst>
                  <a:path w="693420" h="1258951">
                    <a:moveTo>
                      <a:pt x="156464" y="0"/>
                    </a:moveTo>
                    <a:cubicBezTo>
                      <a:pt x="58166" y="136398"/>
                      <a:pt x="0" y="303530"/>
                      <a:pt x="0" y="484505"/>
                    </a:cubicBezTo>
                    <a:cubicBezTo>
                      <a:pt x="0" y="838073"/>
                      <a:pt x="221361" y="1139698"/>
                      <a:pt x="533019" y="1258951"/>
                    </a:cubicBezTo>
                    <a:cubicBezTo>
                      <a:pt x="693420" y="804545"/>
                      <a:pt x="531876" y="274701"/>
                      <a:pt x="156464" y="0"/>
                    </a:cubicBezTo>
                  </a:path>
                </a:pathLst>
              </a:custGeom>
              <a:solidFill>
                <a:srgbClr val="1750A3"/>
              </a:solidFill>
            </p:spPr>
          </p:sp>
        </p:grpSp>
      </p:grpSp>
      <p:sp>
        <p:nvSpPr>
          <p:cNvPr id="15" name="Freeform 15"/>
          <p:cNvSpPr/>
          <p:nvPr/>
        </p:nvSpPr>
        <p:spPr>
          <a:xfrm rot="318806">
            <a:off x="12698209" y="-1211814"/>
            <a:ext cx="11179583" cy="3801058"/>
          </a:xfrm>
          <a:custGeom>
            <a:avLst/>
            <a:gdLst/>
            <a:ahLst/>
            <a:cxnLst/>
            <a:rect l="l" t="t" r="r" b="b"/>
            <a:pathLst>
              <a:path w="11179583" h="3801058">
                <a:moveTo>
                  <a:pt x="0" y="0"/>
                </a:moveTo>
                <a:lnTo>
                  <a:pt x="11179582" y="0"/>
                </a:lnTo>
                <a:lnTo>
                  <a:pt x="11179582" y="3801058"/>
                </a:lnTo>
                <a:lnTo>
                  <a:pt x="0" y="3801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145206">
            <a:off x="10918091" y="-3005106"/>
            <a:ext cx="11528561" cy="3708198"/>
          </a:xfrm>
          <a:custGeom>
            <a:avLst/>
            <a:gdLst/>
            <a:ahLst/>
            <a:cxnLst/>
            <a:rect l="l" t="t" r="r" b="b"/>
            <a:pathLst>
              <a:path w="11528561" h="3708198">
                <a:moveTo>
                  <a:pt x="0" y="0"/>
                </a:moveTo>
                <a:lnTo>
                  <a:pt x="11528561" y="0"/>
                </a:lnTo>
                <a:lnTo>
                  <a:pt x="11528561" y="3708199"/>
                </a:lnTo>
                <a:lnTo>
                  <a:pt x="0" y="3708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1953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465107" y="555365"/>
            <a:ext cx="7328534" cy="122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Redkits"/>
              </a:rPr>
              <a:t>References: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65107" y="1896336"/>
            <a:ext cx="15050009" cy="655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8"/>
              </a:lnSpc>
            </a:pPr>
            <a:r>
              <a:rPr lang="en-US" sz="2173" dirty="0">
                <a:solidFill>
                  <a:srgbClr val="000000"/>
                </a:solidFill>
                <a:latin typeface="Montserrat"/>
              </a:rPr>
              <a:t>National Mental Health Commission. Equally Well Consensus Statement. Improving the physical health and           wellbeing of people living with mental illness in Australia. https://www.equallywell.org.au/wp-content/uploads/2018/12/Equally-Well-National-Consensus-Booklet-47537.pdf Sydney: NMHC;</a:t>
            </a:r>
          </a:p>
          <a:p>
            <a:pPr>
              <a:lnSpc>
                <a:spcPts val="2608"/>
              </a:lnSpc>
            </a:pPr>
            <a:r>
              <a:rPr lang="en-US" sz="2173" dirty="0">
                <a:solidFill>
                  <a:srgbClr val="000000"/>
                </a:solidFill>
                <a:latin typeface="Montserrat"/>
              </a:rPr>
              <a:t>2016.</a:t>
            </a:r>
          </a:p>
          <a:p>
            <a:pPr>
              <a:lnSpc>
                <a:spcPts val="2608"/>
              </a:lnSpc>
            </a:pPr>
            <a:endParaRPr lang="en-US" sz="2173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608"/>
              </a:lnSpc>
            </a:pPr>
            <a:r>
              <a:rPr lang="en-US" sz="2173" dirty="0">
                <a:solidFill>
                  <a:srgbClr val="000000"/>
                </a:solidFill>
                <a:latin typeface="Montserrat"/>
              </a:rPr>
              <a:t>Australian Bureau of Statistics. National Health Survey: Mental Health and co‑existing physical health    conditions, Australia, 2014‑15. Dec (2015).</a:t>
            </a:r>
          </a:p>
          <a:p>
            <a:pPr>
              <a:lnSpc>
                <a:spcPts val="2608"/>
              </a:lnSpc>
            </a:pPr>
            <a:endParaRPr lang="en-US" sz="2173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608"/>
              </a:lnSpc>
            </a:pPr>
            <a:r>
              <a:rPr lang="en-US" sz="2173" dirty="0">
                <a:solidFill>
                  <a:srgbClr val="000000"/>
                </a:solidFill>
                <a:latin typeface="Montserrat"/>
              </a:rPr>
              <a:t>Nursing, Midwifery and Allied Health Professions Policy Unit, Improving the physical health of people with mental health problems: Actions for mental health nurses. Dept. of Health, Public Health England 2016.</a:t>
            </a:r>
          </a:p>
          <a:p>
            <a:pPr>
              <a:lnSpc>
                <a:spcPts val="2608"/>
              </a:lnSpc>
            </a:pPr>
            <a:endParaRPr lang="en-US" sz="2173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608"/>
              </a:lnSpc>
            </a:pPr>
            <a:r>
              <a:rPr lang="en-US" sz="2173" dirty="0">
                <a:solidFill>
                  <a:srgbClr val="000000"/>
                </a:solidFill>
                <a:latin typeface="Montserrat"/>
              </a:rPr>
              <a:t>Australian Institute of Health and Welfare. Comorbidity of mental disorders and physical conditions 2007. Cat. no. PHE 155. Canberra: AIHW: 2012 </a:t>
            </a:r>
          </a:p>
          <a:p>
            <a:pPr>
              <a:lnSpc>
                <a:spcPts val="2608"/>
              </a:lnSpc>
            </a:pPr>
            <a:endParaRPr lang="en-US" sz="2173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608"/>
              </a:lnSpc>
            </a:pPr>
            <a:r>
              <a:rPr lang="en-US" sz="2173" dirty="0">
                <a:solidFill>
                  <a:srgbClr val="000000"/>
                </a:solidFill>
                <a:latin typeface="Montserrat"/>
              </a:rPr>
              <a:t>Roberts R. Equally Well. Physical health and mental illness. A narrative literature review. National Mental Health Commission: Charles Sturt University; 2019.</a:t>
            </a:r>
          </a:p>
          <a:p>
            <a:pPr>
              <a:lnSpc>
                <a:spcPts val="2608"/>
              </a:lnSpc>
            </a:pPr>
            <a:endParaRPr lang="en-US" sz="2173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608"/>
              </a:lnSpc>
            </a:pPr>
            <a:r>
              <a:rPr lang="en-US" sz="2173" dirty="0">
                <a:solidFill>
                  <a:srgbClr val="000000"/>
                </a:solidFill>
                <a:latin typeface="Montserrat"/>
              </a:rPr>
              <a:t>Kaine C, Lawn S, Roberts R, Cobb L, Erskine V. Review of Physical and Mental Health Care in Australia. Marden, South Australia: Lived Experience Australia Ltd; 2022.</a:t>
            </a:r>
          </a:p>
          <a:p>
            <a:pPr>
              <a:lnSpc>
                <a:spcPts val="3208"/>
              </a:lnSpc>
            </a:pPr>
            <a:endParaRPr lang="en-US" sz="2173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Freeform 19"/>
          <p:cNvSpPr/>
          <p:nvPr/>
        </p:nvSpPr>
        <p:spPr>
          <a:xfrm flipH="1" flipV="1">
            <a:off x="-498745" y="8987266"/>
            <a:ext cx="9413952" cy="4210604"/>
          </a:xfrm>
          <a:custGeom>
            <a:avLst/>
            <a:gdLst/>
            <a:ahLst/>
            <a:cxnLst/>
            <a:rect l="l" t="t" r="r" b="b"/>
            <a:pathLst>
              <a:path w="9413952" h="4210604">
                <a:moveTo>
                  <a:pt x="9413952" y="4210604"/>
                </a:moveTo>
                <a:lnTo>
                  <a:pt x="0" y="4210604"/>
                </a:lnTo>
                <a:lnTo>
                  <a:pt x="0" y="0"/>
                </a:lnTo>
                <a:lnTo>
                  <a:pt x="9413952" y="0"/>
                </a:lnTo>
                <a:lnTo>
                  <a:pt x="9413952" y="4210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866</Words>
  <Application>Microsoft Office PowerPoint</Application>
  <PresentationFormat>Custom</PresentationFormat>
  <Paragraphs>114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Montserrat Bold</vt:lpstr>
      <vt:lpstr>Open Sans Extra Bold</vt:lpstr>
      <vt:lpstr>IBM Plex Sans Condensed</vt:lpstr>
      <vt:lpstr>Canva Sans Bold Italics</vt:lpstr>
      <vt:lpstr>Redkits</vt:lpstr>
      <vt:lpstr>Canva Sans Bold</vt:lpstr>
      <vt:lpstr>Montserrat</vt:lpstr>
      <vt:lpstr>Canva Sans Italics</vt:lpstr>
      <vt:lpstr>IBM Plex Sans</vt:lpstr>
      <vt:lpstr>Calibri</vt:lpstr>
      <vt:lpstr>Arial</vt:lpstr>
      <vt:lpstr>The Seasons Bold</vt:lpstr>
      <vt:lpstr>Canva Sans</vt:lpstr>
      <vt:lpstr>Montserrat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Kit Powerpoint</dc:title>
  <dc:creator>Erskine, Victoria</dc:creator>
  <cp:lastModifiedBy>Erskine, Victoria</cp:lastModifiedBy>
  <cp:revision>30</cp:revision>
  <dcterms:created xsi:type="dcterms:W3CDTF">2006-08-16T00:00:00Z</dcterms:created>
  <dcterms:modified xsi:type="dcterms:W3CDTF">2024-03-28T03:27:39Z</dcterms:modified>
  <dc:identifier>DAFw6W0pI0g</dc:identifier>
</cp:coreProperties>
</file>