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3"/>
  </p:notesMasterIdLst>
  <p:handoutMasterIdLst>
    <p:handoutMasterId r:id="rId44"/>
  </p:handoutMasterIdLst>
  <p:sldIdLst>
    <p:sldId id="471"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0" r:id="rId18"/>
    <p:sldId id="721"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734" r:id="rId32"/>
    <p:sldId id="735" r:id="rId33"/>
    <p:sldId id="674" r:id="rId34"/>
    <p:sldId id="675" r:id="rId35"/>
    <p:sldId id="738" r:id="rId36"/>
    <p:sldId id="739" r:id="rId37"/>
    <p:sldId id="740" r:id="rId38"/>
    <p:sldId id="741" r:id="rId39"/>
    <p:sldId id="742" r:id="rId40"/>
    <p:sldId id="743" r:id="rId41"/>
    <p:sldId id="744" r:id="rId42"/>
  </p:sldIdLst>
  <p:sldSz cx="9144000" cy="6858000" type="screen4x3"/>
  <p:notesSz cx="6797675" cy="9926638"/>
  <p:defaultTextStyle>
    <a:defPPr>
      <a:defRPr lang="en-US"/>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9"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5"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33880"/>
    <a:srgbClr val="FFFF66"/>
    <a:srgbClr val="27378C"/>
    <a:srgbClr val="133883"/>
    <a:srgbClr val="FF0066"/>
    <a:srgbClr val="FF66FF"/>
    <a:srgbClr val="FF99CC"/>
    <a:srgbClr val="FF66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5766" autoAdjust="0"/>
  </p:normalViewPr>
  <p:slideViewPr>
    <p:cSldViewPr>
      <p:cViewPr varScale="1">
        <p:scale>
          <a:sx n="85" d="100"/>
          <a:sy n="85" d="100"/>
        </p:scale>
        <p:origin x="1542" y="84"/>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9" d="100"/>
          <a:sy n="79" d="100"/>
        </p:scale>
        <p:origin x="3294"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2349D693-F376-4C60-A0A9-1A85FE6AFB79}" type="datetimeFigureOut">
              <a:rPr lang="en-AU" smtClean="0"/>
              <a:t>29/05/2019</a:t>
            </a:fld>
            <a:endParaRPr lang="en-AU"/>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140D1009-E7E3-4740-85E5-1C285EC434B5}" type="slidenum">
              <a:rPr lang="en-AU" smtClean="0"/>
              <a:t>‹#›</a:t>
            </a:fld>
            <a:endParaRPr lang="en-AU"/>
          </a:p>
        </p:txBody>
      </p:sp>
    </p:spTree>
    <p:extLst>
      <p:ext uri="{BB962C8B-B14F-4D97-AF65-F5344CB8AC3E}">
        <p14:creationId xmlns:p14="http://schemas.microsoft.com/office/powerpoint/2010/main" val="1274702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1FA0EDB-DB41-4975-8D60-1AF4D7C808F7}" type="datetimeFigureOut">
              <a:rPr lang="en-AU" smtClean="0"/>
              <a:t>29/05/2019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88832025"/>
      </p:ext>
    </p:extLst>
  </p:cSld>
  <p:clrMap bg1="lt1" tx1="dk1" bg2="lt2" tx2="dk2" accent1="accent1" accent2="accent2" accent3="accent3" accent4="accent4" accent5="accent5" accent6="accent6" hlink="hlink" folHlink="folHlink"/>
  <p:hf hdr="0" dt="0"/>
  <p:notesStyle>
    <a:lvl1pPr marL="0" algn="l" defTabSz="914246" rtl="0" eaLnBrk="1" latinLnBrk="0" hangingPunct="1">
      <a:defRPr sz="1200" kern="1200">
        <a:solidFill>
          <a:schemeClr val="tx1"/>
        </a:solidFill>
        <a:latin typeface="+mn-lt"/>
        <a:ea typeface="+mn-ea"/>
        <a:cs typeface="+mn-cs"/>
      </a:defRPr>
    </a:lvl1pPr>
    <a:lvl2pPr marL="457124" algn="l" defTabSz="914246" rtl="0" eaLnBrk="1" latinLnBrk="0" hangingPunct="1">
      <a:defRPr sz="1200" kern="1200">
        <a:solidFill>
          <a:schemeClr val="tx1"/>
        </a:solidFill>
        <a:latin typeface="+mn-lt"/>
        <a:ea typeface="+mn-ea"/>
        <a:cs typeface="+mn-cs"/>
      </a:defRPr>
    </a:lvl2pPr>
    <a:lvl3pPr marL="914246" algn="l" defTabSz="914246" rtl="0" eaLnBrk="1" latinLnBrk="0" hangingPunct="1">
      <a:defRPr sz="1200" kern="1200">
        <a:solidFill>
          <a:schemeClr val="tx1"/>
        </a:solidFill>
        <a:latin typeface="+mn-lt"/>
        <a:ea typeface="+mn-ea"/>
        <a:cs typeface="+mn-cs"/>
      </a:defRPr>
    </a:lvl3pPr>
    <a:lvl4pPr marL="1371369" algn="l" defTabSz="914246" rtl="0" eaLnBrk="1" latinLnBrk="0" hangingPunct="1">
      <a:defRPr sz="1200" kern="1200">
        <a:solidFill>
          <a:schemeClr val="tx1"/>
        </a:solidFill>
        <a:latin typeface="+mn-lt"/>
        <a:ea typeface="+mn-ea"/>
        <a:cs typeface="+mn-cs"/>
      </a:defRPr>
    </a:lvl4pPr>
    <a:lvl5pPr marL="1828492" algn="l" defTabSz="914246" rtl="0" eaLnBrk="1" latinLnBrk="0" hangingPunct="1">
      <a:defRPr sz="1200" kern="1200">
        <a:solidFill>
          <a:schemeClr val="tx1"/>
        </a:solidFill>
        <a:latin typeface="+mn-lt"/>
        <a:ea typeface="+mn-ea"/>
        <a:cs typeface="+mn-cs"/>
      </a:defRPr>
    </a:lvl5pPr>
    <a:lvl6pPr marL="2285615" algn="l" defTabSz="914246" rtl="0" eaLnBrk="1" latinLnBrk="0" hangingPunct="1">
      <a:defRPr sz="1200" kern="1200">
        <a:solidFill>
          <a:schemeClr val="tx1"/>
        </a:solidFill>
        <a:latin typeface="+mn-lt"/>
        <a:ea typeface="+mn-ea"/>
        <a:cs typeface="+mn-cs"/>
      </a:defRPr>
    </a:lvl6pPr>
    <a:lvl7pPr marL="2742738" algn="l" defTabSz="914246" rtl="0" eaLnBrk="1" latinLnBrk="0" hangingPunct="1">
      <a:defRPr sz="1200" kern="1200">
        <a:solidFill>
          <a:schemeClr val="tx1"/>
        </a:solidFill>
        <a:latin typeface="+mn-lt"/>
        <a:ea typeface="+mn-ea"/>
        <a:cs typeface="+mn-cs"/>
      </a:defRPr>
    </a:lvl7pPr>
    <a:lvl8pPr marL="3199861" algn="l" defTabSz="914246" rtl="0" eaLnBrk="1" latinLnBrk="0" hangingPunct="1">
      <a:defRPr sz="1200" kern="1200">
        <a:solidFill>
          <a:schemeClr val="tx1"/>
        </a:solidFill>
        <a:latin typeface="+mn-lt"/>
        <a:ea typeface="+mn-ea"/>
        <a:cs typeface="+mn-cs"/>
      </a:defRPr>
    </a:lvl8pPr>
    <a:lvl9pPr marL="3656984" algn="l" defTabSz="9142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4797" eaLnBrk="0" hangingPunct="0">
              <a:defRPr sz="2300">
                <a:solidFill>
                  <a:schemeClr val="tx1"/>
                </a:solidFill>
                <a:latin typeface="Times New Roman" pitchFamily="18" charset="0"/>
              </a:defRPr>
            </a:lvl1pPr>
            <a:lvl2pPr marL="705312" indent="-271274" defTabSz="914797" eaLnBrk="0" hangingPunct="0">
              <a:defRPr sz="2300">
                <a:solidFill>
                  <a:schemeClr val="tx1"/>
                </a:solidFill>
                <a:latin typeface="Times New Roman" pitchFamily="18" charset="0"/>
              </a:defRPr>
            </a:lvl2pPr>
            <a:lvl3pPr marL="1085096" indent="-217020" defTabSz="914797" eaLnBrk="0" hangingPunct="0">
              <a:defRPr sz="2300">
                <a:solidFill>
                  <a:schemeClr val="tx1"/>
                </a:solidFill>
                <a:latin typeface="Times New Roman" pitchFamily="18" charset="0"/>
              </a:defRPr>
            </a:lvl3pPr>
            <a:lvl4pPr marL="1519134" indent="-217020" defTabSz="914797" eaLnBrk="0" hangingPunct="0">
              <a:defRPr sz="2300">
                <a:solidFill>
                  <a:schemeClr val="tx1"/>
                </a:solidFill>
                <a:latin typeface="Times New Roman" pitchFamily="18" charset="0"/>
              </a:defRPr>
            </a:lvl4pPr>
            <a:lvl5pPr marL="1953173" indent="-217020" defTabSz="914797" eaLnBrk="0" hangingPunct="0">
              <a:defRPr sz="2300">
                <a:solidFill>
                  <a:schemeClr val="tx1"/>
                </a:solidFill>
                <a:latin typeface="Times New Roman" pitchFamily="18" charset="0"/>
              </a:defRPr>
            </a:lvl5pPr>
            <a:lvl6pPr marL="2387212" indent="-217020" defTabSz="914797" eaLnBrk="0" fontAlgn="base" hangingPunct="0">
              <a:spcBef>
                <a:spcPct val="0"/>
              </a:spcBef>
              <a:spcAft>
                <a:spcPct val="0"/>
              </a:spcAft>
              <a:defRPr sz="2300">
                <a:solidFill>
                  <a:schemeClr val="tx1"/>
                </a:solidFill>
                <a:latin typeface="Times New Roman" pitchFamily="18" charset="0"/>
              </a:defRPr>
            </a:lvl6pPr>
            <a:lvl7pPr marL="2821250" indent="-217020" defTabSz="914797" eaLnBrk="0" fontAlgn="base" hangingPunct="0">
              <a:spcBef>
                <a:spcPct val="0"/>
              </a:spcBef>
              <a:spcAft>
                <a:spcPct val="0"/>
              </a:spcAft>
              <a:defRPr sz="2300">
                <a:solidFill>
                  <a:schemeClr val="tx1"/>
                </a:solidFill>
                <a:latin typeface="Times New Roman" pitchFamily="18" charset="0"/>
              </a:defRPr>
            </a:lvl7pPr>
            <a:lvl8pPr marL="3255289" indent="-217020" defTabSz="914797" eaLnBrk="0" fontAlgn="base" hangingPunct="0">
              <a:spcBef>
                <a:spcPct val="0"/>
              </a:spcBef>
              <a:spcAft>
                <a:spcPct val="0"/>
              </a:spcAft>
              <a:defRPr sz="2300">
                <a:solidFill>
                  <a:schemeClr val="tx1"/>
                </a:solidFill>
                <a:latin typeface="Times New Roman" pitchFamily="18" charset="0"/>
              </a:defRPr>
            </a:lvl8pPr>
            <a:lvl9pPr marL="3689327" indent="-217020" defTabSz="914797"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797" rtl="0" eaLnBrk="0" fontAlgn="auto" latinLnBrk="0" hangingPunct="0">
              <a:lnSpc>
                <a:spcPct val="100000"/>
              </a:lnSpc>
              <a:spcBef>
                <a:spcPts val="0"/>
              </a:spcBef>
              <a:spcAft>
                <a:spcPts val="0"/>
              </a:spcAft>
              <a:buClrTx/>
              <a:buSzTx/>
              <a:buFontTx/>
              <a:buNone/>
              <a:tabLst/>
              <a:defRPr/>
            </a:pPr>
            <a:fld id="{2B8EE973-D06F-4230-AB12-BEC438C4415D}" type="slidenum">
              <a:rPr kumimoji="0" lang="en-AU" altLang="en-US" sz="9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797" rtl="0" eaLnBrk="0" fontAlgn="auto" latinLnBrk="0" hangingPunct="0">
                <a:lnSpc>
                  <a:spcPct val="100000"/>
                </a:lnSpc>
                <a:spcBef>
                  <a:spcPts val="0"/>
                </a:spcBef>
                <a:spcAft>
                  <a:spcPts val="0"/>
                </a:spcAft>
                <a:buClrTx/>
                <a:buSzTx/>
                <a:buFontTx/>
                <a:buNone/>
                <a:tabLst/>
                <a:defRPr/>
              </a:pPr>
              <a:t>1</a:t>
            </a:fld>
            <a:endParaRPr kumimoji="0" lang="en-AU" altLang="en-US" sz="9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xfrm>
            <a:off x="3268663" y="511175"/>
            <a:ext cx="3402012" cy="2551113"/>
          </a:xfrm>
          <a:ln/>
        </p:spPr>
      </p:sp>
      <p:sp>
        <p:nvSpPr>
          <p:cNvPr id="6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88867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3850444" y="9428584"/>
            <a:ext cx="2945659" cy="49633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spcBef>
                <a:spcPct val="30000"/>
              </a:spcBef>
              <a:buChar char="•"/>
              <a:defRPr kumimoji="1" sz="1000">
                <a:solidFill>
                  <a:schemeClr val="tx1"/>
                </a:solidFill>
                <a:latin typeface="Arial" panose="020B0604020202020204" pitchFamily="34" charset="0"/>
              </a:defRPr>
            </a:lvl1pPr>
            <a:lvl2pPr marL="742950" indent="-285750" defTabSz="963613" eaLnBrk="0" hangingPunct="0">
              <a:spcBef>
                <a:spcPct val="30000"/>
              </a:spcBef>
              <a:buChar char="•"/>
              <a:defRPr kumimoji="1" sz="1000">
                <a:solidFill>
                  <a:schemeClr val="tx1"/>
                </a:solidFill>
                <a:latin typeface="Arial" panose="020B0604020202020204" pitchFamily="34" charset="0"/>
              </a:defRPr>
            </a:lvl2pPr>
            <a:lvl3pPr marL="1143000" indent="-228600" defTabSz="963613" eaLnBrk="0" hangingPunct="0">
              <a:spcBef>
                <a:spcPct val="30000"/>
              </a:spcBef>
              <a:buChar char="•"/>
              <a:defRPr kumimoji="1" sz="1000">
                <a:solidFill>
                  <a:schemeClr val="tx1"/>
                </a:solidFill>
                <a:latin typeface="Arial" panose="020B0604020202020204" pitchFamily="34" charset="0"/>
              </a:defRPr>
            </a:lvl3pPr>
            <a:lvl4pPr marL="1600200" indent="-228600" defTabSz="963613" eaLnBrk="0" hangingPunct="0">
              <a:spcBef>
                <a:spcPct val="30000"/>
              </a:spcBef>
              <a:buChar char="•"/>
              <a:defRPr kumimoji="1" sz="1000">
                <a:solidFill>
                  <a:schemeClr val="tx1"/>
                </a:solidFill>
                <a:latin typeface="Arial" panose="020B0604020202020204" pitchFamily="34" charset="0"/>
              </a:defRPr>
            </a:lvl4pPr>
            <a:lvl5pPr marL="2057400" indent="-228600" defTabSz="963613" eaLnBrk="0" hangingPunct="0">
              <a:spcBef>
                <a:spcPct val="30000"/>
              </a:spcBef>
              <a:buChar char="•"/>
              <a:defRPr kumimoji="1" sz="1000">
                <a:solidFill>
                  <a:schemeClr val="tx1"/>
                </a:solidFill>
                <a:latin typeface="Arial" panose="020B0604020202020204" pitchFamily="34" charset="0"/>
              </a:defRPr>
            </a:lvl5pPr>
            <a:lvl6pPr marL="25146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6pPr>
            <a:lvl7pPr marL="29718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7pPr>
            <a:lvl8pPr marL="34290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8pPr>
            <a:lvl9pPr marL="38862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9pPr>
          </a:lstStyle>
          <a:p>
            <a:pPr>
              <a:spcBef>
                <a:spcPct val="0"/>
              </a:spcBef>
              <a:buFontTx/>
              <a:buNone/>
            </a:pPr>
            <a:fld id="{BCD600F2-65D3-45D6-9637-576520705CA0}" type="slidenum">
              <a:rPr kumimoji="0" lang="en-AU" altLang="en-US"/>
              <a:pPr>
                <a:spcBef>
                  <a:spcPct val="0"/>
                </a:spcBef>
                <a:buFontTx/>
                <a:buNone/>
              </a:pPr>
              <a:t>27</a:t>
            </a:fld>
            <a:endParaRPr kumimoji="0" lang="en-AU"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5247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70A76EAC-E83D-40D6-905E-7856FF939D12}" type="slidenum">
              <a:rPr lang="en-AU"/>
              <a:pPr/>
              <a:t>32</a:t>
            </a:fld>
            <a:endParaRPr lang="en-AU" dirty="0"/>
          </a:p>
        </p:txBody>
      </p:sp>
      <p:sp>
        <p:nvSpPr>
          <p:cNvPr id="87042" name="Rectangle 2"/>
          <p:cNvSpPr>
            <a:spLocks noGrp="1" noRot="1" noChangeAspect="1" noChangeArrowheads="1"/>
          </p:cNvSpPr>
          <p:nvPr>
            <p:ph type="sldImg"/>
          </p:nvPr>
        </p:nvSpPr>
        <p:spPr>
          <a:ln/>
        </p:spPr>
      </p:sp>
      <p:sp>
        <p:nvSpPr>
          <p:cNvPr id="87043" name="Rectangle 3"/>
          <p:cNvSpPr>
            <a:spLocks noGrp="1" noChangeArrowheads="1"/>
          </p:cNvSpPr>
          <p:nvPr>
            <p:ph type="body" idx="1"/>
          </p:nvPr>
        </p:nvSpPr>
        <p:spPr>
          <a:xfrm>
            <a:off x="0" y="4603279"/>
            <a:ext cx="6796103" cy="5459413"/>
          </a:xfrm>
        </p:spPr>
        <p:txBody>
          <a:bodyPr/>
          <a:lstStyle/>
          <a:p>
            <a:pPr marL="171450" indent="-171450">
              <a:spcAft>
                <a:spcPts val="300"/>
              </a:spcAft>
              <a:buFont typeface="Arial" panose="020B0604020202020204" pitchFamily="34" charset="0"/>
              <a:buChar char="•"/>
            </a:pPr>
            <a:r>
              <a:rPr lang="en-AU" sz="950" kern="1200" dirty="0">
                <a:solidFill>
                  <a:schemeClr val="tx1"/>
                </a:solidFill>
                <a:effectLst/>
                <a:latin typeface="Arial" panose="020B0604020202020204" pitchFamily="34" charset="0"/>
                <a:cs typeface="Arial" panose="020B0604020202020204" pitchFamily="34" charset="0"/>
              </a:rPr>
              <a:t>Overall experience of OPMH services in 2017 – 75% very good/excellent for inpatient; 86% very good/excellent for community</a:t>
            </a:r>
          </a:p>
        </p:txBody>
      </p:sp>
    </p:spTree>
    <p:extLst>
      <p:ext uri="{BB962C8B-B14F-4D97-AF65-F5344CB8AC3E}">
        <p14:creationId xmlns:p14="http://schemas.microsoft.com/office/powerpoint/2010/main" val="118200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70A76EAC-E83D-40D6-905E-7856FF939D12}" type="slidenum">
              <a:rPr lang="en-AU"/>
              <a:pPr/>
              <a:t>33</a:t>
            </a:fld>
            <a:endParaRPr lang="en-AU" dirty="0"/>
          </a:p>
        </p:txBody>
      </p:sp>
      <p:sp>
        <p:nvSpPr>
          <p:cNvPr id="87042" name="Rectangle 2"/>
          <p:cNvSpPr>
            <a:spLocks noGrp="1" noRot="1" noChangeAspect="1" noChangeArrowheads="1"/>
          </p:cNvSpPr>
          <p:nvPr>
            <p:ph type="sldImg"/>
          </p:nvPr>
        </p:nvSpPr>
        <p:spPr>
          <a:ln/>
        </p:spPr>
      </p:sp>
      <p:sp>
        <p:nvSpPr>
          <p:cNvPr id="87043" name="Rectangle 3"/>
          <p:cNvSpPr>
            <a:spLocks noGrp="1" noChangeArrowheads="1"/>
          </p:cNvSpPr>
          <p:nvPr>
            <p:ph type="body" idx="1"/>
          </p:nvPr>
        </p:nvSpPr>
        <p:spPr>
          <a:xfrm>
            <a:off x="0" y="4603279"/>
            <a:ext cx="6796103" cy="5459413"/>
          </a:xfrm>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One LHD, that identified physical health as an area where it wasn’t achieving the standard, developed a physical health screening tool to identify physical health issues that a consumer’s GP should be informed about.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novel approach to physical assessment implemented in one service is ‘Wellness on wheels’. After a consumer has been assessed, two nurses visit the consumer and conduct a physical assessment, including metabolic measurements, with the information being fed back to the consumer’s GP. One LHD developed a physical health card, which the consumer can take to appointments with their GP to guide questions they might ask. The LHD reported positive feedback about the card.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LHDs also reported examples of improving falls risk screening. One LHD developed a roadshow where it visited all community services in its LHD and gave presentations on the need for screening for falls. Services also reported that the transfer of the annual falls audit (April falls audit) to an electronic format made it easier to implement. Nevertheless, this was an area that the self-audit suggests needs improvement: only 40% of community teams said that their initial community assessment includes a screening assessment for falls risk (Table 7). Following that, 47% said that care planning includes relevant actions if a community consumer is identified as being at high risk of falls (Table 7).</a:t>
            </a:r>
          </a:p>
          <a:p>
            <a:pPr marL="171450" indent="-171450">
              <a:spcAft>
                <a:spcPts val="300"/>
              </a:spcAft>
              <a:buFont typeface="Arial" panose="020B0604020202020204" pitchFamily="34" charset="0"/>
              <a:buChar char="•"/>
            </a:pPr>
            <a:endParaRPr lang="en-AU" sz="95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62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3850444" y="9428584"/>
            <a:ext cx="2945659" cy="49633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eaLnBrk="0" hangingPunct="0">
              <a:spcBef>
                <a:spcPct val="30000"/>
              </a:spcBef>
              <a:buChar char="•"/>
              <a:defRPr kumimoji="1" sz="1000">
                <a:solidFill>
                  <a:schemeClr val="tx1"/>
                </a:solidFill>
                <a:latin typeface="Arial" panose="020B0604020202020204" pitchFamily="34" charset="0"/>
              </a:defRPr>
            </a:lvl1pPr>
            <a:lvl2pPr marL="742950" indent="-285750" defTabSz="963613" eaLnBrk="0" hangingPunct="0">
              <a:spcBef>
                <a:spcPct val="30000"/>
              </a:spcBef>
              <a:buChar char="•"/>
              <a:defRPr kumimoji="1" sz="1000">
                <a:solidFill>
                  <a:schemeClr val="tx1"/>
                </a:solidFill>
                <a:latin typeface="Arial" panose="020B0604020202020204" pitchFamily="34" charset="0"/>
              </a:defRPr>
            </a:lvl2pPr>
            <a:lvl3pPr marL="1143000" indent="-228600" defTabSz="963613" eaLnBrk="0" hangingPunct="0">
              <a:spcBef>
                <a:spcPct val="30000"/>
              </a:spcBef>
              <a:buChar char="•"/>
              <a:defRPr kumimoji="1" sz="1000">
                <a:solidFill>
                  <a:schemeClr val="tx1"/>
                </a:solidFill>
                <a:latin typeface="Arial" panose="020B0604020202020204" pitchFamily="34" charset="0"/>
              </a:defRPr>
            </a:lvl3pPr>
            <a:lvl4pPr marL="1600200" indent="-228600" defTabSz="963613" eaLnBrk="0" hangingPunct="0">
              <a:spcBef>
                <a:spcPct val="30000"/>
              </a:spcBef>
              <a:buChar char="•"/>
              <a:defRPr kumimoji="1" sz="1000">
                <a:solidFill>
                  <a:schemeClr val="tx1"/>
                </a:solidFill>
                <a:latin typeface="Arial" panose="020B0604020202020204" pitchFamily="34" charset="0"/>
              </a:defRPr>
            </a:lvl4pPr>
            <a:lvl5pPr marL="2057400" indent="-228600" defTabSz="963613" eaLnBrk="0" hangingPunct="0">
              <a:spcBef>
                <a:spcPct val="30000"/>
              </a:spcBef>
              <a:buChar char="•"/>
              <a:defRPr kumimoji="1" sz="1000">
                <a:solidFill>
                  <a:schemeClr val="tx1"/>
                </a:solidFill>
                <a:latin typeface="Arial" panose="020B0604020202020204" pitchFamily="34" charset="0"/>
              </a:defRPr>
            </a:lvl5pPr>
            <a:lvl6pPr marL="25146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6pPr>
            <a:lvl7pPr marL="29718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7pPr>
            <a:lvl8pPr marL="34290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8pPr>
            <a:lvl9pPr marL="3886200" indent="-228600" defTabSz="963613" eaLnBrk="0" fontAlgn="base" hangingPunct="0">
              <a:spcBef>
                <a:spcPct val="30000"/>
              </a:spcBef>
              <a:spcAft>
                <a:spcPct val="0"/>
              </a:spcAft>
              <a:buChar char="•"/>
              <a:defRPr kumimoji="1" sz="1000">
                <a:solidFill>
                  <a:schemeClr val="tx1"/>
                </a:solidFill>
                <a:latin typeface="Arial" panose="020B0604020202020204" pitchFamily="34" charset="0"/>
              </a:defRPr>
            </a:lvl9pPr>
          </a:lstStyle>
          <a:p>
            <a:pPr>
              <a:spcBef>
                <a:spcPct val="0"/>
              </a:spcBef>
              <a:buFontTx/>
              <a:buNone/>
            </a:pPr>
            <a:fld id="{BCD600F2-65D3-45D6-9637-576520705CA0}" type="slidenum">
              <a:rPr kumimoji="0" lang="en-AU" altLang="en-US"/>
              <a:pPr>
                <a:spcBef>
                  <a:spcPct val="0"/>
                </a:spcBef>
                <a:buFontTx/>
                <a:buNone/>
              </a:pPr>
              <a:t>35</a:t>
            </a:fld>
            <a:endParaRPr kumimoji="0" lang="en-AU"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0851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60DA8AD6-8D0F-41AE-A6FD-1F5B3449BF6F}" type="slidenum">
              <a:rPr lang="en-AU" smtClean="0"/>
              <a:t>40</a:t>
            </a:fld>
            <a:endParaRPr lang="en-AU"/>
          </a:p>
        </p:txBody>
      </p:sp>
    </p:spTree>
    <p:extLst>
      <p:ext uri="{BB962C8B-B14F-4D97-AF65-F5344CB8AC3E}">
        <p14:creationId xmlns:p14="http://schemas.microsoft.com/office/powerpoint/2010/main" val="328499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113" y="9434830"/>
            <a:ext cx="2944387" cy="496570"/>
          </a:xfrm>
          <a:prstGeom prst="rect">
            <a:avLst/>
          </a:prstGeom>
        </p:spPr>
        <p:txBody>
          <a:bodyPr/>
          <a:lstStyle/>
          <a:p>
            <a:fld id="{0C12B102-BFD8-4A6D-AEFE-5F3FD1DFA3F5}" type="slidenum">
              <a:rPr lang="en-AU" smtClean="0"/>
              <a:t>6</a:t>
            </a:fld>
            <a:endParaRPr lang="en-AU"/>
          </a:p>
        </p:txBody>
      </p:sp>
    </p:spTree>
    <p:extLst>
      <p:ext uri="{BB962C8B-B14F-4D97-AF65-F5344CB8AC3E}">
        <p14:creationId xmlns:p14="http://schemas.microsoft.com/office/powerpoint/2010/main" val="409850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113" y="9434830"/>
            <a:ext cx="2944387" cy="496570"/>
          </a:xfrm>
          <a:prstGeom prst="rect">
            <a:avLst/>
          </a:prstGeom>
        </p:spPr>
        <p:txBody>
          <a:bodyPr/>
          <a:lstStyle/>
          <a:p>
            <a:fld id="{0C12B102-BFD8-4A6D-AEFE-5F3FD1DFA3F5}" type="slidenum">
              <a:rPr lang="en-AU" smtClean="0"/>
              <a:t>17</a:t>
            </a:fld>
            <a:endParaRPr lang="en-AU"/>
          </a:p>
        </p:txBody>
      </p:sp>
    </p:spTree>
    <p:extLst>
      <p:ext uri="{BB962C8B-B14F-4D97-AF65-F5344CB8AC3E}">
        <p14:creationId xmlns:p14="http://schemas.microsoft.com/office/powerpoint/2010/main" val="10295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113" y="9434830"/>
            <a:ext cx="2944387" cy="496570"/>
          </a:xfrm>
          <a:prstGeom prst="rect">
            <a:avLst/>
          </a:prstGeom>
        </p:spPr>
        <p:txBody>
          <a:bodyPr/>
          <a:lstStyle/>
          <a:p>
            <a:fld id="{0C12B102-BFD8-4A6D-AEFE-5F3FD1DFA3F5}" type="slidenum">
              <a:rPr lang="en-AU" smtClean="0"/>
              <a:t>18</a:t>
            </a:fld>
            <a:endParaRPr lang="en-AU"/>
          </a:p>
        </p:txBody>
      </p:sp>
    </p:spTree>
    <p:extLst>
      <p:ext uri="{BB962C8B-B14F-4D97-AF65-F5344CB8AC3E}">
        <p14:creationId xmlns:p14="http://schemas.microsoft.com/office/powerpoint/2010/main" val="59648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113" y="9434830"/>
            <a:ext cx="2944387" cy="496570"/>
          </a:xfrm>
          <a:prstGeom prst="rect">
            <a:avLst/>
          </a:prstGeom>
        </p:spPr>
        <p:txBody>
          <a:bodyPr/>
          <a:lstStyle/>
          <a:p>
            <a:fld id="{0C12B102-BFD8-4A6D-AEFE-5F3FD1DFA3F5}" type="slidenum">
              <a:rPr lang="en-AU" smtClean="0"/>
              <a:t>19</a:t>
            </a:fld>
            <a:endParaRPr lang="en-AU"/>
          </a:p>
        </p:txBody>
      </p:sp>
    </p:spTree>
    <p:extLst>
      <p:ext uri="{BB962C8B-B14F-4D97-AF65-F5344CB8AC3E}">
        <p14:creationId xmlns:p14="http://schemas.microsoft.com/office/powerpoint/2010/main" val="123068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70A76EAC-E83D-40D6-905E-7856FF939D12}" type="slidenum">
              <a:rPr lang="en-AU"/>
              <a:pPr/>
              <a:t>21</a:t>
            </a:fld>
            <a:endParaRPr lang="en-AU" dirty="0"/>
          </a:p>
        </p:txBody>
      </p:sp>
      <p:sp>
        <p:nvSpPr>
          <p:cNvPr id="87042" name="Rectangle 2"/>
          <p:cNvSpPr>
            <a:spLocks noGrp="1" noRot="1" noChangeAspect="1" noChangeArrowheads="1"/>
          </p:cNvSpPr>
          <p:nvPr>
            <p:ph type="sldImg"/>
          </p:nvPr>
        </p:nvSpPr>
        <p:spPr>
          <a:ln/>
        </p:spPr>
      </p:sp>
      <p:sp>
        <p:nvSpPr>
          <p:cNvPr id="87043" name="Rectangle 3"/>
          <p:cNvSpPr>
            <a:spLocks noGrp="1" noChangeArrowheads="1"/>
          </p:cNvSpPr>
          <p:nvPr>
            <p:ph type="body" idx="1"/>
          </p:nvPr>
        </p:nvSpPr>
        <p:spPr>
          <a:xfrm>
            <a:off x="0" y="4603279"/>
            <a:ext cx="6796103" cy="5459413"/>
          </a:xfrm>
        </p:spPr>
        <p:txBody>
          <a:bodyPr/>
          <a:lstStyle/>
          <a:p>
            <a:pPr marL="171450" indent="-171450">
              <a:spcAft>
                <a:spcPts val="300"/>
              </a:spcAft>
              <a:buFont typeface="Arial" panose="020B0604020202020204" pitchFamily="34" charset="0"/>
              <a:buChar char="•"/>
            </a:pPr>
            <a:endParaRPr lang="en-AU" sz="95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86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70A76EAC-E83D-40D6-905E-7856FF939D12}" type="slidenum">
              <a:rPr lang="en-AU"/>
              <a:pPr/>
              <a:t>22</a:t>
            </a:fld>
            <a:endParaRPr lang="en-AU" dirty="0"/>
          </a:p>
        </p:txBody>
      </p:sp>
      <p:sp>
        <p:nvSpPr>
          <p:cNvPr id="87042" name="Rectangle 2"/>
          <p:cNvSpPr>
            <a:spLocks noGrp="1" noRot="1" noChangeAspect="1" noChangeArrowheads="1"/>
          </p:cNvSpPr>
          <p:nvPr>
            <p:ph type="sldImg"/>
          </p:nvPr>
        </p:nvSpPr>
        <p:spPr>
          <a:ln/>
        </p:spPr>
      </p:sp>
      <p:sp>
        <p:nvSpPr>
          <p:cNvPr id="87043" name="Rectangle 3"/>
          <p:cNvSpPr>
            <a:spLocks noGrp="1" noChangeArrowheads="1"/>
          </p:cNvSpPr>
          <p:nvPr>
            <p:ph type="body" idx="1"/>
          </p:nvPr>
        </p:nvSpPr>
        <p:spPr>
          <a:xfrm>
            <a:off x="0" y="4603279"/>
            <a:ext cx="6796103" cy="5459413"/>
          </a:xfrm>
        </p:spPr>
        <p:txBody>
          <a:bodyPr/>
          <a:lstStyle/>
          <a:p>
            <a:pPr marL="0" indent="0">
              <a:spcAft>
                <a:spcPts val="300"/>
              </a:spcAft>
              <a:buFont typeface="Arial" panose="020B0604020202020204" pitchFamily="34" charset="0"/>
              <a:buNone/>
            </a:pPr>
            <a:endParaRPr lang="en-AU" sz="95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38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a:xfrm>
            <a:off x="1" y="9428584"/>
            <a:ext cx="2945659" cy="496332"/>
          </a:xfrm>
          <a:prstGeom prst="rect">
            <a:avLst/>
          </a:prstGeom>
        </p:spPr>
        <p:txBody>
          <a:bodyPr/>
          <a:lstStyle/>
          <a:p>
            <a:endParaRPr lang="en-AU" dirty="0"/>
          </a:p>
        </p:txBody>
      </p:sp>
      <p:sp>
        <p:nvSpPr>
          <p:cNvPr id="5" name="Slide Number Placeholder 4"/>
          <p:cNvSpPr>
            <a:spLocks noGrp="1"/>
          </p:cNvSpPr>
          <p:nvPr>
            <p:ph type="sldNum" sz="quarter" idx="11"/>
          </p:nvPr>
        </p:nvSpPr>
        <p:spPr>
          <a:xfrm>
            <a:off x="3850444" y="9428584"/>
            <a:ext cx="2945659" cy="496332"/>
          </a:xfrm>
          <a:prstGeom prst="rect">
            <a:avLst/>
          </a:prstGeom>
        </p:spPr>
        <p:txBody>
          <a:bodyPr/>
          <a:lstStyle/>
          <a:p>
            <a:fld id="{60DA8AD6-8D0F-41AE-A6FD-1F5B3449BF6F}" type="slidenum">
              <a:rPr lang="en-AU" smtClean="0"/>
              <a:t>24</a:t>
            </a:fld>
            <a:endParaRPr lang="en-AU"/>
          </a:p>
        </p:txBody>
      </p:sp>
    </p:spTree>
    <p:extLst>
      <p:ext uri="{BB962C8B-B14F-4D97-AF65-F5344CB8AC3E}">
        <p14:creationId xmlns:p14="http://schemas.microsoft.com/office/powerpoint/2010/main" val="328927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a:xfrm>
            <a:off x="1" y="9428584"/>
            <a:ext cx="2945659" cy="496332"/>
          </a:xfrm>
          <a:prstGeom prst="rect">
            <a:avLst/>
          </a:prstGeom>
        </p:spPr>
        <p:txBody>
          <a:bodyPr/>
          <a:lstStyle/>
          <a:p>
            <a:endParaRPr lang="en-AU" dirty="0"/>
          </a:p>
        </p:txBody>
      </p:sp>
      <p:sp>
        <p:nvSpPr>
          <p:cNvPr id="5" name="Slide Number Placeholder 4"/>
          <p:cNvSpPr>
            <a:spLocks noGrp="1"/>
          </p:cNvSpPr>
          <p:nvPr>
            <p:ph type="sldNum" sz="quarter" idx="11"/>
          </p:nvPr>
        </p:nvSpPr>
        <p:spPr>
          <a:xfrm>
            <a:off x="3850444" y="9428584"/>
            <a:ext cx="2945659" cy="496332"/>
          </a:xfrm>
          <a:prstGeom prst="rect">
            <a:avLst/>
          </a:prstGeom>
        </p:spPr>
        <p:txBody>
          <a:bodyPr/>
          <a:lstStyle/>
          <a:p>
            <a:fld id="{60DA8AD6-8D0F-41AE-A6FD-1F5B3449BF6F}" type="slidenum">
              <a:rPr lang="en-AU" smtClean="0"/>
              <a:t>25</a:t>
            </a:fld>
            <a:endParaRPr lang="en-AU"/>
          </a:p>
        </p:txBody>
      </p:sp>
    </p:spTree>
    <p:extLst>
      <p:ext uri="{BB962C8B-B14F-4D97-AF65-F5344CB8AC3E}">
        <p14:creationId xmlns:p14="http://schemas.microsoft.com/office/powerpoint/2010/main" val="266599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952535" y="886637"/>
            <a:ext cx="7196931" cy="1779990"/>
          </a:xfrm>
        </p:spPr>
        <p:txBody>
          <a:bodyPr lIns="0" tIns="0" rIns="0" bIns="0"/>
          <a:lstStyle>
            <a:lvl1pPr algn="r">
              <a:defRPr sz="3000">
                <a:solidFill>
                  <a:srgbClr val="133880"/>
                </a:solidFill>
              </a:defRPr>
            </a:lvl1pPr>
          </a:lstStyle>
          <a:p>
            <a:r>
              <a:rPr lang="en-US"/>
              <a:t>Click to edit Master title style</a:t>
            </a:r>
            <a:endParaRPr lang="en-AU" dirty="0"/>
          </a:p>
        </p:txBody>
      </p:sp>
      <p:sp>
        <p:nvSpPr>
          <p:cNvPr id="3077" name="Rectangle 5"/>
          <p:cNvSpPr>
            <a:spLocks noGrp="1" noChangeArrowheads="1"/>
          </p:cNvSpPr>
          <p:nvPr>
            <p:ph type="subTitle" sz="quarter" idx="1"/>
          </p:nvPr>
        </p:nvSpPr>
        <p:spPr>
          <a:xfrm>
            <a:off x="952535" y="2972248"/>
            <a:ext cx="7196931" cy="3556622"/>
          </a:xfrm>
        </p:spPr>
        <p:txBody>
          <a:bodyPr/>
          <a:lstStyle>
            <a:lvl1pPr>
              <a:buClr>
                <a:srgbClr val="133880"/>
              </a:buClr>
              <a:defRPr>
                <a:solidFill>
                  <a:srgbClr val="133880"/>
                </a:solidFill>
              </a:defRPr>
            </a:lvl1pPr>
          </a:lstStyle>
          <a:p>
            <a:r>
              <a:rPr lang="en-US"/>
              <a:t>Click to edit Master subtitle style</a:t>
            </a:r>
            <a:endParaRPr lang="en-AU" dirty="0"/>
          </a:p>
        </p:txBody>
      </p:sp>
    </p:spTree>
    <p:extLst>
      <p:ext uri="{BB962C8B-B14F-4D97-AF65-F5344CB8AC3E}">
        <p14:creationId xmlns:p14="http://schemas.microsoft.com/office/powerpoint/2010/main" val="56874537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681173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678" y="495375"/>
            <a:ext cx="1999147" cy="605868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8146" y="495375"/>
            <a:ext cx="5841207" cy="60586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2192335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4D28C3F-7DCF-4F44-9DA0-4A94CF4D930B}"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120729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D28C3F-7DCF-4F44-9DA0-4A94CF4D930B}"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27223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28C3F-7DCF-4F44-9DA0-4A94CF4D930B}"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285455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4D28C3F-7DCF-4F44-9DA0-4A94CF4D930B}"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3731540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4D28C3F-7DCF-4F44-9DA0-4A94CF4D930B}" type="datetimeFigureOut">
              <a:rPr lang="en-AU" smtClean="0"/>
              <a:t>29/05/2019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24812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D28C3F-7DCF-4F44-9DA0-4A94CF4D930B}" type="datetimeFigureOut">
              <a:rPr lang="en-AU" smtClean="0"/>
              <a:t>29/05/2019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14970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28C3F-7DCF-4F44-9DA0-4A94CF4D930B}" type="datetimeFigureOut">
              <a:rPr lang="en-AU" smtClean="0"/>
              <a:t>29/05/2019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163864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D28C3F-7DCF-4F44-9DA0-4A94CF4D930B}"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176615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2792679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D28C3F-7DCF-4F44-9DA0-4A94CF4D930B}"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84187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D28C3F-7DCF-4F44-9DA0-4A94CF4D930B}"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167257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D28C3F-7DCF-4F44-9DA0-4A94CF4D930B}"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45C08E-FE99-48CF-AA95-7CDF547CB164}" type="slidenum">
              <a:rPr lang="en-AU" smtClean="0"/>
              <a:t>‹#›</a:t>
            </a:fld>
            <a:endParaRPr lang="en-AU"/>
          </a:p>
        </p:txBody>
      </p:sp>
    </p:spTree>
    <p:extLst>
      <p:ext uri="{BB962C8B-B14F-4D97-AF65-F5344CB8AC3E}">
        <p14:creationId xmlns:p14="http://schemas.microsoft.com/office/powerpoint/2010/main" val="78683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90" y="4406368"/>
            <a:ext cx="7773156" cy="1361861"/>
          </a:xfrm>
        </p:spPr>
        <p:txBody>
          <a:bodyPr anchor="t"/>
          <a:lstStyle>
            <a:lvl1pPr algn="l">
              <a:defRPr sz="3150" b="1" cap="all"/>
            </a:lvl1pPr>
          </a:lstStyle>
          <a:p>
            <a:r>
              <a:rPr lang="en-US"/>
              <a:t>Click to edit Master title style</a:t>
            </a:r>
            <a:endParaRPr lang="en-AU"/>
          </a:p>
        </p:txBody>
      </p:sp>
      <p:sp>
        <p:nvSpPr>
          <p:cNvPr id="3" name="Text Placeholder 2"/>
          <p:cNvSpPr>
            <a:spLocks noGrp="1"/>
          </p:cNvSpPr>
          <p:nvPr>
            <p:ph type="body" idx="1"/>
          </p:nvPr>
        </p:nvSpPr>
        <p:spPr>
          <a:xfrm>
            <a:off x="722390" y="2906810"/>
            <a:ext cx="7773156" cy="1499557"/>
          </a:xfrm>
        </p:spPr>
        <p:txBody>
          <a:bodyPr anchor="b"/>
          <a:lstStyle>
            <a:lvl1pPr marL="0" indent="0">
              <a:buNone/>
              <a:defRPr sz="1575"/>
            </a:lvl1pPr>
            <a:lvl2pPr marL="361356" indent="0">
              <a:buNone/>
              <a:defRPr sz="1425"/>
            </a:lvl2pPr>
            <a:lvl3pPr marL="722708" indent="0">
              <a:buNone/>
              <a:defRPr sz="1275"/>
            </a:lvl3pPr>
            <a:lvl4pPr marL="1084067" indent="0">
              <a:buNone/>
              <a:defRPr sz="1125"/>
            </a:lvl4pPr>
            <a:lvl5pPr marL="1445418" indent="0">
              <a:buNone/>
              <a:defRPr sz="1125"/>
            </a:lvl5pPr>
            <a:lvl6pPr marL="1806780" indent="0">
              <a:buNone/>
              <a:defRPr sz="1125"/>
            </a:lvl6pPr>
            <a:lvl7pPr marL="2168132" indent="0">
              <a:buNone/>
              <a:defRPr sz="1125"/>
            </a:lvl7pPr>
            <a:lvl8pPr marL="2529488" indent="0">
              <a:buNone/>
              <a:defRPr sz="1125"/>
            </a:lvl8pPr>
            <a:lvl9pPr marL="2890841" indent="0">
              <a:buNone/>
              <a:defRPr sz="1125"/>
            </a:lvl9pPr>
          </a:lstStyle>
          <a:p>
            <a:pPr lvl="0"/>
            <a:r>
              <a:rPr lang="en-US"/>
              <a:t>Click to edit Master text styles</a:t>
            </a:r>
          </a:p>
        </p:txBody>
      </p:sp>
    </p:spTree>
    <p:extLst>
      <p:ext uri="{BB962C8B-B14F-4D97-AF65-F5344CB8AC3E}">
        <p14:creationId xmlns:p14="http://schemas.microsoft.com/office/powerpoint/2010/main" val="6423004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825" y="2362693"/>
            <a:ext cx="3919336" cy="4191373"/>
          </a:xfrm>
        </p:spPr>
        <p:txBody>
          <a:bodyPr/>
          <a:lstStyle>
            <a:lvl1pPr>
              <a:defRPr sz="2250"/>
            </a:lvl1pPr>
            <a:lvl2pPr>
              <a:defRPr sz="1875"/>
            </a:lvl2pPr>
            <a:lvl3pPr>
              <a:defRPr sz="157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0441" y="2362693"/>
            <a:ext cx="3919337" cy="4191373"/>
          </a:xfrm>
        </p:spPr>
        <p:txBody>
          <a:bodyPr/>
          <a:lstStyle>
            <a:lvl1pPr>
              <a:defRPr sz="2250"/>
            </a:lvl1pPr>
            <a:lvl2pPr>
              <a:defRPr sz="1875"/>
            </a:lvl2pPr>
            <a:lvl3pPr>
              <a:defRPr sz="157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1790493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58" y="275396"/>
            <a:ext cx="8230104" cy="1141881"/>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6949" y="1534824"/>
            <a:ext cx="4040294" cy="639789"/>
          </a:xfrm>
        </p:spPr>
        <p:txBody>
          <a:bodyPr anchor="b"/>
          <a:lstStyle>
            <a:lvl1pPr marL="0" indent="0">
              <a:buNone/>
              <a:defRPr sz="1875" b="1"/>
            </a:lvl1pPr>
            <a:lvl2pPr marL="361356" indent="0">
              <a:buNone/>
              <a:defRPr sz="1575" b="1"/>
            </a:lvl2pPr>
            <a:lvl3pPr marL="722708" indent="0">
              <a:buNone/>
              <a:defRPr sz="1425" b="1"/>
            </a:lvl3pPr>
            <a:lvl4pPr marL="1084067" indent="0">
              <a:buNone/>
              <a:defRPr sz="1275" b="1"/>
            </a:lvl4pPr>
            <a:lvl5pPr marL="1445418" indent="0">
              <a:buNone/>
              <a:defRPr sz="1275" b="1"/>
            </a:lvl5pPr>
            <a:lvl6pPr marL="1806780" indent="0">
              <a:buNone/>
              <a:defRPr sz="1275" b="1"/>
            </a:lvl6pPr>
            <a:lvl7pPr marL="2168132" indent="0">
              <a:buNone/>
              <a:defRPr sz="1275" b="1"/>
            </a:lvl7pPr>
            <a:lvl8pPr marL="2529488" indent="0">
              <a:buNone/>
              <a:defRPr sz="1275" b="1"/>
            </a:lvl8pPr>
            <a:lvl9pPr marL="2890841" indent="0">
              <a:buNone/>
              <a:defRPr sz="1275" b="1"/>
            </a:lvl9pPr>
          </a:lstStyle>
          <a:p>
            <a:pPr lvl="0"/>
            <a:r>
              <a:rPr lang="en-US"/>
              <a:t>Click to edit Master text styles</a:t>
            </a:r>
          </a:p>
        </p:txBody>
      </p:sp>
      <p:sp>
        <p:nvSpPr>
          <p:cNvPr id="4" name="Content Placeholder 3"/>
          <p:cNvSpPr>
            <a:spLocks noGrp="1"/>
          </p:cNvSpPr>
          <p:nvPr>
            <p:ph sz="half" idx="2"/>
          </p:nvPr>
        </p:nvSpPr>
        <p:spPr>
          <a:xfrm>
            <a:off x="456949" y="2174618"/>
            <a:ext cx="4040294" cy="3951242"/>
          </a:xfrm>
        </p:spPr>
        <p:txBody>
          <a:bodyPr/>
          <a:lstStyle>
            <a:lvl1pPr>
              <a:defRPr sz="1875"/>
            </a:lvl1pPr>
            <a:lvl2pPr>
              <a:defRPr sz="1575"/>
            </a:lvl2pPr>
            <a:lvl3pPr>
              <a:defRPr sz="1425"/>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84" y="1534824"/>
            <a:ext cx="4041974" cy="639789"/>
          </a:xfrm>
        </p:spPr>
        <p:txBody>
          <a:bodyPr anchor="b"/>
          <a:lstStyle>
            <a:lvl1pPr marL="0" indent="0">
              <a:buNone/>
              <a:defRPr sz="1875" b="1"/>
            </a:lvl1pPr>
            <a:lvl2pPr marL="361356" indent="0">
              <a:buNone/>
              <a:defRPr sz="1575" b="1"/>
            </a:lvl2pPr>
            <a:lvl3pPr marL="722708" indent="0">
              <a:buNone/>
              <a:defRPr sz="1425" b="1"/>
            </a:lvl3pPr>
            <a:lvl4pPr marL="1084067" indent="0">
              <a:buNone/>
              <a:defRPr sz="1275" b="1"/>
            </a:lvl4pPr>
            <a:lvl5pPr marL="1445418" indent="0">
              <a:buNone/>
              <a:defRPr sz="1275" b="1"/>
            </a:lvl5pPr>
            <a:lvl6pPr marL="1806780" indent="0">
              <a:buNone/>
              <a:defRPr sz="1275" b="1"/>
            </a:lvl6pPr>
            <a:lvl7pPr marL="2168132" indent="0">
              <a:buNone/>
              <a:defRPr sz="1275" b="1"/>
            </a:lvl7pPr>
            <a:lvl8pPr marL="2529488" indent="0">
              <a:buNone/>
              <a:defRPr sz="1275" b="1"/>
            </a:lvl8pPr>
            <a:lvl9pPr marL="2890841" indent="0">
              <a:buNone/>
              <a:defRPr sz="1275" b="1"/>
            </a:lvl9pPr>
          </a:lstStyle>
          <a:p>
            <a:pPr lvl="0"/>
            <a:r>
              <a:rPr lang="en-US"/>
              <a:t>Click to edit Master text styles</a:t>
            </a:r>
          </a:p>
        </p:txBody>
      </p:sp>
      <p:sp>
        <p:nvSpPr>
          <p:cNvPr id="6" name="Content Placeholder 5"/>
          <p:cNvSpPr>
            <a:spLocks noGrp="1"/>
          </p:cNvSpPr>
          <p:nvPr>
            <p:ph sz="quarter" idx="4"/>
          </p:nvPr>
        </p:nvSpPr>
        <p:spPr>
          <a:xfrm>
            <a:off x="4645084" y="2174618"/>
            <a:ext cx="4041974" cy="3951242"/>
          </a:xfrm>
        </p:spPr>
        <p:txBody>
          <a:bodyPr/>
          <a:lstStyle>
            <a:lvl1pPr>
              <a:defRPr sz="1875"/>
            </a:lvl1pPr>
            <a:lvl2pPr>
              <a:defRPr sz="1575"/>
            </a:lvl2pPr>
            <a:lvl3pPr>
              <a:defRPr sz="1425"/>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862178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4545877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48597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99" y="273718"/>
            <a:ext cx="3008801" cy="1162031"/>
          </a:xfrm>
        </p:spPr>
        <p:txBody>
          <a:bodyPr/>
          <a:lstStyle>
            <a:lvl1pPr algn="l">
              <a:defRPr sz="1575" b="1"/>
            </a:lvl1pPr>
          </a:lstStyle>
          <a:p>
            <a:r>
              <a:rPr lang="en-US"/>
              <a:t>Click to edit Master title style</a:t>
            </a:r>
            <a:endParaRPr lang="en-AU"/>
          </a:p>
        </p:txBody>
      </p:sp>
      <p:sp>
        <p:nvSpPr>
          <p:cNvPr id="3" name="Content Placeholder 2"/>
          <p:cNvSpPr>
            <a:spLocks noGrp="1"/>
          </p:cNvSpPr>
          <p:nvPr>
            <p:ph idx="1"/>
          </p:nvPr>
        </p:nvSpPr>
        <p:spPr>
          <a:xfrm>
            <a:off x="3574956" y="273768"/>
            <a:ext cx="5112106" cy="5852137"/>
          </a:xfrm>
        </p:spPr>
        <p:txBody>
          <a:bodyPr/>
          <a:lstStyle>
            <a:lvl1pPr>
              <a:defRPr sz="2550"/>
            </a:lvl1pPr>
            <a:lvl2pPr>
              <a:defRPr sz="2250"/>
            </a:lvl2pPr>
            <a:lvl3pPr>
              <a:defRPr sz="1875"/>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6999" y="1435753"/>
            <a:ext cx="3008801" cy="4690106"/>
          </a:xfrm>
        </p:spPr>
        <p:txBody>
          <a:bodyPr/>
          <a:lstStyle>
            <a:lvl1pPr marL="0" indent="0">
              <a:buNone/>
              <a:defRPr sz="1125"/>
            </a:lvl1pPr>
            <a:lvl2pPr marL="361356" indent="0">
              <a:buNone/>
              <a:defRPr sz="975"/>
            </a:lvl2pPr>
            <a:lvl3pPr marL="722708" indent="0">
              <a:buNone/>
              <a:defRPr sz="825"/>
            </a:lvl3pPr>
            <a:lvl4pPr marL="1084067" indent="0">
              <a:buNone/>
              <a:defRPr sz="750"/>
            </a:lvl4pPr>
            <a:lvl5pPr marL="1445418" indent="0">
              <a:buNone/>
              <a:defRPr sz="750"/>
            </a:lvl5pPr>
            <a:lvl6pPr marL="1806780" indent="0">
              <a:buNone/>
              <a:defRPr sz="750"/>
            </a:lvl6pPr>
            <a:lvl7pPr marL="2168132" indent="0">
              <a:buNone/>
              <a:defRPr sz="750"/>
            </a:lvl7pPr>
            <a:lvl8pPr marL="2529488" indent="0">
              <a:buNone/>
              <a:defRPr sz="750"/>
            </a:lvl8pPr>
            <a:lvl9pPr marL="2890841" indent="0">
              <a:buNone/>
              <a:defRPr sz="750"/>
            </a:lvl9pPr>
          </a:lstStyle>
          <a:p>
            <a:pPr lvl="0"/>
            <a:r>
              <a:rPr lang="en-US"/>
              <a:t>Click to edit Master text styles</a:t>
            </a:r>
          </a:p>
        </p:txBody>
      </p:sp>
    </p:spTree>
    <p:extLst>
      <p:ext uri="{BB962C8B-B14F-4D97-AF65-F5344CB8AC3E}">
        <p14:creationId xmlns:p14="http://schemas.microsoft.com/office/powerpoint/2010/main" val="242579158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9" y="4800939"/>
            <a:ext cx="5486736" cy="565902"/>
          </a:xfrm>
        </p:spPr>
        <p:txBody>
          <a:bodyPr/>
          <a:lstStyle>
            <a:lvl1pPr algn="l">
              <a:defRPr sz="1575" b="1"/>
            </a:lvl1pPr>
          </a:lstStyle>
          <a:p>
            <a:r>
              <a:rPr lang="en-US"/>
              <a:t>Click to edit Master title style</a:t>
            </a:r>
            <a:endParaRPr lang="en-AU"/>
          </a:p>
        </p:txBody>
      </p:sp>
      <p:sp>
        <p:nvSpPr>
          <p:cNvPr id="3" name="Picture Placeholder 2"/>
          <p:cNvSpPr>
            <a:spLocks noGrp="1"/>
          </p:cNvSpPr>
          <p:nvPr>
            <p:ph type="pic" idx="1"/>
          </p:nvPr>
        </p:nvSpPr>
        <p:spPr>
          <a:xfrm>
            <a:off x="1792519" y="612922"/>
            <a:ext cx="5486736" cy="4114128"/>
          </a:xfrm>
        </p:spPr>
        <p:txBody>
          <a:bodyPr/>
          <a:lstStyle>
            <a:lvl1pPr marL="0" indent="0">
              <a:buNone/>
              <a:defRPr sz="2550"/>
            </a:lvl1pPr>
            <a:lvl2pPr marL="361356" indent="0">
              <a:buNone/>
              <a:defRPr sz="2250"/>
            </a:lvl2pPr>
            <a:lvl3pPr marL="722708" indent="0">
              <a:buNone/>
              <a:defRPr sz="1875"/>
            </a:lvl3pPr>
            <a:lvl4pPr marL="1084067" indent="0">
              <a:buNone/>
              <a:defRPr sz="1575"/>
            </a:lvl4pPr>
            <a:lvl5pPr marL="1445418" indent="0">
              <a:buNone/>
              <a:defRPr sz="1575"/>
            </a:lvl5pPr>
            <a:lvl6pPr marL="1806780" indent="0">
              <a:buNone/>
              <a:defRPr sz="1575"/>
            </a:lvl6pPr>
            <a:lvl7pPr marL="2168132" indent="0">
              <a:buNone/>
              <a:defRPr sz="1575"/>
            </a:lvl7pPr>
            <a:lvl8pPr marL="2529488" indent="0">
              <a:buNone/>
              <a:defRPr sz="1575"/>
            </a:lvl8pPr>
            <a:lvl9pPr marL="2890841" indent="0">
              <a:buNone/>
              <a:defRPr sz="1575"/>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1792519" y="5366849"/>
            <a:ext cx="5486736" cy="806033"/>
          </a:xfrm>
        </p:spPr>
        <p:txBody>
          <a:bodyPr/>
          <a:lstStyle>
            <a:lvl1pPr marL="0" indent="0">
              <a:buNone/>
              <a:defRPr sz="1125"/>
            </a:lvl1pPr>
            <a:lvl2pPr marL="361356" indent="0">
              <a:buNone/>
              <a:defRPr sz="975"/>
            </a:lvl2pPr>
            <a:lvl3pPr marL="722708" indent="0">
              <a:buNone/>
              <a:defRPr sz="825"/>
            </a:lvl3pPr>
            <a:lvl4pPr marL="1084067" indent="0">
              <a:buNone/>
              <a:defRPr sz="750"/>
            </a:lvl4pPr>
            <a:lvl5pPr marL="1445418" indent="0">
              <a:buNone/>
              <a:defRPr sz="750"/>
            </a:lvl5pPr>
            <a:lvl6pPr marL="1806780" indent="0">
              <a:buNone/>
              <a:defRPr sz="750"/>
            </a:lvl6pPr>
            <a:lvl7pPr marL="2168132" indent="0">
              <a:buNone/>
              <a:defRPr sz="750"/>
            </a:lvl7pPr>
            <a:lvl8pPr marL="2529488" indent="0">
              <a:buNone/>
              <a:defRPr sz="750"/>
            </a:lvl8pPr>
            <a:lvl9pPr marL="2890841" indent="0">
              <a:buNone/>
              <a:defRPr sz="750"/>
            </a:lvl9pPr>
          </a:lstStyle>
          <a:p>
            <a:pPr lvl="0"/>
            <a:r>
              <a:rPr lang="en-US"/>
              <a:t>Click to edit Master text styles</a:t>
            </a:r>
          </a:p>
        </p:txBody>
      </p:sp>
    </p:spTree>
    <p:extLst>
      <p:ext uri="{BB962C8B-B14F-4D97-AF65-F5344CB8AC3E}">
        <p14:creationId xmlns:p14="http://schemas.microsoft.com/office/powerpoint/2010/main" val="348026284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608153" y="92359"/>
            <a:ext cx="8001630" cy="12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7" tIns="45854" rIns="89637" bIns="45854" numCol="1" anchor="b" anchorCtr="0" compatLnSpc="1">
            <a:prstTxWarp prst="textNoShape">
              <a:avLst/>
            </a:prstTxWarp>
          </a:bodyPr>
          <a:lstStyle/>
          <a:p>
            <a:pPr lvl="0"/>
            <a:r>
              <a:rPr lang="en-US" altLang="en-US"/>
              <a:t>Click to edit Master title style</a:t>
            </a:r>
            <a:endParaRPr lang="en-AU" altLang="en-US"/>
          </a:p>
        </p:txBody>
      </p:sp>
      <p:sp>
        <p:nvSpPr>
          <p:cNvPr id="1027" name="Rectangle 7"/>
          <p:cNvSpPr>
            <a:spLocks noGrp="1" noChangeArrowheads="1"/>
          </p:cNvSpPr>
          <p:nvPr>
            <p:ph type="body" idx="1"/>
          </p:nvPr>
        </p:nvSpPr>
        <p:spPr bwMode="auto">
          <a:xfrm>
            <a:off x="609829" y="1842133"/>
            <a:ext cx="7999950" cy="419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37" tIns="45854" rIns="89637" bIns="458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233811098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hf hdr="0" dt="0"/>
  <p:txStyles>
    <p:titleStyle>
      <a:lvl1pPr algn="l" defTabSz="682562" rtl="0" eaLnBrk="1" fontAlgn="base" hangingPunct="1">
        <a:spcBef>
          <a:spcPct val="0"/>
        </a:spcBef>
        <a:spcAft>
          <a:spcPct val="0"/>
        </a:spcAft>
        <a:defRPr sz="2400">
          <a:solidFill>
            <a:srgbClr val="133880"/>
          </a:solidFill>
          <a:latin typeface="+mj-lt"/>
          <a:ea typeface="+mj-ea"/>
          <a:cs typeface="+mj-cs"/>
        </a:defRPr>
      </a:lvl1pPr>
      <a:lvl2pPr algn="l" defTabSz="682562" rtl="0" eaLnBrk="1" fontAlgn="base" hangingPunct="1">
        <a:spcBef>
          <a:spcPct val="0"/>
        </a:spcBef>
        <a:spcAft>
          <a:spcPct val="0"/>
        </a:spcAft>
        <a:defRPr sz="2400">
          <a:solidFill>
            <a:srgbClr val="133880"/>
          </a:solidFill>
          <a:latin typeface="Arial" charset="0"/>
        </a:defRPr>
      </a:lvl2pPr>
      <a:lvl3pPr algn="l" defTabSz="682562" rtl="0" eaLnBrk="1" fontAlgn="base" hangingPunct="1">
        <a:spcBef>
          <a:spcPct val="0"/>
        </a:spcBef>
        <a:spcAft>
          <a:spcPct val="0"/>
        </a:spcAft>
        <a:defRPr sz="2400">
          <a:solidFill>
            <a:srgbClr val="133880"/>
          </a:solidFill>
          <a:latin typeface="Arial" charset="0"/>
        </a:defRPr>
      </a:lvl3pPr>
      <a:lvl4pPr algn="l" defTabSz="682562" rtl="0" eaLnBrk="1" fontAlgn="base" hangingPunct="1">
        <a:spcBef>
          <a:spcPct val="0"/>
        </a:spcBef>
        <a:spcAft>
          <a:spcPct val="0"/>
        </a:spcAft>
        <a:defRPr sz="2400">
          <a:solidFill>
            <a:srgbClr val="133880"/>
          </a:solidFill>
          <a:latin typeface="Arial" charset="0"/>
        </a:defRPr>
      </a:lvl4pPr>
      <a:lvl5pPr algn="l" defTabSz="682562" rtl="0" eaLnBrk="1" fontAlgn="base" hangingPunct="1">
        <a:spcBef>
          <a:spcPct val="0"/>
        </a:spcBef>
        <a:spcAft>
          <a:spcPct val="0"/>
        </a:spcAft>
        <a:defRPr sz="2400">
          <a:solidFill>
            <a:srgbClr val="133880"/>
          </a:solidFill>
          <a:latin typeface="Arial" charset="0"/>
        </a:defRPr>
      </a:lvl5pPr>
      <a:lvl6pPr marL="361356" algn="l" defTabSz="682562" rtl="0" eaLnBrk="1" fontAlgn="base" hangingPunct="1">
        <a:spcBef>
          <a:spcPct val="0"/>
        </a:spcBef>
        <a:spcAft>
          <a:spcPct val="0"/>
        </a:spcAft>
        <a:defRPr sz="2400">
          <a:solidFill>
            <a:schemeClr val="tx2"/>
          </a:solidFill>
          <a:latin typeface="Arial" charset="0"/>
        </a:defRPr>
      </a:lvl6pPr>
      <a:lvl7pPr marL="722708" algn="l" defTabSz="682562" rtl="0" eaLnBrk="1" fontAlgn="base" hangingPunct="1">
        <a:spcBef>
          <a:spcPct val="0"/>
        </a:spcBef>
        <a:spcAft>
          <a:spcPct val="0"/>
        </a:spcAft>
        <a:defRPr sz="2400">
          <a:solidFill>
            <a:schemeClr val="tx2"/>
          </a:solidFill>
          <a:latin typeface="Arial" charset="0"/>
        </a:defRPr>
      </a:lvl7pPr>
      <a:lvl8pPr marL="1084067" algn="l" defTabSz="682562" rtl="0" eaLnBrk="1" fontAlgn="base" hangingPunct="1">
        <a:spcBef>
          <a:spcPct val="0"/>
        </a:spcBef>
        <a:spcAft>
          <a:spcPct val="0"/>
        </a:spcAft>
        <a:defRPr sz="2400">
          <a:solidFill>
            <a:schemeClr val="tx2"/>
          </a:solidFill>
          <a:latin typeface="Arial" charset="0"/>
        </a:defRPr>
      </a:lvl8pPr>
      <a:lvl9pPr marL="1445418" algn="l" defTabSz="682562" rtl="0" eaLnBrk="1" fontAlgn="base" hangingPunct="1">
        <a:spcBef>
          <a:spcPct val="0"/>
        </a:spcBef>
        <a:spcAft>
          <a:spcPct val="0"/>
        </a:spcAft>
        <a:defRPr sz="2400">
          <a:solidFill>
            <a:schemeClr val="tx2"/>
          </a:solidFill>
          <a:latin typeface="Arial" charset="0"/>
        </a:defRPr>
      </a:lvl9pPr>
    </p:titleStyle>
    <p:bodyStyle>
      <a:lvl1pPr marL="284818" indent="-284818" algn="l" defTabSz="682562" rtl="0" eaLnBrk="1" fontAlgn="base" hangingPunct="1">
        <a:spcBef>
          <a:spcPct val="80000"/>
        </a:spcBef>
        <a:spcAft>
          <a:spcPct val="0"/>
        </a:spcAft>
        <a:buClr>
          <a:srgbClr val="133880"/>
        </a:buClr>
        <a:buFont typeface="Wingdings" pitchFamily="2" charset="2"/>
        <a:buChar char="l"/>
        <a:defRPr sz="1650">
          <a:solidFill>
            <a:srgbClr val="133880"/>
          </a:solidFill>
          <a:latin typeface="+mn-lt"/>
          <a:ea typeface="+mn-ea"/>
          <a:cs typeface="+mn-cs"/>
        </a:defRPr>
      </a:lvl1pPr>
      <a:lvl2pPr marL="498121" indent="-212045" algn="l" defTabSz="682562" rtl="0" eaLnBrk="1" fontAlgn="base" hangingPunct="1">
        <a:spcBef>
          <a:spcPct val="40000"/>
        </a:spcBef>
        <a:spcAft>
          <a:spcPct val="0"/>
        </a:spcAft>
        <a:buClr>
          <a:srgbClr val="133880"/>
        </a:buClr>
        <a:buChar char="–"/>
        <a:defRPr sz="1650">
          <a:solidFill>
            <a:srgbClr val="133880"/>
          </a:solidFill>
          <a:latin typeface="+mn-lt"/>
        </a:defRPr>
      </a:lvl2pPr>
      <a:lvl3pPr marL="711417" indent="-212045" algn="l" defTabSz="682562" rtl="0" eaLnBrk="1" fontAlgn="base" hangingPunct="1">
        <a:spcBef>
          <a:spcPct val="40000"/>
        </a:spcBef>
        <a:spcAft>
          <a:spcPct val="0"/>
        </a:spcAft>
        <a:buClr>
          <a:srgbClr val="133880"/>
        </a:buClr>
        <a:buChar char="–"/>
        <a:defRPr sz="1650">
          <a:solidFill>
            <a:srgbClr val="133880"/>
          </a:solidFill>
          <a:latin typeface="+mn-lt"/>
        </a:defRPr>
      </a:lvl3pPr>
      <a:lvl4pPr marL="924719" indent="-212045" algn="l" defTabSz="682562" rtl="0" eaLnBrk="1" fontAlgn="base" hangingPunct="1">
        <a:spcBef>
          <a:spcPct val="40000"/>
        </a:spcBef>
        <a:spcAft>
          <a:spcPct val="0"/>
        </a:spcAft>
        <a:buClr>
          <a:srgbClr val="133880"/>
        </a:buClr>
        <a:buChar char="–"/>
        <a:defRPr sz="1650">
          <a:solidFill>
            <a:srgbClr val="133880"/>
          </a:solidFill>
          <a:latin typeface="+mn-lt"/>
        </a:defRPr>
      </a:lvl4pPr>
      <a:lvl5pPr marL="1138026" indent="-212045" algn="l" defTabSz="682562" rtl="0" eaLnBrk="1" fontAlgn="base" hangingPunct="1">
        <a:spcBef>
          <a:spcPct val="40000"/>
        </a:spcBef>
        <a:spcAft>
          <a:spcPct val="0"/>
        </a:spcAft>
        <a:buClr>
          <a:srgbClr val="133880"/>
        </a:buClr>
        <a:buChar char="–"/>
        <a:defRPr sz="1650">
          <a:solidFill>
            <a:srgbClr val="133880"/>
          </a:solidFill>
          <a:latin typeface="+mn-lt"/>
        </a:defRPr>
      </a:lvl5pPr>
      <a:lvl6pPr marL="1499375" indent="-212045" algn="l" defTabSz="682562" rtl="0" eaLnBrk="1" fontAlgn="base" hangingPunct="1">
        <a:spcBef>
          <a:spcPct val="40000"/>
        </a:spcBef>
        <a:spcAft>
          <a:spcPct val="0"/>
        </a:spcAft>
        <a:buClr>
          <a:schemeClr val="tx2"/>
        </a:buClr>
        <a:buChar char="–"/>
        <a:defRPr sz="1650">
          <a:solidFill>
            <a:schemeClr val="tx2"/>
          </a:solidFill>
          <a:latin typeface="+mn-lt"/>
        </a:defRPr>
      </a:lvl6pPr>
      <a:lvl7pPr marL="1860726" indent="-212045" algn="l" defTabSz="682562" rtl="0" eaLnBrk="1" fontAlgn="base" hangingPunct="1">
        <a:spcBef>
          <a:spcPct val="40000"/>
        </a:spcBef>
        <a:spcAft>
          <a:spcPct val="0"/>
        </a:spcAft>
        <a:buClr>
          <a:schemeClr val="tx2"/>
        </a:buClr>
        <a:buChar char="–"/>
        <a:defRPr sz="1650">
          <a:solidFill>
            <a:schemeClr val="tx2"/>
          </a:solidFill>
          <a:latin typeface="+mn-lt"/>
        </a:defRPr>
      </a:lvl7pPr>
      <a:lvl8pPr marL="2222086" indent="-212045" algn="l" defTabSz="682562" rtl="0" eaLnBrk="1" fontAlgn="base" hangingPunct="1">
        <a:spcBef>
          <a:spcPct val="40000"/>
        </a:spcBef>
        <a:spcAft>
          <a:spcPct val="0"/>
        </a:spcAft>
        <a:buClr>
          <a:schemeClr val="tx2"/>
        </a:buClr>
        <a:buChar char="–"/>
        <a:defRPr sz="1650">
          <a:solidFill>
            <a:schemeClr val="tx2"/>
          </a:solidFill>
          <a:latin typeface="+mn-lt"/>
        </a:defRPr>
      </a:lvl8pPr>
      <a:lvl9pPr marL="2583431" indent="-212045" algn="l" defTabSz="682562" rtl="0" eaLnBrk="1" fontAlgn="base" hangingPunct="1">
        <a:spcBef>
          <a:spcPct val="40000"/>
        </a:spcBef>
        <a:spcAft>
          <a:spcPct val="0"/>
        </a:spcAft>
        <a:buClr>
          <a:schemeClr val="tx2"/>
        </a:buClr>
        <a:buChar char="–"/>
        <a:defRPr sz="1650">
          <a:solidFill>
            <a:schemeClr val="tx2"/>
          </a:solidFill>
          <a:latin typeface="+mn-lt"/>
        </a:defRPr>
      </a:lvl9pPr>
    </p:bodyStyle>
    <p:otherStyle>
      <a:defPPr>
        <a:defRPr lang="en-US"/>
      </a:defPPr>
      <a:lvl1pPr marL="0" algn="l" defTabSz="722708" rtl="0" eaLnBrk="1" latinLnBrk="0" hangingPunct="1">
        <a:defRPr sz="1425" kern="1200">
          <a:solidFill>
            <a:schemeClr val="tx1"/>
          </a:solidFill>
          <a:latin typeface="+mn-lt"/>
          <a:ea typeface="+mn-ea"/>
          <a:cs typeface="+mn-cs"/>
        </a:defRPr>
      </a:lvl1pPr>
      <a:lvl2pPr marL="361356" algn="l" defTabSz="722708" rtl="0" eaLnBrk="1" latinLnBrk="0" hangingPunct="1">
        <a:defRPr sz="1425" kern="1200">
          <a:solidFill>
            <a:schemeClr val="tx1"/>
          </a:solidFill>
          <a:latin typeface="+mn-lt"/>
          <a:ea typeface="+mn-ea"/>
          <a:cs typeface="+mn-cs"/>
        </a:defRPr>
      </a:lvl2pPr>
      <a:lvl3pPr marL="722708" algn="l" defTabSz="722708" rtl="0" eaLnBrk="1" latinLnBrk="0" hangingPunct="1">
        <a:defRPr sz="1425" kern="1200">
          <a:solidFill>
            <a:schemeClr val="tx1"/>
          </a:solidFill>
          <a:latin typeface="+mn-lt"/>
          <a:ea typeface="+mn-ea"/>
          <a:cs typeface="+mn-cs"/>
        </a:defRPr>
      </a:lvl3pPr>
      <a:lvl4pPr marL="1084067" algn="l" defTabSz="722708" rtl="0" eaLnBrk="1" latinLnBrk="0" hangingPunct="1">
        <a:defRPr sz="1425" kern="1200">
          <a:solidFill>
            <a:schemeClr val="tx1"/>
          </a:solidFill>
          <a:latin typeface="+mn-lt"/>
          <a:ea typeface="+mn-ea"/>
          <a:cs typeface="+mn-cs"/>
        </a:defRPr>
      </a:lvl4pPr>
      <a:lvl5pPr marL="1445418" algn="l" defTabSz="722708" rtl="0" eaLnBrk="1" latinLnBrk="0" hangingPunct="1">
        <a:defRPr sz="1425" kern="1200">
          <a:solidFill>
            <a:schemeClr val="tx1"/>
          </a:solidFill>
          <a:latin typeface="+mn-lt"/>
          <a:ea typeface="+mn-ea"/>
          <a:cs typeface="+mn-cs"/>
        </a:defRPr>
      </a:lvl5pPr>
      <a:lvl6pPr marL="1806780" algn="l" defTabSz="722708" rtl="0" eaLnBrk="1" latinLnBrk="0" hangingPunct="1">
        <a:defRPr sz="1425" kern="1200">
          <a:solidFill>
            <a:schemeClr val="tx1"/>
          </a:solidFill>
          <a:latin typeface="+mn-lt"/>
          <a:ea typeface="+mn-ea"/>
          <a:cs typeface="+mn-cs"/>
        </a:defRPr>
      </a:lvl6pPr>
      <a:lvl7pPr marL="2168132" algn="l" defTabSz="722708" rtl="0" eaLnBrk="1" latinLnBrk="0" hangingPunct="1">
        <a:defRPr sz="1425" kern="1200">
          <a:solidFill>
            <a:schemeClr val="tx1"/>
          </a:solidFill>
          <a:latin typeface="+mn-lt"/>
          <a:ea typeface="+mn-ea"/>
          <a:cs typeface="+mn-cs"/>
        </a:defRPr>
      </a:lvl7pPr>
      <a:lvl8pPr marL="2529488" algn="l" defTabSz="722708" rtl="0" eaLnBrk="1" latinLnBrk="0" hangingPunct="1">
        <a:defRPr sz="1425" kern="1200">
          <a:solidFill>
            <a:schemeClr val="tx1"/>
          </a:solidFill>
          <a:latin typeface="+mn-lt"/>
          <a:ea typeface="+mn-ea"/>
          <a:cs typeface="+mn-cs"/>
        </a:defRPr>
      </a:lvl8pPr>
      <a:lvl9pPr marL="2890841" algn="l" defTabSz="722708" rtl="0" eaLnBrk="1" latinLnBrk="0" hangingPunct="1">
        <a:defRPr sz="14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28C3F-7DCF-4F44-9DA0-4A94CF4D930B}" type="datetimeFigureOut">
              <a:rPr lang="en-AU" smtClean="0"/>
              <a:t>29/05/2019</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5C08E-FE99-48CF-AA95-7CDF547CB164}" type="slidenum">
              <a:rPr lang="en-AU" smtClean="0"/>
              <a:t>‹#›</a:t>
            </a:fld>
            <a:endParaRPr lang="en-AU"/>
          </a:p>
        </p:txBody>
      </p:sp>
    </p:spTree>
    <p:extLst>
      <p:ext uri="{BB962C8B-B14F-4D97-AF65-F5344CB8AC3E}">
        <p14:creationId xmlns:p14="http://schemas.microsoft.com/office/powerpoint/2010/main" val="4289428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lth.nsw.gov.au/mentalhealth/opmh/Pages/copmh-services.aspx" TargetMode="External"/><Relationship Id="rId7" Type="http://schemas.openxmlformats.org/officeDocument/2006/relationships/hyperlink" Target="https://www.ranzcp.org/news-policy/policy-submissions-reports/physical-health-and-mental-illness" TargetMode="External"/><Relationship Id="rId2" Type="http://schemas.openxmlformats.org/officeDocument/2006/relationships/hyperlink" Target="https://www1.health.nsw.gov.au/pds/ActivePDSDocuments/GL2017_003.pdf" TargetMode="External"/><Relationship Id="rId1" Type="http://schemas.openxmlformats.org/officeDocument/2006/relationships/slideLayout" Target="../slideLayouts/slideLayout2.xml"/><Relationship Id="rId6" Type="http://schemas.openxmlformats.org/officeDocument/2006/relationships/hyperlink" Target="https://www1.health.nsw.gov.au/pds/ActivePDSDocuments/GL2017_019.pdf" TargetMode="External"/><Relationship Id="rId5" Type="http://schemas.openxmlformats.org/officeDocument/2006/relationships/hyperlink" Target="http://www.health.nsw.gov.au/mentalhealth/opmh/Pages/opmh-recovery-project-report.aspx" TargetMode="External"/><Relationship Id="rId4" Type="http://schemas.openxmlformats.org/officeDocument/2006/relationships/hyperlink" Target="https://www1.health.nsw.gov.au/pds/ActivePDSDocuments/GL2017_022.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afetyandquality.gov.au/atlas/" TargetMode="External"/><Relationship Id="rId7" Type="http://schemas.openxmlformats.org/officeDocument/2006/relationships/hyperlink" Target="https://www.jcpmh.info/good-services/older-peoples-services/" TargetMode="External"/><Relationship Id="rId2" Type="http://schemas.openxmlformats.org/officeDocument/2006/relationships/hyperlink" Target="http://resources.beyondblue.org.au/prism/file?token=BL/1263A" TargetMode="External"/><Relationship Id="rId1" Type="http://schemas.openxmlformats.org/officeDocument/2006/relationships/slideLayout" Target="../slideLayouts/slideLayout2.xml"/><Relationship Id="rId6" Type="http://schemas.openxmlformats.org/officeDocument/2006/relationships/hyperlink" Target="https://www.nice.org.uk/guidance/QS50" TargetMode="External"/><Relationship Id="rId5" Type="http://schemas.openxmlformats.org/officeDocument/2006/relationships/hyperlink" Target="https://nswmentalhealthcommission.com.au/resources/living-well-in-later-life-the-case-for-change" TargetMode="External"/><Relationship Id="rId4" Type="http://schemas.openxmlformats.org/officeDocument/2006/relationships/hyperlink" Target="https://nswmentalhealthcommission.com.au/resources/dat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oderick.mckay@health.nsw.gov.a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2" y="1"/>
            <a:ext cx="9345082" cy="6857998"/>
          </a:xfrm>
          <a:prstGeom prst="rect">
            <a:avLst/>
          </a:prstGeom>
        </p:spPr>
      </p:pic>
      <p:sp>
        <p:nvSpPr>
          <p:cNvPr id="2050" name="Rectangle 7"/>
          <p:cNvSpPr>
            <a:spLocks noChangeArrowheads="1"/>
          </p:cNvSpPr>
          <p:nvPr/>
        </p:nvSpPr>
        <p:spPr bwMode="auto">
          <a:xfrm>
            <a:off x="755576" y="3416549"/>
            <a:ext cx="506905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defTabSz="647700" eaLnBrk="1" fontAlgn="base" hangingPunct="1">
              <a:spcBef>
                <a:spcPct val="0"/>
              </a:spcBef>
              <a:spcAft>
                <a:spcPct val="40000"/>
              </a:spcAft>
            </a:pPr>
            <a:r>
              <a:rPr lang="en-AU" altLang="en-US" sz="1800" dirty="0">
                <a:solidFill>
                  <a:prstClr val="white"/>
                </a:solidFill>
                <a:latin typeface="Arial" charset="0"/>
              </a:rPr>
              <a:t>Prepared by </a:t>
            </a:r>
          </a:p>
          <a:p>
            <a:pPr defTabSz="647700" eaLnBrk="1" fontAlgn="base" hangingPunct="1">
              <a:spcBef>
                <a:spcPct val="0"/>
              </a:spcBef>
              <a:spcAft>
                <a:spcPct val="40000"/>
              </a:spcAft>
            </a:pPr>
            <a:r>
              <a:rPr lang="en-AU" altLang="en-US" sz="1600" dirty="0">
                <a:solidFill>
                  <a:prstClr val="white"/>
                </a:solidFill>
                <a:latin typeface="Arial" charset="0"/>
              </a:rPr>
              <a:t>Dr </a:t>
            </a:r>
            <a:r>
              <a:rPr lang="en-AU" altLang="en-US" sz="1600" dirty="0" smtClean="0">
                <a:solidFill>
                  <a:prstClr val="white"/>
                </a:solidFill>
                <a:latin typeface="Arial" charset="0"/>
              </a:rPr>
              <a:t>Rod McKay </a:t>
            </a:r>
          </a:p>
          <a:p>
            <a:pPr defTabSz="647700" eaLnBrk="1" fontAlgn="base" hangingPunct="1">
              <a:spcBef>
                <a:spcPct val="0"/>
              </a:spcBef>
              <a:spcAft>
                <a:spcPct val="40000"/>
              </a:spcAft>
            </a:pPr>
            <a:r>
              <a:rPr lang="en-AU" altLang="en-US" sz="1600" dirty="0" smtClean="0">
                <a:solidFill>
                  <a:prstClr val="white"/>
                </a:solidFill>
                <a:latin typeface="Arial" charset="0"/>
              </a:rPr>
              <a:t>Clinical Advisor: </a:t>
            </a:r>
          </a:p>
          <a:p>
            <a:pPr defTabSz="647700" eaLnBrk="1" fontAlgn="base" hangingPunct="1">
              <a:spcBef>
                <a:spcPct val="0"/>
              </a:spcBef>
              <a:spcAft>
                <a:spcPct val="40000"/>
              </a:spcAft>
            </a:pPr>
            <a:r>
              <a:rPr lang="en-AU" altLang="en-US" sz="1600" dirty="0" smtClean="0">
                <a:solidFill>
                  <a:prstClr val="white"/>
                </a:solidFill>
                <a:latin typeface="Arial" charset="0"/>
              </a:rPr>
              <a:t>Older </a:t>
            </a:r>
            <a:r>
              <a:rPr lang="en-AU" altLang="en-US" sz="1600" dirty="0">
                <a:solidFill>
                  <a:prstClr val="white"/>
                </a:solidFill>
                <a:latin typeface="Arial" charset="0"/>
              </a:rPr>
              <a:t>People’s Mental Health Policy Unit</a:t>
            </a:r>
            <a:br>
              <a:rPr lang="en-AU" altLang="en-US" sz="1600" dirty="0">
                <a:solidFill>
                  <a:prstClr val="white"/>
                </a:solidFill>
                <a:latin typeface="Arial" charset="0"/>
              </a:rPr>
            </a:br>
            <a:r>
              <a:rPr lang="en-AU" altLang="en-US" sz="1600" dirty="0">
                <a:solidFill>
                  <a:prstClr val="white"/>
                </a:solidFill>
                <a:latin typeface="Arial" charset="0"/>
              </a:rPr>
              <a:t>Mental Health Branch, </a:t>
            </a:r>
            <a:r>
              <a:rPr lang="en-US" altLang="en-US" sz="1600" dirty="0">
                <a:solidFill>
                  <a:prstClr val="white"/>
                </a:solidFill>
                <a:latin typeface="Arial" charset="0"/>
              </a:rPr>
              <a:t>NSW Ministry of Health</a:t>
            </a:r>
          </a:p>
          <a:p>
            <a:pPr defTabSz="647700" eaLnBrk="1" fontAlgn="base" hangingPunct="1">
              <a:spcBef>
                <a:spcPct val="0"/>
              </a:spcBef>
              <a:spcAft>
                <a:spcPct val="0"/>
              </a:spcAft>
            </a:pPr>
            <a:endParaRPr lang="en-AU" altLang="en-US" sz="1800" b="1" dirty="0">
              <a:solidFill>
                <a:prstClr val="white"/>
              </a:solidFill>
              <a:latin typeface="Arial" charset="0"/>
            </a:endParaRPr>
          </a:p>
          <a:p>
            <a:pPr defTabSz="647700" eaLnBrk="1" fontAlgn="base" hangingPunct="1">
              <a:spcBef>
                <a:spcPct val="0"/>
              </a:spcBef>
              <a:spcAft>
                <a:spcPct val="0"/>
              </a:spcAft>
            </a:pPr>
            <a:r>
              <a:rPr lang="en-AU" altLang="en-US" sz="1800" b="1" dirty="0" smtClean="0">
                <a:solidFill>
                  <a:prstClr val="white"/>
                </a:solidFill>
                <a:latin typeface="Arial" charset="0"/>
              </a:rPr>
              <a:t>March </a:t>
            </a:r>
            <a:r>
              <a:rPr lang="en-AU" altLang="en-US" sz="1800" b="1" dirty="0">
                <a:solidFill>
                  <a:prstClr val="white"/>
                </a:solidFill>
                <a:latin typeface="Arial" charset="0"/>
              </a:rPr>
              <a:t>2019</a:t>
            </a:r>
          </a:p>
        </p:txBody>
      </p:sp>
      <p:sp>
        <p:nvSpPr>
          <p:cNvPr id="2051" name="Rectangle 6"/>
          <p:cNvSpPr>
            <a:spLocks noChangeArrowheads="1"/>
          </p:cNvSpPr>
          <p:nvPr/>
        </p:nvSpPr>
        <p:spPr bwMode="auto">
          <a:xfrm>
            <a:off x="395536" y="548680"/>
            <a:ext cx="770485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defTabSz="647700" eaLnBrk="1" fontAlgn="base" hangingPunct="1">
              <a:lnSpc>
                <a:spcPct val="90000"/>
              </a:lnSpc>
              <a:spcBef>
                <a:spcPct val="0"/>
              </a:spcBef>
              <a:spcAft>
                <a:spcPct val="0"/>
              </a:spcAft>
            </a:pPr>
            <a:r>
              <a:rPr lang="en-AU" altLang="en-US" sz="3600" dirty="0">
                <a:solidFill>
                  <a:prstClr val="white"/>
                </a:solidFill>
                <a:latin typeface="Arial" charset="0"/>
              </a:rPr>
              <a:t>Improving physical health care in mental health services for older people: reflections on a decade of local and </a:t>
            </a:r>
            <a:r>
              <a:rPr lang="en-AU" altLang="en-US" sz="3600" dirty="0" smtClean="0">
                <a:solidFill>
                  <a:prstClr val="white"/>
                </a:solidFill>
                <a:latin typeface="Arial" charset="0"/>
              </a:rPr>
              <a:t>state-wide </a:t>
            </a:r>
            <a:r>
              <a:rPr lang="en-AU" altLang="en-US" sz="3600" dirty="0">
                <a:solidFill>
                  <a:prstClr val="white"/>
                </a:solidFill>
                <a:latin typeface="Arial" charset="0"/>
              </a:rPr>
              <a:t>initiatives. </a:t>
            </a:r>
            <a:endParaRPr lang="en-AU" altLang="en-US" sz="3600" dirty="0" smtClean="0">
              <a:solidFill>
                <a:prstClr val="white"/>
              </a:solidFill>
              <a:latin typeface="Arial" charset="0"/>
            </a:endParaRPr>
          </a:p>
        </p:txBody>
      </p:sp>
    </p:spTree>
    <p:extLst>
      <p:ext uri="{BB962C8B-B14F-4D97-AF65-F5344CB8AC3E}">
        <p14:creationId xmlns:p14="http://schemas.microsoft.com/office/powerpoint/2010/main" val="4861903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Anxiolytic prescription</a:t>
            </a:r>
            <a:endParaRPr lang="en-AU" dirty="0"/>
          </a:p>
        </p:txBody>
      </p:sp>
      <p:pic>
        <p:nvPicPr>
          <p:cNvPr id="7" name="Content Placeholder 6"/>
          <p:cNvPicPr>
            <a:picLocks noGrp="1" noChangeAspect="1"/>
          </p:cNvPicPr>
          <p:nvPr>
            <p:ph idx="1"/>
          </p:nvPr>
        </p:nvPicPr>
        <p:blipFill>
          <a:blip r:embed="rId2"/>
          <a:stretch>
            <a:fillRect/>
          </a:stretch>
        </p:blipFill>
        <p:spPr>
          <a:xfrm>
            <a:off x="418975" y="2623929"/>
            <a:ext cx="3630898" cy="3262105"/>
          </a:xfrm>
          <a:prstGeom prst="rect">
            <a:avLst/>
          </a:prstGeom>
        </p:spPr>
      </p:pic>
      <p:pic>
        <p:nvPicPr>
          <p:cNvPr id="8" name="Picture 7"/>
          <p:cNvPicPr>
            <a:picLocks noChangeAspect="1"/>
          </p:cNvPicPr>
          <p:nvPr/>
        </p:nvPicPr>
        <p:blipFill>
          <a:blip r:embed="rId3"/>
          <a:stretch>
            <a:fillRect/>
          </a:stretch>
        </p:blipFill>
        <p:spPr>
          <a:xfrm>
            <a:off x="4171121" y="2321909"/>
            <a:ext cx="4791403" cy="856882"/>
          </a:xfrm>
          <a:prstGeom prst="rect">
            <a:avLst/>
          </a:prstGeom>
        </p:spPr>
      </p:pic>
      <p:pic>
        <p:nvPicPr>
          <p:cNvPr id="3" name="Picture 2"/>
          <p:cNvPicPr>
            <a:picLocks noChangeAspect="1"/>
          </p:cNvPicPr>
          <p:nvPr/>
        </p:nvPicPr>
        <p:blipFill>
          <a:blip r:embed="rId4"/>
          <a:stretch>
            <a:fillRect/>
          </a:stretch>
        </p:blipFill>
        <p:spPr>
          <a:xfrm>
            <a:off x="4383674" y="3194913"/>
            <a:ext cx="4129988" cy="3404553"/>
          </a:xfrm>
          <a:prstGeom prst="rect">
            <a:avLst/>
          </a:prstGeom>
        </p:spPr>
      </p:pic>
    </p:spTree>
    <p:extLst>
      <p:ext uri="{BB962C8B-B14F-4D97-AF65-F5344CB8AC3E}">
        <p14:creationId xmlns:p14="http://schemas.microsoft.com/office/powerpoint/2010/main" val="387180155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 prescription</a:t>
            </a:r>
            <a:endParaRPr lang="en-AU" dirty="0"/>
          </a:p>
        </p:txBody>
      </p:sp>
      <p:pic>
        <p:nvPicPr>
          <p:cNvPr id="4" name="Content Placeholder 3"/>
          <p:cNvPicPr>
            <a:picLocks noGrp="1" noChangeAspect="1"/>
          </p:cNvPicPr>
          <p:nvPr>
            <p:ph idx="1"/>
          </p:nvPr>
        </p:nvPicPr>
        <p:blipFill>
          <a:blip r:embed="rId2"/>
          <a:stretch>
            <a:fillRect/>
          </a:stretch>
        </p:blipFill>
        <p:spPr>
          <a:xfrm>
            <a:off x="579865" y="2647238"/>
            <a:ext cx="3418800" cy="3262105"/>
          </a:xfrm>
          <a:prstGeom prst="rect">
            <a:avLst/>
          </a:prstGeom>
        </p:spPr>
      </p:pic>
      <p:pic>
        <p:nvPicPr>
          <p:cNvPr id="5" name="Picture 4"/>
          <p:cNvPicPr>
            <a:picLocks noChangeAspect="1"/>
          </p:cNvPicPr>
          <p:nvPr/>
        </p:nvPicPr>
        <p:blipFill>
          <a:blip r:embed="rId3"/>
          <a:stretch>
            <a:fillRect/>
          </a:stretch>
        </p:blipFill>
        <p:spPr>
          <a:xfrm>
            <a:off x="4444182" y="2647238"/>
            <a:ext cx="4848527" cy="1042541"/>
          </a:xfrm>
          <a:prstGeom prst="rect">
            <a:avLst/>
          </a:prstGeom>
        </p:spPr>
      </p:pic>
      <p:pic>
        <p:nvPicPr>
          <p:cNvPr id="3" name="Picture 2"/>
          <p:cNvPicPr>
            <a:picLocks noChangeAspect="1"/>
          </p:cNvPicPr>
          <p:nvPr/>
        </p:nvPicPr>
        <p:blipFill>
          <a:blip r:embed="rId4"/>
          <a:stretch>
            <a:fillRect/>
          </a:stretch>
        </p:blipFill>
        <p:spPr>
          <a:xfrm>
            <a:off x="4724338" y="3618791"/>
            <a:ext cx="3899978" cy="3239209"/>
          </a:xfrm>
          <a:prstGeom prst="rect">
            <a:avLst/>
          </a:prstGeom>
        </p:spPr>
      </p:pic>
    </p:spTree>
    <p:extLst>
      <p:ext uri="{BB962C8B-B14F-4D97-AF65-F5344CB8AC3E}">
        <p14:creationId xmlns:p14="http://schemas.microsoft.com/office/powerpoint/2010/main" val="262596171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532437" y="961714"/>
            <a:ext cx="8001630" cy="1220804"/>
          </a:xfrm>
        </p:spPr>
        <p:txBody>
          <a:bodyPr/>
          <a:lstStyle/>
          <a:p>
            <a:pPr eaLnBrk="1" hangingPunct="1"/>
            <a:r>
              <a:rPr lang="en-AU" altLang="en-US" sz="3199" dirty="0" smtClean="0"/>
              <a:t>National perspective: Older People are not all the same</a:t>
            </a:r>
            <a:br>
              <a:rPr lang="en-AU" altLang="en-US" sz="3199" dirty="0" smtClean="0"/>
            </a:br>
            <a:endParaRPr lang="en-AU" altLang="en-US" sz="3199" dirty="0"/>
          </a:p>
        </p:txBody>
      </p:sp>
      <p:sp>
        <p:nvSpPr>
          <p:cNvPr id="2" name="Content Placeholder 1"/>
          <p:cNvSpPr>
            <a:spLocks noGrp="1"/>
          </p:cNvSpPr>
          <p:nvPr>
            <p:ph sz="half" idx="2"/>
          </p:nvPr>
        </p:nvSpPr>
        <p:spPr/>
        <p:txBody>
          <a:bodyPr/>
          <a:lstStyle/>
          <a:p>
            <a:endParaRPr lang="en-AU"/>
          </a:p>
        </p:txBody>
      </p:sp>
      <p:pic>
        <p:nvPicPr>
          <p:cNvPr id="3" name="Picture 2"/>
          <p:cNvPicPr>
            <a:picLocks noChangeAspect="1"/>
          </p:cNvPicPr>
          <p:nvPr/>
        </p:nvPicPr>
        <p:blipFill>
          <a:blip r:embed="rId2"/>
          <a:stretch>
            <a:fillRect/>
          </a:stretch>
        </p:blipFill>
        <p:spPr>
          <a:xfrm>
            <a:off x="14885" y="2210295"/>
            <a:ext cx="9036734" cy="4204929"/>
          </a:xfrm>
          <a:prstGeom prst="rect">
            <a:avLst/>
          </a:prstGeom>
        </p:spPr>
      </p:pic>
    </p:spTree>
    <p:extLst>
      <p:ext uri="{BB962C8B-B14F-4D97-AF65-F5344CB8AC3E}">
        <p14:creationId xmlns:p14="http://schemas.microsoft.com/office/powerpoint/2010/main" val="252969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3632" y="763144"/>
            <a:ext cx="8270505" cy="1142510"/>
          </a:xfrm>
        </p:spPr>
        <p:txBody>
          <a:bodyPr/>
          <a:lstStyle/>
          <a:p>
            <a:r>
              <a:rPr lang="en-AU" altLang="en-US" sz="3199" dirty="0"/>
              <a:t/>
            </a:r>
            <a:br>
              <a:rPr lang="en-AU" altLang="en-US" sz="3199" dirty="0"/>
            </a:br>
            <a:r>
              <a:rPr lang="en-AU" altLang="en-US" sz="3199" dirty="0"/>
              <a:t>National perspective: Older People are not all the </a:t>
            </a:r>
            <a:r>
              <a:rPr lang="en-AU" altLang="en-US" sz="3199" dirty="0" smtClean="0"/>
              <a:t>same....</a:t>
            </a:r>
            <a:r>
              <a:rPr lang="en-AU" altLang="en-US" sz="3199" dirty="0"/>
              <a:t/>
            </a:r>
            <a:br>
              <a:rPr lang="en-AU" altLang="en-US" sz="3199" dirty="0"/>
            </a:br>
            <a:r>
              <a:rPr lang="en-AU" altLang="en-US" sz="3199" dirty="0" smtClean="0"/>
              <a:t/>
            </a:r>
            <a:br>
              <a:rPr lang="en-AU" altLang="en-US" sz="3199" dirty="0" smtClean="0"/>
            </a:br>
            <a:r>
              <a:rPr lang="en-AU" altLang="en-US" sz="2000" b="1" dirty="0" smtClean="0">
                <a:solidFill>
                  <a:schemeClr val="bg2"/>
                </a:solidFill>
              </a:rPr>
              <a:t>RUG-ADL </a:t>
            </a:r>
            <a:r>
              <a:rPr lang="en-AU" altLang="en-US" sz="2000" b="1" dirty="0">
                <a:solidFill>
                  <a:schemeClr val="bg2"/>
                </a:solidFill>
              </a:rPr>
              <a:t>: need for assistance with Activities of Daily Living</a:t>
            </a:r>
          </a:p>
        </p:txBody>
      </p:sp>
      <p:sp>
        <p:nvSpPr>
          <p:cNvPr id="2" name="Content Placeholder 1"/>
          <p:cNvSpPr>
            <a:spLocks noGrp="1"/>
          </p:cNvSpPr>
          <p:nvPr>
            <p:ph sz="half" idx="2"/>
          </p:nvPr>
        </p:nvSpPr>
        <p:spPr/>
        <p:txBody>
          <a:bodyPr/>
          <a:lstStyle/>
          <a:p>
            <a:endParaRPr lang="en-AU"/>
          </a:p>
        </p:txBody>
      </p:sp>
      <p:pic>
        <p:nvPicPr>
          <p:cNvPr id="3" name="Picture 2"/>
          <p:cNvPicPr>
            <a:picLocks noChangeAspect="1"/>
          </p:cNvPicPr>
          <p:nvPr/>
        </p:nvPicPr>
        <p:blipFill>
          <a:blip r:embed="rId2"/>
          <a:stretch>
            <a:fillRect/>
          </a:stretch>
        </p:blipFill>
        <p:spPr>
          <a:xfrm>
            <a:off x="611208" y="2210295"/>
            <a:ext cx="7850179" cy="3878494"/>
          </a:xfrm>
          <a:prstGeom prst="rect">
            <a:avLst/>
          </a:prstGeom>
        </p:spPr>
      </p:pic>
    </p:spTree>
    <p:extLst>
      <p:ext uri="{BB962C8B-B14F-4D97-AF65-F5344CB8AC3E}">
        <p14:creationId xmlns:p14="http://schemas.microsoft.com/office/powerpoint/2010/main" val="331305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AU" altLang="en-US" sz="3200" dirty="0"/>
              <a:t>National perspective: Older People are not all the same....</a:t>
            </a:r>
            <a:br>
              <a:rPr lang="en-AU" altLang="en-US" sz="3200" dirty="0"/>
            </a:br>
            <a:r>
              <a:rPr lang="en-AU" altLang="en-US" sz="2000" b="1" dirty="0">
                <a:solidFill>
                  <a:schemeClr val="bg2"/>
                </a:solidFill>
              </a:rPr>
              <a:t>Functional </a:t>
            </a:r>
            <a:r>
              <a:rPr lang="en-AU" altLang="en-US" sz="2000" b="1" dirty="0" smtClean="0">
                <a:solidFill>
                  <a:schemeClr val="bg2"/>
                </a:solidFill>
              </a:rPr>
              <a:t>or symptom problems measured on HoNOS65+</a:t>
            </a:r>
          </a:p>
        </p:txBody>
      </p:sp>
      <p:sp>
        <p:nvSpPr>
          <p:cNvPr id="13316" name="Oval 4"/>
          <p:cNvSpPr>
            <a:spLocks noChangeArrowheads="1"/>
          </p:cNvSpPr>
          <p:nvPr/>
        </p:nvSpPr>
        <p:spPr bwMode="auto">
          <a:xfrm>
            <a:off x="3564370" y="2997385"/>
            <a:ext cx="791823" cy="86481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1799"/>
          </a:p>
        </p:txBody>
      </p:sp>
      <p:sp>
        <p:nvSpPr>
          <p:cNvPr id="13317" name="Oval 5"/>
          <p:cNvSpPr>
            <a:spLocks noChangeArrowheads="1"/>
          </p:cNvSpPr>
          <p:nvPr/>
        </p:nvSpPr>
        <p:spPr bwMode="auto">
          <a:xfrm>
            <a:off x="5003616" y="3068793"/>
            <a:ext cx="360209" cy="86481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1799"/>
          </a:p>
        </p:txBody>
      </p:sp>
      <p:sp>
        <p:nvSpPr>
          <p:cNvPr id="13318" name="Oval 6"/>
          <p:cNvSpPr>
            <a:spLocks noChangeArrowheads="1"/>
          </p:cNvSpPr>
          <p:nvPr/>
        </p:nvSpPr>
        <p:spPr bwMode="auto">
          <a:xfrm>
            <a:off x="5508224" y="3429000"/>
            <a:ext cx="360209" cy="718829"/>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1799"/>
          </a:p>
        </p:txBody>
      </p:sp>
      <p:sp>
        <p:nvSpPr>
          <p:cNvPr id="2" name="Content Placeholder 1"/>
          <p:cNvSpPr>
            <a:spLocks noGrp="1"/>
          </p:cNvSpPr>
          <p:nvPr>
            <p:ph sz="half" idx="2"/>
          </p:nvPr>
        </p:nvSpPr>
        <p:spPr/>
        <p:txBody>
          <a:bodyPr/>
          <a:lstStyle/>
          <a:p>
            <a:endParaRPr lang="en-AU"/>
          </a:p>
        </p:txBody>
      </p:sp>
      <p:pic>
        <p:nvPicPr>
          <p:cNvPr id="3" name="Picture 2"/>
          <p:cNvPicPr>
            <a:picLocks noChangeAspect="1"/>
          </p:cNvPicPr>
          <p:nvPr/>
        </p:nvPicPr>
        <p:blipFill>
          <a:blip r:embed="rId2"/>
          <a:stretch>
            <a:fillRect/>
          </a:stretch>
        </p:blipFill>
        <p:spPr>
          <a:xfrm>
            <a:off x="421431" y="1418876"/>
            <a:ext cx="7869523" cy="5029468"/>
          </a:xfrm>
          <a:prstGeom prst="rect">
            <a:avLst/>
          </a:prstGeom>
        </p:spPr>
      </p:pic>
    </p:spTree>
    <p:extLst>
      <p:ext uri="{BB962C8B-B14F-4D97-AF65-F5344CB8AC3E}">
        <p14:creationId xmlns:p14="http://schemas.microsoft.com/office/powerpoint/2010/main" val="396834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altLang="en-US" smtClean="0"/>
              <a:t>What does recovery mean to older people?</a:t>
            </a:r>
          </a:p>
        </p:txBody>
      </p:sp>
      <p:pic>
        <p:nvPicPr>
          <p:cNvPr id="174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153" y="2210295"/>
            <a:ext cx="8362540" cy="2004153"/>
          </a:xfrm>
          <a:noFill/>
        </p:spPr>
      </p:pic>
      <p:sp>
        <p:nvSpPr>
          <p:cNvPr id="17412" name="Rectangle 4"/>
          <p:cNvSpPr>
            <a:spLocks noChangeArrowheads="1"/>
          </p:cNvSpPr>
          <p:nvPr/>
        </p:nvSpPr>
        <p:spPr bwMode="auto">
          <a:xfrm>
            <a:off x="443508" y="4131523"/>
            <a:ext cx="7773829"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AU" altLang="en-US" sz="1799" dirty="0"/>
              <a:t>(Daley, 2012)</a:t>
            </a:r>
          </a:p>
        </p:txBody>
      </p:sp>
      <p:sp>
        <p:nvSpPr>
          <p:cNvPr id="2" name="TextBox 1"/>
          <p:cNvSpPr txBox="1"/>
          <p:nvPr/>
        </p:nvSpPr>
        <p:spPr>
          <a:xfrm>
            <a:off x="1359828" y="5028551"/>
            <a:ext cx="5941189" cy="743409"/>
          </a:xfrm>
          <a:prstGeom prst="rect">
            <a:avLst/>
          </a:prstGeom>
          <a:noFill/>
        </p:spPr>
        <p:txBody>
          <a:bodyPr wrap="square" rtlCol="0">
            <a:spAutoFit/>
          </a:bodyPr>
          <a:lstStyle/>
          <a:p>
            <a:r>
              <a:rPr lang="en-US" sz="4231" i="1" dirty="0">
                <a:solidFill>
                  <a:schemeClr val="bg2">
                    <a:lumMod val="75000"/>
                  </a:schemeClr>
                </a:solidFill>
              </a:rPr>
              <a:t>“Continuing to be me”</a:t>
            </a:r>
            <a:endParaRPr lang="en-AU" sz="4231" i="1" dirty="0">
              <a:solidFill>
                <a:schemeClr val="bg2">
                  <a:lumMod val="75000"/>
                </a:schemeClr>
              </a:solidFill>
            </a:endParaRPr>
          </a:p>
        </p:txBody>
      </p:sp>
    </p:spTree>
    <p:extLst>
      <p:ext uri="{BB962C8B-B14F-4D97-AF65-F5344CB8AC3E}">
        <p14:creationId xmlns:p14="http://schemas.microsoft.com/office/powerpoint/2010/main" val="219245017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smtClean="0"/>
              <a:t>What does recovery mean to older people?</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0" y="2242945"/>
            <a:ext cx="8511702" cy="3709598"/>
          </a:xfrm>
          <a:noFill/>
        </p:spPr>
      </p:pic>
      <p:sp>
        <p:nvSpPr>
          <p:cNvPr id="18436" name="Rectangle 4"/>
          <p:cNvSpPr>
            <a:spLocks noChangeArrowheads="1"/>
          </p:cNvSpPr>
          <p:nvPr/>
        </p:nvSpPr>
        <p:spPr bwMode="auto">
          <a:xfrm>
            <a:off x="1117494" y="5933002"/>
            <a:ext cx="7773829"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AU" altLang="en-US" sz="1799" dirty="0"/>
              <a:t>(Daley, 2012).</a:t>
            </a:r>
          </a:p>
        </p:txBody>
      </p:sp>
    </p:spTree>
    <p:extLst>
      <p:ext uri="{BB962C8B-B14F-4D97-AF65-F5344CB8AC3E}">
        <p14:creationId xmlns:p14="http://schemas.microsoft.com/office/powerpoint/2010/main" val="141575544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68" y="692696"/>
            <a:ext cx="7883321" cy="717083"/>
          </a:xfrm>
        </p:spPr>
        <p:txBody>
          <a:bodyPr/>
          <a:lstStyle/>
          <a:p>
            <a:r>
              <a:rPr lang="en-AU" dirty="0" smtClean="0"/>
              <a:t>National perspective: Mental Health related prescriptions</a:t>
            </a:r>
            <a:endParaRPr lang="en-AU" dirty="0"/>
          </a:p>
        </p:txBody>
      </p:sp>
      <p:sp>
        <p:nvSpPr>
          <p:cNvPr id="7" name="Rectangle 6"/>
          <p:cNvSpPr/>
          <p:nvPr/>
        </p:nvSpPr>
        <p:spPr>
          <a:xfrm>
            <a:off x="1960" y="6020178"/>
            <a:ext cx="7755283" cy="1353576"/>
          </a:xfrm>
          <a:prstGeom prst="rect">
            <a:avLst/>
          </a:prstGeom>
        </p:spPr>
        <p:txBody>
          <a:bodyPr wrap="square">
            <a:spAutoFit/>
          </a:bodyPr>
          <a:lstStyle/>
          <a:p>
            <a:r>
              <a:rPr lang="en-AU" sz="1399" dirty="0">
                <a:solidFill>
                  <a:srgbClr val="0070C0"/>
                </a:solidFill>
              </a:rPr>
              <a:t>Mental health services in Australia	</a:t>
            </a:r>
          </a:p>
          <a:p>
            <a:r>
              <a:rPr lang="en-AU" sz="1399" dirty="0">
                <a:solidFill>
                  <a:srgbClr val="0070C0"/>
                </a:solidFill>
              </a:rPr>
              <a:t>Mental health-related prescriptions	</a:t>
            </a:r>
          </a:p>
          <a:p>
            <a:r>
              <a:rPr lang="en-AU" sz="1200" dirty="0">
                <a:solidFill>
                  <a:srgbClr val="0070C0"/>
                </a:solidFill>
              </a:rPr>
              <a:t>Table PBS.6: Patients dispensed with mental health-related prescriptions(a), by patient demographic characteristics and services received, 2013–14</a:t>
            </a:r>
            <a:r>
              <a:rPr lang="en-AU" sz="1399" dirty="0">
                <a:solidFill>
                  <a:srgbClr val="0070C0"/>
                </a:solidFill>
              </a:rPr>
              <a:t>																			</a:t>
            </a:r>
          </a:p>
        </p:txBody>
      </p:sp>
      <p:pic>
        <p:nvPicPr>
          <p:cNvPr id="4" name="Content Placeholder 3"/>
          <p:cNvPicPr>
            <a:picLocks noGrp="1" noChangeAspect="1"/>
          </p:cNvPicPr>
          <p:nvPr>
            <p:ph idx="1"/>
          </p:nvPr>
        </p:nvPicPr>
        <p:blipFill>
          <a:blip r:embed="rId3"/>
          <a:stretch>
            <a:fillRect/>
          </a:stretch>
        </p:blipFill>
        <p:spPr>
          <a:xfrm>
            <a:off x="458868" y="2113079"/>
            <a:ext cx="7448094" cy="3907098"/>
          </a:xfrm>
          <a:prstGeom prst="rect">
            <a:avLst/>
          </a:prstGeom>
        </p:spPr>
      </p:pic>
    </p:spTree>
    <p:extLst>
      <p:ext uri="{BB962C8B-B14F-4D97-AF65-F5344CB8AC3E}">
        <p14:creationId xmlns:p14="http://schemas.microsoft.com/office/powerpoint/2010/main" val="268795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Perspective:  ageism is real emerges in media portrayals of older people: and influences us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00" y="2355112"/>
            <a:ext cx="7967866" cy="397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4193" y="6492419"/>
            <a:ext cx="8607107" cy="522964"/>
          </a:xfrm>
          <a:prstGeom prst="rect">
            <a:avLst/>
          </a:prstGeom>
        </p:spPr>
        <p:txBody>
          <a:bodyPr wrap="square">
            <a:spAutoFit/>
          </a:bodyPr>
          <a:lstStyle/>
          <a:p>
            <a:r>
              <a:rPr lang="en-AU" sz="1399" dirty="0">
                <a:solidFill>
                  <a:srgbClr val="0070C0"/>
                </a:solidFill>
              </a:rPr>
              <a:t>Fact or fiction? Stereotypes of older Australians • Research report • 2013. Australian Human Rights Commission</a:t>
            </a:r>
          </a:p>
        </p:txBody>
      </p:sp>
    </p:spTree>
    <p:extLst>
      <p:ext uri="{BB962C8B-B14F-4D97-AF65-F5344CB8AC3E}">
        <p14:creationId xmlns:p14="http://schemas.microsoft.com/office/powerpoint/2010/main" val="368458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85" y="188640"/>
            <a:ext cx="9036907" cy="1220804"/>
          </a:xfrm>
        </p:spPr>
        <p:txBody>
          <a:bodyPr/>
          <a:lstStyle/>
          <a:p>
            <a:r>
              <a:rPr lang="en-AU" dirty="0" smtClean="0"/>
              <a:t>And influences how older people feel and advocate (or don’t)</a:t>
            </a:r>
            <a:endParaRPr lang="en-AU"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700" y="2235193"/>
            <a:ext cx="6909806" cy="425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5039" y="6336776"/>
            <a:ext cx="8321341" cy="522964"/>
          </a:xfrm>
          <a:prstGeom prst="rect">
            <a:avLst/>
          </a:prstGeom>
        </p:spPr>
        <p:txBody>
          <a:bodyPr wrap="square">
            <a:spAutoFit/>
          </a:bodyPr>
          <a:lstStyle/>
          <a:p>
            <a:r>
              <a:rPr lang="en-AU" sz="1399" dirty="0">
                <a:solidFill>
                  <a:srgbClr val="0070C0"/>
                </a:solidFill>
              </a:rPr>
              <a:t>Fact or fiction? Stereotypes of older Australians • Research report • 2013. Australian Human Rights Commission</a:t>
            </a:r>
          </a:p>
        </p:txBody>
      </p:sp>
    </p:spTree>
    <p:extLst>
      <p:ext uri="{BB962C8B-B14F-4D97-AF65-F5344CB8AC3E}">
        <p14:creationId xmlns:p14="http://schemas.microsoft.com/office/powerpoint/2010/main" val="179385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37535"/>
            <a:ext cx="7883321" cy="717083"/>
          </a:xfrm>
        </p:spPr>
        <p:txBody>
          <a:bodyPr/>
          <a:lstStyle/>
          <a:p>
            <a:r>
              <a:rPr lang="en-AU" dirty="0" smtClean="0"/>
              <a:t>Why are we discussing this?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01" y="1825651"/>
            <a:ext cx="8883001" cy="429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0800000" flipV="1">
            <a:off x="-40069" y="6446320"/>
            <a:ext cx="9163984" cy="417935"/>
          </a:xfrm>
          <a:prstGeom prst="rect">
            <a:avLst/>
          </a:prstGeom>
        </p:spPr>
        <p:txBody>
          <a:bodyPr wrap="square">
            <a:spAutoFit/>
          </a:bodyPr>
          <a:lstStyle/>
          <a:p>
            <a:r>
              <a:rPr lang="en-AU" sz="1058" dirty="0"/>
              <a:t>https://www.google.com.au/search?q=older+people+mental&amp;tbm=isch&amp;source=lnt&amp;tbs=itp:photo&amp;sa=X&amp;ved=0ahUKEwjKw8qZ5qXVAhULurwKHVOvBgYQpwUIHA&amp;biw=1920&amp;bih=974&amp;dpr=1</a:t>
            </a:r>
          </a:p>
        </p:txBody>
      </p:sp>
    </p:spTree>
    <p:extLst>
      <p:ext uri="{BB962C8B-B14F-4D97-AF65-F5344CB8AC3E}">
        <p14:creationId xmlns:p14="http://schemas.microsoft.com/office/powerpoint/2010/main" val="179942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4" y="3637011"/>
            <a:ext cx="8995252" cy="190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94" y="1250715"/>
            <a:ext cx="8616431" cy="232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3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p:txBody>
          <a:bodyPr/>
          <a:lstStyle/>
          <a:p>
            <a:r>
              <a:rPr lang="en-AU" dirty="0" smtClean="0"/>
              <a:t>OPMH </a:t>
            </a:r>
            <a:r>
              <a:rPr lang="en-AU" dirty="0"/>
              <a:t>services responding to physical health needs?</a:t>
            </a:r>
            <a:endParaRPr lang="en-AU" dirty="0">
              <a:solidFill>
                <a:srgbClr val="133880"/>
              </a:solidFill>
            </a:endParaRPr>
          </a:p>
        </p:txBody>
      </p:sp>
      <p:pic>
        <p:nvPicPr>
          <p:cNvPr id="2" name="Picture 1">
            <a:extLst>
              <a:ext uri="{FF2B5EF4-FFF2-40B4-BE49-F238E27FC236}">
                <a16:creationId xmlns="" xmlns:a16="http://schemas.microsoft.com/office/drawing/2014/main" id="{57EBF32B-335D-44B7-8F1B-795528EF280A}"/>
              </a:ext>
            </a:extLst>
          </p:cNvPr>
          <p:cNvPicPr>
            <a:picLocks noChangeAspect="1"/>
          </p:cNvPicPr>
          <p:nvPr/>
        </p:nvPicPr>
        <p:blipFill>
          <a:blip r:embed="rId3"/>
          <a:stretch>
            <a:fillRect/>
          </a:stretch>
        </p:blipFill>
        <p:spPr>
          <a:xfrm>
            <a:off x="417216" y="1700808"/>
            <a:ext cx="8309568" cy="4919898"/>
          </a:xfrm>
          <a:prstGeom prst="rect">
            <a:avLst/>
          </a:prstGeom>
        </p:spPr>
      </p:pic>
      <p:cxnSp>
        <p:nvCxnSpPr>
          <p:cNvPr id="4" name="Straight Connector 3"/>
          <p:cNvCxnSpPr/>
          <p:nvPr/>
        </p:nvCxnSpPr>
        <p:spPr bwMode="auto">
          <a:xfrm>
            <a:off x="1960" y="1464280"/>
            <a:ext cx="9140082" cy="0"/>
          </a:xfrm>
          <a:prstGeom prst="line">
            <a:avLst/>
          </a:prstGeom>
          <a:noFill/>
          <a:ln w="9525" cap="flat" cmpd="sng" algn="ctr">
            <a:solidFill>
              <a:srgbClr val="133880"/>
            </a:solidFill>
            <a:prstDash val="solid"/>
            <a:round/>
            <a:headEnd type="none" w="sm" len="sm"/>
            <a:tailEnd type="none" w="sm" len="sm"/>
          </a:ln>
          <a:effectLst/>
        </p:spPr>
      </p:cxnSp>
    </p:spTree>
    <p:extLst>
      <p:ext uri="{BB962C8B-B14F-4D97-AF65-F5344CB8AC3E}">
        <p14:creationId xmlns:p14="http://schemas.microsoft.com/office/powerpoint/2010/main" val="63383059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p:txBody>
          <a:bodyPr/>
          <a:lstStyle/>
          <a:p>
            <a:r>
              <a:rPr lang="en-AU" dirty="0">
                <a:solidFill>
                  <a:srgbClr val="133880"/>
                </a:solidFill>
              </a:rPr>
              <a:t>How are</a:t>
            </a:r>
            <a:r>
              <a:rPr lang="en-AU" dirty="0"/>
              <a:t> OPMH services responding to physical health needs? </a:t>
            </a:r>
            <a:r>
              <a:rPr lang="en-AU" sz="2000" dirty="0"/>
              <a:t>(cont.)</a:t>
            </a:r>
            <a:endParaRPr lang="en-AU" sz="2000" dirty="0">
              <a:solidFill>
                <a:srgbClr val="133880"/>
              </a:solidFill>
            </a:endParaRPr>
          </a:p>
        </p:txBody>
      </p:sp>
      <p:cxnSp>
        <p:nvCxnSpPr>
          <p:cNvPr id="4" name="Straight Connector 3"/>
          <p:cNvCxnSpPr/>
          <p:nvPr/>
        </p:nvCxnSpPr>
        <p:spPr bwMode="auto">
          <a:xfrm>
            <a:off x="1960" y="1464280"/>
            <a:ext cx="9140082" cy="0"/>
          </a:xfrm>
          <a:prstGeom prst="line">
            <a:avLst/>
          </a:prstGeom>
          <a:noFill/>
          <a:ln w="9525" cap="flat" cmpd="sng" algn="ctr">
            <a:solidFill>
              <a:srgbClr val="133880"/>
            </a:solidFill>
            <a:prstDash val="solid"/>
            <a:round/>
            <a:headEnd type="none" w="sm" len="sm"/>
            <a:tailEnd type="none" w="sm" len="sm"/>
          </a:ln>
          <a:effectLst/>
        </p:spPr>
      </p:cxnSp>
      <p:pic>
        <p:nvPicPr>
          <p:cNvPr id="3" name="Picture 2">
            <a:extLst>
              <a:ext uri="{FF2B5EF4-FFF2-40B4-BE49-F238E27FC236}">
                <a16:creationId xmlns="" xmlns:a16="http://schemas.microsoft.com/office/drawing/2014/main" id="{29E78A4E-5618-4A2A-8FE0-1946F00D77BE}"/>
              </a:ext>
            </a:extLst>
          </p:cNvPr>
          <p:cNvPicPr>
            <a:picLocks noChangeAspect="1"/>
          </p:cNvPicPr>
          <p:nvPr/>
        </p:nvPicPr>
        <p:blipFill>
          <a:blip r:embed="rId3"/>
          <a:stretch>
            <a:fillRect/>
          </a:stretch>
        </p:blipFill>
        <p:spPr>
          <a:xfrm>
            <a:off x="608146" y="1693826"/>
            <a:ext cx="8212325" cy="4956210"/>
          </a:xfrm>
          <a:prstGeom prst="rect">
            <a:avLst/>
          </a:prstGeom>
        </p:spPr>
      </p:pic>
    </p:spTree>
    <p:extLst>
      <p:ext uri="{BB962C8B-B14F-4D97-AF65-F5344CB8AC3E}">
        <p14:creationId xmlns:p14="http://schemas.microsoft.com/office/powerpoint/2010/main" val="295432814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NSW Context </a:t>
            </a:r>
            <a:endParaRPr lang="en-AU" dirty="0"/>
          </a:p>
        </p:txBody>
      </p:sp>
      <p:pic>
        <p:nvPicPr>
          <p:cNvPr id="4" name="Content Placeholder 3"/>
          <p:cNvPicPr>
            <a:picLocks noGrp="1" noChangeAspect="1"/>
          </p:cNvPicPr>
          <p:nvPr>
            <p:ph idx="1"/>
          </p:nvPr>
        </p:nvPicPr>
        <p:blipFill>
          <a:blip r:embed="rId2"/>
          <a:stretch>
            <a:fillRect/>
          </a:stretch>
        </p:blipFill>
        <p:spPr>
          <a:xfrm>
            <a:off x="5724128" y="1324578"/>
            <a:ext cx="3305211" cy="4465681"/>
          </a:xfrm>
          <a:prstGeom prst="rect">
            <a:avLst/>
          </a:prstGeom>
        </p:spPr>
      </p:pic>
      <p:pic>
        <p:nvPicPr>
          <p:cNvPr id="5" name="Picture 4"/>
          <p:cNvPicPr>
            <a:picLocks noChangeAspect="1"/>
          </p:cNvPicPr>
          <p:nvPr/>
        </p:nvPicPr>
        <p:blipFill>
          <a:blip r:embed="rId3"/>
          <a:stretch>
            <a:fillRect/>
          </a:stretch>
        </p:blipFill>
        <p:spPr>
          <a:xfrm>
            <a:off x="107504" y="1349497"/>
            <a:ext cx="3024336" cy="4237065"/>
          </a:xfrm>
          <a:prstGeom prst="rect">
            <a:avLst/>
          </a:prstGeom>
        </p:spPr>
      </p:pic>
      <p:pic>
        <p:nvPicPr>
          <p:cNvPr id="6" name="Content Placeholder 3"/>
          <p:cNvPicPr>
            <a:picLocks noChangeAspect="1"/>
          </p:cNvPicPr>
          <p:nvPr/>
        </p:nvPicPr>
        <p:blipFill>
          <a:blip r:embed="rId4"/>
          <a:stretch>
            <a:fillRect/>
          </a:stretch>
        </p:blipFill>
        <p:spPr bwMode="auto">
          <a:xfrm>
            <a:off x="2400646" y="2608052"/>
            <a:ext cx="4574782" cy="153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2400646" y="4365104"/>
            <a:ext cx="4528746" cy="1651525"/>
          </a:xfrm>
          <a:prstGeom prst="rect">
            <a:avLst/>
          </a:prstGeom>
        </p:spPr>
      </p:pic>
    </p:spTree>
    <p:extLst>
      <p:ext uri="{BB962C8B-B14F-4D97-AF65-F5344CB8AC3E}">
        <p14:creationId xmlns:p14="http://schemas.microsoft.com/office/powerpoint/2010/main" val="37607164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SMHSOP workforce initiatives</a:t>
            </a:r>
            <a:endParaRPr lang="en-GB" dirty="0"/>
          </a:p>
        </p:txBody>
      </p:sp>
      <p:sp>
        <p:nvSpPr>
          <p:cNvPr id="3" name="Content Placeholder 2"/>
          <p:cNvSpPr>
            <a:spLocks noGrp="1"/>
          </p:cNvSpPr>
          <p:nvPr>
            <p:ph idx="1"/>
          </p:nvPr>
        </p:nvSpPr>
        <p:spPr/>
        <p:txBody>
          <a:bodyPr/>
          <a:lstStyle/>
          <a:p>
            <a:r>
              <a:rPr lang="en-AU" dirty="0" smtClean="0"/>
              <a:t>Orientation and induction guide</a:t>
            </a:r>
          </a:p>
          <a:p>
            <a:r>
              <a:rPr lang="en-AU" dirty="0" smtClean="0"/>
              <a:t>SMHSOP workforce surveys (2007, 2013)</a:t>
            </a:r>
          </a:p>
          <a:p>
            <a:r>
              <a:rPr lang="en-AU" dirty="0" smtClean="0"/>
              <a:t>SMHSOP core competencies</a:t>
            </a:r>
          </a:p>
          <a:p>
            <a:r>
              <a:rPr lang="en-AU" dirty="0" smtClean="0"/>
              <a:t>OPMH scholarships and training programs</a:t>
            </a:r>
          </a:p>
          <a:p>
            <a:r>
              <a:rPr lang="en-AU" dirty="0" smtClean="0"/>
              <a:t>Training initiatives (especially BPSD)</a:t>
            </a:r>
          </a:p>
          <a:p>
            <a:r>
              <a:rPr lang="en-AU" dirty="0" smtClean="0"/>
              <a:t>SMHSOP Recovery Project</a:t>
            </a:r>
            <a:endParaRPr lang="en-GB" dirty="0"/>
          </a:p>
        </p:txBody>
      </p:sp>
    </p:spTree>
    <p:extLst>
      <p:ext uri="{BB962C8B-B14F-4D97-AF65-F5344CB8AC3E}">
        <p14:creationId xmlns:p14="http://schemas.microsoft.com/office/powerpoint/2010/main" val="334122019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SMHSOP Benchmarking</a:t>
            </a:r>
            <a:endParaRPr lang="en-GB" dirty="0"/>
          </a:p>
        </p:txBody>
      </p:sp>
      <p:sp>
        <p:nvSpPr>
          <p:cNvPr id="4" name="Content Placeholder 4"/>
          <p:cNvSpPr txBox="1">
            <a:spLocks/>
          </p:cNvSpPr>
          <p:nvPr/>
        </p:nvSpPr>
        <p:spPr bwMode="auto">
          <a:xfrm>
            <a:off x="231486" y="1319934"/>
            <a:ext cx="8336949" cy="146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13" tIns="45893" rIns="89713" bIns="45893" numCol="1" anchor="t" anchorCtr="0" compatLnSpc="1">
            <a:prstTxWarp prst="textNoShape">
              <a:avLst/>
            </a:prstTxWarp>
          </a:bodyPr>
          <a:lstStyle>
            <a:lvl1pPr marL="360363" indent="-360363" algn="l" defTabSz="863600" rtl="0" eaLnBrk="0" fontAlgn="base" hangingPunct="0">
              <a:spcBef>
                <a:spcPct val="80000"/>
              </a:spcBef>
              <a:spcAft>
                <a:spcPct val="0"/>
              </a:spcAft>
              <a:buClr>
                <a:srgbClr val="133880"/>
              </a:buClr>
              <a:buFont typeface="Wingdings" pitchFamily="2" charset="2"/>
              <a:buChar char="l"/>
              <a:defRPr sz="2100">
                <a:solidFill>
                  <a:srgbClr val="133880"/>
                </a:solidFill>
                <a:latin typeface="+mn-lt"/>
                <a:ea typeface="+mn-ea"/>
                <a:cs typeface="+mn-cs"/>
              </a:defRPr>
            </a:lvl1pPr>
            <a:lvl2pPr marL="630238" indent="-268288" algn="l" defTabSz="863600" rtl="0" eaLnBrk="0" fontAlgn="base" hangingPunct="0">
              <a:spcBef>
                <a:spcPct val="40000"/>
              </a:spcBef>
              <a:spcAft>
                <a:spcPct val="0"/>
              </a:spcAft>
              <a:buClr>
                <a:srgbClr val="133880"/>
              </a:buClr>
              <a:buChar char="–"/>
              <a:defRPr sz="2100">
                <a:solidFill>
                  <a:srgbClr val="133880"/>
                </a:solidFill>
                <a:latin typeface="+mn-lt"/>
              </a:defRPr>
            </a:lvl2pPr>
            <a:lvl3pPr marL="900113" indent="-268288" algn="l" defTabSz="863600" rtl="0" eaLnBrk="0" fontAlgn="base" hangingPunct="0">
              <a:spcBef>
                <a:spcPct val="40000"/>
              </a:spcBef>
              <a:spcAft>
                <a:spcPct val="0"/>
              </a:spcAft>
              <a:buClr>
                <a:srgbClr val="133880"/>
              </a:buClr>
              <a:buChar char="–"/>
              <a:defRPr sz="2100">
                <a:solidFill>
                  <a:srgbClr val="133880"/>
                </a:solidFill>
                <a:latin typeface="+mn-lt"/>
              </a:defRPr>
            </a:lvl3pPr>
            <a:lvl4pPr marL="1169988" indent="-268288" algn="l" defTabSz="863600" rtl="0" eaLnBrk="0" fontAlgn="base" hangingPunct="0">
              <a:spcBef>
                <a:spcPct val="40000"/>
              </a:spcBef>
              <a:spcAft>
                <a:spcPct val="0"/>
              </a:spcAft>
              <a:buClr>
                <a:srgbClr val="133880"/>
              </a:buClr>
              <a:buChar char="–"/>
              <a:defRPr sz="2100">
                <a:solidFill>
                  <a:srgbClr val="133880"/>
                </a:solidFill>
                <a:latin typeface="+mn-lt"/>
              </a:defRPr>
            </a:lvl4pPr>
            <a:lvl5pPr marL="1439863" indent="-268288" algn="l" defTabSz="863600" rtl="0" eaLnBrk="0" fontAlgn="base" hangingPunct="0">
              <a:spcBef>
                <a:spcPct val="40000"/>
              </a:spcBef>
              <a:spcAft>
                <a:spcPct val="0"/>
              </a:spcAft>
              <a:buClr>
                <a:srgbClr val="133880"/>
              </a:buClr>
              <a:buChar char="–"/>
              <a:defRPr sz="2100">
                <a:solidFill>
                  <a:srgbClr val="133880"/>
                </a:solidFill>
                <a:latin typeface="+mn-lt"/>
              </a:defRPr>
            </a:lvl5pPr>
            <a:lvl6pPr marL="1897063" indent="-268288" algn="l" defTabSz="863600" rtl="0" fontAlgn="base">
              <a:spcBef>
                <a:spcPct val="40000"/>
              </a:spcBef>
              <a:spcAft>
                <a:spcPct val="0"/>
              </a:spcAft>
              <a:buClr>
                <a:schemeClr val="tx2"/>
              </a:buClr>
              <a:buChar char="–"/>
              <a:defRPr sz="2100">
                <a:solidFill>
                  <a:schemeClr val="tx2"/>
                </a:solidFill>
                <a:latin typeface="+mn-lt"/>
              </a:defRPr>
            </a:lvl6pPr>
            <a:lvl7pPr marL="2354263" indent="-268288" algn="l" defTabSz="863600" rtl="0" fontAlgn="base">
              <a:spcBef>
                <a:spcPct val="40000"/>
              </a:spcBef>
              <a:spcAft>
                <a:spcPct val="0"/>
              </a:spcAft>
              <a:buClr>
                <a:schemeClr val="tx2"/>
              </a:buClr>
              <a:buChar char="–"/>
              <a:defRPr sz="2100">
                <a:solidFill>
                  <a:schemeClr val="tx2"/>
                </a:solidFill>
                <a:latin typeface="+mn-lt"/>
              </a:defRPr>
            </a:lvl7pPr>
            <a:lvl8pPr marL="2811463" indent="-268288" algn="l" defTabSz="863600" rtl="0" fontAlgn="base">
              <a:spcBef>
                <a:spcPct val="40000"/>
              </a:spcBef>
              <a:spcAft>
                <a:spcPct val="0"/>
              </a:spcAft>
              <a:buClr>
                <a:schemeClr val="tx2"/>
              </a:buClr>
              <a:buChar char="–"/>
              <a:defRPr sz="2100">
                <a:solidFill>
                  <a:schemeClr val="tx2"/>
                </a:solidFill>
                <a:latin typeface="+mn-lt"/>
              </a:defRPr>
            </a:lvl8pPr>
            <a:lvl9pPr marL="3268663" indent="-268288" algn="l" defTabSz="863600" rtl="0" fontAlgn="base">
              <a:spcBef>
                <a:spcPct val="40000"/>
              </a:spcBef>
              <a:spcAft>
                <a:spcPct val="0"/>
              </a:spcAft>
              <a:buClr>
                <a:schemeClr val="tx2"/>
              </a:buClr>
              <a:buChar char="–"/>
              <a:defRPr sz="2100">
                <a:solidFill>
                  <a:schemeClr val="tx2"/>
                </a:solidFill>
                <a:latin typeface="+mn-lt"/>
              </a:defRPr>
            </a:lvl9pPr>
          </a:lstStyle>
          <a:p>
            <a:pPr marL="0" indent="0">
              <a:buFont typeface="Wingdings" pitchFamily="2" charset="2"/>
              <a:buNone/>
            </a:pPr>
            <a:r>
              <a:rPr lang="en-AU" sz="2000" b="1" dirty="0">
                <a:latin typeface="Arial" pitchFamily="34" charset="0"/>
                <a:cs typeface="Arial" pitchFamily="34" charset="0"/>
              </a:rPr>
              <a:t>“Using data to reflect on practice… </a:t>
            </a:r>
            <a:r>
              <a:rPr lang="en-AU" sz="2000" dirty="0">
                <a:latin typeface="Arial" pitchFamily="34" charset="0"/>
                <a:cs typeface="Arial" pitchFamily="34" charset="0"/>
              </a:rPr>
              <a:t>understand variation between services … explore areas for best practice … foster a sense of </a:t>
            </a:r>
            <a:r>
              <a:rPr lang="en-AU" sz="2000" b="1" dirty="0">
                <a:latin typeface="Arial" pitchFamily="34" charset="0"/>
                <a:cs typeface="Arial" pitchFamily="34" charset="0"/>
              </a:rPr>
              <a:t>respectful enquiry and collaboration”</a:t>
            </a:r>
          </a:p>
        </p:txBody>
      </p:sp>
      <p:grpSp>
        <p:nvGrpSpPr>
          <p:cNvPr id="5" name="Group 4"/>
          <p:cNvGrpSpPr/>
          <p:nvPr/>
        </p:nvGrpSpPr>
        <p:grpSpPr>
          <a:xfrm>
            <a:off x="467544" y="2738992"/>
            <a:ext cx="4411365" cy="3641903"/>
            <a:chOff x="4411778" y="1790080"/>
            <a:chExt cx="4555235" cy="3680297"/>
          </a:xfrm>
        </p:grpSpPr>
        <p:sp>
          <p:nvSpPr>
            <p:cNvPr id="6" name="Freeform 5"/>
            <p:cNvSpPr/>
            <p:nvPr/>
          </p:nvSpPr>
          <p:spPr>
            <a:xfrm>
              <a:off x="6196108" y="1790080"/>
              <a:ext cx="876164" cy="736059"/>
            </a:xfrm>
            <a:custGeom>
              <a:avLst/>
              <a:gdLst>
                <a:gd name="connsiteX0" fmla="*/ 0 w 862829"/>
                <a:gd name="connsiteY0" fmla="*/ 736059 h 736059"/>
                <a:gd name="connsiteX1" fmla="*/ 431412 w 862829"/>
                <a:gd name="connsiteY1" fmla="*/ 0 h 736059"/>
                <a:gd name="connsiteX2" fmla="*/ 431417 w 862829"/>
                <a:gd name="connsiteY2" fmla="*/ 0 h 736059"/>
                <a:gd name="connsiteX3" fmla="*/ 862829 w 862829"/>
                <a:gd name="connsiteY3" fmla="*/ 736059 h 736059"/>
                <a:gd name="connsiteX4" fmla="*/ 0 w 862829"/>
                <a:gd name="connsiteY4" fmla="*/ 736059 h 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829" h="736059">
                  <a:moveTo>
                    <a:pt x="0" y="736059"/>
                  </a:moveTo>
                  <a:lnTo>
                    <a:pt x="431412" y="0"/>
                  </a:lnTo>
                  <a:lnTo>
                    <a:pt x="431417" y="0"/>
                  </a:lnTo>
                  <a:lnTo>
                    <a:pt x="862829" y="736059"/>
                  </a:lnTo>
                  <a:lnTo>
                    <a:pt x="0" y="7360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5236" tIns="15236" rIns="15236" bIns="15236" numCol="1" spcCol="1270" anchor="ctr" anchorCtr="0">
              <a:noAutofit/>
            </a:bodyPr>
            <a:lstStyle/>
            <a:p>
              <a:pPr algn="ctr" defTabSz="533310">
                <a:lnSpc>
                  <a:spcPct val="90000"/>
                </a:lnSpc>
                <a:spcBef>
                  <a:spcPct val="0"/>
                </a:spcBef>
                <a:spcAft>
                  <a:spcPct val="35000"/>
                </a:spcAft>
              </a:pPr>
              <a:r>
                <a:rPr lang="en-AU" sz="1200" b="1" dirty="0">
                  <a:solidFill>
                    <a:prstClr val="black"/>
                  </a:solidFill>
                </a:rPr>
                <a:t>Performance</a:t>
              </a:r>
              <a:r>
                <a:rPr lang="en-AU" sz="1200" b="1" dirty="0">
                  <a:solidFill>
                    <a:srgbClr val="7030A0"/>
                  </a:solidFill>
                </a:rPr>
                <a:t> </a:t>
              </a:r>
              <a:r>
                <a:rPr lang="en-AU" sz="1200" b="1" dirty="0">
                  <a:solidFill>
                    <a:prstClr val="black"/>
                  </a:solidFill>
                </a:rPr>
                <a:t>Indicator</a:t>
              </a:r>
            </a:p>
          </p:txBody>
        </p:sp>
        <p:sp>
          <p:nvSpPr>
            <p:cNvPr id="7" name="Freeform 6"/>
            <p:cNvSpPr/>
            <p:nvPr/>
          </p:nvSpPr>
          <p:spPr>
            <a:xfrm>
              <a:off x="5778028" y="2526141"/>
              <a:ext cx="1725658" cy="736059"/>
            </a:xfrm>
            <a:custGeom>
              <a:avLst/>
              <a:gdLst>
                <a:gd name="connsiteX0" fmla="*/ 0 w 1725658"/>
                <a:gd name="connsiteY0" fmla="*/ 736059 h 736059"/>
                <a:gd name="connsiteX1" fmla="*/ 431412 w 1725658"/>
                <a:gd name="connsiteY1" fmla="*/ 0 h 736059"/>
                <a:gd name="connsiteX2" fmla="*/ 1294246 w 1725658"/>
                <a:gd name="connsiteY2" fmla="*/ 0 h 736059"/>
                <a:gd name="connsiteX3" fmla="*/ 1725658 w 1725658"/>
                <a:gd name="connsiteY3" fmla="*/ 736059 h 736059"/>
                <a:gd name="connsiteX4" fmla="*/ 0 w 1725658"/>
                <a:gd name="connsiteY4" fmla="*/ 736059 h 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658" h="736059">
                  <a:moveTo>
                    <a:pt x="0" y="736059"/>
                  </a:moveTo>
                  <a:lnTo>
                    <a:pt x="431412" y="0"/>
                  </a:lnTo>
                  <a:lnTo>
                    <a:pt x="1294246" y="0"/>
                  </a:lnTo>
                  <a:lnTo>
                    <a:pt x="1725658" y="736059"/>
                  </a:lnTo>
                  <a:lnTo>
                    <a:pt x="0" y="736059"/>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17177" tIns="15236" rIns="317177" bIns="15236" numCol="1" spcCol="1270" anchor="ctr" anchorCtr="0">
              <a:noAutofit/>
            </a:bodyPr>
            <a:lstStyle/>
            <a:p>
              <a:pPr algn="ctr" defTabSz="533310">
                <a:lnSpc>
                  <a:spcPct val="90000"/>
                </a:lnSpc>
                <a:spcBef>
                  <a:spcPct val="0"/>
                </a:spcBef>
                <a:spcAft>
                  <a:spcPct val="35000"/>
                </a:spcAft>
              </a:pPr>
              <a:r>
                <a:rPr lang="en-AU" sz="1200" b="1" dirty="0">
                  <a:solidFill>
                    <a:prstClr val="black"/>
                  </a:solidFill>
                </a:rPr>
                <a:t>Processes of Care</a:t>
              </a:r>
            </a:p>
          </p:txBody>
        </p:sp>
        <p:sp>
          <p:nvSpPr>
            <p:cNvPr id="8" name="Freeform 7"/>
            <p:cNvSpPr/>
            <p:nvPr/>
          </p:nvSpPr>
          <p:spPr>
            <a:xfrm>
              <a:off x="5346613" y="3262200"/>
              <a:ext cx="2588488" cy="736059"/>
            </a:xfrm>
            <a:custGeom>
              <a:avLst/>
              <a:gdLst>
                <a:gd name="connsiteX0" fmla="*/ 0 w 2588488"/>
                <a:gd name="connsiteY0" fmla="*/ 736059 h 736059"/>
                <a:gd name="connsiteX1" fmla="*/ 431412 w 2588488"/>
                <a:gd name="connsiteY1" fmla="*/ 0 h 736059"/>
                <a:gd name="connsiteX2" fmla="*/ 2157076 w 2588488"/>
                <a:gd name="connsiteY2" fmla="*/ 0 h 736059"/>
                <a:gd name="connsiteX3" fmla="*/ 2588488 w 2588488"/>
                <a:gd name="connsiteY3" fmla="*/ 736059 h 736059"/>
                <a:gd name="connsiteX4" fmla="*/ 0 w 2588488"/>
                <a:gd name="connsiteY4" fmla="*/ 736059 h 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488" h="736059">
                  <a:moveTo>
                    <a:pt x="0" y="736059"/>
                  </a:moveTo>
                  <a:lnTo>
                    <a:pt x="431412" y="0"/>
                  </a:lnTo>
                  <a:lnTo>
                    <a:pt x="2157076" y="0"/>
                  </a:lnTo>
                  <a:lnTo>
                    <a:pt x="2588488" y="736059"/>
                  </a:lnTo>
                  <a:lnTo>
                    <a:pt x="0" y="73605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68146" tIns="15236" rIns="468147" bIns="15236" numCol="1" spcCol="1270" anchor="ctr" anchorCtr="0">
              <a:noAutofit/>
            </a:bodyPr>
            <a:lstStyle/>
            <a:p>
              <a:pPr algn="ctr" defTabSz="533310">
                <a:lnSpc>
                  <a:spcPct val="90000"/>
                </a:lnSpc>
                <a:spcBef>
                  <a:spcPct val="0"/>
                </a:spcBef>
                <a:spcAft>
                  <a:spcPct val="35000"/>
                </a:spcAft>
              </a:pPr>
              <a:r>
                <a:rPr lang="en-AU" sz="1200" b="1" dirty="0">
                  <a:solidFill>
                    <a:prstClr val="black"/>
                  </a:solidFill>
                </a:rPr>
                <a:t>Structures and Resources</a:t>
              </a:r>
            </a:p>
          </p:txBody>
        </p:sp>
        <p:sp>
          <p:nvSpPr>
            <p:cNvPr id="9" name="Freeform 8"/>
            <p:cNvSpPr/>
            <p:nvPr/>
          </p:nvSpPr>
          <p:spPr>
            <a:xfrm>
              <a:off x="4915200" y="3998257"/>
              <a:ext cx="3451317" cy="736059"/>
            </a:xfrm>
            <a:custGeom>
              <a:avLst/>
              <a:gdLst>
                <a:gd name="connsiteX0" fmla="*/ 0 w 3451317"/>
                <a:gd name="connsiteY0" fmla="*/ 736059 h 736059"/>
                <a:gd name="connsiteX1" fmla="*/ 431412 w 3451317"/>
                <a:gd name="connsiteY1" fmla="*/ 0 h 736059"/>
                <a:gd name="connsiteX2" fmla="*/ 3019905 w 3451317"/>
                <a:gd name="connsiteY2" fmla="*/ 0 h 736059"/>
                <a:gd name="connsiteX3" fmla="*/ 3451317 w 3451317"/>
                <a:gd name="connsiteY3" fmla="*/ 736059 h 736059"/>
                <a:gd name="connsiteX4" fmla="*/ 0 w 3451317"/>
                <a:gd name="connsiteY4" fmla="*/ 736059 h 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17" h="736059">
                  <a:moveTo>
                    <a:pt x="0" y="736059"/>
                  </a:moveTo>
                  <a:lnTo>
                    <a:pt x="431412" y="0"/>
                  </a:lnTo>
                  <a:lnTo>
                    <a:pt x="3019905" y="0"/>
                  </a:lnTo>
                  <a:lnTo>
                    <a:pt x="3451317" y="736059"/>
                  </a:lnTo>
                  <a:lnTo>
                    <a:pt x="0" y="736059"/>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19117" tIns="15236" rIns="619116" bIns="15236" numCol="1" spcCol="1270" anchor="ctr" anchorCtr="0">
              <a:noAutofit/>
            </a:bodyPr>
            <a:lstStyle/>
            <a:p>
              <a:pPr algn="ctr" defTabSz="533310">
                <a:lnSpc>
                  <a:spcPct val="90000"/>
                </a:lnSpc>
                <a:spcBef>
                  <a:spcPct val="0"/>
                </a:spcBef>
                <a:spcAft>
                  <a:spcPct val="35000"/>
                </a:spcAft>
              </a:pPr>
              <a:r>
                <a:rPr lang="en-AU" sz="1200" b="1" dirty="0">
                  <a:solidFill>
                    <a:prstClr val="black"/>
                  </a:solidFill>
                </a:rPr>
                <a:t>Consumer</a:t>
              </a:r>
            </a:p>
          </p:txBody>
        </p:sp>
        <p:sp>
          <p:nvSpPr>
            <p:cNvPr id="10" name="Freeform 9"/>
            <p:cNvSpPr/>
            <p:nvPr/>
          </p:nvSpPr>
          <p:spPr>
            <a:xfrm>
              <a:off x="4483784" y="4734318"/>
              <a:ext cx="4314146" cy="736059"/>
            </a:xfrm>
            <a:custGeom>
              <a:avLst/>
              <a:gdLst>
                <a:gd name="connsiteX0" fmla="*/ 0 w 4314146"/>
                <a:gd name="connsiteY0" fmla="*/ 736059 h 736059"/>
                <a:gd name="connsiteX1" fmla="*/ 431412 w 4314146"/>
                <a:gd name="connsiteY1" fmla="*/ 0 h 736059"/>
                <a:gd name="connsiteX2" fmla="*/ 3882734 w 4314146"/>
                <a:gd name="connsiteY2" fmla="*/ 0 h 736059"/>
                <a:gd name="connsiteX3" fmla="*/ 4314146 w 4314146"/>
                <a:gd name="connsiteY3" fmla="*/ 736059 h 736059"/>
                <a:gd name="connsiteX4" fmla="*/ 0 w 4314146"/>
                <a:gd name="connsiteY4" fmla="*/ 736059 h 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146" h="736059">
                  <a:moveTo>
                    <a:pt x="0" y="736059"/>
                  </a:moveTo>
                  <a:lnTo>
                    <a:pt x="431412" y="0"/>
                  </a:lnTo>
                  <a:lnTo>
                    <a:pt x="3882734" y="0"/>
                  </a:lnTo>
                  <a:lnTo>
                    <a:pt x="4314146" y="736059"/>
                  </a:lnTo>
                  <a:lnTo>
                    <a:pt x="0" y="736059"/>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770085" tIns="15236" rIns="770086" bIns="15236" numCol="1" spcCol="1270" anchor="ctr" anchorCtr="0">
              <a:noAutofit/>
            </a:bodyPr>
            <a:lstStyle/>
            <a:p>
              <a:pPr algn="ctr" defTabSz="533310">
                <a:lnSpc>
                  <a:spcPct val="90000"/>
                </a:lnSpc>
                <a:spcBef>
                  <a:spcPct val="0"/>
                </a:spcBef>
                <a:spcAft>
                  <a:spcPct val="35000"/>
                </a:spcAft>
              </a:pPr>
              <a:r>
                <a:rPr lang="en-AU" sz="1200" b="1" dirty="0">
                  <a:solidFill>
                    <a:prstClr val="black"/>
                  </a:solidFill>
                </a:rPr>
                <a:t>Data</a:t>
              </a:r>
              <a:r>
                <a:rPr lang="en-AU" sz="1200" b="1" dirty="0">
                  <a:solidFill>
                    <a:prstClr val="white"/>
                  </a:solidFill>
                </a:rPr>
                <a:t> </a:t>
              </a:r>
              <a:r>
                <a:rPr lang="en-AU" sz="1200" b="1" dirty="0">
                  <a:solidFill>
                    <a:prstClr val="black"/>
                  </a:solidFill>
                </a:rPr>
                <a:t>Quality</a:t>
              </a:r>
            </a:p>
          </p:txBody>
        </p:sp>
        <p:sp>
          <p:nvSpPr>
            <p:cNvPr id="11" name="TextBox 6"/>
            <p:cNvSpPr txBox="1"/>
            <p:nvPr/>
          </p:nvSpPr>
          <p:spPr>
            <a:xfrm>
              <a:off x="7292098" y="1839035"/>
              <a:ext cx="1674915" cy="461346"/>
            </a:xfrm>
            <a:prstGeom prst="rect">
              <a:avLst/>
            </a:prstGeom>
            <a:noFill/>
          </p:spPr>
          <p:txBody>
            <a:bodyPr lIns="91109" tIns="45555" rIns="91109" bIns="45555">
              <a:spAutoFit/>
            </a:bodyPr>
            <a:lstStyle>
              <a:defPPr>
                <a:defRPr lang="en-US"/>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9"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5"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a:lstStyle>
            <a:p>
              <a:pPr>
                <a:defRPr/>
              </a:pPr>
              <a:r>
                <a:rPr lang="en-AU" sz="1200" b="1" i="1" dirty="0">
                  <a:solidFill>
                    <a:srgbClr val="133880"/>
                  </a:solidFill>
                </a:rPr>
                <a:t>Seclusion &amp; Restraint </a:t>
              </a:r>
            </a:p>
            <a:p>
              <a:pPr>
                <a:defRPr/>
              </a:pPr>
              <a:r>
                <a:rPr lang="en-AU" sz="1200" b="1" i="1" dirty="0">
                  <a:solidFill>
                    <a:srgbClr val="133880"/>
                  </a:solidFill>
                </a:rPr>
                <a:t>YES</a:t>
              </a:r>
            </a:p>
          </p:txBody>
        </p:sp>
        <p:sp>
          <p:nvSpPr>
            <p:cNvPr id="12" name="TextBox 6"/>
            <p:cNvSpPr txBox="1"/>
            <p:nvPr/>
          </p:nvSpPr>
          <p:spPr>
            <a:xfrm>
              <a:off x="4411778" y="1850132"/>
              <a:ext cx="1674915" cy="646284"/>
            </a:xfrm>
            <a:prstGeom prst="rect">
              <a:avLst/>
            </a:prstGeom>
            <a:noFill/>
          </p:spPr>
          <p:txBody>
            <a:bodyPr lIns="91109" tIns="45555" rIns="91109" bIns="45555">
              <a:spAutoFit/>
            </a:bodyPr>
            <a:lstStyle>
              <a:defPPr>
                <a:defRPr lang="en-US"/>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9"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5"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a:lstStyle>
            <a:p>
              <a:pPr algn="r">
                <a:defRPr/>
              </a:pPr>
              <a:r>
                <a:rPr lang="en-AU" sz="1200" b="1" i="1" dirty="0">
                  <a:solidFill>
                    <a:srgbClr val="133880"/>
                  </a:solidFill>
                </a:rPr>
                <a:t>28 Day Readmission</a:t>
              </a:r>
            </a:p>
            <a:p>
              <a:pPr algn="r">
                <a:defRPr/>
              </a:pPr>
              <a:r>
                <a:rPr lang="en-AU" sz="1200" b="1" i="1" dirty="0">
                  <a:solidFill>
                    <a:srgbClr val="133880"/>
                  </a:solidFill>
                </a:rPr>
                <a:t>7 Day Follow Up</a:t>
              </a:r>
            </a:p>
            <a:p>
              <a:pPr>
                <a:defRPr/>
              </a:pPr>
              <a:endParaRPr lang="en-AU" sz="1200" b="1" dirty="0">
                <a:solidFill>
                  <a:prstClr val="black"/>
                </a:solidFill>
              </a:endParaRPr>
            </a:p>
          </p:txBody>
        </p:sp>
      </p:grpSp>
      <p:sp>
        <p:nvSpPr>
          <p:cNvPr id="13" name="Rectangle 12"/>
          <p:cNvSpPr/>
          <p:nvPr/>
        </p:nvSpPr>
        <p:spPr>
          <a:xfrm>
            <a:off x="4711047" y="2503038"/>
            <a:ext cx="3816424" cy="4106172"/>
          </a:xfrm>
          <a:prstGeom prst="rect">
            <a:avLst/>
          </a:prstGeom>
        </p:spPr>
        <p:txBody>
          <a:bodyPr wrap="square" lIns="96444" tIns="48220" rIns="96444" bIns="48220">
            <a:spAutoFit/>
          </a:bodyPr>
          <a:lstStyle/>
          <a:p>
            <a:pPr marL="380078" lvl="1" indent="-380078" defTabSz="910849" fontAlgn="base">
              <a:spcBef>
                <a:spcPts val="1481"/>
              </a:spcBef>
              <a:spcAft>
                <a:spcPct val="0"/>
              </a:spcAft>
              <a:buClr>
                <a:srgbClr val="133880"/>
              </a:buClr>
              <a:buSzPct val="75000"/>
              <a:buFont typeface="Wingdings" pitchFamily="2" charset="2"/>
              <a:buChar char="l"/>
            </a:pPr>
            <a:r>
              <a:rPr lang="en-AU" dirty="0">
                <a:solidFill>
                  <a:srgbClr val="133880"/>
                </a:solidFill>
                <a:latin typeface="Arial" pitchFamily="34" charset="0"/>
                <a:cs typeface="Arial" pitchFamily="34" charset="0"/>
              </a:rPr>
              <a:t>Feeding back and examining data about current practice</a:t>
            </a:r>
          </a:p>
          <a:p>
            <a:pPr marL="380078" lvl="1" indent="-380078" defTabSz="910849" fontAlgn="base">
              <a:spcBef>
                <a:spcPts val="1481"/>
              </a:spcBef>
              <a:spcAft>
                <a:spcPct val="0"/>
              </a:spcAft>
              <a:buClr>
                <a:srgbClr val="133880"/>
              </a:buClr>
              <a:buSzPct val="75000"/>
              <a:buFont typeface="Wingdings" pitchFamily="2" charset="2"/>
              <a:buChar char="l"/>
            </a:pPr>
            <a:r>
              <a:rPr lang="en-AU" dirty="0">
                <a:solidFill>
                  <a:srgbClr val="133880"/>
                </a:solidFill>
                <a:latin typeface="Arial" pitchFamily="34" charset="0"/>
                <a:cs typeface="Arial" pitchFamily="34" charset="0"/>
              </a:rPr>
              <a:t>Using data to understand similarities and differences in care</a:t>
            </a:r>
          </a:p>
          <a:p>
            <a:pPr marL="380078" lvl="1" indent="-380078" defTabSz="910849" fontAlgn="base">
              <a:spcBef>
                <a:spcPts val="1481"/>
              </a:spcBef>
              <a:spcAft>
                <a:spcPct val="0"/>
              </a:spcAft>
              <a:buClr>
                <a:srgbClr val="133880"/>
              </a:buClr>
              <a:buSzPct val="75000"/>
              <a:buFont typeface="Wingdings" pitchFamily="2" charset="2"/>
              <a:buChar char="l"/>
            </a:pPr>
            <a:r>
              <a:rPr lang="en-AU" dirty="0">
                <a:solidFill>
                  <a:srgbClr val="133880"/>
                </a:solidFill>
                <a:latin typeface="Arial" pitchFamily="34" charset="0"/>
                <a:cs typeface="Arial" pitchFamily="34" charset="0"/>
              </a:rPr>
              <a:t>Prompting and supporting service </a:t>
            </a:r>
            <a:r>
              <a:rPr lang="en-AU" dirty="0" smtClean="0">
                <a:solidFill>
                  <a:srgbClr val="133880"/>
                </a:solidFill>
                <a:latin typeface="Arial" pitchFamily="34" charset="0"/>
                <a:cs typeface="Arial" pitchFamily="34" charset="0"/>
              </a:rPr>
              <a:t>improvement</a:t>
            </a:r>
          </a:p>
          <a:p>
            <a:pPr marL="380078" lvl="1" indent="-380078" defTabSz="910849" fontAlgn="base">
              <a:spcBef>
                <a:spcPts val="1481"/>
              </a:spcBef>
              <a:spcAft>
                <a:spcPct val="0"/>
              </a:spcAft>
              <a:buClr>
                <a:srgbClr val="133880"/>
              </a:buClr>
              <a:buSzPct val="75000"/>
              <a:buFont typeface="Wingdings" pitchFamily="2" charset="2"/>
              <a:buChar char="l"/>
            </a:pPr>
            <a:r>
              <a:rPr lang="en-US" dirty="0" smtClean="0">
                <a:solidFill>
                  <a:srgbClr val="133880"/>
                </a:solidFill>
                <a:latin typeface="Arial" pitchFamily="34" charset="0"/>
                <a:cs typeface="Arial" pitchFamily="34" charset="0"/>
              </a:rPr>
              <a:t>Forums every 6 months supported by</a:t>
            </a:r>
          </a:p>
          <a:p>
            <a:pPr marL="837200" lvl="2" indent="-380078" defTabSz="910849" fontAlgn="base">
              <a:spcBef>
                <a:spcPts val="1481"/>
              </a:spcBef>
              <a:spcAft>
                <a:spcPct val="0"/>
              </a:spcAft>
              <a:buClr>
                <a:srgbClr val="133880"/>
              </a:buClr>
              <a:buSzPct val="75000"/>
              <a:buFont typeface="Wingdings" pitchFamily="2" charset="2"/>
              <a:buChar char="l"/>
            </a:pPr>
            <a:r>
              <a:rPr lang="en-US" dirty="0" smtClean="0">
                <a:solidFill>
                  <a:srgbClr val="133880"/>
                </a:solidFill>
                <a:latin typeface="Arial" pitchFamily="34" charset="0"/>
                <a:cs typeface="Arial" pitchFamily="34" charset="0"/>
              </a:rPr>
              <a:t> on request site visits</a:t>
            </a:r>
          </a:p>
          <a:p>
            <a:pPr marL="837200" lvl="2" indent="-380078" defTabSz="910849" fontAlgn="base">
              <a:spcBef>
                <a:spcPts val="1481"/>
              </a:spcBef>
              <a:spcAft>
                <a:spcPct val="0"/>
              </a:spcAft>
              <a:buClr>
                <a:srgbClr val="133880"/>
              </a:buClr>
              <a:buSzPct val="75000"/>
              <a:buFont typeface="Wingdings" pitchFamily="2" charset="2"/>
              <a:buChar char="l"/>
            </a:pPr>
            <a:r>
              <a:rPr lang="en-US" dirty="0" smtClean="0">
                <a:solidFill>
                  <a:srgbClr val="133880"/>
                </a:solidFill>
                <a:latin typeface="Arial" pitchFamily="34" charset="0"/>
                <a:cs typeface="Arial" pitchFamily="34" charset="0"/>
              </a:rPr>
              <a:t>Annual self audit</a:t>
            </a:r>
            <a:endParaRPr lang="en-AU" dirty="0">
              <a:solidFill>
                <a:srgbClr val="133880"/>
              </a:solidFill>
              <a:latin typeface="Arial" pitchFamily="34" charset="0"/>
              <a:cs typeface="Arial" pitchFamily="34" charset="0"/>
            </a:endParaRPr>
          </a:p>
        </p:txBody>
      </p:sp>
    </p:spTree>
    <p:extLst>
      <p:ext uri="{BB962C8B-B14F-4D97-AF65-F5344CB8AC3E}">
        <p14:creationId xmlns:p14="http://schemas.microsoft.com/office/powerpoint/2010/main" val="3231717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benchmarking self audit findings</a:t>
            </a:r>
            <a:endParaRPr lang="en-AU" dirty="0"/>
          </a:p>
        </p:txBody>
      </p:sp>
      <p:sp>
        <p:nvSpPr>
          <p:cNvPr id="3" name="Content Placeholder 2"/>
          <p:cNvSpPr>
            <a:spLocks noGrp="1"/>
          </p:cNvSpPr>
          <p:nvPr>
            <p:ph idx="1"/>
          </p:nvPr>
        </p:nvSpPr>
        <p:spPr/>
        <p:txBody>
          <a:bodyPr/>
          <a:lstStyle/>
          <a:p>
            <a:r>
              <a:rPr lang="en-US" dirty="0" smtClean="0"/>
              <a:t>Recovery orientation</a:t>
            </a:r>
          </a:p>
          <a:p>
            <a:r>
              <a:rPr lang="en-US" dirty="0" smtClean="0"/>
              <a:t>Involvement of GPs</a:t>
            </a:r>
          </a:p>
          <a:p>
            <a:r>
              <a:rPr lang="en-US" dirty="0" smtClean="0"/>
              <a:t>Physical examination in community and inpatient settings</a:t>
            </a:r>
          </a:p>
          <a:p>
            <a:r>
              <a:rPr lang="en-US" dirty="0"/>
              <a:t>A</a:t>
            </a:r>
            <a:r>
              <a:rPr lang="en-US" dirty="0" smtClean="0"/>
              <a:t>ction about falls</a:t>
            </a:r>
            <a:endParaRPr lang="en-AU" dirty="0"/>
          </a:p>
          <a:p>
            <a:r>
              <a:rPr lang="en-US" dirty="0" smtClean="0"/>
              <a:t>Physical healthcare capacity within inpatient units</a:t>
            </a:r>
            <a:endParaRPr lang="en-AU" dirty="0"/>
          </a:p>
        </p:txBody>
      </p:sp>
    </p:spTree>
    <p:extLst>
      <p:ext uri="{BB962C8B-B14F-4D97-AF65-F5344CB8AC3E}">
        <p14:creationId xmlns:p14="http://schemas.microsoft.com/office/powerpoint/2010/main" val="26677686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5319" y="94038"/>
            <a:ext cx="9140082" cy="1178824"/>
          </a:xfrm>
        </p:spPr>
        <p:txBody>
          <a:bodyPr/>
          <a:lstStyle/>
          <a:p>
            <a:pPr algn="ctr" eaLnBrk="1" hangingPunct="1"/>
            <a:r>
              <a:rPr lang="en-AU" altLang="en-US" sz="4231"/>
              <a:t>Recovery-Oriented Practice Improvement Project </a:t>
            </a:r>
            <a:endParaRPr lang="en-GB" altLang="en-US" sz="4231"/>
          </a:p>
        </p:txBody>
      </p:sp>
      <p:sp>
        <p:nvSpPr>
          <p:cNvPr id="4099" name="Rectangle 6"/>
          <p:cNvSpPr>
            <a:spLocks noGrp="1" noChangeArrowheads="1"/>
          </p:cNvSpPr>
          <p:nvPr>
            <p:ph type="body" idx="1"/>
          </p:nvPr>
        </p:nvSpPr>
        <p:spPr>
          <a:xfrm>
            <a:off x="163166" y="1202334"/>
            <a:ext cx="7299640" cy="3764847"/>
          </a:xfrm>
        </p:spPr>
        <p:txBody>
          <a:bodyPr/>
          <a:lstStyle/>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p:txBody>
      </p:sp>
      <p:cxnSp>
        <p:nvCxnSpPr>
          <p:cNvPr id="7172" name="Straight Connector 3"/>
          <p:cNvCxnSpPr>
            <a:cxnSpLocks noChangeShapeType="1"/>
          </p:cNvCxnSpPr>
          <p:nvPr/>
        </p:nvCxnSpPr>
        <p:spPr bwMode="auto">
          <a:xfrm>
            <a:off x="1960" y="1239276"/>
            <a:ext cx="9140082"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
        <p:nvSpPr>
          <p:cNvPr id="7173" name="AutoShape 8"/>
          <p:cNvSpPr>
            <a:spLocks noChangeArrowheads="1"/>
          </p:cNvSpPr>
          <p:nvPr/>
        </p:nvSpPr>
        <p:spPr bwMode="auto">
          <a:xfrm>
            <a:off x="250487" y="2555798"/>
            <a:ext cx="4498674" cy="253565"/>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4.  Develop SMHSOP recovery toolkit document to complement NHS online training</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4" name="AutoShape 9"/>
          <p:cNvSpPr>
            <a:spLocks noChangeArrowheads="1"/>
          </p:cNvSpPr>
          <p:nvPr/>
        </p:nvSpPr>
        <p:spPr bwMode="auto">
          <a:xfrm>
            <a:off x="238732" y="2146064"/>
            <a:ext cx="4480202"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Calibri" panose="020F0502020204030204" pitchFamily="34" charset="0"/>
              </a:rPr>
              <a:t>3.   </a:t>
            </a: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Literature and policy scan</a:t>
            </a:r>
            <a:endParaRPr lang="en-AU" altLang="en-US" sz="635">
              <a:solidFill>
                <a:srgbClr val="002060"/>
              </a:solidFill>
              <a:latin typeface="Times New Roman" panose="02020603050405020304" pitchFamily="18" charset="0"/>
            </a:endParaRPr>
          </a:p>
          <a:p>
            <a:pPr>
              <a:spcBef>
                <a:spcPct val="0"/>
              </a:spcBef>
              <a:buClrTx/>
              <a:buFontTx/>
              <a:buNone/>
            </a:pPr>
            <a:r>
              <a:rPr lang="en-AU" altLang="en-US" sz="1164">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AU" altLang="en-US" sz="2539">
              <a:solidFill>
                <a:srgbClr val="002060"/>
              </a:solidFill>
              <a:latin typeface="Times New Roman" panose="02020603050405020304" pitchFamily="18" charset="0"/>
            </a:endParaRPr>
          </a:p>
        </p:txBody>
      </p:sp>
      <p:sp>
        <p:nvSpPr>
          <p:cNvPr id="7175" name="AutoShape 10"/>
          <p:cNvSpPr>
            <a:spLocks noChangeArrowheads="1"/>
          </p:cNvSpPr>
          <p:nvPr/>
        </p:nvSpPr>
        <p:spPr bwMode="auto">
          <a:xfrm>
            <a:off x="255524" y="3333285"/>
            <a:ext cx="4493636"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6.  Support champions in establishing local recovery practice improvement projects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6" name="AutoShape 15"/>
          <p:cNvSpPr>
            <a:spLocks noChangeArrowheads="1"/>
          </p:cNvSpPr>
          <p:nvPr/>
        </p:nvSpPr>
        <p:spPr bwMode="auto">
          <a:xfrm>
            <a:off x="238733" y="4095658"/>
            <a:ext cx="4544013" cy="265319"/>
          </a:xfrm>
          <a:prstGeom prst="flowChartAlternateProcess">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8. Sustaining improvement and focus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7" name="AutoShape 18"/>
          <p:cNvSpPr>
            <a:spLocks noChangeArrowheads="1"/>
          </p:cNvSpPr>
          <p:nvPr/>
        </p:nvSpPr>
        <p:spPr bwMode="auto">
          <a:xfrm>
            <a:off x="238732" y="1393766"/>
            <a:ext cx="4493636" cy="266999"/>
          </a:xfrm>
          <a:prstGeom prst="flowChartAlternate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anchor="ct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Times New Roman" panose="02020603050405020304" pitchFamily="18" charset="0"/>
                <a:cs typeface="Arial" panose="020B0604020202020204" pitchFamily="34" charset="0"/>
              </a:rPr>
              <a:t>1. Project planning and  initiation, confirming project goals and deliverables</a:t>
            </a:r>
            <a:endParaRPr lang="en-AU" altLang="en-US" sz="2539">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7178" name="AutoShape 19"/>
          <p:cNvSpPr>
            <a:spLocks noChangeArrowheads="1"/>
          </p:cNvSpPr>
          <p:nvPr/>
        </p:nvSpPr>
        <p:spPr bwMode="auto">
          <a:xfrm>
            <a:off x="250487" y="1763198"/>
            <a:ext cx="4498674" cy="266999"/>
          </a:xfrm>
          <a:prstGeom prst="flowChartAlternate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Times New Roman" panose="02020603050405020304" pitchFamily="18" charset="0"/>
                <a:cs typeface="Arial" panose="020B0604020202020204" pitchFamily="34" charset="0"/>
              </a:rPr>
              <a:t>2. Establish</a:t>
            </a:r>
            <a:r>
              <a:rPr lang="en-AU" altLang="en-US" sz="952">
                <a:solidFill>
                  <a:srgbClr val="002060"/>
                </a:solidFill>
                <a:latin typeface="Calibri" panose="020F0502020204030204" pitchFamily="34" charset="0"/>
                <a:ea typeface="Times New Roman" panose="02020603050405020304" pitchFamily="18" charset="0"/>
                <a:cs typeface="Arial" panose="020B0604020202020204" pitchFamily="34" charset="0"/>
              </a:rPr>
              <a:t> </a:t>
            </a:r>
            <a:r>
              <a:rPr lang="en-AU" altLang="en-US" sz="952" b="1">
                <a:solidFill>
                  <a:srgbClr val="002060"/>
                </a:solidFill>
                <a:latin typeface="Calibri" panose="020F0502020204030204" pitchFamily="34" charset="0"/>
                <a:ea typeface="Times New Roman" panose="02020603050405020304" pitchFamily="18" charset="0"/>
                <a:cs typeface="Arial" panose="020B0604020202020204" pitchFamily="34" charset="0"/>
              </a:rPr>
              <a:t>SMHSOP Recovery Project Steering Group</a:t>
            </a:r>
            <a:endParaRPr lang="en-AU" altLang="en-US" sz="2539">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7179" name="AutoShape 8"/>
          <p:cNvSpPr>
            <a:spLocks noChangeArrowheads="1"/>
          </p:cNvSpPr>
          <p:nvPr/>
        </p:nvSpPr>
        <p:spPr bwMode="auto">
          <a:xfrm>
            <a:off x="250487" y="2952098"/>
            <a:ext cx="4498674"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  Recruit LHD ‘recovery champions’ and workshop toolkit package</a:t>
            </a:r>
            <a:endParaRPr lang="en-AU" altLang="en-US" sz="2539"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80" name="AutoShape 21"/>
          <p:cNvSpPr>
            <a:spLocks noChangeArrowheads="1"/>
          </p:cNvSpPr>
          <p:nvPr/>
        </p:nvSpPr>
        <p:spPr bwMode="auto">
          <a:xfrm>
            <a:off x="238733" y="3716151"/>
            <a:ext cx="4544013" cy="265319"/>
          </a:xfrm>
          <a:prstGeom prst="flowChartAlternateProcess">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7.  Evaluation and showcasing of LHD projects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81" name="Rectangle 15"/>
          <p:cNvSpPr>
            <a:spLocks noChangeArrowheads="1"/>
          </p:cNvSpPr>
          <p:nvPr/>
        </p:nvSpPr>
        <p:spPr bwMode="auto">
          <a:xfrm>
            <a:off x="163167" y="161477"/>
            <a:ext cx="184731" cy="4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eaLnBrk="1" hangingPunct="1">
              <a:spcBef>
                <a:spcPct val="0"/>
              </a:spcBef>
              <a:buClrTx/>
              <a:buFontTx/>
              <a:buNone/>
            </a:pPr>
            <a:endParaRPr lang="en-GB" altLang="en-US" sz="2539">
              <a:solidFill>
                <a:schemeClr val="tx1"/>
              </a:solidFill>
              <a:latin typeface="Times New Roman" panose="02020603050405020304" pitchFamily="18" charset="0"/>
            </a:endParaRPr>
          </a:p>
        </p:txBody>
      </p:sp>
      <p:sp>
        <p:nvSpPr>
          <p:cNvPr id="7182" name="Rectangle 26"/>
          <p:cNvSpPr>
            <a:spLocks noChangeArrowheads="1"/>
          </p:cNvSpPr>
          <p:nvPr/>
        </p:nvSpPr>
        <p:spPr bwMode="auto">
          <a:xfrm>
            <a:off x="163167" y="403287"/>
            <a:ext cx="184731" cy="4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80000"/>
              </a:spcBef>
              <a:buClr>
                <a:srgbClr val="133880"/>
              </a:buClr>
              <a:buFont typeface="Wingdings" panose="05000000000000000000" pitchFamily="2" charset="2"/>
              <a:buChar char="l"/>
              <a:tabLst>
                <a:tab pos="457200" algn="l"/>
                <a:tab pos="6172200" algn="l"/>
              </a:tabLst>
              <a:defRPr sz="2100">
                <a:solidFill>
                  <a:srgbClr val="133880"/>
                </a:solidFill>
                <a:latin typeface="Arial" panose="020B0604020202020204" pitchFamily="34" charset="0"/>
              </a:defRPr>
            </a:lvl1pPr>
            <a:lvl2pPr marL="630238"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2pPr>
            <a:lvl3pPr marL="900113"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3pPr>
            <a:lvl4pPr marL="1169988"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4pPr>
            <a:lvl5pPr marL="1439863"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5pPr>
            <a:lvl6pPr marL="18970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6pPr>
            <a:lvl7pPr marL="23542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7pPr>
            <a:lvl8pPr marL="28114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8pPr>
            <a:lvl9pPr marL="32686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9pPr>
          </a:lstStyle>
          <a:p>
            <a:pPr>
              <a:spcBef>
                <a:spcPct val="0"/>
              </a:spcBef>
              <a:buClrTx/>
              <a:buFontTx/>
              <a:buNone/>
            </a:pPr>
            <a:endParaRPr lang="en-US" altLang="en-US" sz="2539">
              <a:solidFill>
                <a:schemeClr val="tx1"/>
              </a:solidFill>
              <a:latin typeface="Times New Roman" panose="02020603050405020304" pitchFamily="18" charset="0"/>
            </a:endParaRPr>
          </a:p>
        </p:txBody>
      </p:sp>
      <p:pic>
        <p:nvPicPr>
          <p:cNvPr id="17" name="Content Placeholder 3"/>
          <p:cNvPicPr>
            <a:picLocks noChangeAspect="1"/>
          </p:cNvPicPr>
          <p:nvPr/>
        </p:nvPicPr>
        <p:blipFill>
          <a:blip r:embed="rId3"/>
          <a:stretch>
            <a:fillRect/>
          </a:stretch>
        </p:blipFill>
        <p:spPr bwMode="auto">
          <a:xfrm>
            <a:off x="5292080" y="1231481"/>
            <a:ext cx="3275271" cy="446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38246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2515434" y="1448604"/>
            <a:ext cx="5528443" cy="5055221"/>
          </a:xfrm>
          <a:prstGeom prst="rect">
            <a:avLst/>
          </a:prstGeom>
        </p:spPr>
      </p:pic>
    </p:spTree>
    <p:extLst>
      <p:ext uri="{BB962C8B-B14F-4D97-AF65-F5344CB8AC3E}">
        <p14:creationId xmlns:p14="http://schemas.microsoft.com/office/powerpoint/2010/main" val="2911124961"/>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 y="1418719"/>
            <a:ext cx="7883321" cy="717083"/>
          </a:xfrm>
        </p:spPr>
        <p:txBody>
          <a:bodyPr/>
          <a:lstStyle/>
          <a:p>
            <a:r>
              <a:rPr lang="en-AU" dirty="0" smtClean="0"/>
              <a:t>Driving</a:t>
            </a:r>
            <a:br>
              <a:rPr lang="en-AU" dirty="0" smtClean="0"/>
            </a:br>
            <a:r>
              <a:rPr lang="en-AU" dirty="0" smtClean="0"/>
              <a:t>models of care</a:t>
            </a:r>
            <a:endParaRPr lang="en-AU" dirty="0"/>
          </a:p>
        </p:txBody>
      </p:sp>
      <p:sp>
        <p:nvSpPr>
          <p:cNvPr id="3" name="Content Placeholder 2"/>
          <p:cNvSpPr>
            <a:spLocks noGrp="1"/>
          </p:cNvSpPr>
          <p:nvPr>
            <p:ph idx="1"/>
          </p:nvPr>
        </p:nvSpPr>
        <p:spPr/>
        <p:txBody>
          <a:bodyPr/>
          <a:lstStyle/>
          <a:p>
            <a:pPr marL="382871" lvl="1" indent="0">
              <a:buNone/>
            </a:pPr>
            <a:r>
              <a:rPr lang="en-AU" dirty="0" smtClean="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071" y="1418718"/>
            <a:ext cx="6476614" cy="515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75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that will influence my reflections</a:t>
            </a:r>
            <a:endParaRPr lang="en-AU" dirty="0"/>
          </a:p>
        </p:txBody>
      </p:sp>
      <p:sp>
        <p:nvSpPr>
          <p:cNvPr id="3" name="Content Placeholder 2"/>
          <p:cNvSpPr>
            <a:spLocks noGrp="1"/>
          </p:cNvSpPr>
          <p:nvPr>
            <p:ph idx="1"/>
          </p:nvPr>
        </p:nvSpPr>
        <p:spPr/>
        <p:txBody>
          <a:bodyPr/>
          <a:lstStyle/>
          <a:p>
            <a:r>
              <a:rPr lang="en-US" b="1" dirty="0"/>
              <a:t>Clinical </a:t>
            </a:r>
            <a:r>
              <a:rPr lang="en-US" b="1" dirty="0" smtClean="0"/>
              <a:t>Advisor </a:t>
            </a:r>
            <a:r>
              <a:rPr lang="en-US" dirty="0" smtClean="0"/>
              <a:t>since 2006</a:t>
            </a:r>
            <a:endParaRPr lang="en-US" dirty="0"/>
          </a:p>
          <a:p>
            <a:r>
              <a:rPr lang="en-US" dirty="0" smtClean="0"/>
              <a:t>Psychiatrist focused on working with older people</a:t>
            </a:r>
          </a:p>
          <a:p>
            <a:r>
              <a:rPr lang="en-US" dirty="0" smtClean="0"/>
              <a:t>Past clinical director</a:t>
            </a:r>
          </a:p>
          <a:p>
            <a:r>
              <a:rPr lang="en-US" dirty="0" smtClean="0"/>
              <a:t>Educator</a:t>
            </a:r>
          </a:p>
          <a:p>
            <a:pPr lvl="1"/>
            <a:r>
              <a:rPr lang="en-AU" dirty="0"/>
              <a:t>Director Psychiatry and Mental Health Programs</a:t>
            </a:r>
            <a:r>
              <a:rPr lang="en-AU" dirty="0" smtClean="0"/>
              <a:t>:, Health </a:t>
            </a:r>
            <a:r>
              <a:rPr lang="en-AU" dirty="0"/>
              <a:t>Education and Training </a:t>
            </a:r>
            <a:r>
              <a:rPr lang="en-AU" dirty="0" smtClean="0"/>
              <a:t>Institute</a:t>
            </a:r>
          </a:p>
          <a:p>
            <a:r>
              <a:rPr lang="en-US" dirty="0" smtClean="0"/>
              <a:t>Past binational chair, RANZCP Faculty of Psychiatry of Old Age</a:t>
            </a:r>
          </a:p>
          <a:p>
            <a:r>
              <a:rPr lang="en-US" dirty="0"/>
              <a:t>Past binational chair, RANZCP </a:t>
            </a:r>
            <a:r>
              <a:rPr lang="en-US" dirty="0" smtClean="0"/>
              <a:t>Community Collaboration Committee</a:t>
            </a:r>
          </a:p>
          <a:p>
            <a:r>
              <a:rPr lang="en-US" dirty="0" smtClean="0"/>
              <a:t>Chair, National Mental Health Information Development Expert Advisory Panel</a:t>
            </a:r>
          </a:p>
          <a:p>
            <a:r>
              <a:rPr lang="en-US" dirty="0" smtClean="0"/>
              <a:t>Community member</a:t>
            </a:r>
          </a:p>
          <a:p>
            <a:endParaRPr lang="en-AU" dirty="0"/>
          </a:p>
          <a:p>
            <a:pPr lvl="1"/>
            <a:endParaRPr lang="en-AU" dirty="0"/>
          </a:p>
        </p:txBody>
      </p:sp>
    </p:spTree>
    <p:extLst>
      <p:ext uri="{BB962C8B-B14F-4D97-AF65-F5344CB8AC3E}">
        <p14:creationId xmlns:p14="http://schemas.microsoft.com/office/powerpoint/2010/main" val="56727180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Model of Care</a:t>
            </a:r>
            <a:endParaRPr lang="en-AU" dirty="0"/>
          </a:p>
        </p:txBody>
      </p:sp>
      <p:pic>
        <p:nvPicPr>
          <p:cNvPr id="4" name="Content Placeholder 3"/>
          <p:cNvPicPr>
            <a:picLocks noGrp="1" noChangeAspect="1"/>
          </p:cNvPicPr>
          <p:nvPr>
            <p:ph idx="1"/>
          </p:nvPr>
        </p:nvPicPr>
        <p:blipFill>
          <a:blip r:embed="rId2"/>
          <a:stretch>
            <a:fillRect/>
          </a:stretch>
        </p:blipFill>
        <p:spPr>
          <a:xfrm>
            <a:off x="3657971" y="1524773"/>
            <a:ext cx="4987202" cy="5163637"/>
          </a:xfrm>
          <a:prstGeom prst="rect">
            <a:avLst/>
          </a:prstGeom>
        </p:spPr>
      </p:pic>
    </p:spTree>
    <p:extLst>
      <p:ext uri="{BB962C8B-B14F-4D97-AF65-F5344CB8AC3E}">
        <p14:creationId xmlns:p14="http://schemas.microsoft.com/office/powerpoint/2010/main" val="288897642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journey in NSW</a:t>
            </a:r>
            <a:endParaRPr lang="en-AU" dirty="0"/>
          </a:p>
        </p:txBody>
      </p:sp>
      <p:graphicFrame>
        <p:nvGraphicFramePr>
          <p:cNvPr id="6" name="Content Placeholder 5"/>
          <p:cNvGraphicFramePr>
            <a:graphicFrameLocks noGrp="1"/>
          </p:cNvGraphicFramePr>
          <p:nvPr>
            <p:ph idx="1"/>
            <p:extLst/>
          </p:nvPr>
        </p:nvGraphicFramePr>
        <p:xfrm>
          <a:off x="230362" y="2210296"/>
          <a:ext cx="8607107" cy="5944717"/>
        </p:xfrm>
        <a:graphic>
          <a:graphicData uri="http://schemas.openxmlformats.org/drawingml/2006/table">
            <a:tbl>
              <a:tblPr firstRow="1" bandRow="1">
                <a:tableStyleId>{5C22544A-7EE6-4342-B048-85BDC9FD1C3A}</a:tableStyleId>
              </a:tblPr>
              <a:tblGrid>
                <a:gridCol w="1263855"/>
                <a:gridCol w="1721826"/>
                <a:gridCol w="1245458"/>
                <a:gridCol w="232670"/>
                <a:gridCol w="2373613"/>
                <a:gridCol w="1769685"/>
              </a:tblGrid>
              <a:tr h="1321895">
                <a:tc>
                  <a:txBody>
                    <a:bodyPr/>
                    <a:lstStyle/>
                    <a:p>
                      <a:r>
                        <a:rPr lang="en-US" sz="2000" dirty="0" smtClean="0"/>
                        <a:t>Word</a:t>
                      </a:r>
                      <a:r>
                        <a:rPr lang="en-US" sz="2000" baseline="0" dirty="0" smtClean="0"/>
                        <a:t> Count </a:t>
                      </a:r>
                    </a:p>
                    <a:p>
                      <a:r>
                        <a:rPr lang="en-US" sz="2000" baseline="0" dirty="0" smtClean="0"/>
                        <a:t>(PDF fount)</a:t>
                      </a:r>
                      <a:endParaRPr lang="en-AU" sz="2000" dirty="0"/>
                    </a:p>
                  </a:txBody>
                  <a:tcPr marL="96724" marR="96724" marT="48362" marB="48362"/>
                </a:tc>
                <a:tc>
                  <a:txBody>
                    <a:bodyPr/>
                    <a:lstStyle/>
                    <a:p>
                      <a:r>
                        <a:rPr lang="en-US" sz="2000" dirty="0" smtClean="0"/>
                        <a:t>2005-15 Service Plan (2006)</a:t>
                      </a:r>
                      <a:endParaRPr lang="en-AU" sz="2000" dirty="0"/>
                    </a:p>
                  </a:txBody>
                  <a:tcPr marL="96724" marR="96724" marT="48362" marB="48362"/>
                </a:tc>
                <a:tc>
                  <a:txBody>
                    <a:bodyPr/>
                    <a:lstStyle/>
                    <a:p>
                      <a:r>
                        <a:rPr lang="en-US" sz="2000" dirty="0" smtClean="0"/>
                        <a:t>Inpatient Model of Care (2016)</a:t>
                      </a:r>
                      <a:endParaRPr lang="en-AU" sz="2000" dirty="0"/>
                    </a:p>
                  </a:txBody>
                  <a:tcPr marL="96724" marR="96724" marT="48362" marB="48362"/>
                </a:tc>
                <a:tc>
                  <a:txBody>
                    <a:bodyPr/>
                    <a:lstStyle/>
                    <a:p>
                      <a:endParaRPr lang="en-AU" sz="2000" dirty="0"/>
                    </a:p>
                  </a:txBody>
                  <a:tcPr marL="96724" marR="96724" marT="48362" marB="48362">
                    <a:solidFill>
                      <a:schemeClr val="bg2">
                        <a:lumMod val="75000"/>
                      </a:schemeClr>
                    </a:solidFill>
                  </a:tcPr>
                </a:tc>
                <a:tc>
                  <a:txBody>
                    <a:bodyPr/>
                    <a:lstStyle/>
                    <a:p>
                      <a:r>
                        <a:rPr lang="en-US" sz="2000" dirty="0" smtClean="0"/>
                        <a:t>Community</a:t>
                      </a:r>
                      <a:r>
                        <a:rPr lang="en-US" sz="2000" baseline="0" dirty="0" smtClean="0"/>
                        <a:t> Model of Care (2017)</a:t>
                      </a:r>
                      <a:endParaRPr lang="en-AU" sz="2000" dirty="0"/>
                    </a:p>
                  </a:txBody>
                  <a:tcPr marL="96724" marR="96724" marT="48362" marB="48362"/>
                </a:tc>
                <a:tc>
                  <a:txBody>
                    <a:bodyPr/>
                    <a:lstStyle/>
                    <a:p>
                      <a:r>
                        <a:rPr lang="en-US" sz="2000" dirty="0" smtClean="0"/>
                        <a:t>2017-27</a:t>
                      </a:r>
                      <a:r>
                        <a:rPr lang="en-US" sz="2000" baseline="0" dirty="0" smtClean="0"/>
                        <a:t>  Service Plan</a:t>
                      </a:r>
                      <a:endParaRPr lang="en-AU" sz="2000" dirty="0"/>
                    </a:p>
                  </a:txBody>
                  <a:tcPr marL="96724" marR="96724" marT="48362" marB="48362"/>
                </a:tc>
              </a:tr>
              <a:tr h="709309">
                <a:tc>
                  <a:txBody>
                    <a:bodyPr/>
                    <a:lstStyle/>
                    <a:p>
                      <a:r>
                        <a:rPr lang="en-US" sz="2000" dirty="0" smtClean="0"/>
                        <a:t>Recovery</a:t>
                      </a:r>
                      <a:endParaRPr lang="en-AU" sz="2000" dirty="0"/>
                    </a:p>
                  </a:txBody>
                  <a:tcPr marL="96724" marR="96724" marT="48362" marB="48362"/>
                </a:tc>
                <a:tc>
                  <a:txBody>
                    <a:bodyPr/>
                    <a:lstStyle/>
                    <a:p>
                      <a:pPr algn="ctr"/>
                      <a:r>
                        <a:rPr lang="en-US" sz="2000" dirty="0" smtClean="0"/>
                        <a:t>9</a:t>
                      </a:r>
                      <a:endParaRPr lang="en-AU" sz="2000" dirty="0"/>
                    </a:p>
                  </a:txBody>
                  <a:tcPr marL="96724" marR="96724" marT="48362" marB="48362"/>
                </a:tc>
                <a:tc>
                  <a:txBody>
                    <a:bodyPr/>
                    <a:lstStyle/>
                    <a:p>
                      <a:pPr algn="ctr"/>
                      <a:r>
                        <a:rPr lang="en-US" sz="2000" dirty="0" smtClean="0"/>
                        <a:t>29</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207</a:t>
                      </a:r>
                      <a:endParaRPr lang="en-AU" sz="2000" dirty="0"/>
                    </a:p>
                  </a:txBody>
                  <a:tcPr marL="96724" marR="96724" marT="48362" marB="48362"/>
                </a:tc>
                <a:tc>
                  <a:txBody>
                    <a:bodyPr/>
                    <a:lstStyle/>
                    <a:p>
                      <a:pPr algn="ctr"/>
                      <a:r>
                        <a:rPr lang="en-US" sz="2000" dirty="0" smtClean="0"/>
                        <a:t>123</a:t>
                      </a:r>
                      <a:endParaRPr lang="en-AU" sz="2000" dirty="0"/>
                    </a:p>
                  </a:txBody>
                  <a:tcPr marL="96724" marR="96724" marT="48362" marB="48362"/>
                </a:tc>
              </a:tr>
              <a:tr h="709309">
                <a:tc>
                  <a:txBody>
                    <a:bodyPr/>
                    <a:lstStyle/>
                    <a:p>
                      <a:r>
                        <a:rPr lang="en-US" sz="2000" dirty="0" smtClean="0"/>
                        <a:t>Connectedness</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6</a:t>
                      </a:r>
                      <a:endParaRPr lang="en-AU" sz="2000" dirty="0"/>
                    </a:p>
                  </a:txBody>
                  <a:tcPr marL="96724" marR="96724" marT="48362" marB="48362"/>
                </a:tc>
                <a:tc>
                  <a:txBody>
                    <a:bodyPr/>
                    <a:lstStyle/>
                    <a:p>
                      <a:pPr algn="ctr"/>
                      <a:r>
                        <a:rPr lang="en-US" sz="2000" dirty="0" smtClean="0"/>
                        <a:t>8</a:t>
                      </a:r>
                      <a:endParaRPr lang="en-AU" sz="2000" dirty="0"/>
                    </a:p>
                  </a:txBody>
                  <a:tcPr marL="96724" marR="96724" marT="48362" marB="48362"/>
                </a:tc>
              </a:tr>
              <a:tr h="438000">
                <a:tc>
                  <a:txBody>
                    <a:bodyPr/>
                    <a:lstStyle/>
                    <a:p>
                      <a:r>
                        <a:rPr lang="en-US" sz="2000" dirty="0" smtClean="0"/>
                        <a:t>Hope</a:t>
                      </a:r>
                      <a:endParaRPr lang="en-AU" sz="2000" dirty="0"/>
                    </a:p>
                  </a:txBody>
                  <a:tcPr marL="96724" marR="96724" marT="48362" marB="48362"/>
                </a:tc>
                <a:tc>
                  <a:txBody>
                    <a:bodyPr/>
                    <a:lstStyle/>
                    <a:p>
                      <a:pPr algn="ctr"/>
                      <a:r>
                        <a:rPr lang="en-US" sz="2000" dirty="0" smtClean="0"/>
                        <a:t>0</a:t>
                      </a:r>
                      <a:endParaRPr lang="en-AU" sz="2000" dirty="0"/>
                    </a:p>
                  </a:txBody>
                  <a:tcPr marL="96724" marR="96724" marT="48362" marB="48362"/>
                </a:tc>
                <a:tc>
                  <a:txBody>
                    <a:bodyPr/>
                    <a:lstStyle/>
                    <a:p>
                      <a:pPr algn="ctr"/>
                      <a:r>
                        <a:rPr lang="en-US" sz="2000" dirty="0" smtClean="0"/>
                        <a:t>2</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11</a:t>
                      </a:r>
                      <a:endParaRPr lang="en-AU" sz="2000" dirty="0"/>
                    </a:p>
                  </a:txBody>
                  <a:tcPr marL="96724" marR="96724" marT="48362" marB="48362"/>
                </a:tc>
                <a:tc>
                  <a:txBody>
                    <a:bodyPr/>
                    <a:lstStyle/>
                    <a:p>
                      <a:pPr algn="ctr"/>
                      <a:r>
                        <a:rPr lang="en-US" sz="2000" dirty="0" smtClean="0"/>
                        <a:t>0</a:t>
                      </a:r>
                      <a:endParaRPr lang="en-AU" sz="2000" dirty="0"/>
                    </a:p>
                  </a:txBody>
                  <a:tcPr marL="96724" marR="96724" marT="48362" marB="48362"/>
                </a:tc>
              </a:tr>
              <a:tr h="471586">
                <a:tc>
                  <a:txBody>
                    <a:bodyPr/>
                    <a:lstStyle/>
                    <a:p>
                      <a:r>
                        <a:rPr lang="en-US" sz="2000" dirty="0" smtClean="0"/>
                        <a:t>Identity</a:t>
                      </a:r>
                      <a:endParaRPr lang="en-AU" sz="2000" dirty="0"/>
                    </a:p>
                  </a:txBody>
                  <a:tcPr marL="96724" marR="96724" marT="48362" marB="48362"/>
                </a:tc>
                <a:tc>
                  <a:txBody>
                    <a:bodyPr/>
                    <a:lstStyle/>
                    <a:p>
                      <a:pPr algn="ctr"/>
                      <a:r>
                        <a:rPr lang="en-US" sz="2000" dirty="0" smtClean="0"/>
                        <a:t>0</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2</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r>
              <a:tr h="709309">
                <a:tc>
                  <a:txBody>
                    <a:bodyPr/>
                    <a:lstStyle/>
                    <a:p>
                      <a:r>
                        <a:rPr lang="en-US" sz="2000" dirty="0" smtClean="0"/>
                        <a:t>Meaningful</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3</a:t>
                      </a:r>
                      <a:endParaRPr lang="en-AU" sz="2000" dirty="0"/>
                    </a:p>
                  </a:txBody>
                  <a:tcPr marL="96724" marR="96724" marT="48362" marB="48362"/>
                </a:tc>
                <a:tc>
                  <a:txBody>
                    <a:bodyPr/>
                    <a:lstStyle/>
                    <a:p>
                      <a:pPr algn="ctr"/>
                      <a:r>
                        <a:rPr lang="en-US" sz="2000" dirty="0" smtClean="0"/>
                        <a:t>7</a:t>
                      </a:r>
                      <a:endParaRPr lang="en-AU" sz="2000" dirty="0"/>
                    </a:p>
                  </a:txBody>
                  <a:tcPr marL="96724" marR="96724" marT="48362" marB="48362"/>
                </a:tc>
              </a:tr>
              <a:tr h="709309">
                <a:tc>
                  <a:txBody>
                    <a:bodyPr/>
                    <a:lstStyle/>
                    <a:p>
                      <a:r>
                        <a:rPr lang="en-US" sz="2000" dirty="0" smtClean="0"/>
                        <a:t>Empower</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r>
                        <a:rPr lang="en-US" sz="2000" dirty="0" smtClean="0"/>
                        <a:t>1</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10</a:t>
                      </a:r>
                      <a:endParaRPr lang="en-AU" sz="2000" dirty="0"/>
                    </a:p>
                  </a:txBody>
                  <a:tcPr marL="96724" marR="96724" marT="48362" marB="48362"/>
                </a:tc>
                <a:tc>
                  <a:txBody>
                    <a:bodyPr/>
                    <a:lstStyle/>
                    <a:p>
                      <a:pPr algn="ctr"/>
                      <a:r>
                        <a:rPr lang="en-US" sz="2000" dirty="0" smtClean="0"/>
                        <a:t>0</a:t>
                      </a:r>
                      <a:endParaRPr lang="en-AU" sz="2000" dirty="0"/>
                    </a:p>
                  </a:txBody>
                  <a:tcPr marL="96724" marR="96724" marT="48362" marB="48362"/>
                </a:tc>
              </a:tr>
              <a:tr h="438000">
                <a:tc>
                  <a:txBody>
                    <a:bodyPr/>
                    <a:lstStyle/>
                    <a:p>
                      <a:r>
                        <a:rPr lang="en-US" sz="2000" dirty="0" smtClean="0"/>
                        <a:t>Dignity</a:t>
                      </a:r>
                      <a:endParaRPr lang="en-AU" sz="2000" dirty="0"/>
                    </a:p>
                  </a:txBody>
                  <a:tcPr marL="96724" marR="96724" marT="48362" marB="48362"/>
                </a:tc>
                <a:tc>
                  <a:txBody>
                    <a:bodyPr/>
                    <a:lstStyle/>
                    <a:p>
                      <a:pPr algn="ctr"/>
                      <a:r>
                        <a:rPr lang="en-US" sz="2000" dirty="0" smtClean="0"/>
                        <a:t>2</a:t>
                      </a:r>
                      <a:endParaRPr lang="en-AU" sz="2000" dirty="0"/>
                    </a:p>
                  </a:txBody>
                  <a:tcPr marL="96724" marR="96724" marT="48362" marB="48362"/>
                </a:tc>
                <a:tc>
                  <a:txBody>
                    <a:bodyPr/>
                    <a:lstStyle/>
                    <a:p>
                      <a:pPr algn="ctr"/>
                      <a:r>
                        <a:rPr lang="en-US" sz="2000" dirty="0" smtClean="0"/>
                        <a:t>2</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9</a:t>
                      </a:r>
                      <a:endParaRPr lang="en-AU" sz="2000" dirty="0"/>
                    </a:p>
                  </a:txBody>
                  <a:tcPr marL="96724" marR="96724" marT="48362" marB="48362"/>
                </a:tc>
                <a:tc>
                  <a:txBody>
                    <a:bodyPr/>
                    <a:lstStyle/>
                    <a:p>
                      <a:pPr algn="ctr"/>
                      <a:r>
                        <a:rPr lang="en-US" sz="2000" smtClean="0"/>
                        <a:t>2</a:t>
                      </a:r>
                      <a:endParaRPr lang="en-AU" sz="2000" dirty="0"/>
                    </a:p>
                  </a:txBody>
                  <a:tcPr marL="96724" marR="96724" marT="48362" marB="48362"/>
                </a:tc>
              </a:tr>
              <a:tr h="438000">
                <a:tc>
                  <a:txBody>
                    <a:bodyPr/>
                    <a:lstStyle/>
                    <a:p>
                      <a:r>
                        <a:rPr lang="en-US" sz="2000" dirty="0" smtClean="0"/>
                        <a:t>Choice</a:t>
                      </a:r>
                      <a:endParaRPr lang="en-AU" sz="2000" dirty="0"/>
                    </a:p>
                  </a:txBody>
                  <a:tcPr marL="96724" marR="96724" marT="48362" marB="48362"/>
                </a:tc>
                <a:tc>
                  <a:txBody>
                    <a:bodyPr/>
                    <a:lstStyle/>
                    <a:p>
                      <a:pPr algn="ctr"/>
                      <a:r>
                        <a:rPr lang="en-US" sz="2000" dirty="0" smtClean="0"/>
                        <a:t>3</a:t>
                      </a:r>
                      <a:endParaRPr lang="en-AU" sz="2000" dirty="0"/>
                    </a:p>
                  </a:txBody>
                  <a:tcPr marL="96724" marR="96724" marT="48362" marB="48362"/>
                </a:tc>
                <a:tc>
                  <a:txBody>
                    <a:bodyPr/>
                    <a:lstStyle/>
                    <a:p>
                      <a:pPr algn="ctr"/>
                      <a:r>
                        <a:rPr lang="en-US" sz="2000" dirty="0" smtClean="0"/>
                        <a:t>5</a:t>
                      </a:r>
                      <a:endParaRPr lang="en-AU" sz="2000" dirty="0"/>
                    </a:p>
                  </a:txBody>
                  <a:tcPr marL="96724" marR="96724" marT="48362" marB="48362"/>
                </a:tc>
                <a:tc>
                  <a:txBody>
                    <a:bodyPr/>
                    <a:lstStyle/>
                    <a:p>
                      <a:pPr algn="ctr"/>
                      <a:endParaRPr lang="en-AU" sz="2000" dirty="0"/>
                    </a:p>
                  </a:txBody>
                  <a:tcPr marL="96724" marR="96724" marT="48362" marB="48362">
                    <a:solidFill>
                      <a:schemeClr val="bg2">
                        <a:lumMod val="75000"/>
                      </a:schemeClr>
                    </a:solidFill>
                  </a:tcPr>
                </a:tc>
                <a:tc>
                  <a:txBody>
                    <a:bodyPr/>
                    <a:lstStyle/>
                    <a:p>
                      <a:pPr algn="ctr"/>
                      <a:r>
                        <a:rPr lang="en-US" sz="2000" dirty="0" smtClean="0"/>
                        <a:t>19</a:t>
                      </a:r>
                      <a:endParaRPr lang="en-AU" sz="2000" dirty="0"/>
                    </a:p>
                  </a:txBody>
                  <a:tcPr marL="96724" marR="96724" marT="48362" marB="48362"/>
                </a:tc>
                <a:tc>
                  <a:txBody>
                    <a:bodyPr/>
                    <a:lstStyle/>
                    <a:p>
                      <a:pPr algn="ctr"/>
                      <a:r>
                        <a:rPr lang="en-US" sz="2000" dirty="0" smtClean="0"/>
                        <a:t>8</a:t>
                      </a:r>
                      <a:endParaRPr lang="en-AU" sz="2000" dirty="0"/>
                    </a:p>
                  </a:txBody>
                  <a:tcPr marL="96724" marR="96724" marT="48362" marB="48362"/>
                </a:tc>
              </a:tr>
            </a:tbl>
          </a:graphicData>
        </a:graphic>
      </p:graphicFrame>
    </p:spTree>
    <p:extLst>
      <p:ext uri="{BB962C8B-B14F-4D97-AF65-F5344CB8AC3E}">
        <p14:creationId xmlns:p14="http://schemas.microsoft.com/office/powerpoint/2010/main" val="154539636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p:txBody>
          <a:bodyPr/>
          <a:lstStyle/>
          <a:p>
            <a:r>
              <a:rPr lang="en-AU" dirty="0"/>
              <a:t>Strategies and practice ideas</a:t>
            </a:r>
            <a:endParaRPr lang="en-AU" dirty="0">
              <a:solidFill>
                <a:srgbClr val="133880"/>
              </a:solidFill>
            </a:endParaRPr>
          </a:p>
        </p:txBody>
      </p:sp>
      <p:sp>
        <p:nvSpPr>
          <p:cNvPr id="59398" name="Rectangle 6"/>
          <p:cNvSpPr>
            <a:spLocks noGrp="1" noChangeArrowheads="1"/>
          </p:cNvSpPr>
          <p:nvPr>
            <p:ph type="body" idx="1"/>
          </p:nvPr>
        </p:nvSpPr>
        <p:spPr>
          <a:xfrm>
            <a:off x="154193" y="1556792"/>
            <a:ext cx="8835614" cy="5301207"/>
          </a:xfrm>
        </p:spPr>
        <p:txBody>
          <a:bodyPr/>
          <a:lstStyle/>
          <a:p>
            <a:r>
              <a:rPr kumimoji="1" lang="en-AU" sz="2000" kern="1200" dirty="0">
                <a:latin typeface="Arial" charset="0"/>
              </a:rPr>
              <a:t>Explicit </a:t>
            </a:r>
            <a:r>
              <a:rPr kumimoji="1" lang="en-AU" sz="2000" b="1" kern="1200" dirty="0">
                <a:latin typeface="Arial" charset="0"/>
              </a:rPr>
              <a:t>focus</a:t>
            </a:r>
            <a:r>
              <a:rPr kumimoji="1" lang="en-AU" sz="2000" kern="1200" dirty="0">
                <a:latin typeface="Arial" charset="0"/>
              </a:rPr>
              <a:t> on physical health care in </a:t>
            </a:r>
            <a:r>
              <a:rPr kumimoji="1" lang="en-AU" sz="2000" b="1" kern="1200" dirty="0">
                <a:latin typeface="Arial" charset="0"/>
              </a:rPr>
              <a:t>policies and models of care</a:t>
            </a:r>
          </a:p>
          <a:p>
            <a:pPr lvl="1"/>
            <a:r>
              <a:rPr kumimoji="1" lang="en-AU" sz="2000" kern="1200" dirty="0">
                <a:latin typeface="Arial" charset="0"/>
              </a:rPr>
              <a:t>NSW Health Policy Directive (</a:t>
            </a:r>
            <a:r>
              <a:rPr kumimoji="1" lang="en-AU" sz="2000" i="1" kern="1200" dirty="0">
                <a:latin typeface="Arial" charset="0"/>
              </a:rPr>
              <a:t>Physical Health Care within Mental Health Services</a:t>
            </a:r>
            <a:r>
              <a:rPr kumimoji="1" lang="en-AU" sz="2000" kern="1200" dirty="0">
                <a:latin typeface="Arial" charset="0"/>
              </a:rPr>
              <a:t>) and Guideline (</a:t>
            </a:r>
            <a:r>
              <a:rPr kumimoji="1" lang="en-AU" sz="2000" i="1" kern="1200" dirty="0">
                <a:latin typeface="Arial" charset="0"/>
              </a:rPr>
              <a:t>Physical Health Care of Mental Health                     Consumers</a:t>
            </a:r>
            <a:r>
              <a:rPr kumimoji="1" lang="en-AU" sz="2000" kern="1200" dirty="0">
                <a:latin typeface="Arial" charset="0"/>
              </a:rPr>
              <a:t>)</a:t>
            </a:r>
          </a:p>
          <a:p>
            <a:pPr lvl="1"/>
            <a:r>
              <a:rPr kumimoji="1" lang="en-AU" sz="2000" kern="1200" dirty="0">
                <a:latin typeface="Arial" charset="0"/>
              </a:rPr>
              <a:t>NSW OPMH community and inpatient models of care</a:t>
            </a:r>
          </a:p>
          <a:p>
            <a:pPr lvl="0"/>
            <a:r>
              <a:rPr kumimoji="1" lang="en-AU" sz="2000" kern="1200" dirty="0">
                <a:latin typeface="Arial" charset="0"/>
              </a:rPr>
              <a:t>Explicit </a:t>
            </a:r>
            <a:r>
              <a:rPr kumimoji="1" lang="en-AU" sz="2000" b="1" kern="1200" dirty="0">
                <a:latin typeface="Arial" charset="0"/>
              </a:rPr>
              <a:t>practice focus </a:t>
            </a:r>
            <a:r>
              <a:rPr kumimoji="1" lang="en-AU" sz="2000" kern="1200" dirty="0">
                <a:latin typeface="Arial" charset="0"/>
              </a:rPr>
              <a:t>in </a:t>
            </a:r>
            <a:r>
              <a:rPr kumimoji="1" lang="en-AU" sz="2000" kern="1200" dirty="0" err="1">
                <a:latin typeface="Arial" charset="0"/>
              </a:rPr>
              <a:t>statewide</a:t>
            </a:r>
            <a:r>
              <a:rPr kumimoji="1" lang="en-AU" sz="2000" kern="1200" dirty="0">
                <a:latin typeface="Arial" charset="0"/>
              </a:rPr>
              <a:t> OPMH benchmarking and annual self-audit process to support reflect practice and quality improvement</a:t>
            </a:r>
          </a:p>
          <a:p>
            <a:pPr lvl="1"/>
            <a:r>
              <a:rPr kumimoji="1" lang="en-AU" sz="2000" kern="1200" dirty="0">
                <a:latin typeface="Arial" charset="0"/>
              </a:rPr>
              <a:t>Self-audit standards and collaborative data and practice discussions</a:t>
            </a:r>
          </a:p>
          <a:p>
            <a:pPr lvl="0"/>
            <a:r>
              <a:rPr kumimoji="1" lang="en-AU" sz="2000" b="1" kern="1200" dirty="0">
                <a:latin typeface="Arial" charset="0"/>
              </a:rPr>
              <a:t>Measuring and monitoring </a:t>
            </a:r>
            <a:r>
              <a:rPr kumimoji="1" lang="en-AU" sz="2000" kern="1200" dirty="0">
                <a:latin typeface="Arial" charset="0"/>
              </a:rPr>
              <a:t>practice, including through consumer feedback (YES consumer questionnaire)</a:t>
            </a:r>
          </a:p>
          <a:p>
            <a:pPr lvl="0"/>
            <a:r>
              <a:rPr kumimoji="1" lang="en-AU" sz="2000" kern="1200" dirty="0">
                <a:latin typeface="Arial" charset="0"/>
              </a:rPr>
              <a:t>Mental health-residential aged care </a:t>
            </a:r>
            <a:r>
              <a:rPr kumimoji="1" lang="en-AU" sz="2000" b="1" kern="1200" dirty="0">
                <a:latin typeface="Arial" charset="0"/>
              </a:rPr>
              <a:t>partnership models</a:t>
            </a:r>
            <a:r>
              <a:rPr kumimoji="1" lang="en-AU" sz="2000" kern="1200" dirty="0">
                <a:latin typeface="Arial" charset="0"/>
              </a:rPr>
              <a:t>                           for people with early ageing issues, frailty associated                             with severe and persistent mental illness</a:t>
            </a:r>
          </a:p>
        </p:txBody>
      </p:sp>
      <p:cxnSp>
        <p:nvCxnSpPr>
          <p:cNvPr id="4" name="Straight Connector 3"/>
          <p:cNvCxnSpPr/>
          <p:nvPr/>
        </p:nvCxnSpPr>
        <p:spPr bwMode="auto">
          <a:xfrm>
            <a:off x="1960" y="1464280"/>
            <a:ext cx="9140082" cy="0"/>
          </a:xfrm>
          <a:prstGeom prst="line">
            <a:avLst/>
          </a:prstGeom>
          <a:noFill/>
          <a:ln w="9525" cap="flat" cmpd="sng" algn="ctr">
            <a:solidFill>
              <a:srgbClr val="133880"/>
            </a:solidFill>
            <a:prstDash val="solid"/>
            <a:round/>
            <a:headEnd type="none" w="sm" len="sm"/>
            <a:tailEnd type="none" w="sm" len="sm"/>
          </a:ln>
          <a:effectLst/>
        </p:spPr>
      </p:cxn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236296" y="5949280"/>
            <a:ext cx="1729228" cy="740449"/>
          </a:xfrm>
          <a:prstGeom prst="rect">
            <a:avLst/>
          </a:prstGeom>
        </p:spPr>
      </p:pic>
    </p:spTree>
    <p:extLst>
      <p:ext uri="{BB962C8B-B14F-4D97-AF65-F5344CB8AC3E}">
        <p14:creationId xmlns:p14="http://schemas.microsoft.com/office/powerpoint/2010/main" val="6298840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p:txBody>
          <a:bodyPr/>
          <a:lstStyle/>
          <a:p>
            <a:r>
              <a:rPr lang="en-AU" dirty="0"/>
              <a:t>Strategies and practice ideas </a:t>
            </a:r>
            <a:r>
              <a:rPr lang="en-AU" sz="2000" dirty="0"/>
              <a:t>(cont.)</a:t>
            </a:r>
            <a:endParaRPr lang="en-AU" dirty="0">
              <a:solidFill>
                <a:srgbClr val="133880"/>
              </a:solidFill>
            </a:endParaRPr>
          </a:p>
        </p:txBody>
      </p:sp>
      <p:sp>
        <p:nvSpPr>
          <p:cNvPr id="59398" name="Rectangle 6"/>
          <p:cNvSpPr>
            <a:spLocks noGrp="1" noChangeArrowheads="1"/>
          </p:cNvSpPr>
          <p:nvPr>
            <p:ph type="body" idx="1"/>
          </p:nvPr>
        </p:nvSpPr>
        <p:spPr>
          <a:xfrm>
            <a:off x="154193" y="1556792"/>
            <a:ext cx="8835614" cy="5301207"/>
          </a:xfrm>
        </p:spPr>
        <p:txBody>
          <a:bodyPr/>
          <a:lstStyle/>
          <a:p>
            <a:r>
              <a:rPr kumimoji="1" lang="en-AU" sz="2000" kern="1200" dirty="0">
                <a:latin typeface="Arial" charset="0"/>
              </a:rPr>
              <a:t>Strategies/programs to promote </a:t>
            </a:r>
            <a:r>
              <a:rPr kumimoji="1" lang="en-AU" sz="2000" b="1" kern="1200" dirty="0">
                <a:latin typeface="Arial" charset="0"/>
              </a:rPr>
              <a:t>integrated care </a:t>
            </a:r>
            <a:r>
              <a:rPr kumimoji="1" lang="en-AU" sz="2000" kern="1200" dirty="0">
                <a:latin typeface="Arial" charset="0"/>
              </a:rPr>
              <a:t>for mental and physical health problems in primary care settings (in this case through primary care nurses, collaborating with consumers, GPs and mental health services)</a:t>
            </a:r>
          </a:p>
          <a:p>
            <a:pPr marL="0" lvl="1" indent="0">
              <a:buNone/>
            </a:pPr>
            <a:r>
              <a:rPr kumimoji="1" lang="en-AU" sz="1500" kern="1200" dirty="0">
                <a:latin typeface="Arial" charset="0"/>
              </a:rPr>
              <a:t>Bartels et al, ‘Integrated IMR for Psychiatric and General Medical Illness for Adults Aged 50 or Older with Severe Mental Illness’ (Psychiatric Services, 2014)</a:t>
            </a:r>
          </a:p>
          <a:p>
            <a:r>
              <a:rPr kumimoji="1" lang="en-AU" sz="2000" kern="1200" dirty="0">
                <a:latin typeface="Arial" charset="0"/>
              </a:rPr>
              <a:t>OPMH service physical health screen and ‘wellness on wheels’ home-based nurse-conducted physical health assessment (post-initial MH assessment) including metabolic measurements to identify physical health issues for GP advice</a:t>
            </a:r>
          </a:p>
          <a:p>
            <a:r>
              <a:rPr kumimoji="1" lang="en-AU" sz="2000" kern="1200" dirty="0">
                <a:latin typeface="Arial" charset="0"/>
              </a:rPr>
              <a:t>Consumer-held ‘physical health care card’ to guide consumer questions to GP</a:t>
            </a:r>
          </a:p>
          <a:p>
            <a:r>
              <a:rPr kumimoji="1" lang="en-AU" sz="2000" kern="1200" dirty="0">
                <a:latin typeface="Arial" charset="0"/>
              </a:rPr>
              <a:t>Empowering people with mental illness around their                       physical health care</a:t>
            </a:r>
          </a:p>
          <a:p>
            <a:endParaRPr kumimoji="1" lang="en-AU" sz="2000" kern="1200" dirty="0">
              <a:latin typeface="Arial" charset="0"/>
            </a:endParaRPr>
          </a:p>
          <a:p>
            <a:endParaRPr kumimoji="1" lang="en-AU" sz="2000" kern="1200" dirty="0">
              <a:latin typeface="Arial" charset="0"/>
            </a:endParaRPr>
          </a:p>
        </p:txBody>
      </p:sp>
      <p:cxnSp>
        <p:nvCxnSpPr>
          <p:cNvPr id="4" name="Straight Connector 3"/>
          <p:cNvCxnSpPr/>
          <p:nvPr/>
        </p:nvCxnSpPr>
        <p:spPr bwMode="auto">
          <a:xfrm>
            <a:off x="1960" y="1464280"/>
            <a:ext cx="9140082" cy="0"/>
          </a:xfrm>
          <a:prstGeom prst="line">
            <a:avLst/>
          </a:prstGeom>
          <a:noFill/>
          <a:ln w="9525" cap="flat" cmpd="sng" algn="ctr">
            <a:solidFill>
              <a:srgbClr val="133880"/>
            </a:solidFill>
            <a:prstDash val="solid"/>
            <a:round/>
            <a:headEnd type="none" w="sm" len="sm"/>
            <a:tailEnd type="none" w="sm" len="sm"/>
          </a:ln>
          <a:effectLst/>
        </p:spPr>
      </p:cxn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236296" y="5949280"/>
            <a:ext cx="1729228" cy="740449"/>
          </a:xfrm>
          <a:prstGeom prst="rect">
            <a:avLst/>
          </a:prstGeom>
        </p:spPr>
      </p:pic>
    </p:spTree>
    <p:extLst>
      <p:ext uri="{BB962C8B-B14F-4D97-AF65-F5344CB8AC3E}">
        <p14:creationId xmlns:p14="http://schemas.microsoft.com/office/powerpoint/2010/main" val="163698073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altLang="en-US" dirty="0" smtClean="0"/>
              <a:t>Lessons</a:t>
            </a:r>
            <a:endParaRPr lang="en-AU" altLang="en-US" dirty="0" smtClean="0"/>
          </a:p>
        </p:txBody>
      </p:sp>
      <p:sp>
        <p:nvSpPr>
          <p:cNvPr id="5123" name="Rectangle 3"/>
          <p:cNvSpPr>
            <a:spLocks noGrp="1" noChangeArrowheads="1"/>
          </p:cNvSpPr>
          <p:nvPr>
            <p:ph idx="1"/>
          </p:nvPr>
        </p:nvSpPr>
        <p:spPr/>
        <p:txBody>
          <a:bodyPr/>
          <a:lstStyle/>
          <a:p>
            <a:pPr eaLnBrk="1" hangingPunct="1">
              <a:lnSpc>
                <a:spcPct val="100000"/>
              </a:lnSpc>
            </a:pPr>
            <a:r>
              <a:rPr lang="en-AU" altLang="en-US" sz="1904" dirty="0"/>
              <a:t>What is required to </a:t>
            </a:r>
            <a:r>
              <a:rPr lang="en-AU" altLang="en-US" sz="1904" dirty="0" smtClean="0"/>
              <a:t>make change (and recovery) real </a:t>
            </a:r>
            <a:r>
              <a:rPr lang="en-AU" altLang="en-US" sz="1904" dirty="0"/>
              <a:t>for older people?</a:t>
            </a:r>
          </a:p>
          <a:p>
            <a:pPr lvl="1" eaLnBrk="1" hangingPunct="1">
              <a:lnSpc>
                <a:spcPct val="100000"/>
              </a:lnSpc>
            </a:pPr>
            <a:r>
              <a:rPr lang="en-US" altLang="en-US" sz="1904" dirty="0"/>
              <a:t>A willingness to undertake a journey</a:t>
            </a:r>
            <a:endParaRPr lang="en-AU" altLang="en-US" sz="1904" dirty="0"/>
          </a:p>
          <a:p>
            <a:pPr lvl="1" eaLnBrk="1" hangingPunct="1">
              <a:lnSpc>
                <a:spcPct val="100000"/>
              </a:lnSpc>
            </a:pPr>
            <a:r>
              <a:rPr lang="en-AU" altLang="en-US" sz="1904" dirty="0"/>
              <a:t>Understanding older people </a:t>
            </a:r>
          </a:p>
          <a:p>
            <a:pPr lvl="1" eaLnBrk="1" hangingPunct="1">
              <a:lnSpc>
                <a:spcPct val="100000"/>
              </a:lnSpc>
            </a:pPr>
            <a:r>
              <a:rPr lang="en-US" altLang="en-US" sz="1904" dirty="0"/>
              <a:t>Understanding relevant mental illness and services </a:t>
            </a:r>
            <a:endParaRPr lang="en-AU" altLang="en-US" sz="1904" dirty="0"/>
          </a:p>
          <a:p>
            <a:pPr lvl="1" eaLnBrk="1" hangingPunct="1">
              <a:lnSpc>
                <a:spcPct val="100000"/>
              </a:lnSpc>
            </a:pPr>
            <a:r>
              <a:rPr lang="en-AU" altLang="en-US" sz="1904" dirty="0"/>
              <a:t>Understanding what recovery means to older people</a:t>
            </a:r>
          </a:p>
          <a:p>
            <a:pPr lvl="1" eaLnBrk="1" hangingPunct="1">
              <a:lnSpc>
                <a:spcPct val="100000"/>
              </a:lnSpc>
            </a:pPr>
            <a:r>
              <a:rPr lang="en-AU" altLang="en-US" sz="1904" i="1" dirty="0"/>
              <a:t>Access to services with the aptitude and skills to provide recovery oriented care to older people with mental health needs </a:t>
            </a:r>
          </a:p>
          <a:p>
            <a:pPr lvl="2">
              <a:lnSpc>
                <a:spcPct val="100000"/>
              </a:lnSpc>
            </a:pPr>
            <a:r>
              <a:rPr lang="en-US" altLang="en-US" sz="1904" dirty="0"/>
              <a:t>Daily practice</a:t>
            </a:r>
          </a:p>
          <a:p>
            <a:pPr lvl="2">
              <a:lnSpc>
                <a:spcPct val="100000"/>
              </a:lnSpc>
            </a:pPr>
            <a:r>
              <a:rPr lang="en-US" altLang="en-US" sz="1904" dirty="0"/>
              <a:t>Leadership </a:t>
            </a:r>
            <a:endParaRPr lang="en-AU" altLang="en-US" sz="1904" dirty="0"/>
          </a:p>
          <a:p>
            <a:pPr lvl="1" eaLnBrk="1" hangingPunct="1">
              <a:lnSpc>
                <a:spcPct val="100000"/>
              </a:lnSpc>
            </a:pPr>
            <a:r>
              <a:rPr lang="en-AU" altLang="en-US" sz="1904" dirty="0"/>
              <a:t>Shared language, mutual respect, and hope</a:t>
            </a:r>
          </a:p>
          <a:p>
            <a:pPr eaLnBrk="1" hangingPunct="1"/>
            <a:endParaRPr lang="en-AU" altLang="en-US" dirty="0" smtClean="0"/>
          </a:p>
        </p:txBody>
      </p:sp>
    </p:spTree>
    <p:extLst>
      <p:ext uri="{BB962C8B-B14F-4D97-AF65-F5344CB8AC3E}">
        <p14:creationId xmlns:p14="http://schemas.microsoft.com/office/powerpoint/2010/main" val="247642560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5319" y="94038"/>
            <a:ext cx="9140082" cy="1178824"/>
          </a:xfrm>
        </p:spPr>
        <p:txBody>
          <a:bodyPr/>
          <a:lstStyle/>
          <a:p>
            <a:pPr algn="ctr" eaLnBrk="1" hangingPunct="1"/>
            <a:r>
              <a:rPr lang="en-AU" altLang="en-US" sz="4231" dirty="0" smtClean="0"/>
              <a:t>Encouraging thinking outside the square: now for physical health care</a:t>
            </a:r>
            <a:endParaRPr lang="en-GB" altLang="en-US" sz="4231" dirty="0"/>
          </a:p>
        </p:txBody>
      </p:sp>
      <p:sp>
        <p:nvSpPr>
          <p:cNvPr id="4099" name="Rectangle 6"/>
          <p:cNvSpPr>
            <a:spLocks noGrp="1" noChangeArrowheads="1"/>
          </p:cNvSpPr>
          <p:nvPr>
            <p:ph type="body" idx="1"/>
          </p:nvPr>
        </p:nvSpPr>
        <p:spPr>
          <a:xfrm>
            <a:off x="163166" y="1202334"/>
            <a:ext cx="10169474" cy="5178994"/>
          </a:xfrm>
        </p:spPr>
        <p:txBody>
          <a:bodyPr/>
          <a:lstStyle/>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a:p>
            <a:pPr>
              <a:defRPr/>
            </a:pPr>
            <a:endParaRPr lang="en-AU" dirty="0" smtClean="0">
              <a:solidFill>
                <a:schemeClr val="accent4">
                  <a:lumMod val="10000"/>
                </a:schemeClr>
              </a:solidFill>
            </a:endParaRPr>
          </a:p>
          <a:p>
            <a:pPr>
              <a:defRPr/>
            </a:pPr>
            <a:endParaRPr lang="en-AU" dirty="0">
              <a:solidFill>
                <a:schemeClr val="accent4">
                  <a:lumMod val="10000"/>
                </a:schemeClr>
              </a:solidFill>
            </a:endParaRPr>
          </a:p>
        </p:txBody>
      </p:sp>
      <p:cxnSp>
        <p:nvCxnSpPr>
          <p:cNvPr id="7172" name="Straight Connector 3"/>
          <p:cNvCxnSpPr>
            <a:cxnSpLocks noChangeShapeType="1"/>
          </p:cNvCxnSpPr>
          <p:nvPr/>
        </p:nvCxnSpPr>
        <p:spPr bwMode="auto">
          <a:xfrm>
            <a:off x="1960" y="1239276"/>
            <a:ext cx="9140082" cy="0"/>
          </a:xfrm>
          <a:prstGeom prst="line">
            <a:avLst/>
          </a:prstGeom>
          <a:noFill/>
          <a:ln w="9525" algn="ctr">
            <a:solidFill>
              <a:srgbClr val="133880"/>
            </a:solidFill>
            <a:round/>
            <a:headEnd type="none" w="sm" len="sm"/>
            <a:tailEnd type="none" w="sm" len="sm"/>
          </a:ln>
          <a:extLst>
            <a:ext uri="{909E8E84-426E-40DD-AFC4-6F175D3DCCD1}">
              <a14:hiddenFill xmlns:a14="http://schemas.microsoft.com/office/drawing/2010/main">
                <a:noFill/>
              </a14:hiddenFill>
            </a:ext>
          </a:extLst>
        </p:spPr>
      </p:cxnSp>
      <p:sp>
        <p:nvSpPr>
          <p:cNvPr id="7173" name="AutoShape 8"/>
          <p:cNvSpPr>
            <a:spLocks noChangeArrowheads="1"/>
          </p:cNvSpPr>
          <p:nvPr/>
        </p:nvSpPr>
        <p:spPr bwMode="auto">
          <a:xfrm>
            <a:off x="250487" y="2555798"/>
            <a:ext cx="4498674" cy="253565"/>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4.  Develop SMHSOP recovery toolkit document to complement NHS online training</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4" name="AutoShape 9"/>
          <p:cNvSpPr>
            <a:spLocks noChangeArrowheads="1"/>
          </p:cNvSpPr>
          <p:nvPr/>
        </p:nvSpPr>
        <p:spPr bwMode="auto">
          <a:xfrm>
            <a:off x="238732" y="2146064"/>
            <a:ext cx="4480202"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Calibri" panose="020F0502020204030204" pitchFamily="34" charset="0"/>
              </a:rPr>
              <a:t>3.   </a:t>
            </a: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Literature and policy scan</a:t>
            </a:r>
            <a:endParaRPr lang="en-AU" altLang="en-US" sz="635">
              <a:solidFill>
                <a:srgbClr val="002060"/>
              </a:solidFill>
              <a:latin typeface="Times New Roman" panose="02020603050405020304" pitchFamily="18" charset="0"/>
            </a:endParaRPr>
          </a:p>
          <a:p>
            <a:pPr>
              <a:spcBef>
                <a:spcPct val="0"/>
              </a:spcBef>
              <a:buClrTx/>
              <a:buFontTx/>
              <a:buNone/>
            </a:pPr>
            <a:r>
              <a:rPr lang="en-AU" altLang="en-US" sz="1164">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AU" altLang="en-US" sz="2539">
              <a:solidFill>
                <a:srgbClr val="002060"/>
              </a:solidFill>
              <a:latin typeface="Times New Roman" panose="02020603050405020304" pitchFamily="18" charset="0"/>
            </a:endParaRPr>
          </a:p>
        </p:txBody>
      </p:sp>
      <p:sp>
        <p:nvSpPr>
          <p:cNvPr id="7175" name="AutoShape 10"/>
          <p:cNvSpPr>
            <a:spLocks noChangeArrowheads="1"/>
          </p:cNvSpPr>
          <p:nvPr/>
        </p:nvSpPr>
        <p:spPr bwMode="auto">
          <a:xfrm>
            <a:off x="255524" y="3333285"/>
            <a:ext cx="4493636"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6.  Support champions in establishing local recovery practice improvement projects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6" name="AutoShape 15"/>
          <p:cNvSpPr>
            <a:spLocks noChangeArrowheads="1"/>
          </p:cNvSpPr>
          <p:nvPr/>
        </p:nvSpPr>
        <p:spPr bwMode="auto">
          <a:xfrm>
            <a:off x="238733" y="4095658"/>
            <a:ext cx="4544013" cy="265319"/>
          </a:xfrm>
          <a:prstGeom prst="flowChartAlternateProcess">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8. Sustaining improvement and focus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7" name="AutoShape 18"/>
          <p:cNvSpPr>
            <a:spLocks noChangeArrowheads="1"/>
          </p:cNvSpPr>
          <p:nvPr/>
        </p:nvSpPr>
        <p:spPr bwMode="auto">
          <a:xfrm>
            <a:off x="238732" y="1393766"/>
            <a:ext cx="4493636" cy="266999"/>
          </a:xfrm>
          <a:prstGeom prst="flowChartAlternate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anchor="ct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dirty="0">
                <a:solidFill>
                  <a:srgbClr val="002060"/>
                </a:solidFill>
                <a:latin typeface="Calibri" panose="020F0502020204030204" pitchFamily="34" charset="0"/>
                <a:ea typeface="Times New Roman" panose="02020603050405020304" pitchFamily="18" charset="0"/>
                <a:cs typeface="Arial" panose="020B0604020202020204" pitchFamily="34" charset="0"/>
              </a:rPr>
              <a:t>1. Project planning and  initiation, confirming project goals and deliverables</a:t>
            </a:r>
            <a:endParaRPr lang="en-AU" altLang="en-US" sz="2539"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7178" name="AutoShape 19"/>
          <p:cNvSpPr>
            <a:spLocks noChangeArrowheads="1"/>
          </p:cNvSpPr>
          <p:nvPr/>
        </p:nvSpPr>
        <p:spPr bwMode="auto">
          <a:xfrm>
            <a:off x="250487" y="1763198"/>
            <a:ext cx="4498674" cy="266999"/>
          </a:xfrm>
          <a:prstGeom prst="flowChartAlternate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dirty="0">
                <a:solidFill>
                  <a:srgbClr val="002060"/>
                </a:solidFill>
                <a:latin typeface="Calibri" panose="020F0502020204030204" pitchFamily="34" charset="0"/>
                <a:ea typeface="Times New Roman" panose="02020603050405020304" pitchFamily="18" charset="0"/>
                <a:cs typeface="Arial" panose="020B0604020202020204" pitchFamily="34" charset="0"/>
              </a:rPr>
              <a:t>2. Establish</a:t>
            </a:r>
            <a:r>
              <a:rPr lang="en-AU" altLang="en-US" sz="952" dirty="0">
                <a:solidFill>
                  <a:srgbClr val="002060"/>
                </a:solidFill>
                <a:latin typeface="Calibri" panose="020F0502020204030204" pitchFamily="34" charset="0"/>
                <a:ea typeface="Times New Roman" panose="02020603050405020304" pitchFamily="18" charset="0"/>
                <a:cs typeface="Arial" panose="020B0604020202020204" pitchFamily="34" charset="0"/>
              </a:rPr>
              <a:t> </a:t>
            </a:r>
            <a:r>
              <a:rPr lang="en-AU" altLang="en-US" sz="952" b="1" dirty="0">
                <a:solidFill>
                  <a:srgbClr val="002060"/>
                </a:solidFill>
                <a:latin typeface="Calibri" panose="020F0502020204030204" pitchFamily="34" charset="0"/>
                <a:ea typeface="Times New Roman" panose="02020603050405020304" pitchFamily="18" charset="0"/>
                <a:cs typeface="Arial" panose="020B0604020202020204" pitchFamily="34" charset="0"/>
              </a:rPr>
              <a:t>SMHSOP Recovery Project Steering Group</a:t>
            </a:r>
            <a:endParaRPr lang="en-AU" altLang="en-US" sz="2539"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7179" name="AutoShape 8"/>
          <p:cNvSpPr>
            <a:spLocks noChangeArrowheads="1"/>
          </p:cNvSpPr>
          <p:nvPr/>
        </p:nvSpPr>
        <p:spPr bwMode="auto">
          <a:xfrm>
            <a:off x="250487" y="2952098"/>
            <a:ext cx="4498674" cy="265319"/>
          </a:xfrm>
          <a:prstGeom prst="flowChartAlternateProcess">
            <a:avLst/>
          </a:prstGeom>
          <a:gradFill rotWithShape="0">
            <a:gsLst>
              <a:gs pos="0">
                <a:srgbClr val="FFFFFF"/>
              </a:gs>
              <a:gs pos="100000">
                <a:srgbClr val="A1D4E1"/>
              </a:gs>
            </a:gsLst>
            <a:lin ang="5400000" scaled="1"/>
          </a:gradFill>
          <a:ln w="12700">
            <a:solidFill>
              <a:srgbClr val="73BFD3"/>
            </a:solidFill>
            <a:miter lim="800000"/>
            <a:headEnd/>
            <a:tailEnd/>
          </a:ln>
          <a:effectLst>
            <a:outerShdw dist="28398" dir="3806097" algn="ctr" rotWithShape="0">
              <a:srgbClr val="18414C">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  Recruit LHD ‘recovery champions’ and workshop toolkit package</a:t>
            </a:r>
            <a:endParaRPr lang="en-AU" altLang="en-US" sz="2539"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80" name="AutoShape 21"/>
          <p:cNvSpPr>
            <a:spLocks noChangeArrowheads="1"/>
          </p:cNvSpPr>
          <p:nvPr/>
        </p:nvSpPr>
        <p:spPr bwMode="auto">
          <a:xfrm>
            <a:off x="238733" y="3716151"/>
            <a:ext cx="4544013" cy="265319"/>
          </a:xfrm>
          <a:prstGeom prst="flowChartAlternateProcess">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a:spcBef>
                <a:spcPct val="0"/>
              </a:spcBef>
              <a:buClrTx/>
              <a:buFontTx/>
              <a:buNone/>
            </a:pPr>
            <a:r>
              <a:rPr lang="en-AU" altLang="en-US" sz="952" b="1">
                <a:solidFill>
                  <a:srgbClr val="002060"/>
                </a:solidFill>
                <a:latin typeface="Calibri" panose="020F0502020204030204" pitchFamily="34" charset="0"/>
                <a:ea typeface="Calibri" panose="020F0502020204030204" pitchFamily="34" charset="0"/>
                <a:cs typeface="Times New Roman" panose="02020603050405020304" pitchFamily="18" charset="0"/>
              </a:rPr>
              <a:t>7.  Evaluation and showcasing of LHD projects</a:t>
            </a:r>
            <a:endParaRPr lang="en-AU" altLang="en-US" sz="2539">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81" name="Rectangle 15"/>
          <p:cNvSpPr>
            <a:spLocks noChangeArrowheads="1"/>
          </p:cNvSpPr>
          <p:nvPr/>
        </p:nvSpPr>
        <p:spPr bwMode="auto">
          <a:xfrm>
            <a:off x="163167" y="161477"/>
            <a:ext cx="184731" cy="4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80000"/>
              </a:spcBef>
              <a:buClr>
                <a:srgbClr val="133880"/>
              </a:buClr>
              <a:buFont typeface="Wingdings" panose="05000000000000000000" pitchFamily="2" charset="2"/>
              <a:buChar char="l"/>
              <a:defRPr sz="2100">
                <a:solidFill>
                  <a:srgbClr val="133880"/>
                </a:solidFill>
                <a:latin typeface="Arial" panose="020B0604020202020204" pitchFamily="34" charset="0"/>
              </a:defRPr>
            </a:lvl1pPr>
            <a:lvl2pPr marL="742950" indent="-285750" eaLnBrk="0" hangingPunct="0">
              <a:spcBef>
                <a:spcPct val="40000"/>
              </a:spcBef>
              <a:buClr>
                <a:srgbClr val="133880"/>
              </a:buClr>
              <a:buChar char="–"/>
              <a:defRPr sz="2100">
                <a:solidFill>
                  <a:srgbClr val="133880"/>
                </a:solidFill>
                <a:latin typeface="Arial" panose="020B0604020202020204" pitchFamily="34" charset="0"/>
              </a:defRPr>
            </a:lvl2pPr>
            <a:lvl3pPr marL="1143000" indent="-228600" eaLnBrk="0" hangingPunct="0">
              <a:spcBef>
                <a:spcPct val="40000"/>
              </a:spcBef>
              <a:buClr>
                <a:srgbClr val="133880"/>
              </a:buClr>
              <a:buChar char="–"/>
              <a:defRPr sz="2100">
                <a:solidFill>
                  <a:srgbClr val="133880"/>
                </a:solidFill>
                <a:latin typeface="Arial" panose="020B0604020202020204" pitchFamily="34" charset="0"/>
              </a:defRPr>
            </a:lvl3pPr>
            <a:lvl4pPr marL="1600200" indent="-228600" eaLnBrk="0" hangingPunct="0">
              <a:spcBef>
                <a:spcPct val="40000"/>
              </a:spcBef>
              <a:buClr>
                <a:srgbClr val="133880"/>
              </a:buClr>
              <a:buChar char="–"/>
              <a:defRPr sz="2100">
                <a:solidFill>
                  <a:srgbClr val="133880"/>
                </a:solidFill>
                <a:latin typeface="Arial" panose="020B0604020202020204" pitchFamily="34" charset="0"/>
              </a:defRPr>
            </a:lvl4pPr>
            <a:lvl5pPr marL="2057400" indent="-228600" eaLnBrk="0" hangingPunct="0">
              <a:spcBef>
                <a:spcPct val="40000"/>
              </a:spcBef>
              <a:buClr>
                <a:srgbClr val="133880"/>
              </a:buClr>
              <a:buChar char="–"/>
              <a:defRPr sz="2100">
                <a:solidFill>
                  <a:srgbClr val="133880"/>
                </a:solidFill>
                <a:latin typeface="Arial" panose="020B0604020202020204" pitchFamily="34" charset="0"/>
              </a:defRPr>
            </a:lvl5pPr>
            <a:lvl6pPr marL="25146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6pPr>
            <a:lvl7pPr marL="29718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7pPr>
            <a:lvl8pPr marL="34290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8pPr>
            <a:lvl9pPr marL="3886200" indent="-228600" eaLnBrk="0" fontAlgn="base" hangingPunct="0">
              <a:spcBef>
                <a:spcPct val="40000"/>
              </a:spcBef>
              <a:spcAft>
                <a:spcPct val="0"/>
              </a:spcAft>
              <a:buClr>
                <a:srgbClr val="133880"/>
              </a:buClr>
              <a:buChar char="–"/>
              <a:defRPr sz="2100">
                <a:solidFill>
                  <a:srgbClr val="133880"/>
                </a:solidFill>
                <a:latin typeface="Arial" panose="020B0604020202020204" pitchFamily="34" charset="0"/>
              </a:defRPr>
            </a:lvl9pPr>
          </a:lstStyle>
          <a:p>
            <a:pPr eaLnBrk="1" hangingPunct="1">
              <a:spcBef>
                <a:spcPct val="0"/>
              </a:spcBef>
              <a:buClrTx/>
              <a:buFontTx/>
              <a:buNone/>
            </a:pPr>
            <a:endParaRPr lang="en-GB" altLang="en-US" sz="2539">
              <a:solidFill>
                <a:schemeClr val="tx1"/>
              </a:solidFill>
              <a:latin typeface="Times New Roman" panose="02020603050405020304" pitchFamily="18" charset="0"/>
            </a:endParaRPr>
          </a:p>
        </p:txBody>
      </p:sp>
      <p:sp>
        <p:nvSpPr>
          <p:cNvPr id="7182" name="Rectangle 26"/>
          <p:cNvSpPr>
            <a:spLocks noChangeArrowheads="1"/>
          </p:cNvSpPr>
          <p:nvPr/>
        </p:nvSpPr>
        <p:spPr bwMode="auto">
          <a:xfrm>
            <a:off x="163167" y="403287"/>
            <a:ext cx="184731" cy="48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80000"/>
              </a:spcBef>
              <a:buClr>
                <a:srgbClr val="133880"/>
              </a:buClr>
              <a:buFont typeface="Wingdings" panose="05000000000000000000" pitchFamily="2" charset="2"/>
              <a:buChar char="l"/>
              <a:tabLst>
                <a:tab pos="457200" algn="l"/>
                <a:tab pos="6172200" algn="l"/>
              </a:tabLst>
              <a:defRPr sz="2100">
                <a:solidFill>
                  <a:srgbClr val="133880"/>
                </a:solidFill>
                <a:latin typeface="Arial" panose="020B0604020202020204" pitchFamily="34" charset="0"/>
              </a:defRPr>
            </a:lvl1pPr>
            <a:lvl2pPr marL="630238"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2pPr>
            <a:lvl3pPr marL="900113"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3pPr>
            <a:lvl4pPr marL="1169988"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4pPr>
            <a:lvl5pPr marL="1439863" indent="-268288" eaLnBrk="0" hangingPunct="0">
              <a:spcBef>
                <a:spcPct val="40000"/>
              </a:spcBef>
              <a:buClr>
                <a:srgbClr val="133880"/>
              </a:buClr>
              <a:buChar char="–"/>
              <a:tabLst>
                <a:tab pos="457200" algn="l"/>
                <a:tab pos="6172200" algn="l"/>
              </a:tabLst>
              <a:defRPr sz="2100">
                <a:solidFill>
                  <a:srgbClr val="133880"/>
                </a:solidFill>
                <a:latin typeface="Arial" panose="020B0604020202020204" pitchFamily="34" charset="0"/>
              </a:defRPr>
            </a:lvl5pPr>
            <a:lvl6pPr marL="18970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6pPr>
            <a:lvl7pPr marL="23542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7pPr>
            <a:lvl8pPr marL="28114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8pPr>
            <a:lvl9pPr marL="3268663" indent="-268288" eaLnBrk="0" fontAlgn="base" hangingPunct="0">
              <a:spcBef>
                <a:spcPct val="40000"/>
              </a:spcBef>
              <a:spcAft>
                <a:spcPct val="0"/>
              </a:spcAft>
              <a:buClr>
                <a:srgbClr val="133880"/>
              </a:buClr>
              <a:buChar char="–"/>
              <a:tabLst>
                <a:tab pos="457200" algn="l"/>
                <a:tab pos="6172200" algn="l"/>
              </a:tabLst>
              <a:defRPr sz="2100">
                <a:solidFill>
                  <a:srgbClr val="133880"/>
                </a:solidFill>
                <a:latin typeface="Arial" panose="020B0604020202020204" pitchFamily="34" charset="0"/>
              </a:defRPr>
            </a:lvl9pPr>
          </a:lstStyle>
          <a:p>
            <a:pPr>
              <a:spcBef>
                <a:spcPct val="0"/>
              </a:spcBef>
              <a:buClrTx/>
              <a:buFontTx/>
              <a:buNone/>
            </a:pPr>
            <a:endParaRPr lang="en-US" altLang="en-US" sz="2539">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2414689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References and useful resources: articles</a:t>
            </a:r>
          </a:p>
        </p:txBody>
      </p:sp>
      <p:sp>
        <p:nvSpPr>
          <p:cNvPr id="26627" name="Content Placeholder 2"/>
          <p:cNvSpPr>
            <a:spLocks noGrp="1"/>
          </p:cNvSpPr>
          <p:nvPr>
            <p:ph idx="1"/>
          </p:nvPr>
        </p:nvSpPr>
        <p:spPr/>
        <p:txBody>
          <a:bodyPr/>
          <a:lstStyle/>
          <a:p>
            <a:pPr marL="302266" indent="-302266">
              <a:buFont typeface="Arial" panose="020B0604020202020204" pitchFamily="34" charset="0"/>
              <a:buChar char="•"/>
            </a:pPr>
            <a:r>
              <a:rPr lang="en-AU" altLang="en-US" sz="1481" dirty="0"/>
              <a:t>Coates D, Livermore P, Green R. The development and implementation of a peer support model for a specialist mental health service for older people: Lessons learned. Mental Health Review Journal. 2018 Jun 11;23(2):73-85.</a:t>
            </a:r>
          </a:p>
          <a:p>
            <a:pPr marL="302266" indent="-302266">
              <a:buFont typeface="Arial" panose="020B0604020202020204" pitchFamily="34" charset="0"/>
              <a:buChar char="•"/>
            </a:pPr>
            <a:r>
              <a:rPr lang="en-AU" altLang="en-US" sz="1481" dirty="0"/>
              <a:t>Coates D, Livermore P, Green R. The unique contribution of older people with a lived experience of mental illness to the peer workforce: observations from older peer workers. European Journal for Person </a:t>
            </a:r>
            <a:r>
              <a:rPr lang="en-AU" altLang="en-US" sz="1481" dirty="0" err="1"/>
              <a:t>Centered</a:t>
            </a:r>
            <a:r>
              <a:rPr lang="en-AU" altLang="en-US" sz="1481" dirty="0"/>
              <a:t> Healthcare. 2018 Apr 30;6(1):78-87.</a:t>
            </a:r>
          </a:p>
          <a:p>
            <a:pPr marL="302266" indent="-302266">
              <a:buFont typeface="Arial" panose="020B0604020202020204" pitchFamily="34" charset="0"/>
              <a:buChar char="•"/>
            </a:pPr>
            <a:r>
              <a:rPr lang="en-AU" altLang="en-US" sz="1481" dirty="0"/>
              <a:t>Hill, Laura, et al. "Recovery and person-centred care in dementia: common purpose, common practice?." </a:t>
            </a:r>
            <a:r>
              <a:rPr lang="en-AU" altLang="en-US" sz="1481" i="1" dirty="0"/>
              <a:t>Advances in psychiatric treatment</a:t>
            </a:r>
            <a:r>
              <a:rPr lang="en-AU" altLang="en-US" sz="1481" dirty="0"/>
              <a:t> 16.4 (2010): 288-298.</a:t>
            </a:r>
          </a:p>
          <a:p>
            <a:pPr marL="302266" indent="-302266">
              <a:buFont typeface="Arial" panose="020B0604020202020204" pitchFamily="34" charset="0"/>
              <a:buChar char="•"/>
            </a:pPr>
            <a:r>
              <a:rPr lang="en-AU" altLang="en-US" sz="1481" dirty="0"/>
              <a:t>Daley, Stephanie, et al. "Development of a framework for recovery in older people with mental disorder." </a:t>
            </a:r>
            <a:r>
              <a:rPr lang="en-AU" altLang="en-US" sz="1481" i="1" dirty="0"/>
              <a:t>International journal of geriatric psychiatry</a:t>
            </a:r>
            <a:r>
              <a:rPr lang="en-AU" altLang="en-US" sz="1481" dirty="0"/>
              <a:t> (2012).</a:t>
            </a:r>
          </a:p>
          <a:p>
            <a:pPr marL="302266" indent="-302266">
              <a:buFont typeface="Arial" panose="020B0604020202020204" pitchFamily="34" charset="0"/>
              <a:buChar char="•"/>
            </a:pPr>
            <a:r>
              <a:rPr lang="en-AU" altLang="en-US" sz="1481" dirty="0" err="1"/>
              <a:t>Leamy</a:t>
            </a:r>
            <a:r>
              <a:rPr lang="en-AU" altLang="en-US" sz="1481" dirty="0"/>
              <a:t>. et al (2011) Conceptual framework for personal recovery in mental health: systematic review and narrative synthesis. British Journal of Psychiatry 199, 445–452.</a:t>
            </a:r>
          </a:p>
          <a:p>
            <a:pPr marL="302266" indent="-302266">
              <a:buFont typeface="Arial" panose="020B0604020202020204" pitchFamily="34" charset="0"/>
              <a:buChar char="•"/>
            </a:pPr>
            <a:r>
              <a:rPr lang="en-AU" altLang="en-US" sz="1481" dirty="0"/>
              <a:t>McKay, Roderick, et al. "Reclaiming the best of the biopsychosocial model of mental health care and ‘</a:t>
            </a:r>
            <a:r>
              <a:rPr lang="en-AU" altLang="en-US" sz="1481" dirty="0" err="1"/>
              <a:t>recovery’for</a:t>
            </a:r>
            <a:r>
              <a:rPr lang="en-AU" altLang="en-US" sz="1481" dirty="0"/>
              <a:t> older people through a ‘person-</a:t>
            </a:r>
            <a:r>
              <a:rPr lang="en-AU" altLang="en-US" sz="1481" dirty="0" err="1"/>
              <a:t>centred’approach</a:t>
            </a:r>
            <a:r>
              <a:rPr lang="en-AU" altLang="en-US" sz="1481" dirty="0"/>
              <a:t>." </a:t>
            </a:r>
            <a:r>
              <a:rPr lang="en-AU" altLang="en-US" sz="1481" i="1" dirty="0"/>
              <a:t>Australasian Psychiatry</a:t>
            </a:r>
            <a:r>
              <a:rPr lang="en-AU" altLang="en-US" sz="1481" dirty="0"/>
              <a:t> 20.6 (2012): 492-495.</a:t>
            </a:r>
          </a:p>
          <a:p>
            <a:pPr>
              <a:lnSpc>
                <a:spcPct val="100000"/>
              </a:lnSpc>
            </a:pPr>
            <a:endParaRPr lang="en-AU" altLang="en-US" sz="1999" dirty="0"/>
          </a:p>
          <a:p>
            <a:endParaRPr lang="en-AU" altLang="en-US" dirty="0" smtClean="0"/>
          </a:p>
        </p:txBody>
      </p:sp>
    </p:spTree>
    <p:extLst>
      <p:ext uri="{BB962C8B-B14F-4D97-AF65-F5344CB8AC3E}">
        <p14:creationId xmlns:p14="http://schemas.microsoft.com/office/powerpoint/2010/main" val="4054360201"/>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useful resources</a:t>
            </a:r>
            <a:endParaRPr lang="en-AU"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NSW Health</a:t>
            </a:r>
            <a:endParaRPr lang="en-AU" dirty="0" smtClean="0"/>
          </a:p>
          <a:p>
            <a:pPr lvl="1">
              <a:lnSpc>
                <a:spcPct val="120000"/>
              </a:lnSpc>
            </a:pPr>
            <a:endParaRPr lang="en-AU" dirty="0" smtClean="0"/>
          </a:p>
          <a:p>
            <a:pPr lvl="1">
              <a:lnSpc>
                <a:spcPct val="120000"/>
              </a:lnSpc>
            </a:pPr>
            <a:r>
              <a:rPr lang="en-AU" dirty="0" smtClean="0"/>
              <a:t>Specialist </a:t>
            </a:r>
            <a:r>
              <a:rPr lang="en-AU" dirty="0"/>
              <a:t>Mental Health Services for Older People (SMHSOP) Community Model of Care Guideline </a:t>
            </a:r>
            <a:r>
              <a:rPr lang="en-AU" dirty="0">
                <a:hlinkClick r:id="rId2"/>
              </a:rPr>
              <a:t>https://</a:t>
            </a:r>
            <a:r>
              <a:rPr lang="en-AU" dirty="0" smtClean="0">
                <a:hlinkClick r:id="rId2"/>
              </a:rPr>
              <a:t>www1.health.nsw.gov.au/pds/ActivePDSDocuments/GL2017_003.pdf</a:t>
            </a:r>
            <a:r>
              <a:rPr lang="en-AU" dirty="0" smtClean="0"/>
              <a:t> </a:t>
            </a:r>
          </a:p>
          <a:p>
            <a:pPr lvl="1">
              <a:lnSpc>
                <a:spcPct val="120000"/>
              </a:lnSpc>
            </a:pPr>
            <a:r>
              <a:rPr lang="en-AU" dirty="0"/>
              <a:t>Community Older Peoples’ Mental Health Services  </a:t>
            </a:r>
            <a:r>
              <a:rPr lang="en-AU" dirty="0">
                <a:hlinkClick r:id="rId3"/>
              </a:rPr>
              <a:t>http://</a:t>
            </a:r>
            <a:r>
              <a:rPr lang="en-AU" dirty="0" smtClean="0">
                <a:hlinkClick r:id="rId3"/>
              </a:rPr>
              <a:t>www.health.nsw.gov.au/mentalhealth/opmh/Pages/copmh-services.aspx</a:t>
            </a:r>
            <a:r>
              <a:rPr lang="en-AU" dirty="0" smtClean="0"/>
              <a:t> </a:t>
            </a:r>
            <a:endParaRPr lang="en-AU" dirty="0"/>
          </a:p>
          <a:p>
            <a:pPr lvl="1">
              <a:lnSpc>
                <a:spcPct val="120000"/>
              </a:lnSpc>
            </a:pPr>
            <a:r>
              <a:rPr lang="en-AU" dirty="0" smtClean="0"/>
              <a:t>NSW </a:t>
            </a:r>
            <a:r>
              <a:rPr lang="en-AU" dirty="0"/>
              <a:t>Older People’s Mental Health Services SERVICE PLAN 2017-2027 </a:t>
            </a:r>
            <a:r>
              <a:rPr lang="en-AU" dirty="0">
                <a:hlinkClick r:id="rId4"/>
              </a:rPr>
              <a:t>https://</a:t>
            </a:r>
            <a:r>
              <a:rPr lang="en-AU" dirty="0" smtClean="0">
                <a:hlinkClick r:id="rId4"/>
              </a:rPr>
              <a:t>www1.health.nsw.gov.au/pds/ActivePDSDocuments/GL2017_022.pdf</a:t>
            </a:r>
            <a:r>
              <a:rPr lang="en-AU" dirty="0" smtClean="0"/>
              <a:t> </a:t>
            </a:r>
          </a:p>
          <a:p>
            <a:pPr lvl="1">
              <a:lnSpc>
                <a:spcPct val="120000"/>
              </a:lnSpc>
            </a:pPr>
            <a:r>
              <a:rPr lang="en-AU" dirty="0"/>
              <a:t>NSW Older People's Mental Health Recovery-oriented Practice Improvement Project - </a:t>
            </a:r>
            <a:r>
              <a:rPr lang="en-AU" dirty="0" err="1"/>
              <a:t>Statewide</a:t>
            </a:r>
            <a:r>
              <a:rPr lang="en-AU" dirty="0"/>
              <a:t> Project Report </a:t>
            </a:r>
            <a:r>
              <a:rPr lang="en-AU" dirty="0">
                <a:hlinkClick r:id="rId5"/>
              </a:rPr>
              <a:t>http://</a:t>
            </a:r>
            <a:r>
              <a:rPr lang="en-AU" dirty="0" smtClean="0">
                <a:hlinkClick r:id="rId5"/>
              </a:rPr>
              <a:t>www.health.nsw.gov.au/mentalhealth/opmh/Pages/opmh-recovery-project-report.aspx</a:t>
            </a:r>
            <a:r>
              <a:rPr lang="en-AU" dirty="0" smtClean="0"/>
              <a:t> </a:t>
            </a:r>
          </a:p>
          <a:p>
            <a:pPr lvl="1">
              <a:lnSpc>
                <a:spcPct val="120000"/>
              </a:lnSpc>
            </a:pPr>
            <a:r>
              <a:rPr lang="en-AU" dirty="0" smtClean="0"/>
              <a:t>GL2017_019 Physical </a:t>
            </a:r>
            <a:r>
              <a:rPr lang="en-AU" dirty="0"/>
              <a:t>Health Care of Mental Health Consumers </a:t>
            </a:r>
            <a:r>
              <a:rPr lang="en-AU" dirty="0">
                <a:hlinkClick r:id="rId6"/>
              </a:rPr>
              <a:t>https://</a:t>
            </a:r>
            <a:r>
              <a:rPr lang="en-AU" dirty="0" smtClean="0">
                <a:hlinkClick r:id="rId6"/>
              </a:rPr>
              <a:t>www1.health.nsw.gov.au/pds/ActivePDSDocuments/GL2017_019.pdf</a:t>
            </a:r>
            <a:r>
              <a:rPr lang="en-AU" dirty="0" smtClean="0"/>
              <a:t> </a:t>
            </a:r>
            <a:endParaRPr lang="en-AU" dirty="0"/>
          </a:p>
          <a:p>
            <a:pPr lvl="1">
              <a:lnSpc>
                <a:spcPct val="120000"/>
              </a:lnSpc>
            </a:pPr>
            <a:endParaRPr lang="en-AU" dirty="0" smtClean="0"/>
          </a:p>
          <a:p>
            <a:pPr>
              <a:lnSpc>
                <a:spcPct val="120000"/>
              </a:lnSpc>
            </a:pPr>
            <a:r>
              <a:rPr lang="en-US" dirty="0" smtClean="0"/>
              <a:t>RANZCP</a:t>
            </a:r>
          </a:p>
          <a:p>
            <a:pPr lvl="1">
              <a:lnSpc>
                <a:spcPct val="120000"/>
              </a:lnSpc>
            </a:pPr>
            <a:r>
              <a:rPr lang="en-US" dirty="0" smtClean="0"/>
              <a:t>Physical health </a:t>
            </a:r>
            <a:r>
              <a:rPr lang="en-US" dirty="0"/>
              <a:t>and mental health </a:t>
            </a:r>
            <a:r>
              <a:rPr lang="en-US" dirty="0">
                <a:hlinkClick r:id="rId7"/>
              </a:rPr>
              <a:t>https://</a:t>
            </a:r>
            <a:r>
              <a:rPr lang="en-US" dirty="0" smtClean="0">
                <a:hlinkClick r:id="rId7"/>
              </a:rPr>
              <a:t>www.ranzcp.org/news-policy/policy-submissions-reports/physical-health-and-mental-illness</a:t>
            </a:r>
            <a:r>
              <a:rPr lang="en-US" dirty="0" smtClean="0"/>
              <a:t> </a:t>
            </a:r>
            <a:endParaRPr lang="en-AU" dirty="0" smtClean="0"/>
          </a:p>
          <a:p>
            <a:pPr>
              <a:lnSpc>
                <a:spcPct val="120000"/>
              </a:lnSpc>
            </a:pPr>
            <a:endParaRPr lang="en-AU" dirty="0"/>
          </a:p>
        </p:txBody>
      </p:sp>
    </p:spTree>
    <p:extLst>
      <p:ext uri="{BB962C8B-B14F-4D97-AF65-F5344CB8AC3E}">
        <p14:creationId xmlns:p14="http://schemas.microsoft.com/office/powerpoint/2010/main" val="881985989"/>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useful resources</a:t>
            </a:r>
            <a:endParaRPr lang="en-AU" dirty="0"/>
          </a:p>
        </p:txBody>
      </p:sp>
      <p:sp>
        <p:nvSpPr>
          <p:cNvPr id="3" name="Content Placeholder 2"/>
          <p:cNvSpPr>
            <a:spLocks noGrp="1"/>
          </p:cNvSpPr>
          <p:nvPr>
            <p:ph idx="1"/>
          </p:nvPr>
        </p:nvSpPr>
        <p:spPr>
          <a:xfrm>
            <a:off x="630340" y="1700809"/>
            <a:ext cx="7883321" cy="4106898"/>
          </a:xfrm>
        </p:spPr>
        <p:txBody>
          <a:bodyPr>
            <a:normAutofit fontScale="77500" lnSpcReduction="20000"/>
          </a:bodyPr>
          <a:lstStyle/>
          <a:p>
            <a:pPr>
              <a:lnSpc>
                <a:spcPct val="120000"/>
              </a:lnSpc>
            </a:pPr>
            <a:r>
              <a:rPr lang="en-US" dirty="0" smtClean="0"/>
              <a:t>Beyond Blue</a:t>
            </a:r>
          </a:p>
          <a:p>
            <a:pPr lvl="1">
              <a:lnSpc>
                <a:spcPct val="120000"/>
              </a:lnSpc>
            </a:pPr>
            <a:r>
              <a:rPr lang="en-AU" dirty="0" smtClean="0"/>
              <a:t>What </a:t>
            </a:r>
            <a:r>
              <a:rPr lang="en-AU" dirty="0"/>
              <a:t>works to promote emotional wellbeing in older people A guide for aged care staff working in community or residential care setting </a:t>
            </a:r>
            <a:r>
              <a:rPr lang="en-AU" dirty="0">
                <a:hlinkClick r:id="rId2"/>
              </a:rPr>
              <a:t>http://</a:t>
            </a:r>
            <a:r>
              <a:rPr lang="en-AU" dirty="0" smtClean="0">
                <a:hlinkClick r:id="rId2"/>
              </a:rPr>
              <a:t>resources.beyondblue.org.au/prism/file?token=BL/1263A</a:t>
            </a:r>
            <a:r>
              <a:rPr lang="en-AU" dirty="0" smtClean="0"/>
              <a:t> </a:t>
            </a:r>
          </a:p>
          <a:p>
            <a:pPr>
              <a:lnSpc>
                <a:spcPct val="120000"/>
              </a:lnSpc>
            </a:pPr>
            <a:r>
              <a:rPr lang="en-US" dirty="0" smtClean="0"/>
              <a:t>Australian Commission on Safety and Quality in Healthcare</a:t>
            </a:r>
          </a:p>
          <a:p>
            <a:pPr marL="542539" lvl="1" indent="-257059">
              <a:lnSpc>
                <a:spcPct val="120000"/>
              </a:lnSpc>
              <a:buFont typeface="Arial" panose="020B0604020202020204" pitchFamily="34" charset="0"/>
              <a:buChar char="•"/>
            </a:pPr>
            <a:r>
              <a:rPr lang="en-AU" dirty="0"/>
              <a:t>Australian Atlas of Healthcare Variation </a:t>
            </a:r>
            <a:r>
              <a:rPr lang="en-AU" dirty="0">
                <a:hlinkClick r:id="rId3"/>
              </a:rPr>
              <a:t>https://www.safetyandquality.gov.au/atlas</a:t>
            </a:r>
            <a:r>
              <a:rPr lang="en-AU" dirty="0" smtClean="0">
                <a:hlinkClick r:id="rId3"/>
              </a:rPr>
              <a:t>/</a:t>
            </a:r>
            <a:r>
              <a:rPr lang="en-AU" dirty="0" smtClean="0"/>
              <a:t> </a:t>
            </a:r>
          </a:p>
          <a:p>
            <a:pPr>
              <a:lnSpc>
                <a:spcPct val="120000"/>
              </a:lnSpc>
            </a:pPr>
            <a:r>
              <a:rPr lang="en-US" dirty="0" smtClean="0"/>
              <a:t>NSW Mental Health Commission</a:t>
            </a:r>
          </a:p>
          <a:p>
            <a:pPr marL="542539" lvl="1" indent="-257059">
              <a:lnSpc>
                <a:spcPct val="120000"/>
              </a:lnSpc>
              <a:buFont typeface="Arial" panose="020B0604020202020204" pitchFamily="34" charset="0"/>
              <a:buChar char="•"/>
            </a:pPr>
            <a:r>
              <a:rPr lang="en-US" dirty="0">
                <a:solidFill>
                  <a:prstClr val="black"/>
                </a:solidFill>
              </a:rPr>
              <a:t>Data and Analysis </a:t>
            </a:r>
            <a:r>
              <a:rPr lang="en-US" dirty="0" smtClean="0">
                <a:hlinkClick r:id="rId4"/>
              </a:rPr>
              <a:t>https</a:t>
            </a:r>
            <a:r>
              <a:rPr lang="en-US" dirty="0">
                <a:hlinkClick r:id="rId4"/>
              </a:rPr>
              <a:t>://</a:t>
            </a:r>
            <a:r>
              <a:rPr lang="en-US" dirty="0" smtClean="0">
                <a:hlinkClick r:id="rId4"/>
              </a:rPr>
              <a:t>nswmentalhealthcommission.com.au/resources/data</a:t>
            </a:r>
            <a:r>
              <a:rPr lang="en-US" dirty="0" smtClean="0"/>
              <a:t> </a:t>
            </a:r>
          </a:p>
          <a:p>
            <a:pPr marL="542539" lvl="1" indent="-257059">
              <a:lnSpc>
                <a:spcPct val="120000"/>
              </a:lnSpc>
              <a:buFont typeface="Arial" panose="020B0604020202020204" pitchFamily="34" charset="0"/>
              <a:buChar char="•"/>
            </a:pPr>
            <a:r>
              <a:rPr lang="en-US" dirty="0" smtClean="0"/>
              <a:t>Living Well in Later Life. The case </a:t>
            </a:r>
            <a:r>
              <a:rPr lang="en-US" dirty="0"/>
              <a:t>for change </a:t>
            </a:r>
            <a:r>
              <a:rPr lang="en-US" dirty="0">
                <a:hlinkClick r:id="rId5"/>
              </a:rPr>
              <a:t>https://</a:t>
            </a:r>
            <a:r>
              <a:rPr lang="en-US" dirty="0" smtClean="0">
                <a:hlinkClick r:id="rId5"/>
              </a:rPr>
              <a:t>nswmentalhealthcommission.com.au/resources/living-well-in-later-life-the-case-for-change</a:t>
            </a:r>
            <a:r>
              <a:rPr lang="en-US" dirty="0" smtClean="0"/>
              <a:t> </a:t>
            </a:r>
          </a:p>
          <a:p>
            <a:pPr>
              <a:lnSpc>
                <a:spcPct val="120000"/>
              </a:lnSpc>
            </a:pPr>
            <a:r>
              <a:rPr lang="en-US" dirty="0" smtClean="0"/>
              <a:t>UK</a:t>
            </a:r>
          </a:p>
          <a:p>
            <a:pPr marL="542539" lvl="1" indent="-257059">
              <a:lnSpc>
                <a:spcPct val="120000"/>
              </a:lnSpc>
              <a:buFont typeface="Arial" panose="020B0604020202020204" pitchFamily="34" charset="0"/>
              <a:buChar char="•"/>
            </a:pPr>
            <a:r>
              <a:rPr lang="en-US" dirty="0" smtClean="0"/>
              <a:t>National Institute for Clinical Excellence </a:t>
            </a:r>
            <a:r>
              <a:rPr lang="en-AU" dirty="0"/>
              <a:t>Mental wellbeing of older people in care </a:t>
            </a:r>
            <a:r>
              <a:rPr lang="en-AU" dirty="0" smtClean="0"/>
              <a:t>homes Quality </a:t>
            </a:r>
            <a:r>
              <a:rPr lang="en-AU" dirty="0"/>
              <a:t>standard [QS50) </a:t>
            </a:r>
            <a:r>
              <a:rPr lang="en-AU" dirty="0">
                <a:hlinkClick r:id="rId6"/>
              </a:rPr>
              <a:t>https://</a:t>
            </a:r>
            <a:r>
              <a:rPr lang="en-AU" dirty="0" smtClean="0">
                <a:hlinkClick r:id="rId6"/>
              </a:rPr>
              <a:t>www.nice.org.uk/guidance/QS50</a:t>
            </a:r>
            <a:r>
              <a:rPr lang="en-AU" dirty="0" smtClean="0"/>
              <a:t> </a:t>
            </a:r>
          </a:p>
          <a:p>
            <a:pPr marL="542539" lvl="1" indent="-257059">
              <a:lnSpc>
                <a:spcPct val="120000"/>
              </a:lnSpc>
              <a:buFont typeface="Arial" panose="020B0604020202020204" pitchFamily="34" charset="0"/>
              <a:buChar char="•"/>
            </a:pPr>
            <a:r>
              <a:rPr lang="en-AU" dirty="0" smtClean="0"/>
              <a:t>Joint Commissioning Panel for Mental Health. Guidance </a:t>
            </a:r>
            <a:r>
              <a:rPr lang="en-AU" dirty="0"/>
              <a:t>for commissioners of older people’s mental health services </a:t>
            </a:r>
            <a:r>
              <a:rPr lang="en-AU" dirty="0">
                <a:hlinkClick r:id="rId7"/>
              </a:rPr>
              <a:t>https://www.jcpmh.info/good-services/older-peoples-services</a:t>
            </a:r>
            <a:r>
              <a:rPr lang="en-AU" dirty="0" smtClean="0">
                <a:hlinkClick r:id="rId7"/>
              </a:rPr>
              <a:t>/</a:t>
            </a:r>
            <a:r>
              <a:rPr lang="en-AU" dirty="0" smtClean="0"/>
              <a:t> </a:t>
            </a:r>
          </a:p>
          <a:p>
            <a:pPr marL="257059" indent="-257059">
              <a:lnSpc>
                <a:spcPct val="120000"/>
              </a:lnSpc>
              <a:buFont typeface="Arial" panose="020B0604020202020204" pitchFamily="34" charset="0"/>
              <a:buChar char="•"/>
            </a:pPr>
            <a:endParaRPr lang="en-AU" dirty="0"/>
          </a:p>
          <a:p>
            <a:pPr lvl="1">
              <a:lnSpc>
                <a:spcPct val="120000"/>
              </a:lnSpc>
            </a:pPr>
            <a:endParaRPr lang="en-US" dirty="0" smtClean="0"/>
          </a:p>
          <a:p>
            <a:endParaRPr lang="en-US" dirty="0" smtClean="0"/>
          </a:p>
          <a:p>
            <a:endParaRPr lang="en-AU" dirty="0"/>
          </a:p>
        </p:txBody>
      </p:sp>
    </p:spTree>
    <p:extLst>
      <p:ext uri="{BB962C8B-B14F-4D97-AF65-F5344CB8AC3E}">
        <p14:creationId xmlns:p14="http://schemas.microsoft.com/office/powerpoint/2010/main" val="394121211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l"/>
            <a:r>
              <a:rPr lang="en-US" dirty="0" smtClean="0"/>
              <a:t>How did we get there?</a:t>
            </a:r>
            <a:endParaRPr lang="en-AU" dirty="0"/>
          </a:p>
        </p:txBody>
      </p:sp>
      <p:sp>
        <p:nvSpPr>
          <p:cNvPr id="3" name="Subtitle 2"/>
          <p:cNvSpPr>
            <a:spLocks noGrp="1"/>
          </p:cNvSpPr>
          <p:nvPr>
            <p:ph type="subTitle" sz="quarter" idx="1"/>
          </p:nvPr>
        </p:nvSpPr>
        <p:spPr/>
        <p:txBody>
          <a:bodyPr/>
          <a:lstStyle/>
          <a:p>
            <a:r>
              <a:rPr lang="en-US" dirty="0" smtClean="0"/>
              <a:t>Strategic direction</a:t>
            </a:r>
          </a:p>
          <a:p>
            <a:r>
              <a:rPr lang="en-US" dirty="0" smtClean="0"/>
              <a:t>Benchmarking NSW older persons style</a:t>
            </a:r>
          </a:p>
          <a:p>
            <a:r>
              <a:rPr lang="en-US" dirty="0" smtClean="0"/>
              <a:t>Specific project</a:t>
            </a:r>
          </a:p>
          <a:p>
            <a:r>
              <a:rPr lang="en-US" dirty="0" smtClean="0"/>
              <a:t>Recovery project</a:t>
            </a:r>
          </a:p>
          <a:p>
            <a:r>
              <a:rPr lang="en-US" i="1" dirty="0" smtClean="0"/>
              <a:t>Partnership</a:t>
            </a:r>
            <a:endParaRPr lang="en-AU" i="1" dirty="0"/>
          </a:p>
        </p:txBody>
      </p:sp>
    </p:spTree>
    <p:extLst>
      <p:ext uri="{BB962C8B-B14F-4D97-AF65-F5344CB8AC3E}">
        <p14:creationId xmlns:p14="http://schemas.microsoft.com/office/powerpoint/2010/main" val="125803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AU" dirty="0"/>
          </a:p>
        </p:txBody>
      </p:sp>
      <p:sp>
        <p:nvSpPr>
          <p:cNvPr id="3" name="Content Placeholder 2"/>
          <p:cNvSpPr>
            <a:spLocks noGrp="1"/>
          </p:cNvSpPr>
          <p:nvPr>
            <p:ph idx="1"/>
          </p:nvPr>
        </p:nvSpPr>
        <p:spPr/>
        <p:txBody>
          <a:bodyPr/>
          <a:lstStyle/>
          <a:p>
            <a:r>
              <a:rPr lang="en-US" dirty="0" smtClean="0"/>
              <a:t>Systematic</a:t>
            </a:r>
            <a:r>
              <a:rPr lang="en-US" b="1" dirty="0" smtClean="0"/>
              <a:t> improvement</a:t>
            </a:r>
            <a:r>
              <a:rPr lang="en-US" dirty="0" smtClean="0"/>
              <a:t> of the physical healthcare of older people with mental illness accessing mental health services is difficult</a:t>
            </a:r>
          </a:p>
          <a:p>
            <a:r>
              <a:rPr lang="en-US" dirty="0" smtClean="0"/>
              <a:t>Systematic</a:t>
            </a:r>
            <a:r>
              <a:rPr lang="en-US" b="1" dirty="0" smtClean="0"/>
              <a:t> action </a:t>
            </a:r>
            <a:r>
              <a:rPr lang="en-US" dirty="0" smtClean="0"/>
              <a:t>to </a:t>
            </a:r>
            <a:r>
              <a:rPr lang="en-AU" dirty="0" smtClean="0"/>
              <a:t>improve the </a:t>
            </a:r>
            <a:r>
              <a:rPr lang="en-AU" dirty="0"/>
              <a:t>physical healthcare of older people with mental illness accessing mental health services is </a:t>
            </a:r>
            <a:r>
              <a:rPr lang="en-AU" dirty="0" smtClean="0"/>
              <a:t>difficult, but possible</a:t>
            </a:r>
          </a:p>
          <a:p>
            <a:r>
              <a:rPr lang="en-US" dirty="0" smtClean="0"/>
              <a:t>There are </a:t>
            </a:r>
            <a:r>
              <a:rPr lang="en-US" b="1" dirty="0" smtClean="0"/>
              <a:t>factors</a:t>
            </a:r>
            <a:r>
              <a:rPr lang="en-US" dirty="0" smtClean="0"/>
              <a:t> that appear likely </a:t>
            </a:r>
            <a:r>
              <a:rPr lang="en-US" b="1" dirty="0" smtClean="0"/>
              <a:t>to increase the probability that action will lead to improved health outcomes</a:t>
            </a:r>
            <a:r>
              <a:rPr lang="en-US" dirty="0" smtClean="0"/>
              <a:t>, but evidence for this is weak</a:t>
            </a:r>
          </a:p>
          <a:p>
            <a:r>
              <a:rPr lang="en-US" dirty="0" smtClean="0"/>
              <a:t>We need to</a:t>
            </a:r>
          </a:p>
          <a:p>
            <a:pPr lvl="1"/>
            <a:r>
              <a:rPr lang="en-US" dirty="0" smtClean="0"/>
              <a:t>Have </a:t>
            </a:r>
            <a:r>
              <a:rPr lang="en-US" b="1" dirty="0" smtClean="0"/>
              <a:t>specific actions </a:t>
            </a:r>
            <a:r>
              <a:rPr lang="en-US" dirty="0" smtClean="0"/>
              <a:t>to improve the physical health outcomes of older people with mental illness</a:t>
            </a:r>
          </a:p>
          <a:p>
            <a:pPr lvl="1"/>
            <a:r>
              <a:rPr lang="en-US" b="1" dirty="0" smtClean="0"/>
              <a:t>Improve the evidence base </a:t>
            </a:r>
            <a:r>
              <a:rPr lang="en-US" dirty="0" smtClean="0"/>
              <a:t>regarding what works to </a:t>
            </a:r>
            <a:r>
              <a:rPr lang="en-AU" dirty="0"/>
              <a:t>improve the physical health outcomes of older people with mental </a:t>
            </a:r>
            <a:r>
              <a:rPr lang="en-AU" dirty="0" smtClean="0"/>
              <a:t>illness</a:t>
            </a:r>
          </a:p>
          <a:p>
            <a:pPr lvl="1"/>
            <a:r>
              <a:rPr lang="en-US" dirty="0" smtClean="0"/>
              <a:t>Work collaboratively and continually work to build trust between partners</a:t>
            </a:r>
            <a:endParaRPr lang="en-AU" dirty="0" smtClean="0"/>
          </a:p>
          <a:p>
            <a:r>
              <a:rPr lang="en-US" dirty="0" smtClean="0"/>
              <a:t>NSW is starting a project based on these lessons</a:t>
            </a:r>
            <a:endParaRPr lang="en-AU" dirty="0"/>
          </a:p>
          <a:p>
            <a:pPr lvl="1"/>
            <a:endParaRPr lang="en-US" dirty="0" smtClean="0"/>
          </a:p>
          <a:p>
            <a:endParaRPr lang="en-AU" dirty="0"/>
          </a:p>
          <a:p>
            <a:endParaRPr lang="en-US" dirty="0" smtClean="0"/>
          </a:p>
          <a:p>
            <a:endParaRPr lang="en-AU" dirty="0"/>
          </a:p>
        </p:txBody>
      </p:sp>
    </p:spTree>
    <p:extLst>
      <p:ext uri="{BB962C8B-B14F-4D97-AF65-F5344CB8AC3E}">
        <p14:creationId xmlns:p14="http://schemas.microsoft.com/office/powerpoint/2010/main" val="1604637224"/>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79514" y="1412776"/>
            <a:ext cx="8640958" cy="4464496"/>
          </a:xfrm>
        </p:spPr>
        <p:txBody>
          <a:bodyPr/>
          <a:lstStyle/>
          <a:p>
            <a:pPr lvl="0" algn="ctr">
              <a:spcBef>
                <a:spcPts val="600"/>
              </a:spcBef>
              <a:buClr>
                <a:srgbClr val="133880"/>
              </a:buClr>
            </a:pPr>
            <a:r>
              <a:rPr lang="en-AU" sz="3200" dirty="0"/>
              <a:t>Questions?</a:t>
            </a:r>
            <a:r>
              <a:rPr lang="en-AU" sz="2800" dirty="0"/>
              <a:t/>
            </a:r>
            <a:br>
              <a:rPr lang="en-AU" sz="2800" dirty="0"/>
            </a:br>
            <a:r>
              <a:rPr lang="en-AU" sz="2800" dirty="0"/>
              <a:t/>
            </a:r>
            <a:br>
              <a:rPr lang="en-AU" sz="2800" dirty="0"/>
            </a:br>
            <a:r>
              <a:rPr lang="en-AU" sz="3200" dirty="0"/>
              <a:t/>
            </a:r>
            <a:br>
              <a:rPr lang="en-AU" sz="3200" dirty="0"/>
            </a:br>
            <a:r>
              <a:rPr lang="en-AU" sz="2000" b="1" dirty="0">
                <a:ea typeface="+mn-ea"/>
                <a:cs typeface="+mn-cs"/>
              </a:rPr>
              <a:t>Dr </a:t>
            </a:r>
            <a:r>
              <a:rPr lang="en-AU" sz="2000" b="1" dirty="0" smtClean="0">
                <a:ea typeface="+mn-ea"/>
                <a:cs typeface="+mn-cs"/>
              </a:rPr>
              <a:t>Rod McKay</a:t>
            </a:r>
            <a:r>
              <a:rPr lang="en-AU" sz="2000" b="1" dirty="0">
                <a:ea typeface="+mn-ea"/>
                <a:cs typeface="+mn-cs"/>
              </a:rPr>
              <a:t/>
            </a:r>
            <a:br>
              <a:rPr lang="en-AU" sz="2000" b="1" dirty="0">
                <a:ea typeface="+mn-ea"/>
                <a:cs typeface="+mn-cs"/>
              </a:rPr>
            </a:br>
            <a:r>
              <a:rPr lang="en-AU" sz="2000" dirty="0" smtClean="0">
                <a:ea typeface="+mn-ea"/>
                <a:cs typeface="+mn-cs"/>
              </a:rPr>
              <a:t>Clinical Advisor, </a:t>
            </a:r>
            <a:r>
              <a:rPr lang="en-AU" sz="2000" dirty="0">
                <a:ea typeface="+mn-ea"/>
                <a:cs typeface="+mn-cs"/>
              </a:rPr>
              <a:t>Older People’s Mental Health Policy Unit</a:t>
            </a:r>
            <a:br>
              <a:rPr lang="en-AU" sz="2000" dirty="0">
                <a:ea typeface="+mn-ea"/>
                <a:cs typeface="+mn-cs"/>
              </a:rPr>
            </a:br>
            <a:r>
              <a:rPr lang="en-AU" sz="2000" dirty="0">
                <a:ea typeface="+mn-ea"/>
                <a:cs typeface="+mn-cs"/>
              </a:rPr>
              <a:t>Mental Health Branch, NSW Ministry of Health</a:t>
            </a:r>
            <a:br>
              <a:rPr lang="en-AU" sz="2000" dirty="0">
                <a:ea typeface="+mn-ea"/>
                <a:cs typeface="+mn-cs"/>
              </a:rPr>
            </a:br>
            <a:r>
              <a:rPr lang="en-AU" sz="2000" dirty="0">
                <a:ea typeface="+mn-ea"/>
                <a:cs typeface="+mn-cs"/>
              </a:rPr>
              <a:t>Email: </a:t>
            </a:r>
            <a:r>
              <a:rPr lang="en-AU" sz="2000" dirty="0" smtClean="0">
                <a:ea typeface="+mn-ea"/>
                <a:cs typeface="+mn-cs"/>
                <a:hlinkClick r:id="rId3"/>
              </a:rPr>
              <a:t>Roderick.mckay@health.nsw.gov.au</a:t>
            </a:r>
            <a:r>
              <a:rPr lang="en-AU" sz="2000" dirty="0" smtClean="0">
                <a:ea typeface="+mn-ea"/>
                <a:cs typeface="+mn-cs"/>
              </a:rPr>
              <a:t> </a:t>
            </a:r>
            <a:r>
              <a:rPr lang="en-AU" sz="2000" dirty="0">
                <a:ea typeface="+mn-ea"/>
                <a:cs typeface="+mn-cs"/>
              </a:rPr>
              <a:t/>
            </a:r>
            <a:br>
              <a:rPr lang="en-AU" sz="2000" dirty="0">
                <a:ea typeface="+mn-ea"/>
                <a:cs typeface="+mn-cs"/>
              </a:rPr>
            </a:br>
            <a:r>
              <a:rPr lang="en-AU" sz="3200" dirty="0"/>
              <a:t/>
            </a:r>
            <a:br>
              <a:rPr lang="en-AU" sz="3200" dirty="0"/>
            </a:br>
            <a:r>
              <a:rPr lang="en-AU" sz="2800" dirty="0"/>
              <a:t/>
            </a:r>
            <a:br>
              <a:rPr lang="en-AU" sz="2800" dirty="0"/>
            </a:br>
            <a:endParaRPr lang="en-AU" sz="3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74" y="6021288"/>
            <a:ext cx="3615426" cy="721991"/>
          </a:xfrm>
          <a:prstGeom prst="rect">
            <a:avLst/>
          </a:prstGeom>
        </p:spPr>
      </p:pic>
    </p:spTree>
    <p:extLst>
      <p:ext uri="{BB962C8B-B14F-4D97-AF65-F5344CB8AC3E}">
        <p14:creationId xmlns:p14="http://schemas.microsoft.com/office/powerpoint/2010/main" val="40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perspective: Variation is large</a:t>
            </a:r>
            <a:endParaRPr lang="en-AU" dirty="0"/>
          </a:p>
        </p:txBody>
      </p:sp>
      <p:sp>
        <p:nvSpPr>
          <p:cNvPr id="3" name="Content Placeholder 2"/>
          <p:cNvSpPr>
            <a:spLocks noGrp="1"/>
          </p:cNvSpPr>
          <p:nvPr>
            <p:ph idx="1"/>
          </p:nvPr>
        </p:nvSpPr>
        <p:spPr/>
        <p:txBody>
          <a:bodyPr/>
          <a:lstStyle/>
          <a:p>
            <a:endParaRPr lang="en-AU" dirty="0"/>
          </a:p>
        </p:txBody>
      </p:sp>
      <p:pic>
        <p:nvPicPr>
          <p:cNvPr id="5" name="Picture 4"/>
          <p:cNvPicPr>
            <a:picLocks noChangeAspect="1"/>
          </p:cNvPicPr>
          <p:nvPr/>
        </p:nvPicPr>
        <p:blipFill>
          <a:blip r:embed="rId2"/>
          <a:stretch>
            <a:fillRect/>
          </a:stretch>
        </p:blipFill>
        <p:spPr>
          <a:xfrm>
            <a:off x="142488" y="2355112"/>
            <a:ext cx="4487780" cy="1803283"/>
          </a:xfrm>
          <a:prstGeom prst="rect">
            <a:avLst/>
          </a:prstGeom>
        </p:spPr>
      </p:pic>
      <p:pic>
        <p:nvPicPr>
          <p:cNvPr id="4" name="Picture 3"/>
          <p:cNvPicPr>
            <a:picLocks noChangeAspect="1"/>
          </p:cNvPicPr>
          <p:nvPr/>
        </p:nvPicPr>
        <p:blipFill>
          <a:blip r:embed="rId3"/>
          <a:stretch>
            <a:fillRect/>
          </a:stretch>
        </p:blipFill>
        <p:spPr>
          <a:xfrm>
            <a:off x="4142416" y="2856059"/>
            <a:ext cx="4999625" cy="3103664"/>
          </a:xfrm>
          <a:prstGeom prst="rect">
            <a:avLst/>
          </a:prstGeom>
        </p:spPr>
      </p:pic>
    </p:spTree>
    <p:extLst>
      <p:ext uri="{BB962C8B-B14F-4D97-AF65-F5344CB8AC3E}">
        <p14:creationId xmlns:p14="http://schemas.microsoft.com/office/powerpoint/2010/main" val="135629981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Medicare funded MH services</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35" y="1418549"/>
            <a:ext cx="7816221" cy="422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9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age</a:t>
            </a:r>
            <a:endParaRPr lang="en-AU" dirty="0"/>
          </a:p>
        </p:txBody>
      </p:sp>
      <p:pic>
        <p:nvPicPr>
          <p:cNvPr id="4" name="Content Placeholder 3"/>
          <p:cNvPicPr>
            <a:picLocks noGrp="1" noChangeAspect="1"/>
          </p:cNvPicPr>
          <p:nvPr>
            <p:ph idx="1"/>
          </p:nvPr>
        </p:nvPicPr>
        <p:blipFill>
          <a:blip r:embed="rId2"/>
          <a:stretch>
            <a:fillRect/>
          </a:stretch>
        </p:blipFill>
        <p:spPr>
          <a:xfrm>
            <a:off x="1200856" y="2514971"/>
            <a:ext cx="6742291" cy="3512170"/>
          </a:xfrm>
          <a:prstGeom prst="rect">
            <a:avLst/>
          </a:prstGeom>
        </p:spPr>
      </p:pic>
    </p:spTree>
    <p:extLst>
      <p:ext uri="{BB962C8B-B14F-4D97-AF65-F5344CB8AC3E}">
        <p14:creationId xmlns:p14="http://schemas.microsoft.com/office/powerpoint/2010/main" val="299377958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region</a:t>
            </a:r>
            <a:endParaRPr lang="en-AU" dirty="0"/>
          </a:p>
        </p:txBody>
      </p:sp>
      <p:pic>
        <p:nvPicPr>
          <p:cNvPr id="4" name="Content Placeholder 3"/>
          <p:cNvPicPr>
            <a:picLocks noGrp="1" noChangeAspect="1"/>
          </p:cNvPicPr>
          <p:nvPr>
            <p:ph idx="1"/>
          </p:nvPr>
        </p:nvPicPr>
        <p:blipFill>
          <a:blip r:embed="rId2"/>
          <a:stretch>
            <a:fillRect/>
          </a:stretch>
        </p:blipFill>
        <p:spPr>
          <a:xfrm>
            <a:off x="1525236" y="2514971"/>
            <a:ext cx="6550542" cy="3272410"/>
          </a:xfrm>
          <a:prstGeom prst="rect">
            <a:avLst/>
          </a:prstGeom>
        </p:spPr>
      </p:pic>
    </p:spTree>
    <p:extLst>
      <p:ext uri="{BB962C8B-B14F-4D97-AF65-F5344CB8AC3E}">
        <p14:creationId xmlns:p14="http://schemas.microsoft.com/office/powerpoint/2010/main" val="289683830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Antidepressant prescription</a:t>
            </a:r>
            <a:endParaRPr lang="en-AU" dirty="0"/>
          </a:p>
        </p:txBody>
      </p:sp>
      <p:pic>
        <p:nvPicPr>
          <p:cNvPr id="4" name="Content Placeholder 3"/>
          <p:cNvPicPr>
            <a:picLocks noGrp="1" noChangeAspect="1"/>
          </p:cNvPicPr>
          <p:nvPr>
            <p:ph idx="1"/>
          </p:nvPr>
        </p:nvPicPr>
        <p:blipFill>
          <a:blip r:embed="rId2"/>
          <a:stretch>
            <a:fillRect/>
          </a:stretch>
        </p:blipFill>
        <p:spPr>
          <a:xfrm>
            <a:off x="394993" y="2623929"/>
            <a:ext cx="3432081" cy="3262105"/>
          </a:xfrm>
          <a:prstGeom prst="rect">
            <a:avLst/>
          </a:prstGeom>
        </p:spPr>
      </p:pic>
      <p:pic>
        <p:nvPicPr>
          <p:cNvPr id="5" name="Picture 4"/>
          <p:cNvPicPr>
            <a:picLocks noChangeAspect="1"/>
          </p:cNvPicPr>
          <p:nvPr/>
        </p:nvPicPr>
        <p:blipFill>
          <a:blip r:embed="rId3"/>
          <a:stretch>
            <a:fillRect/>
          </a:stretch>
        </p:blipFill>
        <p:spPr>
          <a:xfrm>
            <a:off x="4343493" y="2355113"/>
            <a:ext cx="4741418" cy="1085385"/>
          </a:xfrm>
          <a:prstGeom prst="rect">
            <a:avLst/>
          </a:prstGeom>
        </p:spPr>
      </p:pic>
      <p:pic>
        <p:nvPicPr>
          <p:cNvPr id="3" name="Picture 2"/>
          <p:cNvPicPr>
            <a:picLocks noChangeAspect="1"/>
          </p:cNvPicPr>
          <p:nvPr/>
        </p:nvPicPr>
        <p:blipFill>
          <a:blip r:embed="rId4"/>
          <a:stretch>
            <a:fillRect/>
          </a:stretch>
        </p:blipFill>
        <p:spPr>
          <a:xfrm>
            <a:off x="4572001" y="3581339"/>
            <a:ext cx="3594681" cy="3086996"/>
          </a:xfrm>
          <a:prstGeom prst="rect">
            <a:avLst/>
          </a:prstGeom>
        </p:spPr>
      </p:pic>
    </p:spTree>
    <p:extLst>
      <p:ext uri="{BB962C8B-B14F-4D97-AF65-F5344CB8AC3E}">
        <p14:creationId xmlns:p14="http://schemas.microsoft.com/office/powerpoint/2010/main" val="426223416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Health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53059</TotalTime>
  <Words>1820</Words>
  <Application>Microsoft Office PowerPoint</Application>
  <PresentationFormat>On-screen Show (4:3)</PresentationFormat>
  <Paragraphs>244</Paragraphs>
  <Slides>40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Times New Roman</vt:lpstr>
      <vt:lpstr>Wingdings</vt:lpstr>
      <vt:lpstr>1_Health Presentation template</vt:lpstr>
      <vt:lpstr>Custom Design</vt:lpstr>
      <vt:lpstr>PowerPoint Presentation</vt:lpstr>
      <vt:lpstr>Why are we discussing this?</vt:lpstr>
      <vt:lpstr>Roles that will influence my reflections</vt:lpstr>
      <vt:lpstr>Key messages</vt:lpstr>
      <vt:lpstr>National perspective: Variation is large</vt:lpstr>
      <vt:lpstr>Medicare funded MH services</vt:lpstr>
      <vt:lpstr>Effect of age</vt:lpstr>
      <vt:lpstr>Effect of region</vt:lpstr>
      <vt:lpstr>Antidepressant prescription</vt:lpstr>
      <vt:lpstr>Anxiolytic prescription</vt:lpstr>
      <vt:lpstr>Antipsychotic prescription</vt:lpstr>
      <vt:lpstr>National perspective: Older People are not all the same </vt:lpstr>
      <vt:lpstr> National perspective: Older People are not all the same....  RUG-ADL : need for assistance with Activities of Daily Living</vt:lpstr>
      <vt:lpstr>National perspective: Older People are not all the same.... Functional or symptom problems measured on HoNOS65+</vt:lpstr>
      <vt:lpstr>What does recovery mean to older people?</vt:lpstr>
      <vt:lpstr>What does recovery mean to older people?</vt:lpstr>
      <vt:lpstr>National perspective: Mental Health related prescriptions</vt:lpstr>
      <vt:lpstr>National Perspective:  ageism is real emerges in media portrayals of older people: and influences us</vt:lpstr>
      <vt:lpstr>And influences how older people feel and advocate (or don’t)</vt:lpstr>
      <vt:lpstr>PowerPoint Presentation</vt:lpstr>
      <vt:lpstr>OPMH services responding to physical health needs?</vt:lpstr>
      <vt:lpstr>How are OPMH services responding to physical health needs? (cont.)</vt:lpstr>
      <vt:lpstr>NSW Context </vt:lpstr>
      <vt:lpstr>SMHSOP workforce initiatives</vt:lpstr>
      <vt:lpstr>SMHSOP Benchmarking</vt:lpstr>
      <vt:lpstr>Relevant benchmarking self audit findings</vt:lpstr>
      <vt:lpstr>Recovery-Oriented Practice Improvement Project </vt:lpstr>
      <vt:lpstr>PowerPoint Presentation</vt:lpstr>
      <vt:lpstr>Driving models of care</vt:lpstr>
      <vt:lpstr>Inpatient Model of Care</vt:lpstr>
      <vt:lpstr>A journey in NSW</vt:lpstr>
      <vt:lpstr>Strategies and practice ideas</vt:lpstr>
      <vt:lpstr>Strategies and practice ideas (cont.)</vt:lpstr>
      <vt:lpstr>Lessons</vt:lpstr>
      <vt:lpstr>Encouraging thinking outside the square: now for physical health care</vt:lpstr>
      <vt:lpstr>References and useful resources: articles</vt:lpstr>
      <vt:lpstr>References and useful resources</vt:lpstr>
      <vt:lpstr>References and useful resources</vt:lpstr>
      <vt:lpstr>How did we get there?</vt:lpstr>
      <vt:lpstr>Questions?   Dr Rod McKay Clinical Advisor, Older People’s Mental Health Policy Unit Mental Health Branch, NSW Ministry of Health Email: Roderick.mckay@health.nsw.gov.au    </vt:lpstr>
    </vt:vector>
  </TitlesOfParts>
  <Company>NSCCH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dc:creator>
  <cp:lastModifiedBy>Shallvey, Lindy</cp:lastModifiedBy>
  <cp:revision>687</cp:revision>
  <cp:lastPrinted>2017-07-05T07:19:32Z</cp:lastPrinted>
  <dcterms:created xsi:type="dcterms:W3CDTF">2014-10-01T03:37:44Z</dcterms:created>
  <dcterms:modified xsi:type="dcterms:W3CDTF">2019-05-29T02:24:57Z</dcterms:modified>
</cp:coreProperties>
</file>