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88" r:id="rId3"/>
    <p:sldId id="289" r:id="rId4"/>
    <p:sldId id="264" r:id="rId5"/>
    <p:sldId id="257" r:id="rId6"/>
    <p:sldId id="286" r:id="rId7"/>
    <p:sldId id="260" r:id="rId8"/>
    <p:sldId id="277" r:id="rId9"/>
    <p:sldId id="278" r:id="rId10"/>
    <p:sldId id="279" r:id="rId11"/>
    <p:sldId id="258" r:id="rId12"/>
    <p:sldId id="265" r:id="rId13"/>
    <p:sldId id="266" r:id="rId14"/>
    <p:sldId id="290" r:id="rId15"/>
    <p:sldId id="267" r:id="rId16"/>
    <p:sldId id="281" r:id="rId17"/>
    <p:sldId id="282" r:id="rId18"/>
    <p:sldId id="268" r:id="rId19"/>
    <p:sldId id="269" r:id="rId20"/>
    <p:sldId id="283" r:id="rId21"/>
    <p:sldId id="270" r:id="rId22"/>
    <p:sldId id="272" r:id="rId23"/>
    <p:sldId id="275" r:id="rId24"/>
    <p:sldId id="276" r:id="rId25"/>
    <p:sldId id="271" r:id="rId26"/>
    <p:sldId id="261" r:id="rId27"/>
    <p:sldId id="280" r:id="rId28"/>
    <p:sldId id="287" r:id="rId29"/>
    <p:sldId id="285"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0" autoAdjust="0"/>
    <p:restoredTop sz="94688"/>
  </p:normalViewPr>
  <p:slideViewPr>
    <p:cSldViewPr snapToGrid="0">
      <p:cViewPr varScale="1">
        <p:scale>
          <a:sx n="177" d="100"/>
          <a:sy n="177" d="100"/>
        </p:scale>
        <p:origin x="216" y="2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28F1A-2721-4B4A-8865-51C66121AC39}" type="datetimeFigureOut">
              <a:rPr lang="en-US"/>
              <a:t>3/27/19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68123A-9611-44E3-9120-6FA62185BB85}" type="slidenum">
              <a:rPr lang="en-US"/>
              <a:t>‹#›</a:t>
            </a:fld>
            <a:endParaRPr lang="en-US" dirty="0"/>
          </a:p>
        </p:txBody>
      </p:sp>
    </p:spTree>
    <p:extLst>
      <p:ext uri="{BB962C8B-B14F-4D97-AF65-F5344CB8AC3E}">
        <p14:creationId xmlns:p14="http://schemas.microsoft.com/office/powerpoint/2010/main" val="2042374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Good afternoon everyone – by way of introduction my name is Katherine Moss.</a:t>
            </a:r>
            <a:r>
              <a:rPr lang="en-US" dirty="0"/>
              <a:t> I am in my final year of psychiatry training, specialising in forensic psychiatry.  I have been working in the field of psychiatry for the past 7 years.  I currently work part time in a clinical role in the high secure unit of The Park, Centre for Mental Health and part-time as a researcher at the Queensland Centre for Mental Health Research under Assoc Prof Ed Heffernan and the team there.</a:t>
            </a:r>
          </a:p>
          <a:p>
            <a:r>
              <a:rPr lang="en-US" dirty="0">
                <a:cs typeface="Calibri"/>
              </a:rPr>
              <a:t>This afternoon I will present this talk entitled Physical health and mental illness: giving a voice to consumers.</a:t>
            </a:r>
          </a:p>
          <a:p>
            <a:r>
              <a:rPr lang="en-US" dirty="0">
                <a:cs typeface="Calibri"/>
              </a:rPr>
              <a:t>What you will hear this afternoon is really a work in progress as my colleagues as I are currently investigating physical health and mental illness within a high secure psychiatric setting. So I’ll talk a little about the background to the research we are doing and present some preliminary findings.</a:t>
            </a:r>
          </a:p>
        </p:txBody>
      </p:sp>
      <p:sp>
        <p:nvSpPr>
          <p:cNvPr id="4" name="Slide Number Placeholder 3"/>
          <p:cNvSpPr>
            <a:spLocks noGrp="1"/>
          </p:cNvSpPr>
          <p:nvPr>
            <p:ph type="sldNum" sz="quarter" idx="5"/>
          </p:nvPr>
        </p:nvSpPr>
        <p:spPr/>
        <p:txBody>
          <a:bodyPr/>
          <a:lstStyle/>
          <a:p>
            <a:fld id="{BC68123A-9611-44E3-9120-6FA62185BB85}" type="slidenum">
              <a:rPr lang="en-US"/>
              <a:t>1</a:t>
            </a:fld>
            <a:endParaRPr lang="en-US" dirty="0"/>
          </a:p>
        </p:txBody>
      </p:sp>
    </p:spTree>
    <p:extLst>
      <p:ext uri="{BB962C8B-B14F-4D97-AF65-F5344CB8AC3E}">
        <p14:creationId xmlns:p14="http://schemas.microsoft.com/office/powerpoint/2010/main" val="687695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am going to just run through some of the preliminary findings from our study – which is really attempting to give consumers a voice in the design and implementation of a future physical activity intervention.</a:t>
            </a:r>
          </a:p>
        </p:txBody>
      </p:sp>
      <p:sp>
        <p:nvSpPr>
          <p:cNvPr id="4" name="Slide Number Placeholder 3"/>
          <p:cNvSpPr>
            <a:spLocks noGrp="1"/>
          </p:cNvSpPr>
          <p:nvPr>
            <p:ph type="sldNum" sz="quarter" idx="5"/>
          </p:nvPr>
        </p:nvSpPr>
        <p:spPr/>
        <p:txBody>
          <a:bodyPr/>
          <a:lstStyle/>
          <a:p>
            <a:fld id="{BC68123A-9611-44E3-9120-6FA62185BB85}" type="slidenum">
              <a:rPr lang="en-US"/>
              <a:t>14</a:t>
            </a:fld>
            <a:endParaRPr lang="en-US" dirty="0"/>
          </a:p>
        </p:txBody>
      </p:sp>
    </p:spTree>
    <p:extLst>
      <p:ext uri="{BB962C8B-B14F-4D97-AF65-F5344CB8AC3E}">
        <p14:creationId xmlns:p14="http://schemas.microsoft.com/office/powerpoint/2010/main" val="2325793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Their understanding of the importance of exercise was really based on their own personal experience of exercise rather than any education. </a:t>
            </a:r>
          </a:p>
          <a:p>
            <a:r>
              <a:rPr lang="en-US" dirty="0">
                <a:cs typeface="Calibri"/>
              </a:rPr>
              <a:t>2 patients indicated that they knew the recommended levels of physical activity – on further questioning one said 30-60 minutes per day and the other said 60 minutes per day. 4 other patients indicated that they thought 30 minutes a day was probably enough. One person made mention of different intensity of exercise. </a:t>
            </a:r>
          </a:p>
          <a:p>
            <a:endParaRPr lang="en-US" dirty="0">
              <a:cs typeface="Calibri"/>
            </a:endParaRPr>
          </a:p>
          <a:p>
            <a:r>
              <a:rPr lang="en-US" dirty="0"/>
              <a:t>When Taylor and colleagues assessed these determinants "Knowledge" did not distinguish between high and low exercises – may be that possessing such information may not be enough to induce activity in low exercisers especially if they perceive other predominant barriers.</a:t>
            </a:r>
          </a:p>
        </p:txBody>
      </p:sp>
      <p:sp>
        <p:nvSpPr>
          <p:cNvPr id="4" name="Slide Number Placeholder 3"/>
          <p:cNvSpPr>
            <a:spLocks noGrp="1"/>
          </p:cNvSpPr>
          <p:nvPr>
            <p:ph type="sldNum" sz="quarter" idx="5"/>
          </p:nvPr>
        </p:nvSpPr>
        <p:spPr/>
        <p:txBody>
          <a:bodyPr/>
          <a:lstStyle/>
          <a:p>
            <a:fld id="{BC68123A-9611-44E3-9120-6FA62185BB85}" type="slidenum">
              <a:rPr lang="en-US"/>
              <a:t>15</a:t>
            </a:fld>
            <a:endParaRPr lang="en-US" dirty="0"/>
          </a:p>
        </p:txBody>
      </p:sp>
    </p:spTree>
    <p:extLst>
      <p:ext uri="{BB962C8B-B14F-4D97-AF65-F5344CB8AC3E}">
        <p14:creationId xmlns:p14="http://schemas.microsoft.com/office/powerpoint/2010/main" val="3938229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17</a:t>
            </a:fld>
            <a:endParaRPr lang="en-US" dirty="0"/>
          </a:p>
        </p:txBody>
      </p:sp>
    </p:spTree>
    <p:extLst>
      <p:ext uri="{BB962C8B-B14F-4D97-AF65-F5344CB8AC3E}">
        <p14:creationId xmlns:p14="http://schemas.microsoft.com/office/powerpoint/2010/main" val="4242368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really important when we start to try to devise an exercise intervention. Need to consider the type of exercise that people want to do.  </a:t>
            </a: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18</a:t>
            </a:fld>
            <a:endParaRPr lang="en-US" dirty="0"/>
          </a:p>
        </p:txBody>
      </p:sp>
    </p:spTree>
    <p:extLst>
      <p:ext uri="{BB962C8B-B14F-4D97-AF65-F5344CB8AC3E}">
        <p14:creationId xmlns:p14="http://schemas.microsoft.com/office/powerpoint/2010/main" val="1092674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19</a:t>
            </a:fld>
            <a:endParaRPr lang="en-US" dirty="0"/>
          </a:p>
        </p:txBody>
      </p:sp>
    </p:spTree>
    <p:extLst>
      <p:ext uri="{BB962C8B-B14F-4D97-AF65-F5344CB8AC3E}">
        <p14:creationId xmlns:p14="http://schemas.microsoft.com/office/powerpoint/2010/main" val="2611912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21</a:t>
            </a:fld>
            <a:endParaRPr lang="en-US" dirty="0"/>
          </a:p>
        </p:txBody>
      </p:sp>
    </p:spTree>
    <p:extLst>
      <p:ext uri="{BB962C8B-B14F-4D97-AF65-F5344CB8AC3E}">
        <p14:creationId xmlns:p14="http://schemas.microsoft.com/office/powerpoint/2010/main" val="1220828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All patients reported that doing physical activity would benefit them in some way</a:t>
            </a:r>
          </a:p>
          <a:p>
            <a:r>
              <a:rPr lang="en-US" dirty="0">
                <a:cs typeface="Calibri"/>
              </a:rPr>
              <a:t>Short term 7/10</a:t>
            </a:r>
          </a:p>
          <a:p>
            <a:r>
              <a:rPr lang="en-US" dirty="0">
                <a:cs typeface="Calibri"/>
              </a:rPr>
              <a:t>Long term 9/10</a:t>
            </a:r>
          </a:p>
          <a:p>
            <a:r>
              <a:rPr lang="en-US" dirty="0">
                <a:cs typeface="Calibri"/>
              </a:rPr>
              <a:t>Change life for the better 7/10</a:t>
            </a:r>
          </a:p>
        </p:txBody>
      </p:sp>
      <p:sp>
        <p:nvSpPr>
          <p:cNvPr id="4" name="Slide Number Placeholder 3"/>
          <p:cNvSpPr>
            <a:spLocks noGrp="1"/>
          </p:cNvSpPr>
          <p:nvPr>
            <p:ph type="sldNum" sz="quarter" idx="5"/>
          </p:nvPr>
        </p:nvSpPr>
        <p:spPr/>
        <p:txBody>
          <a:bodyPr/>
          <a:lstStyle/>
          <a:p>
            <a:fld id="{BC68123A-9611-44E3-9120-6FA62185BB85}" type="slidenum">
              <a:rPr lang="en-US"/>
              <a:t>22</a:t>
            </a:fld>
            <a:endParaRPr lang="en-US" dirty="0"/>
          </a:p>
        </p:txBody>
      </p:sp>
    </p:spTree>
    <p:extLst>
      <p:ext uri="{BB962C8B-B14F-4D97-AF65-F5344CB8AC3E}">
        <p14:creationId xmlns:p14="http://schemas.microsoft.com/office/powerpoint/2010/main" val="2306968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is regarded as highly valuable in the process of health behaviour change. It bridges the gap between behavioural intentions and health behaviour. To further develop this concept, a distinction is made between action planning and coping planning. The coping planning refers to the mental simulation of overcoming anticipated barriers to action. </a:t>
            </a:r>
          </a:p>
          <a:p>
            <a:endParaRPr lang="en-US" dirty="0">
              <a:cs typeface="Calibri"/>
            </a:endParaRPr>
          </a:p>
          <a:p>
            <a:r>
              <a:rPr lang="en-US" dirty="0">
                <a:cs typeface="Calibri"/>
              </a:rPr>
              <a:t>Planning is something that we work on in our rehabilitation wards and encourage patient to take responsibility for their activities. </a:t>
            </a:r>
          </a:p>
        </p:txBody>
      </p:sp>
      <p:sp>
        <p:nvSpPr>
          <p:cNvPr id="4" name="Slide Number Placeholder 3"/>
          <p:cNvSpPr>
            <a:spLocks noGrp="1"/>
          </p:cNvSpPr>
          <p:nvPr>
            <p:ph type="sldNum" sz="quarter" idx="5"/>
          </p:nvPr>
        </p:nvSpPr>
        <p:spPr/>
        <p:txBody>
          <a:bodyPr/>
          <a:lstStyle/>
          <a:p>
            <a:fld id="{BC68123A-9611-44E3-9120-6FA62185BB85}" type="slidenum">
              <a:rPr lang="en-US"/>
              <a:t>23</a:t>
            </a:fld>
            <a:endParaRPr lang="en-US" dirty="0"/>
          </a:p>
        </p:txBody>
      </p:sp>
    </p:spTree>
    <p:extLst>
      <p:ext uri="{BB962C8B-B14F-4D97-AF65-F5344CB8AC3E}">
        <p14:creationId xmlns:p14="http://schemas.microsoft.com/office/powerpoint/2010/main" val="1683303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Taylor’s study "Goal conflict" was not able to distinguish between high and low exercisers – and this may be because this is a perceived barrier for most individuals as people regularly pursue multiple goals simultaneously</a:t>
            </a:r>
          </a:p>
          <a:p>
            <a:r>
              <a:rPr lang="en-US" dirty="0">
                <a:cs typeface="Calibri"/>
              </a:rPr>
              <a:t>This may actually not hold in a forensic setting – with patients who have few goals and are restricted in what they are able to do or pursue</a:t>
            </a:r>
          </a:p>
        </p:txBody>
      </p:sp>
      <p:sp>
        <p:nvSpPr>
          <p:cNvPr id="4" name="Slide Number Placeholder 3"/>
          <p:cNvSpPr>
            <a:spLocks noGrp="1"/>
          </p:cNvSpPr>
          <p:nvPr>
            <p:ph type="sldNum" sz="quarter" idx="5"/>
          </p:nvPr>
        </p:nvSpPr>
        <p:spPr/>
        <p:txBody>
          <a:bodyPr/>
          <a:lstStyle/>
          <a:p>
            <a:fld id="{BC68123A-9611-44E3-9120-6FA62185BB85}" type="slidenum">
              <a:rPr lang="en-US"/>
              <a:t>24</a:t>
            </a:fld>
            <a:endParaRPr lang="en-US" dirty="0"/>
          </a:p>
        </p:txBody>
      </p:sp>
    </p:spTree>
    <p:extLst>
      <p:ext uri="{BB962C8B-B14F-4D97-AF65-F5344CB8AC3E}">
        <p14:creationId xmlns:p14="http://schemas.microsoft.com/office/powerpoint/2010/main" val="1684492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can’t talk about using implementation science to inform our study and not discuss facilitators and barriers for physical activity within a forensic setting. On the screen are the barriers that have been reported in this current study and the table shows some barriers and facilitators that were examined in previous but fairly recent study at The Park.  Addressing the barriers and utilizing the facilitators will be imperative if we want to design a sustainable physical activity programme for forensic psychiatric patients.</a:t>
            </a:r>
          </a:p>
        </p:txBody>
      </p:sp>
      <p:sp>
        <p:nvSpPr>
          <p:cNvPr id="4" name="Slide Number Placeholder 3"/>
          <p:cNvSpPr>
            <a:spLocks noGrp="1"/>
          </p:cNvSpPr>
          <p:nvPr>
            <p:ph type="sldNum" sz="quarter" idx="5"/>
          </p:nvPr>
        </p:nvSpPr>
        <p:spPr/>
        <p:txBody>
          <a:bodyPr/>
          <a:lstStyle/>
          <a:p>
            <a:fld id="{BC68123A-9611-44E3-9120-6FA62185BB85}" type="slidenum">
              <a:rPr lang="en-US"/>
              <a:t>25</a:t>
            </a:fld>
            <a:endParaRPr lang="en-US" dirty="0"/>
          </a:p>
        </p:txBody>
      </p:sp>
    </p:spTree>
    <p:extLst>
      <p:ext uri="{BB962C8B-B14F-4D97-AF65-F5344CB8AC3E}">
        <p14:creationId xmlns:p14="http://schemas.microsoft.com/office/powerpoint/2010/main" val="356086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a poignant statement</a:t>
            </a:r>
          </a:p>
          <a:p>
            <a:r>
              <a:rPr lang="en-US" dirty="0">
                <a:cs typeface="Calibri"/>
              </a:rPr>
              <a:t>And this is from one of my own patients in the high secure unit</a:t>
            </a:r>
          </a:p>
          <a:p>
            <a:r>
              <a:rPr lang="en-US" dirty="0">
                <a:cs typeface="Calibri"/>
              </a:rPr>
              <a:t>What a sad state of affairs for our forensic psychiatric patients – detained in a government run facility only to have their physical health deteriorate....</a:t>
            </a:r>
          </a:p>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2</a:t>
            </a:fld>
            <a:endParaRPr lang="en-US" dirty="0"/>
          </a:p>
        </p:txBody>
      </p:sp>
    </p:spTree>
    <p:extLst>
      <p:ext uri="{BB962C8B-B14F-4D97-AF65-F5344CB8AC3E}">
        <p14:creationId xmlns:p14="http://schemas.microsoft.com/office/powerpoint/2010/main" val="3100841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like to end this talk with 2 quotes from patients because they really highlight to me the importance of striving to improve the physical health of patients with serious mental illness…even in a very difficult setting like a high secure forensic unit.</a:t>
            </a:r>
          </a:p>
        </p:txBody>
      </p:sp>
      <p:sp>
        <p:nvSpPr>
          <p:cNvPr id="4" name="Slide Number Placeholder 3"/>
          <p:cNvSpPr>
            <a:spLocks noGrp="1"/>
          </p:cNvSpPr>
          <p:nvPr>
            <p:ph type="sldNum" sz="quarter" idx="5"/>
          </p:nvPr>
        </p:nvSpPr>
        <p:spPr/>
        <p:txBody>
          <a:bodyPr/>
          <a:lstStyle/>
          <a:p>
            <a:fld id="{BC68123A-9611-44E3-9120-6FA62185BB85}" type="slidenum">
              <a:rPr lang="en-US"/>
              <a:t>28</a:t>
            </a:fld>
            <a:endParaRPr lang="en-US" dirty="0"/>
          </a:p>
        </p:txBody>
      </p:sp>
    </p:spTree>
    <p:extLst>
      <p:ext uri="{BB962C8B-B14F-4D97-AF65-F5344CB8AC3E}">
        <p14:creationId xmlns:p14="http://schemas.microsoft.com/office/powerpoint/2010/main" val="293561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briefly to set the scene for you - The Park Centre for Mental Health is located in the Brisbane western suburb of Wacol</a:t>
            </a:r>
          </a:p>
          <a:p>
            <a:r>
              <a:rPr lang="en-US" dirty="0"/>
              <a:t>It has 70 high secure inpatient beds, 34 medium secure beds and 20 rehabilitation beds</a:t>
            </a:r>
          </a:p>
          <a:p>
            <a:r>
              <a:rPr lang="en-US" dirty="0"/>
              <a:t>Pink- high secure unit, 5 wards</a:t>
            </a:r>
          </a:p>
          <a:p>
            <a:r>
              <a:rPr lang="en-US" dirty="0"/>
              <a:t>Yellow – medium secure unit, 3 wards</a:t>
            </a:r>
          </a:p>
          <a:p>
            <a:r>
              <a:rPr lang="en-US" dirty="0"/>
              <a:t>Green – rehabilitation unit</a:t>
            </a:r>
          </a:p>
          <a:p>
            <a:r>
              <a:rPr lang="en-US" dirty="0"/>
              <a:t>Pool</a:t>
            </a:r>
          </a:p>
          <a:p>
            <a:r>
              <a:rPr lang="en-US" dirty="0"/>
              <a:t>Tennis court</a:t>
            </a:r>
          </a:p>
          <a:p>
            <a:r>
              <a:rPr lang="en-US" dirty="0"/>
              <a:t>Gym</a:t>
            </a:r>
          </a:p>
          <a:p>
            <a:r>
              <a:rPr lang="en-US" dirty="0"/>
              <a:t>Canteen – operates in the high secure unit weekly</a:t>
            </a:r>
          </a:p>
          <a:p>
            <a:endParaRPr lang="en-US" dirty="0">
              <a:cs typeface="Calibri"/>
            </a:endParaRPr>
          </a:p>
          <a:p>
            <a:endParaRPr lang="en-US" dirty="0"/>
          </a:p>
          <a:p>
            <a:r>
              <a:rPr lang="en-US" dirty="0"/>
              <a:t>Physical health has been a concern there for some time </a:t>
            </a:r>
          </a:p>
          <a:p>
            <a:r>
              <a:rPr lang="en-US" dirty="0"/>
              <a:t>Noted that patients have high BMIs and put on weight during admissions</a:t>
            </a:r>
          </a:p>
          <a:p>
            <a:r>
              <a:rPr lang="en-US" dirty="0"/>
              <a:t>Clinical need that we need to do more to address the issue of overweight/obesity and weight gain</a:t>
            </a:r>
          </a:p>
          <a:p>
            <a:r>
              <a:rPr lang="en-US" dirty="0"/>
              <a:t>Changes to canteen/hospital menu etc etc</a:t>
            </a:r>
          </a:p>
          <a:p>
            <a:r>
              <a:rPr lang="en-US" dirty="0"/>
              <a:t>Regular metabolic monitoring has been implemented</a:t>
            </a:r>
          </a:p>
          <a:p>
            <a:r>
              <a:rPr lang="en-US" dirty="0"/>
              <a:t>Physical activity – remains a significant challenge.</a:t>
            </a:r>
          </a:p>
          <a:p>
            <a:r>
              <a:rPr lang="en-US" dirty="0"/>
              <a:t>- some exercise equipment on the wards (never seen anyone use)</a:t>
            </a:r>
          </a:p>
          <a:p>
            <a:r>
              <a:rPr lang="en-US" dirty="0"/>
              <a:t>- lovely outdoor exercise equipment (but only seen one person use)</a:t>
            </a:r>
          </a:p>
          <a:p>
            <a:r>
              <a:rPr lang="en-US" dirty="0"/>
              <a:t>- gym</a:t>
            </a:r>
          </a:p>
          <a:p>
            <a:r>
              <a:rPr lang="en-US" dirty="0"/>
              <a:t>- PT/rec officer/physio</a:t>
            </a:r>
          </a:p>
        </p:txBody>
      </p:sp>
      <p:sp>
        <p:nvSpPr>
          <p:cNvPr id="4" name="Slide Number Placeholder 3"/>
          <p:cNvSpPr>
            <a:spLocks noGrp="1"/>
          </p:cNvSpPr>
          <p:nvPr>
            <p:ph type="sldNum" sz="quarter" idx="10"/>
          </p:nvPr>
        </p:nvSpPr>
        <p:spPr/>
        <p:txBody>
          <a:bodyPr/>
          <a:lstStyle/>
          <a:p>
            <a:fld id="{27E85473-FA74-5648-906F-9A90D85CE7C8}" type="slidenum">
              <a:rPr lang="en-US" smtClean="0"/>
              <a:t>3</a:t>
            </a:fld>
            <a:endParaRPr lang="en-US" dirty="0"/>
          </a:p>
        </p:txBody>
      </p:sp>
    </p:spTree>
    <p:extLst>
      <p:ext uri="{BB962C8B-B14F-4D97-AF65-F5344CB8AC3E}">
        <p14:creationId xmlns:p14="http://schemas.microsoft.com/office/powerpoint/2010/main" val="28411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why we are doing this research:-</a:t>
            </a:r>
          </a:p>
          <a:p>
            <a:r>
              <a:rPr lang="en-US" dirty="0"/>
              <a:t>The National Mental Health Commission has identified co-design of mental health services as an important area of mental health reform. Additionally, the physical health of patients with severe mental illness has been highlighted as a key work area. It is well established that there is a significant gap between the physical health of patients with severe mental illness and that of the general population. Patients with severe mental illness are reported to die 10-20 years earlier and have significantly more health issues.   The physical health of patients in high security hospitals is often compromised by the requirements of long hospital inpatient stays, limited access to physical activity and the high prevalence of psychotic illness and anti-psychotic treatment. To date there have been relatively few studies that have investigated physical activity interventions for forensic patients.  Additionally, there have been no co-</a:t>
            </a:r>
          </a:p>
          <a:p>
            <a:r>
              <a:rPr lang="en-US" dirty="0"/>
              <a:t>designed studies performed in a forensic setting. </a:t>
            </a:r>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4</a:t>
            </a:fld>
            <a:endParaRPr lang="en-US" dirty="0"/>
          </a:p>
        </p:txBody>
      </p:sp>
    </p:spTree>
    <p:extLst>
      <p:ext uri="{BB962C8B-B14F-4D97-AF65-F5344CB8AC3E}">
        <p14:creationId xmlns:p14="http://schemas.microsoft.com/office/powerpoint/2010/main" val="2200232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Implementation science attempts to address the significant knowledge gap between interventions that research has shown to be effective and their delivery to communities and translation into practice. It is needed to address the complexities of the systems in which interventions are implemented.</a:t>
            </a:r>
          </a:p>
          <a:p>
            <a:endParaRPr lang="en-US" dirty="0">
              <a:cs typeface="Calibri"/>
            </a:endParaRPr>
          </a:p>
          <a:p>
            <a:r>
              <a:rPr lang="en-US" dirty="0"/>
              <a:t>Implementation science developed out of the finding that evidence-based practices take, on average, seventeen years to be incorporated into routine practice in health. There is now widespread evidence documenting the benefits of physical activity for patients with severe mental illness. </a:t>
            </a:r>
            <a:endParaRPr lang="en-US" dirty="0">
              <a:cs typeface="Calibri"/>
            </a:endParaRPr>
          </a:p>
          <a:p>
            <a:endParaRPr lang="en-US" dirty="0"/>
          </a:p>
          <a:p>
            <a:r>
              <a:rPr lang="en-US" dirty="0"/>
              <a:t>A forensic setting poses unique challenges with regards to implementing physical activity interventions for patients. Despite this, incorporating physical activity into treatment programs for patients who reside in government run secure settings can be regarded as an important component of recovery and care.</a:t>
            </a:r>
            <a:endParaRPr lang="en-US" dirty="0">
              <a:cs typeface="Calibri"/>
            </a:endParaRPr>
          </a:p>
          <a:p>
            <a:r>
              <a:rPr lang="en-US" dirty="0">
                <a:cs typeface="Calibri"/>
              </a:rPr>
              <a:t>What we don't want to do is to run an exercise intervention that only really works as part of a research study and is not later implemented and is not sustainable.</a:t>
            </a:r>
          </a:p>
        </p:txBody>
      </p:sp>
      <p:sp>
        <p:nvSpPr>
          <p:cNvPr id="4" name="Slide Number Placeholder 3"/>
          <p:cNvSpPr>
            <a:spLocks noGrp="1"/>
          </p:cNvSpPr>
          <p:nvPr>
            <p:ph type="sldNum" sz="quarter" idx="5"/>
          </p:nvPr>
        </p:nvSpPr>
        <p:spPr/>
        <p:txBody>
          <a:bodyPr/>
          <a:lstStyle/>
          <a:p>
            <a:fld id="{BC68123A-9611-44E3-9120-6FA62185BB85}" type="slidenum">
              <a:rPr lang="en-US"/>
              <a:t>7</a:t>
            </a:fld>
            <a:endParaRPr lang="en-US" dirty="0"/>
          </a:p>
        </p:txBody>
      </p:sp>
    </p:spTree>
    <p:extLst>
      <p:ext uri="{BB962C8B-B14F-4D97-AF65-F5344CB8AC3E}">
        <p14:creationId xmlns:p14="http://schemas.microsoft.com/office/powerpoint/2010/main" val="179218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Implementing new practices requires changes in individual and collective behaviour. Changing behaviour requires an understanding of the influences on behaviour in the context in which they occur. The Theoretical Domains Framework was initially developed for implementation research to identify influences on health professional behaviour related to implementation but this was extended to be relevant to other areas in which changing behaviour is important such as changing patient behaviours.</a:t>
            </a:r>
            <a:endParaRPr lang="en-US" dirty="0"/>
          </a:p>
        </p:txBody>
      </p:sp>
      <p:sp>
        <p:nvSpPr>
          <p:cNvPr id="4" name="Slide Number Placeholder 3"/>
          <p:cNvSpPr>
            <a:spLocks noGrp="1"/>
          </p:cNvSpPr>
          <p:nvPr>
            <p:ph type="sldNum" sz="quarter" idx="5"/>
          </p:nvPr>
        </p:nvSpPr>
        <p:spPr/>
        <p:txBody>
          <a:bodyPr/>
          <a:lstStyle/>
          <a:p>
            <a:fld id="{BC68123A-9611-44E3-9120-6FA62185BB85}" type="slidenum">
              <a:rPr lang="en-US"/>
              <a:t>8</a:t>
            </a:fld>
            <a:endParaRPr lang="en-US" dirty="0"/>
          </a:p>
        </p:txBody>
      </p:sp>
    </p:spTree>
    <p:extLst>
      <p:ext uri="{BB962C8B-B14F-4D97-AF65-F5344CB8AC3E}">
        <p14:creationId xmlns:p14="http://schemas.microsoft.com/office/powerpoint/2010/main" val="1641710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There is evidence to support the success of tailored interventions to increase physical activity, especially when these interventions are tailored on the basis of theoretical constructs such as attitudes, self-efficacy or social support.</a:t>
            </a:r>
          </a:p>
          <a:p>
            <a:r>
              <a:rPr lang="en-US" dirty="0">
                <a:cs typeface="Calibri"/>
              </a:rPr>
              <a:t>Taylor and colleagues sought to develop a physical activity questionnaire that would help to identify the important determinants of behaviour change in relation to physical activity.</a:t>
            </a:r>
          </a:p>
          <a:p>
            <a:r>
              <a:rPr lang="en-US" dirty="0">
                <a:cs typeface="Calibri"/>
              </a:rPr>
              <a:t>Determinant areas that did not fit with physical activity behaviour – such as social/professional role/identity and memory, attention and decision processes were omitted. </a:t>
            </a:r>
          </a:p>
          <a:p>
            <a:r>
              <a:rPr lang="en-US" dirty="0">
                <a:cs typeface="Calibri"/>
              </a:rPr>
              <a:t>The researchers reported good discriminant validity and test-retest reliability and good internal consistency for the majority of determinant areas</a:t>
            </a:r>
          </a:p>
          <a:p>
            <a:endParaRPr lang="en-US" dirty="0">
              <a:cs typeface="Calibri"/>
            </a:endParaRPr>
          </a:p>
          <a:p>
            <a:r>
              <a:rPr lang="en-US" dirty="0">
                <a:cs typeface="Calibri"/>
              </a:rPr>
              <a:t>Most of these factors were able to differentiate between high and low exercisers, indicating that individuals undertaking no or minimal physical activity report stronger barriers in these areas than those who exercise over the recommended levels.</a:t>
            </a:r>
          </a:p>
        </p:txBody>
      </p:sp>
      <p:sp>
        <p:nvSpPr>
          <p:cNvPr id="4" name="Slide Number Placeholder 3"/>
          <p:cNvSpPr>
            <a:spLocks noGrp="1"/>
          </p:cNvSpPr>
          <p:nvPr>
            <p:ph type="sldNum" sz="quarter" idx="5"/>
          </p:nvPr>
        </p:nvSpPr>
        <p:spPr/>
        <p:txBody>
          <a:bodyPr/>
          <a:lstStyle/>
          <a:p>
            <a:fld id="{BC68123A-9611-44E3-9120-6FA62185BB85}" type="slidenum">
              <a:rPr lang="en-US"/>
              <a:t>10</a:t>
            </a:fld>
            <a:endParaRPr lang="en-US" dirty="0"/>
          </a:p>
        </p:txBody>
      </p:sp>
    </p:spTree>
    <p:extLst>
      <p:ext uri="{BB962C8B-B14F-4D97-AF65-F5344CB8AC3E}">
        <p14:creationId xmlns:p14="http://schemas.microsoft.com/office/powerpoint/2010/main" val="182479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68123A-9611-44E3-9120-6FA62185BB85}" type="slidenum">
              <a:rPr lang="en-US"/>
              <a:t>11</a:t>
            </a:fld>
            <a:endParaRPr lang="en-US" dirty="0"/>
          </a:p>
        </p:txBody>
      </p:sp>
    </p:spTree>
    <p:extLst>
      <p:ext uri="{BB962C8B-B14F-4D97-AF65-F5344CB8AC3E}">
        <p14:creationId xmlns:p14="http://schemas.microsoft.com/office/powerpoint/2010/main" val="3850450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the current working questionnaire for our forensic population.</a:t>
            </a:r>
            <a:endParaRPr lang="en-US" dirty="0"/>
          </a:p>
          <a:p>
            <a:r>
              <a:rPr lang="en-US" dirty="0">
                <a:cs typeface="Calibri"/>
              </a:rPr>
              <a:t>We made a number of small changes that we wrote to the authors about.</a:t>
            </a:r>
          </a:p>
          <a:p>
            <a:r>
              <a:rPr lang="en-US" dirty="0">
                <a:cs typeface="Calibri"/>
              </a:rPr>
              <a:t>For example some activities given as examples were not offered in out setting such as aerobics so we just omitted them.</a:t>
            </a:r>
          </a:p>
        </p:txBody>
      </p:sp>
      <p:sp>
        <p:nvSpPr>
          <p:cNvPr id="4" name="Slide Number Placeholder 3"/>
          <p:cNvSpPr>
            <a:spLocks noGrp="1"/>
          </p:cNvSpPr>
          <p:nvPr>
            <p:ph type="sldNum" sz="quarter" idx="5"/>
          </p:nvPr>
        </p:nvSpPr>
        <p:spPr/>
        <p:txBody>
          <a:bodyPr/>
          <a:lstStyle/>
          <a:p>
            <a:fld id="{BC68123A-9611-44E3-9120-6FA62185BB85}" type="slidenum">
              <a:rPr lang="en-US"/>
              <a:t>12</a:t>
            </a:fld>
            <a:endParaRPr lang="en-US" dirty="0"/>
          </a:p>
        </p:txBody>
      </p:sp>
    </p:spTree>
    <p:extLst>
      <p:ext uri="{BB962C8B-B14F-4D97-AF65-F5344CB8AC3E}">
        <p14:creationId xmlns:p14="http://schemas.microsoft.com/office/powerpoint/2010/main" val="1661551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rIns="45720"/>
          <a:lstStyle/>
          <a:p>
            <a:fld id="{600CBFCC-E1FF-473E-BF42-70E7405CF173}" type="slidenum">
              <a:rPr lang="tr-TR" smtClean="0"/>
              <a:t>‹#›</a:t>
            </a:fld>
            <a:endParaRPr lang="tr-TR"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27.03.2019</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dirty="0"/>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27.03.2019</a:t>
            </a:fld>
            <a:endParaRPr lang="tr-TR"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extLst/>
          </a:blip>
          <a:stretch/>
        </a:blip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3C38C329-05C1-44E0-942C-D7A60A7F2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9">
            <a:extLst>
              <a:ext uri="{FF2B5EF4-FFF2-40B4-BE49-F238E27FC236}">
                <a16:creationId xmlns:a16="http://schemas.microsoft.com/office/drawing/2014/main" id="{A40E99DB-69B1-42D9-9A2E-A196302E0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5" name="Rectangle 11">
            <a:extLst>
              <a:ext uri="{FF2B5EF4-FFF2-40B4-BE49-F238E27FC236}">
                <a16:creationId xmlns:a16="http://schemas.microsoft.com/office/drawing/2014/main" id="{60DFF115-119D-479E-9D15-475C47026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chemeClr val="accent6">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3">
            <a:extLst>
              <a:ext uri="{FF2B5EF4-FFF2-40B4-BE49-F238E27FC236}">
                <a16:creationId xmlns:a16="http://schemas.microsoft.com/office/drawing/2014/main" id="{DA98F3A3-687B-4002-93F2-58E8590DC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5">
            <a:extLst>
              <a:ext uri="{FF2B5EF4-FFF2-40B4-BE49-F238E27FC236}">
                <a16:creationId xmlns:a16="http://schemas.microsoft.com/office/drawing/2014/main" id="{27A1367E-049C-45E5-9C32-CC32DCEAE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4174" y="0"/>
            <a:ext cx="9590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a:xfrm>
            <a:off x="1434735" y="-933887"/>
            <a:ext cx="8513100" cy="5117852"/>
          </a:xfrm>
        </p:spPr>
        <p:txBody>
          <a:bodyPr anchor="ctr">
            <a:normAutofit/>
          </a:bodyPr>
          <a:lstStyle/>
          <a:p>
            <a:pPr algn="ctr"/>
            <a:br>
              <a:rPr lang="tr-TR" sz="4800" dirty="0">
                <a:cs typeface="Arial"/>
              </a:rPr>
            </a:br>
            <a:r>
              <a:rPr lang="tr-TR" sz="4800" dirty="0">
                <a:cs typeface="Arial"/>
              </a:rPr>
              <a:t>Physical health </a:t>
            </a:r>
            <a:br>
              <a:rPr lang="tr-TR" sz="4800" dirty="0">
                <a:cs typeface="Arial"/>
              </a:rPr>
            </a:br>
            <a:r>
              <a:rPr lang="tr-TR" sz="4800" dirty="0">
                <a:cs typeface="Arial"/>
              </a:rPr>
              <a:t>and mental illness: </a:t>
            </a:r>
            <a:br>
              <a:rPr lang="tr-TR" sz="4800" dirty="0">
                <a:cs typeface="Arial"/>
              </a:rPr>
            </a:br>
            <a:r>
              <a:rPr lang="tr-TR" sz="4800" dirty="0">
                <a:cs typeface="Arial"/>
              </a:rPr>
              <a:t>giving a voice to consumers</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a:xfrm>
            <a:off x="2799890" y="6290999"/>
            <a:ext cx="7400781" cy="923030"/>
          </a:xfrm>
        </p:spPr>
        <p:txBody>
          <a:bodyPr vert="horz" lIns="91440" tIns="0" rIns="91440" bIns="45720" rtlCol="0" anchor="b">
            <a:noAutofit/>
          </a:bodyPr>
          <a:lstStyle/>
          <a:p>
            <a:r>
              <a:rPr lang="en-AU" sz="900" b="1" dirty="0">
                <a:cs typeface="Arial"/>
              </a:rPr>
              <a:t>Dr Katherine Moss</a:t>
            </a:r>
          </a:p>
          <a:p>
            <a:r>
              <a:rPr lang="en-AU" sz="900" dirty="0">
                <a:cs typeface="Arial"/>
              </a:rPr>
              <a:t>Advanced Trainee in Forensic Psychiatry, The Park Centre for Mental Health</a:t>
            </a:r>
          </a:p>
          <a:p>
            <a:r>
              <a:rPr lang="en-AU" sz="900" dirty="0">
                <a:cs typeface="Arial"/>
              </a:rPr>
              <a:t>Researcher, Queensland Centre for Mental Health Research</a:t>
            </a:r>
          </a:p>
          <a:p>
            <a:r>
              <a:rPr lang="en-AU" sz="900" dirty="0">
                <a:cs typeface="Arial"/>
              </a:rPr>
              <a:t>B.Phty (Hons) MBBS (Hons)</a:t>
            </a:r>
          </a:p>
          <a:p>
            <a:endParaRPr lang="tr-TR" sz="2400" dirty="0">
              <a:cs typeface="Arial"/>
            </a:endParaRPr>
          </a:p>
        </p:txBody>
      </p:sp>
      <p:sp>
        <p:nvSpPr>
          <p:cNvPr id="21" name="Rectangle 17">
            <a:extLst>
              <a:ext uri="{FF2B5EF4-FFF2-40B4-BE49-F238E27FC236}">
                <a16:creationId xmlns:a16="http://schemas.microsoft.com/office/drawing/2014/main" id="{7E1CAA8C-D8F1-4D3B-87B4-4B17F3E28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45674" y="0"/>
            <a:ext cx="27432" cy="685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21" descr="A picture containing text&#10;&#10;Description generated with high confidence">
            <a:extLst>
              <a:ext uri="{FF2B5EF4-FFF2-40B4-BE49-F238E27FC236}">
                <a16:creationId xmlns:a16="http://schemas.microsoft.com/office/drawing/2014/main" id="{47F70AAC-D050-4328-8CAC-5C8A84D868CA}"/>
              </a:ext>
            </a:extLst>
          </p:cNvPr>
          <p:cNvPicPr>
            <a:picLocks noChangeAspect="1"/>
          </p:cNvPicPr>
          <p:nvPr/>
        </p:nvPicPr>
        <p:blipFill>
          <a:blip r:embed="rId5"/>
          <a:stretch>
            <a:fillRect/>
          </a:stretch>
        </p:blipFill>
        <p:spPr>
          <a:xfrm>
            <a:off x="1591733" y="4152448"/>
            <a:ext cx="3778738" cy="1953657"/>
          </a:xfrm>
          <a:prstGeom prst="rect">
            <a:avLst/>
          </a:prstGeom>
        </p:spPr>
      </p:pic>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C5A4-1B7D-4689-ADC3-EB1EE9434F4E}"/>
              </a:ext>
            </a:extLst>
          </p:cNvPr>
          <p:cNvSpPr>
            <a:spLocks noGrp="1"/>
          </p:cNvSpPr>
          <p:nvPr>
            <p:ph type="title"/>
          </p:nvPr>
        </p:nvSpPr>
        <p:spPr/>
        <p:txBody>
          <a:bodyPr/>
          <a:lstStyle/>
          <a:p>
            <a:r>
              <a:rPr lang="en-US" dirty="0">
                <a:cs typeface="Arial"/>
              </a:rPr>
              <a:t>Physical activity questionnaire using TDF</a:t>
            </a:r>
            <a:endParaRPr lang="en-US" dirty="0"/>
          </a:p>
        </p:txBody>
      </p:sp>
      <p:sp>
        <p:nvSpPr>
          <p:cNvPr id="4" name="TextBox 3">
            <a:extLst>
              <a:ext uri="{FF2B5EF4-FFF2-40B4-BE49-F238E27FC236}">
                <a16:creationId xmlns:a16="http://schemas.microsoft.com/office/drawing/2014/main" id="{8CD639BD-8F19-41C2-AC34-FB99604ABBA0}"/>
              </a:ext>
            </a:extLst>
          </p:cNvPr>
          <p:cNvSpPr txBox="1"/>
          <p:nvPr/>
        </p:nvSpPr>
        <p:spPr>
          <a:xfrm rot="-10800000" flipV="1">
            <a:off x="8296275" y="6304121"/>
            <a:ext cx="3057525" cy="40011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Taylor et al. </a:t>
            </a:r>
            <a:r>
              <a:rPr lang="en-US" sz="1000" i="1" dirty="0"/>
              <a:t>International Journal of Behavioural Nutrition and Physical Activity</a:t>
            </a:r>
            <a:r>
              <a:rPr lang="en-US" sz="1000" dirty="0"/>
              <a:t> (2013) 10:74.</a:t>
            </a:r>
            <a:endParaRPr lang="en-US" sz="1000" dirty="0">
              <a:cs typeface="Arial"/>
            </a:endParaRPr>
          </a:p>
        </p:txBody>
      </p:sp>
      <p:pic>
        <p:nvPicPr>
          <p:cNvPr id="9" name="Picture 9" descr="A screenshot of a social media post&#10;&#10;Description generated with very high confidence">
            <a:extLst>
              <a:ext uri="{FF2B5EF4-FFF2-40B4-BE49-F238E27FC236}">
                <a16:creationId xmlns:a16="http://schemas.microsoft.com/office/drawing/2014/main" id="{668A1C58-DE58-47F9-8B14-9A339B70DC26}"/>
              </a:ext>
            </a:extLst>
          </p:cNvPr>
          <p:cNvPicPr>
            <a:picLocks noGrp="1" noChangeAspect="1"/>
          </p:cNvPicPr>
          <p:nvPr>
            <p:ph idx="1"/>
          </p:nvPr>
        </p:nvPicPr>
        <p:blipFill>
          <a:blip r:embed="rId3"/>
          <a:stretch>
            <a:fillRect/>
          </a:stretch>
        </p:blipFill>
        <p:spPr>
          <a:xfrm>
            <a:off x="2342964" y="1490141"/>
            <a:ext cx="5228809" cy="5245603"/>
          </a:xfrm>
          <a:prstGeom prst="rect">
            <a:avLst/>
          </a:prstGeom>
        </p:spPr>
      </p:pic>
    </p:spTree>
    <p:extLst>
      <p:ext uri="{BB962C8B-B14F-4D97-AF65-F5344CB8AC3E}">
        <p14:creationId xmlns:p14="http://schemas.microsoft.com/office/powerpoint/2010/main" val="2804250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93A4-297D-49F5-A2CC-C0E1C7E20CA4}"/>
              </a:ext>
            </a:extLst>
          </p:cNvPr>
          <p:cNvSpPr>
            <a:spLocks noGrp="1"/>
          </p:cNvSpPr>
          <p:nvPr>
            <p:ph type="title"/>
          </p:nvPr>
        </p:nvSpPr>
        <p:spPr/>
        <p:txBody>
          <a:bodyPr/>
          <a:lstStyle/>
          <a:p>
            <a:r>
              <a:rPr lang="en-US" dirty="0">
                <a:cs typeface="Arial"/>
              </a:rPr>
              <a:t>Research Project</a:t>
            </a:r>
            <a:endParaRPr lang="en-US" dirty="0"/>
          </a:p>
        </p:txBody>
      </p:sp>
      <p:sp>
        <p:nvSpPr>
          <p:cNvPr id="3" name="Content Placeholder 2">
            <a:extLst>
              <a:ext uri="{FF2B5EF4-FFF2-40B4-BE49-F238E27FC236}">
                <a16:creationId xmlns:a16="http://schemas.microsoft.com/office/drawing/2014/main" id="{41D0BE77-F22A-4E1E-B95D-A6037E16B543}"/>
              </a:ext>
            </a:extLst>
          </p:cNvPr>
          <p:cNvSpPr>
            <a:spLocks noGrp="1"/>
          </p:cNvSpPr>
          <p:nvPr>
            <p:ph idx="1"/>
          </p:nvPr>
        </p:nvSpPr>
        <p:spPr/>
        <p:txBody>
          <a:bodyPr>
            <a:normAutofit fontScale="92500" lnSpcReduction="20000"/>
          </a:bodyPr>
          <a:lstStyle/>
          <a:p>
            <a:pPr marL="0" indent="0">
              <a:buNone/>
            </a:pPr>
            <a:endParaRPr lang="en-AU" dirty="0">
              <a:cs typeface="Arial"/>
            </a:endParaRPr>
          </a:p>
          <a:p>
            <a:pPr marL="344170" indent="-344170"/>
            <a:r>
              <a:rPr lang="en-AU" dirty="0">
                <a:cs typeface="Arial"/>
              </a:rPr>
              <a:t>Phase 1 – collection of data to inform the current health status and current physical activity levels of patients</a:t>
            </a:r>
            <a:endParaRPr lang="en-US" dirty="0">
              <a:cs typeface="Arial"/>
            </a:endParaRPr>
          </a:p>
          <a:p>
            <a:pPr marL="344170" indent="-344170"/>
            <a:r>
              <a:rPr lang="en-AU" dirty="0">
                <a:solidFill>
                  <a:schemeClr val="tx2">
                    <a:lumMod val="50000"/>
                  </a:schemeClr>
                </a:solidFill>
                <a:cs typeface="Arial"/>
              </a:rPr>
              <a:t>Phase 2 – collection of data to inform physical activity intervention (physical activity questionnaire, semi-structured interview)</a:t>
            </a:r>
            <a:endParaRPr lang="en-US" dirty="0">
              <a:solidFill>
                <a:schemeClr val="tx2">
                  <a:lumMod val="50000"/>
                </a:schemeClr>
              </a:solidFill>
              <a:cs typeface="Arial"/>
            </a:endParaRPr>
          </a:p>
          <a:p>
            <a:pPr marL="344170" indent="-344170"/>
            <a:r>
              <a:rPr lang="en-AU" dirty="0">
                <a:cs typeface="Arial"/>
              </a:rPr>
              <a:t>Phase 3 – co-design and implementation of a physical activity intervention and evaluation (this will include a wait list control design)</a:t>
            </a:r>
            <a:endParaRPr lang="en-US" dirty="0">
              <a:cs typeface="Arial"/>
            </a:endParaRPr>
          </a:p>
          <a:p>
            <a:pPr marL="344170" indent="-344170"/>
            <a:r>
              <a:rPr lang="en-AU" dirty="0">
                <a:cs typeface="Arial"/>
              </a:rPr>
              <a:t>Longer term plan – ongoing assessment of physical activity levels, physical health outcomes and implementation strategies over time</a:t>
            </a:r>
            <a:endParaRPr lang="en-US" dirty="0">
              <a:cs typeface="Arial"/>
            </a:endParaRPr>
          </a:p>
          <a:p>
            <a:pPr marL="344170" indent="-344170"/>
            <a:endParaRPr lang="en-US" dirty="0">
              <a:cs typeface="Arial"/>
            </a:endParaRPr>
          </a:p>
        </p:txBody>
      </p:sp>
      <p:pic>
        <p:nvPicPr>
          <p:cNvPr id="4" name="Picture 4" descr="A close up of text on a white background&#10;&#10;Description generated with high confidence">
            <a:extLst>
              <a:ext uri="{FF2B5EF4-FFF2-40B4-BE49-F238E27FC236}">
                <a16:creationId xmlns:a16="http://schemas.microsoft.com/office/drawing/2014/main" id="{962D1014-5525-4876-8BB4-2C21A8D675B3}"/>
              </a:ext>
            </a:extLst>
          </p:cNvPr>
          <p:cNvPicPr>
            <a:picLocks noChangeAspect="1"/>
          </p:cNvPicPr>
          <p:nvPr/>
        </p:nvPicPr>
        <p:blipFill>
          <a:blip r:embed="rId3"/>
          <a:stretch>
            <a:fillRect/>
          </a:stretch>
        </p:blipFill>
        <p:spPr>
          <a:xfrm>
            <a:off x="1410023" y="2368092"/>
            <a:ext cx="1028700" cy="1114425"/>
          </a:xfrm>
          <a:prstGeom prst="rect">
            <a:avLst/>
          </a:prstGeom>
        </p:spPr>
      </p:pic>
      <p:pic>
        <p:nvPicPr>
          <p:cNvPr id="6" name="Picture 6" descr="A close up of text on a white background&#10;&#10;Description generated with high confidence">
            <a:extLst>
              <a:ext uri="{FF2B5EF4-FFF2-40B4-BE49-F238E27FC236}">
                <a16:creationId xmlns:a16="http://schemas.microsoft.com/office/drawing/2014/main" id="{FE54A1E8-1E19-4B22-9367-24FF2D67AB35}"/>
              </a:ext>
            </a:extLst>
          </p:cNvPr>
          <p:cNvPicPr>
            <a:picLocks noChangeAspect="1"/>
          </p:cNvPicPr>
          <p:nvPr/>
        </p:nvPicPr>
        <p:blipFill>
          <a:blip r:embed="rId3"/>
          <a:stretch>
            <a:fillRect/>
          </a:stretch>
        </p:blipFill>
        <p:spPr>
          <a:xfrm>
            <a:off x="1410023" y="3491719"/>
            <a:ext cx="1028700" cy="1114425"/>
          </a:xfrm>
          <a:prstGeom prst="rect">
            <a:avLst/>
          </a:prstGeom>
        </p:spPr>
      </p:pic>
      <p:pic>
        <p:nvPicPr>
          <p:cNvPr id="8" name="Picture 8" descr="A close up of text on a white background&#10;&#10;Description generated with high confidence">
            <a:extLst>
              <a:ext uri="{FF2B5EF4-FFF2-40B4-BE49-F238E27FC236}">
                <a16:creationId xmlns:a16="http://schemas.microsoft.com/office/drawing/2014/main" id="{FDE8291A-C72C-4F67-A6C5-E5AD6B3C0D60}"/>
              </a:ext>
            </a:extLst>
          </p:cNvPr>
          <p:cNvPicPr>
            <a:picLocks noChangeAspect="1"/>
          </p:cNvPicPr>
          <p:nvPr/>
        </p:nvPicPr>
        <p:blipFill>
          <a:blip r:embed="rId3"/>
          <a:stretch>
            <a:fillRect/>
          </a:stretch>
        </p:blipFill>
        <p:spPr>
          <a:xfrm>
            <a:off x="1410023" y="4615346"/>
            <a:ext cx="1028700" cy="1114425"/>
          </a:xfrm>
          <a:prstGeom prst="rect">
            <a:avLst/>
          </a:prstGeom>
        </p:spPr>
      </p:pic>
    </p:spTree>
    <p:extLst>
      <p:ext uri="{BB962C8B-B14F-4D97-AF65-F5344CB8AC3E}">
        <p14:creationId xmlns:p14="http://schemas.microsoft.com/office/powerpoint/2010/main" val="1650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9A4-2A48-4D9F-855B-C1C06F50A70B}"/>
              </a:ext>
            </a:extLst>
          </p:cNvPr>
          <p:cNvSpPr>
            <a:spLocks noGrp="1"/>
          </p:cNvSpPr>
          <p:nvPr>
            <p:ph type="title"/>
          </p:nvPr>
        </p:nvSpPr>
        <p:spPr/>
        <p:txBody>
          <a:bodyPr/>
          <a:lstStyle/>
          <a:p>
            <a:r>
              <a:rPr lang="en-US" dirty="0">
                <a:cs typeface="Arial"/>
              </a:rPr>
              <a:t>Physical Activity Questionnaire</a:t>
            </a:r>
          </a:p>
        </p:txBody>
      </p:sp>
      <p:pic>
        <p:nvPicPr>
          <p:cNvPr id="7" name="Picture 7" descr="A screenshot of a social media post&#10;&#10;Description generated with very high confidence">
            <a:extLst>
              <a:ext uri="{FF2B5EF4-FFF2-40B4-BE49-F238E27FC236}">
                <a16:creationId xmlns:a16="http://schemas.microsoft.com/office/drawing/2014/main" id="{E5B75AB4-2C20-4542-B7E4-71531D515F73}"/>
              </a:ext>
            </a:extLst>
          </p:cNvPr>
          <p:cNvPicPr>
            <a:picLocks noGrp="1" noChangeAspect="1"/>
          </p:cNvPicPr>
          <p:nvPr>
            <p:ph sz="half" idx="2"/>
          </p:nvPr>
        </p:nvPicPr>
        <p:blipFill>
          <a:blip r:embed="rId3"/>
          <a:stretch>
            <a:fillRect/>
          </a:stretch>
        </p:blipFill>
        <p:spPr>
          <a:xfrm>
            <a:off x="1298917" y="410872"/>
            <a:ext cx="2797033" cy="6150326"/>
          </a:xfrm>
          <a:prstGeom prst="rect">
            <a:avLst/>
          </a:prstGeom>
        </p:spPr>
      </p:pic>
      <p:sp>
        <p:nvSpPr>
          <p:cNvPr id="6" name="Content Placeholder 5">
            <a:extLst>
              <a:ext uri="{FF2B5EF4-FFF2-40B4-BE49-F238E27FC236}">
                <a16:creationId xmlns:a16="http://schemas.microsoft.com/office/drawing/2014/main" id="{C10E1B7D-DE08-4334-A87F-A56B58F29EA2}"/>
              </a:ext>
            </a:extLst>
          </p:cNvPr>
          <p:cNvSpPr>
            <a:spLocks noGrp="1"/>
          </p:cNvSpPr>
          <p:nvPr>
            <p:ph sz="quarter" idx="4"/>
          </p:nvPr>
        </p:nvSpPr>
        <p:spPr>
          <a:xfrm>
            <a:off x="4534282" y="1893412"/>
            <a:ext cx="6272782" cy="4961799"/>
          </a:xfrm>
        </p:spPr>
        <p:txBody>
          <a:bodyPr vert="horz" lIns="91440" tIns="45720" rIns="91440" bIns="45720" rtlCol="0" anchor="t">
            <a:normAutofit fontScale="92500" lnSpcReduction="20000"/>
          </a:bodyPr>
          <a:lstStyle/>
          <a:p>
            <a:pPr marL="344170" indent="-344170"/>
            <a:r>
              <a:rPr lang="en-US" dirty="0">
                <a:cs typeface="Arial" panose="020B0604020202020204"/>
              </a:rPr>
              <a:t>Based on the Theoretical Domains Framework</a:t>
            </a:r>
            <a:endParaRPr lang="en-US" dirty="0"/>
          </a:p>
          <a:p>
            <a:pPr marL="795020" lvl="1" indent="-337820"/>
            <a:r>
              <a:rPr lang="en-US" dirty="0">
                <a:cs typeface="Arial" panose="020B0604020202020204"/>
              </a:rPr>
              <a:t>Knowledge</a:t>
            </a:r>
          </a:p>
          <a:p>
            <a:pPr marL="795020" lvl="1" indent="-337820"/>
            <a:r>
              <a:rPr lang="en-US" dirty="0">
                <a:cs typeface="Arial" panose="020B0604020202020204"/>
              </a:rPr>
              <a:t>Environmental context and resources</a:t>
            </a:r>
          </a:p>
          <a:p>
            <a:pPr marL="795020" lvl="1" indent="-337820"/>
            <a:r>
              <a:rPr lang="en-US" dirty="0">
                <a:cs typeface="Arial" panose="020B0604020202020204"/>
              </a:rPr>
              <a:t>Motivation and goals</a:t>
            </a:r>
          </a:p>
          <a:p>
            <a:pPr marL="795020" lvl="1" indent="-337820"/>
            <a:r>
              <a:rPr lang="en-US" dirty="0">
                <a:cs typeface="Arial" panose="020B0604020202020204"/>
              </a:rPr>
              <a:t>Beliefs and capabilities</a:t>
            </a:r>
          </a:p>
          <a:p>
            <a:pPr marL="795020" lvl="1" indent="-337820"/>
            <a:r>
              <a:rPr lang="en-US" dirty="0">
                <a:cs typeface="Arial" panose="020B0604020202020204"/>
              </a:rPr>
              <a:t>Skills</a:t>
            </a:r>
          </a:p>
          <a:p>
            <a:pPr marL="795020" lvl="1" indent="-337820"/>
            <a:r>
              <a:rPr lang="en-US" dirty="0">
                <a:cs typeface="Arial" panose="020B0604020202020204"/>
              </a:rPr>
              <a:t>Emotion</a:t>
            </a:r>
          </a:p>
          <a:p>
            <a:pPr marL="795020" lvl="1" indent="-337820"/>
            <a:r>
              <a:rPr lang="en-US" dirty="0">
                <a:cs typeface="Arial" panose="020B0604020202020204"/>
              </a:rPr>
              <a:t>Social Influences</a:t>
            </a:r>
          </a:p>
          <a:p>
            <a:pPr marL="795020" lvl="1" indent="-337820"/>
            <a:r>
              <a:rPr lang="en-US" dirty="0">
                <a:cs typeface="Arial" panose="020B0604020202020204"/>
              </a:rPr>
              <a:t>Beliefs about consequences</a:t>
            </a:r>
          </a:p>
          <a:p>
            <a:pPr marL="795020" lvl="1" indent="-337820"/>
            <a:r>
              <a:rPr lang="en-US" dirty="0">
                <a:cs typeface="Arial" panose="020B0604020202020204"/>
              </a:rPr>
              <a:t>Action planning</a:t>
            </a:r>
          </a:p>
          <a:p>
            <a:pPr marL="795020" lvl="1" indent="-337820"/>
            <a:r>
              <a:rPr lang="en-US" dirty="0">
                <a:cs typeface="Arial" panose="020B0604020202020204"/>
              </a:rPr>
              <a:t>Coping planning</a:t>
            </a:r>
          </a:p>
          <a:p>
            <a:pPr marL="795020" lvl="1" indent="-337820"/>
            <a:r>
              <a:rPr lang="en-US" dirty="0">
                <a:cs typeface="Arial" panose="020B0604020202020204"/>
              </a:rPr>
              <a:t>Goal conflict</a:t>
            </a:r>
          </a:p>
          <a:p>
            <a:pPr marL="344170" indent="-344170"/>
            <a:endParaRPr lang="en-US" dirty="0">
              <a:cs typeface="Arial" panose="020B0604020202020204"/>
            </a:endParaRPr>
          </a:p>
        </p:txBody>
      </p:sp>
    </p:spTree>
    <p:extLst>
      <p:ext uri="{BB962C8B-B14F-4D97-AF65-F5344CB8AC3E}">
        <p14:creationId xmlns:p14="http://schemas.microsoft.com/office/powerpoint/2010/main" val="546468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C1DA4-2736-4C67-BC4D-02F134432266}"/>
              </a:ext>
            </a:extLst>
          </p:cNvPr>
          <p:cNvSpPr>
            <a:spLocks noGrp="1"/>
          </p:cNvSpPr>
          <p:nvPr>
            <p:ph type="title"/>
          </p:nvPr>
        </p:nvSpPr>
        <p:spPr/>
        <p:txBody>
          <a:bodyPr/>
          <a:lstStyle/>
          <a:p>
            <a:r>
              <a:rPr lang="en-US" dirty="0">
                <a:cs typeface="Arial"/>
              </a:rPr>
              <a:t>Interview Questions</a:t>
            </a:r>
            <a:endParaRPr lang="en-US" dirty="0"/>
          </a:p>
        </p:txBody>
      </p:sp>
      <p:pic>
        <p:nvPicPr>
          <p:cNvPr id="7" name="Picture 7" descr="A screenshot of a social media post&#10;&#10;Description generated with very high confidence">
            <a:extLst>
              <a:ext uri="{FF2B5EF4-FFF2-40B4-BE49-F238E27FC236}">
                <a16:creationId xmlns:a16="http://schemas.microsoft.com/office/drawing/2014/main" id="{1DAD8E44-B3D1-43E8-92AF-0C29B55054F7}"/>
              </a:ext>
            </a:extLst>
          </p:cNvPr>
          <p:cNvPicPr>
            <a:picLocks noGrp="1" noChangeAspect="1"/>
          </p:cNvPicPr>
          <p:nvPr>
            <p:ph sz="half" idx="2"/>
          </p:nvPr>
        </p:nvPicPr>
        <p:blipFill>
          <a:blip r:embed="rId2"/>
          <a:stretch>
            <a:fillRect/>
          </a:stretch>
        </p:blipFill>
        <p:spPr>
          <a:xfrm>
            <a:off x="1516109" y="472656"/>
            <a:ext cx="3989624" cy="5923785"/>
          </a:xfrm>
          <a:prstGeom prst="rect">
            <a:avLst/>
          </a:prstGeom>
        </p:spPr>
      </p:pic>
      <p:sp>
        <p:nvSpPr>
          <p:cNvPr id="6" name="Content Placeholder 5">
            <a:extLst>
              <a:ext uri="{FF2B5EF4-FFF2-40B4-BE49-F238E27FC236}">
                <a16:creationId xmlns:a16="http://schemas.microsoft.com/office/drawing/2014/main" id="{07C14D74-C13F-4FC2-BC16-68A0F4AAC3BF}"/>
              </a:ext>
            </a:extLst>
          </p:cNvPr>
          <p:cNvSpPr>
            <a:spLocks noGrp="1"/>
          </p:cNvSpPr>
          <p:nvPr>
            <p:ph sz="quarter" idx="4"/>
          </p:nvPr>
        </p:nvSpPr>
        <p:spPr/>
        <p:txBody>
          <a:bodyPr vert="horz" lIns="91440" tIns="45720" rIns="91440" bIns="45720" rtlCol="0" anchor="t">
            <a:normAutofit/>
          </a:bodyPr>
          <a:lstStyle/>
          <a:p>
            <a:pPr marL="344170" indent="-344170"/>
            <a:r>
              <a:rPr lang="en-US" dirty="0">
                <a:cs typeface="Arial" panose="020B0604020202020204"/>
              </a:rPr>
              <a:t>To provide further information</a:t>
            </a:r>
            <a:endParaRPr lang="en-US" dirty="0"/>
          </a:p>
          <a:p>
            <a:pPr marL="344170" indent="-344170"/>
            <a:r>
              <a:rPr lang="en-US" dirty="0">
                <a:cs typeface="Arial" panose="020B0604020202020204"/>
              </a:rPr>
              <a:t>15-20 minutes</a:t>
            </a:r>
          </a:p>
          <a:p>
            <a:pPr marL="344170" indent="-344170"/>
            <a:endParaRPr lang="en-US" dirty="0">
              <a:cs typeface="Arial" panose="020B0604020202020204"/>
            </a:endParaRPr>
          </a:p>
        </p:txBody>
      </p:sp>
    </p:spTree>
    <p:extLst>
      <p:ext uri="{BB962C8B-B14F-4D97-AF65-F5344CB8AC3E}">
        <p14:creationId xmlns:p14="http://schemas.microsoft.com/office/powerpoint/2010/main" val="3943963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F43F3-42EC-4A71-9352-70151A3FB767}"/>
              </a:ext>
            </a:extLst>
          </p:cNvPr>
          <p:cNvSpPr>
            <a:spLocks noGrp="1"/>
          </p:cNvSpPr>
          <p:nvPr>
            <p:ph type="title"/>
          </p:nvPr>
        </p:nvSpPr>
        <p:spPr/>
        <p:txBody>
          <a:bodyPr/>
          <a:lstStyle/>
          <a:p>
            <a:r>
              <a:rPr lang="en-US" dirty="0">
                <a:cs typeface="Arial"/>
              </a:rPr>
              <a:t>Preliminary findings</a:t>
            </a:r>
            <a:endParaRPr lang="en-US" dirty="0"/>
          </a:p>
        </p:txBody>
      </p:sp>
    </p:spTree>
    <p:extLst>
      <p:ext uri="{BB962C8B-B14F-4D97-AF65-F5344CB8AC3E}">
        <p14:creationId xmlns:p14="http://schemas.microsoft.com/office/powerpoint/2010/main" val="2683776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CED23-4C00-4659-9BBD-0BDDDF589947}"/>
              </a:ext>
            </a:extLst>
          </p:cNvPr>
          <p:cNvSpPr>
            <a:spLocks noGrp="1"/>
          </p:cNvSpPr>
          <p:nvPr>
            <p:ph type="title"/>
          </p:nvPr>
        </p:nvSpPr>
        <p:spPr/>
        <p:txBody>
          <a:bodyPr/>
          <a:lstStyle/>
          <a:p>
            <a:r>
              <a:rPr lang="en-US" dirty="0">
                <a:cs typeface="Arial"/>
              </a:rPr>
              <a:t>Knowledge</a:t>
            </a:r>
            <a:endParaRPr lang="en-US" dirty="0"/>
          </a:p>
        </p:txBody>
      </p:sp>
      <p:sp>
        <p:nvSpPr>
          <p:cNvPr id="3" name="Content Placeholder 2">
            <a:extLst>
              <a:ext uri="{FF2B5EF4-FFF2-40B4-BE49-F238E27FC236}">
                <a16:creationId xmlns:a16="http://schemas.microsoft.com/office/drawing/2014/main" id="{CF56E09F-DF07-428A-BDD8-3762C32731D2}"/>
              </a:ext>
            </a:extLst>
          </p:cNvPr>
          <p:cNvSpPr>
            <a:spLocks noGrp="1"/>
          </p:cNvSpPr>
          <p:nvPr>
            <p:ph idx="1"/>
          </p:nvPr>
        </p:nvSpPr>
        <p:spPr/>
        <p:txBody>
          <a:bodyPr/>
          <a:lstStyle/>
          <a:p>
            <a:pPr marL="344170" indent="-344170"/>
            <a:r>
              <a:rPr lang="en-US" dirty="0">
                <a:cs typeface="Arial" panose="020B0604020202020204"/>
              </a:rPr>
              <a:t>90% of patients believed that exercise was important, one was unsure</a:t>
            </a:r>
          </a:p>
          <a:p>
            <a:pPr marL="795020" lvl="1" indent="-337820"/>
            <a:r>
              <a:rPr lang="en-US" dirty="0">
                <a:cs typeface="Arial" panose="020B0604020202020204"/>
              </a:rPr>
              <a:t>"exercise...keeps your body and mind in sync with each other"</a:t>
            </a:r>
          </a:p>
          <a:p>
            <a:pPr marL="795020" lvl="1" indent="-337820"/>
            <a:r>
              <a:rPr lang="en-US" dirty="0">
                <a:cs typeface="Arial" panose="020B0604020202020204"/>
              </a:rPr>
              <a:t>"helps overall to keep you healthy mentally and physically...reduce waist line...reduce heart disease"</a:t>
            </a:r>
          </a:p>
          <a:p>
            <a:pPr marL="344170" indent="-344170"/>
            <a:r>
              <a:rPr lang="en-US" dirty="0">
                <a:cs typeface="Arial" panose="020B0604020202020204"/>
              </a:rPr>
              <a:t>70% of patients thought they should be exercising around 30-60 minutes per day</a:t>
            </a:r>
          </a:p>
        </p:txBody>
      </p:sp>
    </p:spTree>
    <p:extLst>
      <p:ext uri="{BB962C8B-B14F-4D97-AF65-F5344CB8AC3E}">
        <p14:creationId xmlns:p14="http://schemas.microsoft.com/office/powerpoint/2010/main" val="2659860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6A3ED-0F91-4222-B228-ABBB510BCA20}"/>
              </a:ext>
            </a:extLst>
          </p:cNvPr>
          <p:cNvSpPr>
            <a:spLocks noGrp="1"/>
          </p:cNvSpPr>
          <p:nvPr>
            <p:ph type="title"/>
          </p:nvPr>
        </p:nvSpPr>
        <p:spPr/>
        <p:txBody>
          <a:bodyPr/>
          <a:lstStyle/>
          <a:p>
            <a:r>
              <a:rPr lang="en-US" dirty="0">
                <a:cs typeface="Arial"/>
              </a:rPr>
              <a:t>Environmental context and resources</a:t>
            </a:r>
            <a:endParaRPr lang="en-US" dirty="0"/>
          </a:p>
        </p:txBody>
      </p:sp>
      <p:sp>
        <p:nvSpPr>
          <p:cNvPr id="3" name="Content Placeholder 2">
            <a:extLst>
              <a:ext uri="{FF2B5EF4-FFF2-40B4-BE49-F238E27FC236}">
                <a16:creationId xmlns:a16="http://schemas.microsoft.com/office/drawing/2014/main" id="{7A31F6ED-FBDD-4210-AAA2-7D06AF2C13D3}"/>
              </a:ext>
            </a:extLst>
          </p:cNvPr>
          <p:cNvSpPr>
            <a:spLocks noGrp="1"/>
          </p:cNvSpPr>
          <p:nvPr>
            <p:ph idx="1"/>
          </p:nvPr>
        </p:nvSpPr>
        <p:spPr>
          <a:xfrm>
            <a:off x="4852636" y="2155597"/>
            <a:ext cx="5717503" cy="3997828"/>
          </a:xfrm>
        </p:spPr>
        <p:txBody>
          <a:bodyPr>
            <a:normAutofit lnSpcReduction="10000"/>
          </a:bodyPr>
          <a:lstStyle/>
          <a:p>
            <a:pPr marL="344170" indent="-344170"/>
            <a:r>
              <a:rPr lang="en-US" dirty="0">
                <a:cs typeface="Arial"/>
              </a:rPr>
              <a:t>8/10 acknowledged that there were facilities available to help them do physical activity</a:t>
            </a:r>
            <a:endParaRPr lang="en-US" dirty="0"/>
          </a:p>
          <a:p>
            <a:pPr marL="344170" indent="-344170"/>
            <a:r>
              <a:rPr lang="en-US" dirty="0">
                <a:cs typeface="Arial"/>
              </a:rPr>
              <a:t>2/10 reported that there was no where for them to do physical activity</a:t>
            </a:r>
          </a:p>
          <a:p>
            <a:pPr marL="795020" lvl="1" indent="-337820"/>
            <a:r>
              <a:rPr lang="en-US" dirty="0">
                <a:cs typeface="Arial"/>
              </a:rPr>
              <a:t>Both these patients were not restricted with regards to ground leave</a:t>
            </a:r>
          </a:p>
          <a:p>
            <a:pPr marL="344170" indent="-344170"/>
            <a:r>
              <a:rPr lang="en-US" dirty="0">
                <a:cs typeface="Arial"/>
              </a:rPr>
              <a:t>3/10 reported that the high secure unit was not very attractive and said that it puts them off doing physical activity</a:t>
            </a:r>
            <a:endParaRPr lang="en-US" dirty="0"/>
          </a:p>
        </p:txBody>
      </p:sp>
      <p:pic>
        <p:nvPicPr>
          <p:cNvPr id="4" name="Picture 4" descr="A picture containing LEGO, toy&#10;&#10;Description generated with high confidence">
            <a:extLst>
              <a:ext uri="{FF2B5EF4-FFF2-40B4-BE49-F238E27FC236}">
                <a16:creationId xmlns:a16="http://schemas.microsoft.com/office/drawing/2014/main" id="{CE937E91-8C86-4186-89D8-63819E511472}"/>
              </a:ext>
            </a:extLst>
          </p:cNvPr>
          <p:cNvPicPr>
            <a:picLocks noChangeAspect="1"/>
          </p:cNvPicPr>
          <p:nvPr/>
        </p:nvPicPr>
        <p:blipFill>
          <a:blip r:embed="rId2"/>
          <a:stretch>
            <a:fillRect/>
          </a:stretch>
        </p:blipFill>
        <p:spPr>
          <a:xfrm>
            <a:off x="2137070" y="2186164"/>
            <a:ext cx="2057047" cy="1695450"/>
          </a:xfrm>
          <a:prstGeom prst="rect">
            <a:avLst/>
          </a:prstGeom>
        </p:spPr>
      </p:pic>
      <p:pic>
        <p:nvPicPr>
          <p:cNvPr id="6" name="Picture 6" descr="A close up of some grass&#10;&#10;Description generated with high confidence">
            <a:extLst>
              <a:ext uri="{FF2B5EF4-FFF2-40B4-BE49-F238E27FC236}">
                <a16:creationId xmlns:a16="http://schemas.microsoft.com/office/drawing/2014/main" id="{7C1B2B56-5A4E-46E3-B646-2DD13D0DD902}"/>
              </a:ext>
            </a:extLst>
          </p:cNvPr>
          <p:cNvPicPr>
            <a:picLocks noChangeAspect="1"/>
          </p:cNvPicPr>
          <p:nvPr/>
        </p:nvPicPr>
        <p:blipFill>
          <a:blip r:embed="rId3"/>
          <a:stretch>
            <a:fillRect/>
          </a:stretch>
        </p:blipFill>
        <p:spPr>
          <a:xfrm>
            <a:off x="2139597" y="3686940"/>
            <a:ext cx="2051991" cy="2757900"/>
          </a:xfrm>
          <a:prstGeom prst="rect">
            <a:avLst/>
          </a:prstGeom>
        </p:spPr>
      </p:pic>
    </p:spTree>
    <p:extLst>
      <p:ext uri="{BB962C8B-B14F-4D97-AF65-F5344CB8AC3E}">
        <p14:creationId xmlns:p14="http://schemas.microsoft.com/office/powerpoint/2010/main" val="1159227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9FA4C-0231-4980-94AF-F311638907A9}"/>
              </a:ext>
            </a:extLst>
          </p:cNvPr>
          <p:cNvSpPr>
            <a:spLocks noGrp="1"/>
          </p:cNvSpPr>
          <p:nvPr>
            <p:ph type="title"/>
          </p:nvPr>
        </p:nvSpPr>
        <p:spPr/>
        <p:txBody>
          <a:bodyPr/>
          <a:lstStyle/>
          <a:p>
            <a:r>
              <a:rPr lang="en-US" dirty="0">
                <a:cs typeface="Arial"/>
              </a:rPr>
              <a:t>Motivation</a:t>
            </a:r>
            <a:endParaRPr lang="en-US" dirty="0"/>
          </a:p>
        </p:txBody>
      </p:sp>
      <p:sp>
        <p:nvSpPr>
          <p:cNvPr id="3" name="Content Placeholder 2">
            <a:extLst>
              <a:ext uri="{FF2B5EF4-FFF2-40B4-BE49-F238E27FC236}">
                <a16:creationId xmlns:a16="http://schemas.microsoft.com/office/drawing/2014/main" id="{AFC77A60-081E-40BD-987F-B1D73B1CA8F9}"/>
              </a:ext>
            </a:extLst>
          </p:cNvPr>
          <p:cNvSpPr>
            <a:spLocks noGrp="1"/>
          </p:cNvSpPr>
          <p:nvPr>
            <p:ph idx="1"/>
          </p:nvPr>
        </p:nvSpPr>
        <p:spPr/>
        <p:txBody>
          <a:bodyPr/>
          <a:lstStyle/>
          <a:p>
            <a:pPr marL="344170" indent="-344170"/>
            <a:r>
              <a:rPr lang="en-US" dirty="0">
                <a:cs typeface="Arial" panose="020B0604020202020204"/>
              </a:rPr>
              <a:t>5/10 reported feeling motivated to exercise and 7/10 reported that they wanted to do some physical activity</a:t>
            </a:r>
          </a:p>
          <a:p>
            <a:pPr marL="344170" indent="-344170"/>
            <a:r>
              <a:rPr lang="en-US" dirty="0">
                <a:cs typeface="Arial" panose="020B0604020202020204"/>
              </a:rPr>
              <a:t>2/10 reported that they "couldn't be bothered to do physical activity"</a:t>
            </a:r>
          </a:p>
          <a:p>
            <a:pPr marL="795020" lvl="1" indent="-337820"/>
            <a:r>
              <a:rPr lang="en-US" dirty="0">
                <a:cs typeface="Arial" panose="020B0604020202020204"/>
              </a:rPr>
              <a:t>Of these – one cited issues with sedation relating to medication and one had physical injuries </a:t>
            </a:r>
          </a:p>
          <a:p>
            <a:pPr marL="795020" lvl="1" indent="-337820"/>
            <a:endParaRPr lang="en-US" dirty="0">
              <a:cs typeface="Arial" panose="020B0604020202020204"/>
            </a:endParaRPr>
          </a:p>
        </p:txBody>
      </p:sp>
    </p:spTree>
    <p:extLst>
      <p:ext uri="{BB962C8B-B14F-4D97-AF65-F5344CB8AC3E}">
        <p14:creationId xmlns:p14="http://schemas.microsoft.com/office/powerpoint/2010/main" val="3799739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84F-4B31-4E5B-979F-04B5A7B6177B}"/>
              </a:ext>
            </a:extLst>
          </p:cNvPr>
          <p:cNvSpPr>
            <a:spLocks noGrp="1"/>
          </p:cNvSpPr>
          <p:nvPr>
            <p:ph type="title"/>
          </p:nvPr>
        </p:nvSpPr>
        <p:spPr/>
        <p:txBody>
          <a:bodyPr/>
          <a:lstStyle/>
          <a:p>
            <a:r>
              <a:rPr lang="en-US" dirty="0">
                <a:cs typeface="Arial"/>
              </a:rPr>
              <a:t>Exercise preference/goals</a:t>
            </a:r>
            <a:endParaRPr lang="en-US" dirty="0"/>
          </a:p>
        </p:txBody>
      </p:sp>
      <p:sp>
        <p:nvSpPr>
          <p:cNvPr id="3" name="Content Placeholder 2">
            <a:extLst>
              <a:ext uri="{FF2B5EF4-FFF2-40B4-BE49-F238E27FC236}">
                <a16:creationId xmlns:a16="http://schemas.microsoft.com/office/drawing/2014/main" id="{1DCF3690-0543-43C8-94C9-C5D115188E8B}"/>
              </a:ext>
            </a:extLst>
          </p:cNvPr>
          <p:cNvSpPr>
            <a:spLocks noGrp="1"/>
          </p:cNvSpPr>
          <p:nvPr>
            <p:ph idx="1"/>
          </p:nvPr>
        </p:nvSpPr>
        <p:spPr/>
        <p:txBody>
          <a:bodyPr>
            <a:normAutofit fontScale="92500" lnSpcReduction="10000"/>
          </a:bodyPr>
          <a:lstStyle/>
          <a:p>
            <a:pPr marL="344170" indent="-344170"/>
            <a:r>
              <a:rPr lang="en-US" dirty="0">
                <a:cs typeface="Arial" panose="020B0604020202020204"/>
              </a:rPr>
              <a:t>60% of patients reported that their preferred form of exercise was walking</a:t>
            </a:r>
          </a:p>
          <a:p>
            <a:pPr marL="795020" lvl="1" indent="-337820"/>
            <a:r>
              <a:rPr lang="en-US" dirty="0">
                <a:cs typeface="Arial" panose="020B0604020202020204"/>
              </a:rPr>
              <a:t>Other forms of exercise – jogging, swimming, yoga, exercise bike, gym work, sports (soccer, volleyball)</a:t>
            </a:r>
          </a:p>
          <a:p>
            <a:pPr marL="344170" indent="-344170"/>
            <a:r>
              <a:rPr lang="en-US" dirty="0">
                <a:cs typeface="Arial" panose="020B0604020202020204"/>
              </a:rPr>
              <a:t>70% wanted to do exercise</a:t>
            </a:r>
          </a:p>
          <a:p>
            <a:pPr marL="795020" lvl="1" indent="-337820"/>
            <a:r>
              <a:rPr lang="en-US" dirty="0">
                <a:cs typeface="Arial" panose="020B0604020202020204"/>
              </a:rPr>
              <a:t>2/10 had current goals (get back into golf and walk at least 9/18 holes, continue daily regime of yoga and swimming)</a:t>
            </a:r>
          </a:p>
          <a:p>
            <a:pPr marL="344170" indent="-344170"/>
            <a:r>
              <a:rPr lang="en-US" dirty="0">
                <a:cs typeface="Arial" panose="020B0604020202020204"/>
              </a:rPr>
              <a:t>80% indicated that they would attend a formal exercise group if it was offered</a:t>
            </a:r>
          </a:p>
          <a:p>
            <a:pPr marL="795020" lvl="1" indent="-337820"/>
            <a:r>
              <a:rPr lang="en-US" dirty="0">
                <a:cs typeface="Arial" panose="020B0604020202020204"/>
              </a:rPr>
              <a:t>Monetary incentive would help influence decision in ~50%</a:t>
            </a:r>
          </a:p>
        </p:txBody>
      </p:sp>
    </p:spTree>
    <p:extLst>
      <p:ext uri="{BB962C8B-B14F-4D97-AF65-F5344CB8AC3E}">
        <p14:creationId xmlns:p14="http://schemas.microsoft.com/office/powerpoint/2010/main" val="1264047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84F-4B31-4E5B-979F-04B5A7B6177B}"/>
              </a:ext>
            </a:extLst>
          </p:cNvPr>
          <p:cNvSpPr>
            <a:spLocks noGrp="1"/>
          </p:cNvSpPr>
          <p:nvPr>
            <p:ph type="title"/>
          </p:nvPr>
        </p:nvSpPr>
        <p:spPr/>
        <p:txBody>
          <a:bodyPr/>
          <a:lstStyle/>
          <a:p>
            <a:r>
              <a:rPr lang="en-US" dirty="0">
                <a:cs typeface="Arial"/>
              </a:rPr>
              <a:t>Beliefs about capabilities/skills</a:t>
            </a:r>
            <a:endParaRPr lang="en-US" dirty="0"/>
          </a:p>
        </p:txBody>
      </p:sp>
      <p:sp>
        <p:nvSpPr>
          <p:cNvPr id="3" name="Content Placeholder 2">
            <a:extLst>
              <a:ext uri="{FF2B5EF4-FFF2-40B4-BE49-F238E27FC236}">
                <a16:creationId xmlns:a16="http://schemas.microsoft.com/office/drawing/2014/main" id="{1DCF3690-0543-43C8-94C9-C5D115188E8B}"/>
              </a:ext>
            </a:extLst>
          </p:cNvPr>
          <p:cNvSpPr>
            <a:spLocks noGrp="1"/>
          </p:cNvSpPr>
          <p:nvPr>
            <p:ph idx="1"/>
          </p:nvPr>
        </p:nvSpPr>
        <p:spPr/>
        <p:txBody>
          <a:bodyPr>
            <a:normAutofit/>
          </a:bodyPr>
          <a:lstStyle/>
          <a:p>
            <a:pPr marL="344170" indent="-344170"/>
            <a:endParaRPr lang="en-US" dirty="0">
              <a:cs typeface="Arial"/>
            </a:endParaRPr>
          </a:p>
          <a:p>
            <a:pPr marL="344170" indent="-344170"/>
            <a:r>
              <a:rPr lang="en-US" dirty="0">
                <a:cs typeface="Arial"/>
              </a:rPr>
              <a:t>8/10 reported feeling confident with regards to physical activity</a:t>
            </a:r>
          </a:p>
          <a:p>
            <a:pPr marL="795020" lvl="1" indent="-337820"/>
            <a:r>
              <a:rPr lang="en-AU" dirty="0">
                <a:cs typeface="Arial"/>
              </a:rPr>
              <a:t>"Yes I feel confident…it gives me a sense of satisfaction…accomplishment…makes me feel better…definitely releases stress"</a:t>
            </a:r>
            <a:endParaRPr lang="en-US" dirty="0">
              <a:cs typeface="Arial"/>
            </a:endParaRPr>
          </a:p>
          <a:p>
            <a:pPr marL="344170" indent="-344170"/>
            <a:r>
              <a:rPr lang="en-US" dirty="0">
                <a:cs typeface="Arial"/>
              </a:rPr>
              <a:t>2/10 reported not feeling confident about exercising</a:t>
            </a:r>
          </a:p>
          <a:p>
            <a:pPr marL="344170" indent="-344170"/>
            <a:r>
              <a:rPr lang="en-US" dirty="0">
                <a:cs typeface="Arial"/>
              </a:rPr>
              <a:t>9/10 felt that they could exercise to a good enough standard on questionnaire </a:t>
            </a:r>
            <a:endParaRPr lang="en-US" dirty="0"/>
          </a:p>
          <a:p>
            <a:pPr marL="457200" lvl="1" indent="0">
              <a:buNone/>
            </a:pPr>
            <a:endParaRPr lang="en-US" dirty="0">
              <a:cs typeface="Arial"/>
            </a:endParaRPr>
          </a:p>
          <a:p>
            <a:pPr marL="344170" indent="-344170"/>
            <a:endParaRPr lang="en-US" dirty="0">
              <a:cs typeface="Arial"/>
            </a:endParaRPr>
          </a:p>
        </p:txBody>
      </p:sp>
    </p:spTree>
    <p:extLst>
      <p:ext uri="{BB962C8B-B14F-4D97-AF65-F5344CB8AC3E}">
        <p14:creationId xmlns:p14="http://schemas.microsoft.com/office/powerpoint/2010/main" val="3708210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A117D-44ED-492F-87A6-400523D627DB}"/>
              </a:ext>
            </a:extLst>
          </p:cNvPr>
          <p:cNvSpPr>
            <a:spLocks noGrp="1"/>
          </p:cNvSpPr>
          <p:nvPr>
            <p:ph type="title"/>
          </p:nvPr>
        </p:nvSpPr>
        <p:spPr>
          <a:xfrm>
            <a:off x="2259563" y="3000603"/>
            <a:ext cx="7958331" cy="1077229"/>
          </a:xfrm>
        </p:spPr>
        <p:txBody>
          <a:bodyPr/>
          <a:lstStyle/>
          <a:p>
            <a:pPr algn="ctr"/>
            <a:r>
              <a:rPr lang="tr-TR" dirty="0">
                <a:cs typeface="Arial"/>
              </a:rPr>
              <a:t>"I get unfit when I go to hospital"</a:t>
            </a:r>
            <a:endParaRPr lang="en-US" dirty="0">
              <a:cs typeface="Arial" panose="020B0604020202020204"/>
            </a:endParaRPr>
          </a:p>
        </p:txBody>
      </p:sp>
    </p:spTree>
    <p:extLst>
      <p:ext uri="{BB962C8B-B14F-4D97-AF65-F5344CB8AC3E}">
        <p14:creationId xmlns:p14="http://schemas.microsoft.com/office/powerpoint/2010/main" val="2767515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55401-6B1D-4C34-B9D6-37BF365D6B26}"/>
              </a:ext>
            </a:extLst>
          </p:cNvPr>
          <p:cNvSpPr>
            <a:spLocks noGrp="1"/>
          </p:cNvSpPr>
          <p:nvPr>
            <p:ph type="title"/>
          </p:nvPr>
        </p:nvSpPr>
        <p:spPr/>
        <p:txBody>
          <a:bodyPr/>
          <a:lstStyle/>
          <a:p>
            <a:r>
              <a:rPr lang="en-US" dirty="0">
                <a:cs typeface="Arial"/>
              </a:rPr>
              <a:t>Emotion</a:t>
            </a:r>
            <a:endParaRPr lang="en-US" dirty="0"/>
          </a:p>
        </p:txBody>
      </p:sp>
      <p:sp>
        <p:nvSpPr>
          <p:cNvPr id="3" name="Content Placeholder 2">
            <a:extLst>
              <a:ext uri="{FF2B5EF4-FFF2-40B4-BE49-F238E27FC236}">
                <a16:creationId xmlns:a16="http://schemas.microsoft.com/office/drawing/2014/main" id="{359EE2CB-C2BA-43C4-8387-3F6FE071CDDC}"/>
              </a:ext>
            </a:extLst>
          </p:cNvPr>
          <p:cNvSpPr>
            <a:spLocks noGrp="1"/>
          </p:cNvSpPr>
          <p:nvPr>
            <p:ph idx="1"/>
          </p:nvPr>
        </p:nvSpPr>
        <p:spPr/>
        <p:txBody>
          <a:bodyPr>
            <a:normAutofit lnSpcReduction="10000"/>
          </a:bodyPr>
          <a:lstStyle/>
          <a:p>
            <a:pPr marL="344170" indent="-344170"/>
            <a:r>
              <a:rPr lang="en-US" dirty="0">
                <a:cs typeface="Arial" panose="020B0604020202020204"/>
              </a:rPr>
              <a:t>7/10 reported that they had no issue with emotions in regard to physical activity</a:t>
            </a:r>
            <a:endParaRPr lang="en-US" dirty="0"/>
          </a:p>
          <a:p>
            <a:pPr marL="344170" indent="-344170"/>
            <a:r>
              <a:rPr lang="en-US" dirty="0">
                <a:cs typeface="Arial" panose="020B0604020202020204"/>
              </a:rPr>
              <a:t>1/10 reported that when they thought about physical activity they began to worry</a:t>
            </a:r>
          </a:p>
          <a:p>
            <a:pPr marL="344170" indent="-344170"/>
            <a:r>
              <a:rPr lang="en-US" dirty="0">
                <a:cs typeface="Arial" panose="020B0604020202020204"/>
              </a:rPr>
              <a:t>2/10 reported having negative emotions that prevented them from doing more physical activity</a:t>
            </a:r>
          </a:p>
          <a:p>
            <a:pPr marL="344170" indent="-344170"/>
            <a:r>
              <a:rPr lang="en-US" dirty="0">
                <a:cs typeface="Arial" panose="020B0604020202020204"/>
              </a:rPr>
              <a:t>1/10 found daily life "too stressful" to participate in physical activity</a:t>
            </a:r>
          </a:p>
          <a:p>
            <a:pPr marL="795020" lvl="1" indent="-337820"/>
            <a:r>
              <a:rPr lang="en-US" dirty="0">
                <a:cs typeface="Arial" panose="020B0604020202020204"/>
              </a:rPr>
              <a:t>Walking 90 mins 3 x per week</a:t>
            </a:r>
          </a:p>
        </p:txBody>
      </p:sp>
    </p:spTree>
    <p:extLst>
      <p:ext uri="{BB962C8B-B14F-4D97-AF65-F5344CB8AC3E}">
        <p14:creationId xmlns:p14="http://schemas.microsoft.com/office/powerpoint/2010/main" val="48662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84F-4B31-4E5B-979F-04B5A7B6177B}"/>
              </a:ext>
            </a:extLst>
          </p:cNvPr>
          <p:cNvSpPr>
            <a:spLocks noGrp="1"/>
          </p:cNvSpPr>
          <p:nvPr>
            <p:ph type="title"/>
          </p:nvPr>
        </p:nvSpPr>
        <p:spPr/>
        <p:txBody>
          <a:bodyPr/>
          <a:lstStyle/>
          <a:p>
            <a:r>
              <a:rPr lang="en-US" dirty="0">
                <a:cs typeface="Arial"/>
              </a:rPr>
              <a:t>Social influences</a:t>
            </a:r>
            <a:endParaRPr lang="en-US" dirty="0"/>
          </a:p>
        </p:txBody>
      </p:sp>
      <p:sp>
        <p:nvSpPr>
          <p:cNvPr id="3" name="Content Placeholder 2">
            <a:extLst>
              <a:ext uri="{FF2B5EF4-FFF2-40B4-BE49-F238E27FC236}">
                <a16:creationId xmlns:a16="http://schemas.microsoft.com/office/drawing/2014/main" id="{1DCF3690-0543-43C8-94C9-C5D115188E8B}"/>
              </a:ext>
            </a:extLst>
          </p:cNvPr>
          <p:cNvSpPr>
            <a:spLocks noGrp="1"/>
          </p:cNvSpPr>
          <p:nvPr>
            <p:ph sz="half" idx="2"/>
          </p:nvPr>
        </p:nvSpPr>
        <p:spPr>
          <a:xfrm>
            <a:off x="1244572" y="2408471"/>
            <a:ext cx="3426360" cy="3472486"/>
          </a:xfrm>
        </p:spPr>
        <p:txBody>
          <a:bodyPr vert="horz" lIns="91440" tIns="45720" rIns="91440" bIns="45720" rtlCol="0" anchor="t">
            <a:normAutofit/>
          </a:bodyPr>
          <a:lstStyle/>
          <a:p>
            <a:pPr marL="344170" indent="-344170"/>
            <a:r>
              <a:rPr lang="en-US" dirty="0">
                <a:cs typeface="Arial"/>
              </a:rPr>
              <a:t>5/10 - recreational officer</a:t>
            </a:r>
          </a:p>
          <a:p>
            <a:pPr marL="344170" indent="-344170"/>
            <a:r>
              <a:rPr lang="en-US" dirty="0">
                <a:cs typeface="Arial"/>
              </a:rPr>
              <a:t>2/10 - physiotherapist</a:t>
            </a:r>
          </a:p>
          <a:p>
            <a:pPr marL="344170" indent="-344170"/>
            <a:r>
              <a:rPr lang="en-US" dirty="0">
                <a:cs typeface="Arial"/>
              </a:rPr>
              <a:t>1/10 - personal trainer</a:t>
            </a:r>
          </a:p>
          <a:p>
            <a:pPr marL="344170" indent="-344170"/>
            <a:r>
              <a:rPr lang="en-US" dirty="0">
                <a:cs typeface="Arial"/>
              </a:rPr>
              <a:t>1/10 - unsure</a:t>
            </a:r>
          </a:p>
          <a:p>
            <a:pPr marL="344170" indent="-344170"/>
            <a:r>
              <a:rPr lang="en-US" dirty="0">
                <a:cs typeface="Arial"/>
              </a:rPr>
              <a:t>1/10 - self</a:t>
            </a:r>
          </a:p>
        </p:txBody>
      </p:sp>
      <p:sp>
        <p:nvSpPr>
          <p:cNvPr id="23" name="Content Placeholder 22">
            <a:extLst>
              <a:ext uri="{FF2B5EF4-FFF2-40B4-BE49-F238E27FC236}">
                <a16:creationId xmlns:a16="http://schemas.microsoft.com/office/drawing/2014/main" id="{DA9376F6-F2E7-4E75-BE3C-89617723C5F6}"/>
              </a:ext>
            </a:extLst>
          </p:cNvPr>
          <p:cNvSpPr>
            <a:spLocks noGrp="1"/>
          </p:cNvSpPr>
          <p:nvPr>
            <p:ph sz="quarter" idx="4"/>
          </p:nvPr>
        </p:nvSpPr>
        <p:spPr>
          <a:xfrm>
            <a:off x="4724558" y="1833378"/>
            <a:ext cx="6573984" cy="4537923"/>
          </a:xfrm>
        </p:spPr>
        <p:txBody>
          <a:bodyPr vert="horz" lIns="91440" tIns="45720" rIns="91440" bIns="45720" rtlCol="0" anchor="t">
            <a:normAutofit/>
          </a:bodyPr>
          <a:lstStyle/>
          <a:p>
            <a:pPr marL="344170" indent="-344170">
              <a:lnSpc>
                <a:spcPct val="150000"/>
              </a:lnSpc>
            </a:pPr>
            <a:endParaRPr lang="en-US" dirty="0">
              <a:cs typeface="Arial"/>
            </a:endParaRPr>
          </a:p>
          <a:p>
            <a:pPr marL="344170" indent="-344170">
              <a:lnSpc>
                <a:spcPct val="150000"/>
              </a:lnSpc>
              <a:spcBef>
                <a:spcPts val="0"/>
              </a:spcBef>
              <a:spcAft>
                <a:spcPts val="0"/>
              </a:spcAft>
            </a:pPr>
            <a:r>
              <a:rPr lang="en-US" dirty="0">
                <a:cs typeface="Arial"/>
              </a:rPr>
              <a:t>1/10 felt staff did not support or encourage physical activity</a:t>
            </a:r>
          </a:p>
          <a:p>
            <a:pPr marL="344170" indent="-344170">
              <a:lnSpc>
                <a:spcPct val="150000"/>
              </a:lnSpc>
              <a:spcBef>
                <a:spcPts val="0"/>
              </a:spcBef>
              <a:spcAft>
                <a:spcPts val="0"/>
              </a:spcAft>
            </a:pPr>
            <a:r>
              <a:rPr lang="en-US" dirty="0">
                <a:cs typeface="Arial"/>
              </a:rPr>
              <a:t>3/10 reported that the people they spend time with on the unit don't do physical activity</a:t>
            </a:r>
          </a:p>
          <a:p>
            <a:pPr marL="344170" indent="-344170">
              <a:lnSpc>
                <a:spcPct val="150000"/>
              </a:lnSpc>
              <a:spcBef>
                <a:spcPts val="0"/>
              </a:spcBef>
              <a:spcAft>
                <a:spcPts val="0"/>
              </a:spcAft>
            </a:pPr>
            <a:r>
              <a:rPr lang="en-US" dirty="0">
                <a:cs typeface="Arial"/>
              </a:rPr>
              <a:t>3/10 reported not having anyone to do physical activity with</a:t>
            </a:r>
          </a:p>
        </p:txBody>
      </p:sp>
      <p:pic>
        <p:nvPicPr>
          <p:cNvPr id="4" name="Picture 4" descr="A picture containing clipart&#10;&#10;Description generated with high confidence">
            <a:extLst>
              <a:ext uri="{FF2B5EF4-FFF2-40B4-BE49-F238E27FC236}">
                <a16:creationId xmlns:a16="http://schemas.microsoft.com/office/drawing/2014/main" id="{F6433AD7-A47B-4564-A9F8-D8F67ED90894}"/>
              </a:ext>
            </a:extLst>
          </p:cNvPr>
          <p:cNvPicPr>
            <a:picLocks noChangeAspect="1"/>
          </p:cNvPicPr>
          <p:nvPr/>
        </p:nvPicPr>
        <p:blipFill>
          <a:blip r:embed="rId3"/>
          <a:stretch>
            <a:fillRect/>
          </a:stretch>
        </p:blipFill>
        <p:spPr>
          <a:xfrm>
            <a:off x="7210981" y="4956333"/>
            <a:ext cx="3892216" cy="1688934"/>
          </a:xfrm>
          <a:prstGeom prst="rect">
            <a:avLst/>
          </a:prstGeom>
        </p:spPr>
      </p:pic>
    </p:spTree>
    <p:extLst>
      <p:ext uri="{BB962C8B-B14F-4D97-AF65-F5344CB8AC3E}">
        <p14:creationId xmlns:p14="http://schemas.microsoft.com/office/powerpoint/2010/main" val="2895226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84F-4B31-4E5B-979F-04B5A7B6177B}"/>
              </a:ext>
            </a:extLst>
          </p:cNvPr>
          <p:cNvSpPr>
            <a:spLocks noGrp="1"/>
          </p:cNvSpPr>
          <p:nvPr>
            <p:ph type="title"/>
          </p:nvPr>
        </p:nvSpPr>
        <p:spPr/>
        <p:txBody>
          <a:bodyPr/>
          <a:lstStyle/>
          <a:p>
            <a:r>
              <a:rPr lang="en-US" dirty="0">
                <a:cs typeface="Arial"/>
              </a:rPr>
              <a:t>Beliefs about consequences</a:t>
            </a:r>
            <a:endParaRPr lang="en-US" dirty="0"/>
          </a:p>
        </p:txBody>
      </p:sp>
      <p:sp>
        <p:nvSpPr>
          <p:cNvPr id="3" name="Content Placeholder 2">
            <a:extLst>
              <a:ext uri="{FF2B5EF4-FFF2-40B4-BE49-F238E27FC236}">
                <a16:creationId xmlns:a16="http://schemas.microsoft.com/office/drawing/2014/main" id="{1DCF3690-0543-43C8-94C9-C5D115188E8B}"/>
              </a:ext>
            </a:extLst>
          </p:cNvPr>
          <p:cNvSpPr>
            <a:spLocks noGrp="1"/>
          </p:cNvSpPr>
          <p:nvPr>
            <p:ph idx="1"/>
          </p:nvPr>
        </p:nvSpPr>
        <p:spPr/>
        <p:txBody>
          <a:bodyPr/>
          <a:lstStyle/>
          <a:p>
            <a:pPr marL="344170" indent="-344170"/>
            <a:r>
              <a:rPr lang="en-US" dirty="0">
                <a:cs typeface="Arial"/>
              </a:rPr>
              <a:t>Short term: </a:t>
            </a:r>
          </a:p>
          <a:p>
            <a:pPr marL="795020" lvl="1" indent="-337820"/>
            <a:r>
              <a:rPr lang="en-US" dirty="0">
                <a:cs typeface="Arial"/>
              </a:rPr>
              <a:t>"reduce weight, to increase muscle, tone up"</a:t>
            </a:r>
          </a:p>
          <a:p>
            <a:pPr marL="795020" lvl="1" indent="-337820"/>
            <a:r>
              <a:rPr lang="en-US" dirty="0">
                <a:cs typeface="Arial"/>
              </a:rPr>
              <a:t>"improve your health...mood...sleep...skill"</a:t>
            </a:r>
          </a:p>
          <a:p>
            <a:pPr marL="344170" indent="-344170"/>
            <a:r>
              <a:rPr lang="en-US" dirty="0">
                <a:cs typeface="Arial"/>
              </a:rPr>
              <a:t>Long term:</a:t>
            </a:r>
          </a:p>
          <a:p>
            <a:pPr marL="795020" lvl="1" indent="-337820"/>
            <a:r>
              <a:rPr lang="en-US" dirty="0">
                <a:cs typeface="Arial"/>
              </a:rPr>
              <a:t>"maintain a healthy lifestyle"</a:t>
            </a:r>
          </a:p>
          <a:p>
            <a:pPr marL="795020" lvl="1" indent="-337820"/>
            <a:r>
              <a:rPr lang="en-US" dirty="0">
                <a:cs typeface="Arial"/>
              </a:rPr>
              <a:t>"live a longer life...healthier life"</a:t>
            </a:r>
          </a:p>
        </p:txBody>
      </p:sp>
    </p:spTree>
    <p:extLst>
      <p:ext uri="{BB962C8B-B14F-4D97-AF65-F5344CB8AC3E}">
        <p14:creationId xmlns:p14="http://schemas.microsoft.com/office/powerpoint/2010/main" val="24932040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76B4-47C0-4B6F-B4A6-2C6A7FFDA106}"/>
              </a:ext>
            </a:extLst>
          </p:cNvPr>
          <p:cNvSpPr>
            <a:spLocks noGrp="1"/>
          </p:cNvSpPr>
          <p:nvPr>
            <p:ph type="title"/>
          </p:nvPr>
        </p:nvSpPr>
        <p:spPr/>
        <p:txBody>
          <a:bodyPr/>
          <a:lstStyle/>
          <a:p>
            <a:r>
              <a:rPr lang="en-US" dirty="0">
                <a:cs typeface="Arial"/>
              </a:rPr>
              <a:t>Action planning and coping planning</a:t>
            </a:r>
            <a:endParaRPr lang="en-US" dirty="0"/>
          </a:p>
        </p:txBody>
      </p:sp>
      <p:sp>
        <p:nvSpPr>
          <p:cNvPr id="3" name="Content Placeholder 2">
            <a:extLst>
              <a:ext uri="{FF2B5EF4-FFF2-40B4-BE49-F238E27FC236}">
                <a16:creationId xmlns:a16="http://schemas.microsoft.com/office/drawing/2014/main" id="{D58531DE-561A-477C-8B2C-04EBD6A37E0A}"/>
              </a:ext>
            </a:extLst>
          </p:cNvPr>
          <p:cNvSpPr>
            <a:spLocks noGrp="1"/>
          </p:cNvSpPr>
          <p:nvPr>
            <p:ph sz="half" idx="1"/>
          </p:nvPr>
        </p:nvSpPr>
        <p:spPr>
          <a:xfrm>
            <a:off x="1864940" y="2052116"/>
            <a:ext cx="3891960" cy="3997828"/>
          </a:xfrm>
        </p:spPr>
        <p:txBody>
          <a:bodyPr>
            <a:normAutofit/>
          </a:bodyPr>
          <a:lstStyle/>
          <a:p>
            <a:pPr marL="344170" indent="-344170"/>
            <a:r>
              <a:rPr lang="en-US" dirty="0">
                <a:cs typeface="Arial"/>
              </a:rPr>
              <a:t>5/10 reported planning where their physical activity would happen</a:t>
            </a:r>
            <a:endParaRPr lang="en-US" dirty="0"/>
          </a:p>
          <a:p>
            <a:pPr marL="344170" indent="-344170"/>
            <a:r>
              <a:rPr lang="en-US" dirty="0">
                <a:cs typeface="Arial" panose="020B0604020202020204"/>
              </a:rPr>
              <a:t>1/10 reported not planning when their physical activity would happen</a:t>
            </a:r>
          </a:p>
          <a:p>
            <a:pPr marL="344170" indent="-344170"/>
            <a:r>
              <a:rPr lang="en-US" dirty="0">
                <a:cs typeface="Arial" panose="020B0604020202020204"/>
              </a:rPr>
              <a:t>1/10 reported not planning what exercise they would do</a:t>
            </a:r>
          </a:p>
          <a:p>
            <a:pPr marL="344170" indent="-344170"/>
            <a:endParaRPr lang="en-US" dirty="0">
              <a:cs typeface="Arial" panose="020B0604020202020204"/>
            </a:endParaRPr>
          </a:p>
        </p:txBody>
      </p:sp>
      <p:sp>
        <p:nvSpPr>
          <p:cNvPr id="4" name="Content Placeholder 3">
            <a:extLst>
              <a:ext uri="{FF2B5EF4-FFF2-40B4-BE49-F238E27FC236}">
                <a16:creationId xmlns:a16="http://schemas.microsoft.com/office/drawing/2014/main" id="{0DA8ACA8-3387-45C9-A048-1AE24441664C}"/>
              </a:ext>
            </a:extLst>
          </p:cNvPr>
          <p:cNvSpPr>
            <a:spLocks noGrp="1"/>
          </p:cNvSpPr>
          <p:nvPr>
            <p:ph sz="half" idx="2"/>
          </p:nvPr>
        </p:nvSpPr>
        <p:spPr>
          <a:xfrm>
            <a:off x="6436598" y="2016171"/>
            <a:ext cx="4857505" cy="3997829"/>
          </a:xfrm>
        </p:spPr>
        <p:txBody>
          <a:bodyPr vert="horz" lIns="91440" tIns="45720" rIns="91440" bIns="45720" rtlCol="0" anchor="t">
            <a:normAutofit/>
          </a:bodyPr>
          <a:lstStyle/>
          <a:p>
            <a:pPr marL="344170" indent="-344170"/>
            <a:r>
              <a:rPr lang="en-US" dirty="0">
                <a:cs typeface="Arial"/>
              </a:rPr>
              <a:t>5/10 reported that they knew what to do in difficult situations in order to do the physical activity they had planned</a:t>
            </a:r>
          </a:p>
          <a:p>
            <a:pPr marL="344170" indent="-344170"/>
            <a:r>
              <a:rPr lang="en-US" dirty="0">
                <a:cs typeface="Arial"/>
              </a:rPr>
              <a:t>3/10 reported being easily distracted from physical activity</a:t>
            </a:r>
          </a:p>
          <a:p>
            <a:pPr marL="344170" indent="-344170"/>
            <a:r>
              <a:rPr lang="en-US" dirty="0">
                <a:cs typeface="Arial"/>
              </a:rPr>
              <a:t>1/10 reported working around obstacles to physical activity</a:t>
            </a:r>
            <a:endParaRPr lang="en-US" dirty="0"/>
          </a:p>
        </p:txBody>
      </p:sp>
    </p:spTree>
    <p:extLst>
      <p:ext uri="{BB962C8B-B14F-4D97-AF65-F5344CB8AC3E}">
        <p14:creationId xmlns:p14="http://schemas.microsoft.com/office/powerpoint/2010/main" val="1253356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8CBB8-60A4-4E55-AB32-ABDC4EA46FAA}"/>
              </a:ext>
            </a:extLst>
          </p:cNvPr>
          <p:cNvSpPr>
            <a:spLocks noGrp="1"/>
          </p:cNvSpPr>
          <p:nvPr>
            <p:ph type="title"/>
          </p:nvPr>
        </p:nvSpPr>
        <p:spPr/>
        <p:txBody>
          <a:bodyPr/>
          <a:lstStyle/>
          <a:p>
            <a:r>
              <a:rPr lang="en-US" dirty="0">
                <a:cs typeface="Arial"/>
              </a:rPr>
              <a:t>Goal conflict</a:t>
            </a:r>
            <a:endParaRPr lang="en-US" dirty="0"/>
          </a:p>
        </p:txBody>
      </p:sp>
      <p:sp>
        <p:nvSpPr>
          <p:cNvPr id="3" name="Content Placeholder 2">
            <a:extLst>
              <a:ext uri="{FF2B5EF4-FFF2-40B4-BE49-F238E27FC236}">
                <a16:creationId xmlns:a16="http://schemas.microsoft.com/office/drawing/2014/main" id="{A25735DB-CE47-4927-925F-6067DD94E602}"/>
              </a:ext>
            </a:extLst>
          </p:cNvPr>
          <p:cNvSpPr>
            <a:spLocks noGrp="1"/>
          </p:cNvSpPr>
          <p:nvPr>
            <p:ph idx="1"/>
          </p:nvPr>
        </p:nvSpPr>
        <p:spPr/>
        <p:txBody>
          <a:bodyPr/>
          <a:lstStyle/>
          <a:p>
            <a:pPr marL="344170" indent="-344170"/>
            <a:r>
              <a:rPr lang="en-US" dirty="0">
                <a:cs typeface="Arial"/>
              </a:rPr>
              <a:t>7/10 reported that they would be prepared to give up leisure time for physical activity</a:t>
            </a:r>
          </a:p>
          <a:p>
            <a:pPr marL="795020" lvl="1" indent="-337820"/>
            <a:r>
              <a:rPr lang="en-US" dirty="0">
                <a:cs typeface="Arial"/>
              </a:rPr>
              <a:t>? Lots of leisure time in a forensic psychiatric facility</a:t>
            </a:r>
          </a:p>
          <a:p>
            <a:pPr marL="795020" lvl="1" indent="-337820"/>
            <a:endParaRPr lang="en-US" dirty="0">
              <a:cs typeface="Arial"/>
            </a:endParaRPr>
          </a:p>
        </p:txBody>
      </p:sp>
    </p:spTree>
    <p:extLst>
      <p:ext uri="{BB962C8B-B14F-4D97-AF65-F5344CB8AC3E}">
        <p14:creationId xmlns:p14="http://schemas.microsoft.com/office/powerpoint/2010/main" val="284418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E84F-4B31-4E5B-979F-04B5A7B6177B}"/>
              </a:ext>
            </a:extLst>
          </p:cNvPr>
          <p:cNvSpPr>
            <a:spLocks noGrp="1"/>
          </p:cNvSpPr>
          <p:nvPr>
            <p:ph type="title"/>
          </p:nvPr>
        </p:nvSpPr>
        <p:spPr/>
        <p:txBody>
          <a:bodyPr/>
          <a:lstStyle/>
          <a:p>
            <a:r>
              <a:rPr lang="en-US" dirty="0">
                <a:cs typeface="Arial"/>
              </a:rPr>
              <a:t>Facilitators and barriers</a:t>
            </a:r>
            <a:endParaRPr lang="en-US" dirty="0"/>
          </a:p>
        </p:txBody>
      </p:sp>
      <p:sp>
        <p:nvSpPr>
          <p:cNvPr id="3" name="Content Placeholder 2">
            <a:extLst>
              <a:ext uri="{FF2B5EF4-FFF2-40B4-BE49-F238E27FC236}">
                <a16:creationId xmlns:a16="http://schemas.microsoft.com/office/drawing/2014/main" id="{1DCF3690-0543-43C8-94C9-C5D115188E8B}"/>
              </a:ext>
            </a:extLst>
          </p:cNvPr>
          <p:cNvSpPr>
            <a:spLocks noGrp="1"/>
          </p:cNvSpPr>
          <p:nvPr>
            <p:ph idx="1"/>
          </p:nvPr>
        </p:nvSpPr>
        <p:spPr>
          <a:xfrm>
            <a:off x="1120203" y="1814889"/>
            <a:ext cx="4295653" cy="4802960"/>
          </a:xfrm>
        </p:spPr>
        <p:txBody>
          <a:bodyPr>
            <a:normAutofit/>
          </a:bodyPr>
          <a:lstStyle/>
          <a:p>
            <a:pPr marL="344170" indent="-344170"/>
            <a:r>
              <a:rPr lang="en-US" sz="1400" dirty="0">
                <a:cs typeface="Arial"/>
              </a:rPr>
              <a:t>Accessing regular times for gym</a:t>
            </a:r>
          </a:p>
          <a:p>
            <a:pPr marL="344170" indent="-344170"/>
            <a:r>
              <a:rPr lang="en-US" sz="1400" dirty="0">
                <a:cs typeface="Arial"/>
              </a:rPr>
              <a:t>Cancellation of activities due to lack of staff or training of staff</a:t>
            </a:r>
          </a:p>
          <a:p>
            <a:pPr marL="344170" indent="-344170"/>
            <a:r>
              <a:rPr lang="en-US" sz="1400" dirty="0">
                <a:cs typeface="Arial"/>
              </a:rPr>
              <a:t>Not enough equipment</a:t>
            </a:r>
          </a:p>
          <a:p>
            <a:pPr marL="344170" indent="-344170"/>
            <a:r>
              <a:rPr lang="en-US" sz="1400" dirty="0">
                <a:cs typeface="Arial"/>
              </a:rPr>
              <a:t>Heat</a:t>
            </a:r>
          </a:p>
          <a:p>
            <a:pPr marL="344170" indent="-344170"/>
            <a:r>
              <a:rPr lang="en-US" sz="1400" dirty="0">
                <a:cs typeface="Arial"/>
              </a:rPr>
              <a:t>Physical health issues (e.g. back, shoulder and knee pain; being overweight)</a:t>
            </a:r>
          </a:p>
          <a:p>
            <a:pPr marL="344170" indent="-344170"/>
            <a:r>
              <a:rPr lang="en-US" sz="1400" dirty="0">
                <a:cs typeface="Arial"/>
              </a:rPr>
              <a:t>Motivation (50%)</a:t>
            </a:r>
          </a:p>
          <a:p>
            <a:pPr marL="344170" indent="-344170"/>
            <a:r>
              <a:rPr lang="en-US" sz="1400" dirty="0">
                <a:cs typeface="Arial"/>
              </a:rPr>
              <a:t>Sedation (50%)</a:t>
            </a:r>
          </a:p>
          <a:p>
            <a:pPr marL="344170" indent="-344170"/>
            <a:r>
              <a:rPr lang="en-US" sz="1400" dirty="0">
                <a:cs typeface="Arial"/>
              </a:rPr>
              <a:t>Emotions/stress (20%)</a:t>
            </a:r>
          </a:p>
          <a:p>
            <a:pPr marL="344170" indent="-344170"/>
            <a:endParaRPr lang="en-US" dirty="0">
              <a:cs typeface="Arial"/>
            </a:endParaRPr>
          </a:p>
        </p:txBody>
      </p:sp>
      <p:graphicFrame>
        <p:nvGraphicFramePr>
          <p:cNvPr id="5" name="Table 4">
            <a:extLst>
              <a:ext uri="{FF2B5EF4-FFF2-40B4-BE49-F238E27FC236}">
                <a16:creationId xmlns:a16="http://schemas.microsoft.com/office/drawing/2014/main" id="{F0F25899-0553-4ABD-BE59-94301141AF79}"/>
              </a:ext>
            </a:extLst>
          </p:cNvPr>
          <p:cNvGraphicFramePr>
            <a:graphicFrameLocks/>
          </p:cNvGraphicFramePr>
          <p:nvPr>
            <p:extLst>
              <p:ext uri="{D42A27DB-BD31-4B8C-83A1-F6EECF244321}">
                <p14:modId xmlns:p14="http://schemas.microsoft.com/office/powerpoint/2010/main" val="4196672721"/>
              </p:ext>
            </p:extLst>
          </p:nvPr>
        </p:nvGraphicFramePr>
        <p:xfrm>
          <a:off x="5484962" y="1761225"/>
          <a:ext cx="5713878" cy="4693920"/>
        </p:xfrm>
        <a:graphic>
          <a:graphicData uri="http://schemas.openxmlformats.org/drawingml/2006/table">
            <a:tbl>
              <a:tblPr firstRow="1" bandRow="1">
                <a:tableStyleId>{5C22544A-7EE6-4342-B048-85BDC9FD1C3A}</a:tableStyleId>
              </a:tblPr>
              <a:tblGrid>
                <a:gridCol w="2856939">
                  <a:extLst>
                    <a:ext uri="{9D8B030D-6E8A-4147-A177-3AD203B41FA5}">
                      <a16:colId xmlns:a16="http://schemas.microsoft.com/office/drawing/2014/main" val="3175629119"/>
                    </a:ext>
                  </a:extLst>
                </a:gridCol>
                <a:gridCol w="2856939">
                  <a:extLst>
                    <a:ext uri="{9D8B030D-6E8A-4147-A177-3AD203B41FA5}">
                      <a16:colId xmlns:a16="http://schemas.microsoft.com/office/drawing/2014/main" val="4123352595"/>
                    </a:ext>
                  </a:extLst>
                </a:gridCol>
              </a:tblGrid>
              <a:tr h="249851">
                <a:tc>
                  <a:txBody>
                    <a:bodyPr/>
                    <a:lstStyle/>
                    <a:p>
                      <a:r>
                        <a:rPr lang="en-US" sz="1400" dirty="0"/>
                        <a:t>Facilitators/Opportunities</a:t>
                      </a:r>
                    </a:p>
                  </a:txBody>
                  <a:tcPr/>
                </a:tc>
                <a:tc>
                  <a:txBody>
                    <a:bodyPr/>
                    <a:lstStyle/>
                    <a:p>
                      <a:r>
                        <a:rPr lang="en-US" sz="1400" dirty="0"/>
                        <a:t>Barriers</a:t>
                      </a:r>
                    </a:p>
                  </a:txBody>
                  <a:tcPr/>
                </a:tc>
                <a:extLst>
                  <a:ext uri="{0D108BD9-81ED-4DB2-BD59-A6C34878D82A}">
                    <a16:rowId xmlns:a16="http://schemas.microsoft.com/office/drawing/2014/main" val="2318695044"/>
                  </a:ext>
                </a:extLst>
              </a:tr>
              <a:tr h="3872697">
                <a:tc>
                  <a:txBody>
                    <a:bodyPr/>
                    <a:lstStyle/>
                    <a:p>
                      <a:pPr marL="285750" indent="-285750">
                        <a:buFont typeface="Arial"/>
                        <a:buChar char="•"/>
                      </a:pPr>
                      <a:r>
                        <a:rPr lang="en-US" sz="1400" dirty="0"/>
                        <a:t>Importance of physical activity recognised by staff and patients for improving physical health, providing occupation and diversion and improving mental health</a:t>
                      </a:r>
                    </a:p>
                    <a:p>
                      <a:pPr marL="285750" lvl="0" indent="-285750">
                        <a:buFont typeface="Arial"/>
                        <a:buChar char="•"/>
                      </a:pPr>
                      <a:r>
                        <a:rPr lang="en-US" sz="1400" dirty="0"/>
                        <a:t>Staff members who help to motivate patients to exercise</a:t>
                      </a:r>
                    </a:p>
                    <a:p>
                      <a:pPr marL="285750" lvl="0" indent="-285750">
                        <a:buFont typeface="Arial"/>
                        <a:buChar char="•"/>
                      </a:pPr>
                      <a:r>
                        <a:rPr lang="en-US" sz="1400" dirty="0"/>
                        <a:t>Having opportunities to exercise and equipment in ward</a:t>
                      </a:r>
                    </a:p>
                    <a:p>
                      <a:pPr marL="285750" lvl="0" indent="-285750">
                        <a:buFont typeface="Arial"/>
                        <a:buChar char="•"/>
                      </a:pPr>
                      <a:endParaRPr lang="en-US" sz="1400" dirty="0"/>
                    </a:p>
                    <a:p>
                      <a:pPr marL="285750" lvl="0" indent="-285750">
                        <a:buFont typeface="Arial"/>
                        <a:buChar char="•"/>
                      </a:pPr>
                      <a:endParaRPr lang="en-US" sz="1400" dirty="0"/>
                    </a:p>
                    <a:p>
                      <a:pPr marL="285750" lvl="0" indent="-285750">
                        <a:buFont typeface="Arial"/>
                        <a:buChar char="•"/>
                      </a:pPr>
                      <a:endParaRPr lang="en-US" sz="1400" dirty="0"/>
                    </a:p>
                    <a:p>
                      <a:pPr marL="0" lvl="0" indent="0" algn="ctr">
                        <a:buNone/>
                      </a:pPr>
                      <a:r>
                        <a:rPr lang="en-US" sz="900" dirty="0"/>
                        <a:t>Facilitators and Barriers compiled by research findings by Dominic Beer in his thesis "Physical Exercise for Inpatients Within a High Secure Forensic Mental Health Facility: Barriers and Opportunities", 2016</a:t>
                      </a:r>
                      <a:r>
                        <a:rPr lang="en-US" sz="1200" dirty="0"/>
                        <a:t>.</a:t>
                      </a:r>
                    </a:p>
                    <a:p>
                      <a:pPr marL="285750" lvl="0" indent="-285750">
                        <a:buFont typeface="Arial"/>
                        <a:buChar char="•"/>
                      </a:pPr>
                      <a:endParaRPr lang="en-US" sz="1400" dirty="0"/>
                    </a:p>
                  </a:txBody>
                  <a:tcPr/>
                </a:tc>
                <a:tc>
                  <a:txBody>
                    <a:bodyPr/>
                    <a:lstStyle/>
                    <a:p>
                      <a:pPr marL="285750" indent="-285750">
                        <a:buFont typeface="Arial"/>
                        <a:buChar char="•"/>
                      </a:pPr>
                      <a:r>
                        <a:rPr lang="en-US" sz="1400" dirty="0"/>
                        <a:t>Mental illness related factors – low mood, current psychosis</a:t>
                      </a:r>
                    </a:p>
                    <a:p>
                      <a:pPr marL="285750" lvl="0" indent="-285750">
                        <a:buFont typeface="Arial"/>
                        <a:buChar char="•"/>
                      </a:pPr>
                      <a:r>
                        <a:rPr lang="en-US" sz="1400" dirty="0"/>
                        <a:t>Medication side effects</a:t>
                      </a:r>
                    </a:p>
                    <a:p>
                      <a:pPr marL="285750" lvl="0" indent="-285750">
                        <a:buFont typeface="Arial"/>
                        <a:buChar char="•"/>
                      </a:pPr>
                      <a:r>
                        <a:rPr lang="en-US" sz="1400" dirty="0"/>
                        <a:t>Previous injury</a:t>
                      </a:r>
                    </a:p>
                    <a:p>
                      <a:pPr marL="285750" lvl="0" indent="-285750">
                        <a:buFont typeface="Arial"/>
                        <a:buChar char="•"/>
                      </a:pPr>
                      <a:r>
                        <a:rPr lang="en-US" sz="1400" dirty="0"/>
                        <a:t>Low motivation</a:t>
                      </a:r>
                    </a:p>
                    <a:p>
                      <a:pPr marL="285750" lvl="0" indent="-285750">
                        <a:buFont typeface="Arial"/>
                        <a:buChar char="•"/>
                      </a:pPr>
                      <a:r>
                        <a:rPr lang="en-US" sz="1400" dirty="0"/>
                        <a:t>Poor baseline physical health status</a:t>
                      </a:r>
                    </a:p>
                    <a:p>
                      <a:pPr marL="285750" lvl="0" indent="-285750">
                        <a:buFont typeface="Arial"/>
                        <a:buChar char="•"/>
                      </a:pPr>
                      <a:r>
                        <a:rPr lang="en-US" sz="1400" dirty="0"/>
                        <a:t>Insufficient staff numbers</a:t>
                      </a:r>
                    </a:p>
                    <a:p>
                      <a:pPr marL="285750" lvl="0" indent="-285750">
                        <a:buFont typeface="Arial"/>
                        <a:buChar char="•"/>
                      </a:pPr>
                      <a:r>
                        <a:rPr lang="en-US" sz="1400" dirty="0"/>
                        <a:t>Insufficient expertise/training for facilitators and staff</a:t>
                      </a:r>
                    </a:p>
                    <a:p>
                      <a:pPr marL="285750" lvl="0" indent="-285750">
                        <a:buFont typeface="Arial"/>
                        <a:buChar char="•"/>
                      </a:pPr>
                      <a:r>
                        <a:rPr lang="en-US" sz="1400" dirty="0"/>
                        <a:t>Priority on mental illness and risk management</a:t>
                      </a:r>
                    </a:p>
                    <a:p>
                      <a:pPr marL="285750" lvl="0" indent="-285750">
                        <a:buFont typeface="Arial"/>
                        <a:buChar char="•"/>
                      </a:pPr>
                      <a:r>
                        <a:rPr lang="en-US" sz="1400" dirty="0"/>
                        <a:t>Reduced opportunity to access equipment of facilities</a:t>
                      </a:r>
                    </a:p>
                    <a:p>
                      <a:pPr marL="285750" lvl="0" indent="-285750">
                        <a:buFont typeface="Arial"/>
                        <a:buChar char="•"/>
                      </a:pPr>
                      <a:r>
                        <a:rPr lang="en-US" sz="1400" dirty="0"/>
                        <a:t>Lack of resources/equipment</a:t>
                      </a:r>
                    </a:p>
                  </a:txBody>
                  <a:tcPr/>
                </a:tc>
                <a:extLst>
                  <a:ext uri="{0D108BD9-81ED-4DB2-BD59-A6C34878D82A}">
                    <a16:rowId xmlns:a16="http://schemas.microsoft.com/office/drawing/2014/main" val="3682734311"/>
                  </a:ext>
                </a:extLst>
              </a:tr>
              <a:tr h="297442">
                <a:tc>
                  <a:txBody>
                    <a:bodyPr/>
                    <a:lstStyle/>
                    <a:p>
                      <a:pPr marL="0" lvl="0" indent="0">
                        <a:buNone/>
                      </a:pPr>
                      <a:endParaRPr lang="en-US" dirty="0"/>
                    </a:p>
                  </a:txBody>
                  <a:tcPr/>
                </a:tc>
                <a:tc>
                  <a:txBody>
                    <a:bodyPr/>
                    <a:lstStyle/>
                    <a:p>
                      <a:pPr marL="285750" lvl="0" indent="-285750">
                        <a:buFont typeface="Arial"/>
                        <a:buChar char="•"/>
                      </a:pPr>
                      <a:endParaRPr lang="en-US" dirty="0"/>
                    </a:p>
                  </a:txBody>
                  <a:tcPr/>
                </a:tc>
                <a:extLst>
                  <a:ext uri="{0D108BD9-81ED-4DB2-BD59-A6C34878D82A}">
                    <a16:rowId xmlns:a16="http://schemas.microsoft.com/office/drawing/2014/main" val="2348714394"/>
                  </a:ext>
                </a:extLst>
              </a:tr>
            </a:tbl>
          </a:graphicData>
        </a:graphic>
      </p:graphicFrame>
    </p:spTree>
    <p:extLst>
      <p:ext uri="{BB962C8B-B14F-4D97-AF65-F5344CB8AC3E}">
        <p14:creationId xmlns:p14="http://schemas.microsoft.com/office/powerpoint/2010/main" val="2724335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0A62D-476F-4948-AE49-EE20A4A4C571}"/>
              </a:ext>
            </a:extLst>
          </p:cNvPr>
          <p:cNvSpPr>
            <a:spLocks noGrp="1"/>
          </p:cNvSpPr>
          <p:nvPr>
            <p:ph type="title"/>
          </p:nvPr>
        </p:nvSpPr>
        <p:spPr/>
        <p:txBody>
          <a:bodyPr/>
          <a:lstStyle/>
          <a:p>
            <a:r>
              <a:rPr lang="en-US" dirty="0">
                <a:cs typeface="Arial"/>
              </a:rPr>
              <a:t>What the consumers say...</a:t>
            </a:r>
          </a:p>
        </p:txBody>
      </p:sp>
      <p:sp>
        <p:nvSpPr>
          <p:cNvPr id="3" name="Content Placeholder 2">
            <a:extLst>
              <a:ext uri="{FF2B5EF4-FFF2-40B4-BE49-F238E27FC236}">
                <a16:creationId xmlns:a16="http://schemas.microsoft.com/office/drawing/2014/main" id="{9490FE30-7018-4758-A640-6E1673AB37B9}"/>
              </a:ext>
            </a:extLst>
          </p:cNvPr>
          <p:cNvSpPr>
            <a:spLocks noGrp="1"/>
          </p:cNvSpPr>
          <p:nvPr>
            <p:ph idx="1"/>
          </p:nvPr>
        </p:nvSpPr>
        <p:spPr>
          <a:xfrm>
            <a:off x="2312389" y="1961880"/>
            <a:ext cx="8398118" cy="4519196"/>
          </a:xfrm>
        </p:spPr>
        <p:txBody>
          <a:bodyPr>
            <a:normAutofit lnSpcReduction="10000"/>
          </a:bodyPr>
          <a:lstStyle/>
          <a:p>
            <a:pPr marL="344170" indent="-344170"/>
            <a:r>
              <a:rPr lang="en-US" dirty="0">
                <a:cs typeface="Arial"/>
              </a:rPr>
              <a:t>Exercise is important (90%)</a:t>
            </a:r>
          </a:p>
          <a:p>
            <a:pPr marL="344170" indent="-344170"/>
            <a:r>
              <a:rPr lang="en-US" dirty="0">
                <a:cs typeface="Arial"/>
              </a:rPr>
              <a:t>Walking is a preferred form of exercise (60%)</a:t>
            </a:r>
            <a:endParaRPr lang="en-US" dirty="0"/>
          </a:p>
          <a:p>
            <a:pPr marL="344170" indent="-344170"/>
            <a:r>
              <a:rPr lang="en-US" dirty="0">
                <a:cs typeface="Arial"/>
              </a:rPr>
              <a:t>We want to exercise (70%)</a:t>
            </a:r>
            <a:endParaRPr lang="en-US" dirty="0"/>
          </a:p>
          <a:p>
            <a:pPr marL="344170" indent="-344170"/>
            <a:r>
              <a:rPr lang="en-US" dirty="0">
                <a:cs typeface="Arial"/>
              </a:rPr>
              <a:t>We would attend an exercise intervention (80%) if it was offered</a:t>
            </a:r>
            <a:endParaRPr lang="en-US" dirty="0"/>
          </a:p>
          <a:p>
            <a:pPr marL="344170" indent="-344170"/>
            <a:r>
              <a:rPr lang="en-US" dirty="0">
                <a:cs typeface="Arial"/>
              </a:rPr>
              <a:t>Our preference is to exercise in a group setting (60%) - overseen by someone we know and trust</a:t>
            </a:r>
          </a:p>
          <a:p>
            <a:pPr marL="344170" indent="-344170"/>
            <a:r>
              <a:rPr lang="en-US" dirty="0">
                <a:cs typeface="Arial"/>
              </a:rPr>
              <a:t>The main barriers are our current physical health issues (70%), the weather, access issues</a:t>
            </a:r>
            <a:endParaRPr lang="en-US" dirty="0"/>
          </a:p>
          <a:p>
            <a:pPr marL="344170" indent="-344170"/>
            <a:r>
              <a:rPr lang="en-US" dirty="0">
                <a:cs typeface="Arial"/>
              </a:rPr>
              <a:t>We would give up leisure time to exercise (50%)</a:t>
            </a:r>
            <a:endParaRPr lang="en-US" dirty="0"/>
          </a:p>
          <a:p>
            <a:pPr marL="344170" indent="-344170"/>
            <a:endParaRPr lang="en-US" dirty="0">
              <a:cs typeface="Arial"/>
            </a:endParaRPr>
          </a:p>
        </p:txBody>
      </p:sp>
    </p:spTree>
    <p:extLst>
      <p:ext uri="{BB962C8B-B14F-4D97-AF65-F5344CB8AC3E}">
        <p14:creationId xmlns:p14="http://schemas.microsoft.com/office/powerpoint/2010/main" val="342211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80A10-1D56-4B85-BE05-5C00945FAA04}"/>
              </a:ext>
            </a:extLst>
          </p:cNvPr>
          <p:cNvSpPr>
            <a:spLocks noGrp="1"/>
          </p:cNvSpPr>
          <p:nvPr>
            <p:ph type="title"/>
          </p:nvPr>
        </p:nvSpPr>
        <p:spPr/>
        <p:txBody>
          <a:bodyPr/>
          <a:lstStyle/>
          <a:p>
            <a:r>
              <a:rPr lang="en-US" dirty="0">
                <a:cs typeface="Arial"/>
              </a:rPr>
              <a:t>So if this is what they are saying what are we doing about it?</a:t>
            </a:r>
            <a:endParaRPr lang="en-US" dirty="0"/>
          </a:p>
        </p:txBody>
      </p:sp>
      <p:sp>
        <p:nvSpPr>
          <p:cNvPr id="3" name="Content Placeholder 2">
            <a:extLst>
              <a:ext uri="{FF2B5EF4-FFF2-40B4-BE49-F238E27FC236}">
                <a16:creationId xmlns:a16="http://schemas.microsoft.com/office/drawing/2014/main" id="{34C0A49E-AD7F-44B3-9F2F-C46BD23D8785}"/>
              </a:ext>
            </a:extLst>
          </p:cNvPr>
          <p:cNvSpPr>
            <a:spLocks noGrp="1"/>
          </p:cNvSpPr>
          <p:nvPr>
            <p:ph idx="1"/>
          </p:nvPr>
        </p:nvSpPr>
        <p:spPr>
          <a:xfrm>
            <a:off x="1961279" y="2052116"/>
            <a:ext cx="8608860" cy="3997828"/>
          </a:xfrm>
        </p:spPr>
        <p:txBody>
          <a:bodyPr/>
          <a:lstStyle/>
          <a:p>
            <a:pPr marL="344170" indent="-344170"/>
            <a:r>
              <a:rPr lang="en-US" dirty="0">
                <a:cs typeface="Arial"/>
              </a:rPr>
              <a:t>Aiming to recruit ~40 patients</a:t>
            </a:r>
          </a:p>
          <a:p>
            <a:pPr marL="344170" indent="-344170"/>
            <a:r>
              <a:rPr lang="en-US" dirty="0">
                <a:cs typeface="Arial"/>
              </a:rPr>
              <a:t>Utilise principles of co-design (includes interviews with staff and consumers)</a:t>
            </a:r>
          </a:p>
          <a:p>
            <a:pPr marL="344170" indent="-344170"/>
            <a:r>
              <a:rPr lang="en-US" dirty="0">
                <a:cs typeface="Arial"/>
              </a:rPr>
              <a:t>Consideration of implementation factors to design a physical activity intervention</a:t>
            </a:r>
          </a:p>
          <a:p>
            <a:pPr marL="344170" indent="-344170"/>
            <a:r>
              <a:rPr lang="en-US" dirty="0">
                <a:cs typeface="Arial"/>
              </a:rPr>
              <a:t>Evaluate not only the effectiveness of the intervention but the implementation strategies utilised</a:t>
            </a:r>
          </a:p>
        </p:txBody>
      </p:sp>
    </p:spTree>
    <p:extLst>
      <p:ext uri="{BB962C8B-B14F-4D97-AF65-F5344CB8AC3E}">
        <p14:creationId xmlns:p14="http://schemas.microsoft.com/office/powerpoint/2010/main" val="3394243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CCCE1-760D-465B-B462-049611BFA6A7}"/>
              </a:ext>
            </a:extLst>
          </p:cNvPr>
          <p:cNvSpPr>
            <a:spLocks noGrp="1"/>
          </p:cNvSpPr>
          <p:nvPr>
            <p:ph type="title"/>
          </p:nvPr>
        </p:nvSpPr>
        <p:spPr/>
        <p:txBody>
          <a:bodyPr/>
          <a:lstStyle/>
          <a:p>
            <a:r>
              <a:rPr lang="en-US" dirty="0">
                <a:cs typeface="Arial"/>
              </a:rPr>
              <a:t>In conclusion</a:t>
            </a:r>
            <a:endParaRPr lang="en-US" dirty="0"/>
          </a:p>
        </p:txBody>
      </p:sp>
      <p:sp>
        <p:nvSpPr>
          <p:cNvPr id="3" name="Content Placeholder 2">
            <a:extLst>
              <a:ext uri="{FF2B5EF4-FFF2-40B4-BE49-F238E27FC236}">
                <a16:creationId xmlns:a16="http://schemas.microsoft.com/office/drawing/2014/main" id="{C7087A08-54DA-4C0D-8D4C-87C5205CB917}"/>
              </a:ext>
            </a:extLst>
          </p:cNvPr>
          <p:cNvSpPr>
            <a:spLocks noGrp="1"/>
          </p:cNvSpPr>
          <p:nvPr>
            <p:ph idx="1"/>
          </p:nvPr>
        </p:nvSpPr>
        <p:spPr/>
        <p:txBody>
          <a:bodyPr/>
          <a:lstStyle/>
          <a:p>
            <a:pPr marL="344170" indent="-344170"/>
            <a:r>
              <a:rPr lang="en-AU" dirty="0">
                <a:cs typeface="Arial"/>
              </a:rPr>
              <a:t>"All the endorphins affect your mental health...you sleep better if you exercise...function better...</a:t>
            </a:r>
            <a:r>
              <a:rPr lang="en-AU" dirty="0">
                <a:solidFill>
                  <a:schemeClr val="accent1">
                    <a:lumMod val="60000"/>
                    <a:lumOff val="40000"/>
                  </a:schemeClr>
                </a:solidFill>
                <a:cs typeface="Arial"/>
              </a:rPr>
              <a:t>it gives you a feeling of wellbeing</a:t>
            </a:r>
            <a:r>
              <a:rPr lang="en-AU" dirty="0">
                <a:cs typeface="Arial"/>
              </a:rPr>
              <a:t>... works out your emotions"</a:t>
            </a:r>
            <a:endParaRPr lang="en-US" dirty="0">
              <a:cs typeface="Arial"/>
            </a:endParaRPr>
          </a:p>
          <a:p>
            <a:pPr marL="344170" indent="-344170"/>
            <a:r>
              <a:rPr lang="en-AU" dirty="0">
                <a:cs typeface="Arial"/>
              </a:rPr>
              <a:t>"As far as my mental health goes I can’t put it into words…</a:t>
            </a:r>
            <a:r>
              <a:rPr lang="en-AU" dirty="0">
                <a:solidFill>
                  <a:schemeClr val="accent1">
                    <a:lumMod val="60000"/>
                    <a:lumOff val="40000"/>
                  </a:schemeClr>
                </a:solidFill>
                <a:cs typeface="Arial"/>
              </a:rPr>
              <a:t>I just feel so much saner when I exercise</a:t>
            </a:r>
            <a:r>
              <a:rPr lang="en-AU" dirty="0">
                <a:cs typeface="Arial"/>
              </a:rPr>
              <a:t>…I’m more positive and smile more"</a:t>
            </a:r>
            <a:endParaRPr lang="en-US" dirty="0">
              <a:cs typeface="Arial"/>
            </a:endParaRPr>
          </a:p>
          <a:p>
            <a:pPr marL="344170" indent="-344170"/>
            <a:endParaRPr lang="en-US" dirty="0">
              <a:cs typeface="Arial"/>
            </a:endParaRPr>
          </a:p>
        </p:txBody>
      </p:sp>
    </p:spTree>
    <p:extLst>
      <p:ext uri="{BB962C8B-B14F-4D97-AF65-F5344CB8AC3E}">
        <p14:creationId xmlns:p14="http://schemas.microsoft.com/office/powerpoint/2010/main" val="8648663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58DB-D5AD-4FA4-8806-B6ED9BB14151}"/>
              </a:ext>
            </a:extLst>
          </p:cNvPr>
          <p:cNvSpPr>
            <a:spLocks noGrp="1"/>
          </p:cNvSpPr>
          <p:nvPr>
            <p:ph type="title"/>
          </p:nvPr>
        </p:nvSpPr>
        <p:spPr/>
        <p:txBody>
          <a:bodyPr/>
          <a:lstStyle/>
          <a:p>
            <a:r>
              <a:rPr lang="en-US" dirty="0">
                <a:cs typeface="Arial"/>
              </a:rPr>
              <a:t>References</a:t>
            </a:r>
            <a:endParaRPr lang="en-US" dirty="0"/>
          </a:p>
        </p:txBody>
      </p:sp>
      <p:sp>
        <p:nvSpPr>
          <p:cNvPr id="3" name="Content Placeholder 2">
            <a:extLst>
              <a:ext uri="{FF2B5EF4-FFF2-40B4-BE49-F238E27FC236}">
                <a16:creationId xmlns:a16="http://schemas.microsoft.com/office/drawing/2014/main" id="{C8598C9F-0476-4D27-94FE-B744729E29D3}"/>
              </a:ext>
            </a:extLst>
          </p:cNvPr>
          <p:cNvSpPr>
            <a:spLocks noGrp="1"/>
          </p:cNvSpPr>
          <p:nvPr>
            <p:ph idx="1"/>
          </p:nvPr>
        </p:nvSpPr>
        <p:spPr>
          <a:xfrm>
            <a:off x="2464486" y="3159173"/>
            <a:ext cx="7796540" cy="3997828"/>
          </a:xfrm>
        </p:spPr>
        <p:txBody>
          <a:bodyPr>
            <a:normAutofit fontScale="85000" lnSpcReduction="10000"/>
          </a:bodyPr>
          <a:lstStyle/>
          <a:p>
            <a:pPr marL="344170" indent="-344170"/>
            <a:r>
              <a:rPr lang="en-US" dirty="0">
                <a:cs typeface="Arial"/>
              </a:rPr>
              <a:t>Matthews et al.</a:t>
            </a:r>
            <a:r>
              <a:rPr lang="en-US" i="1" dirty="0">
                <a:cs typeface="Arial"/>
              </a:rPr>
              <a:t> (</a:t>
            </a:r>
            <a:r>
              <a:rPr lang="en-US" dirty="0">
                <a:cs typeface="Arial"/>
              </a:rPr>
              <a:t>2017) Using experience-based co-design for the development of physical activity provision in rehabilitation and recovery mental health care. </a:t>
            </a:r>
            <a:r>
              <a:rPr lang="en-US" i="1" dirty="0">
                <a:cs typeface="Arial"/>
              </a:rPr>
              <a:t>Psychiatric and  Mental Health Nursing, </a:t>
            </a:r>
            <a:r>
              <a:rPr lang="en-US" dirty="0">
                <a:cs typeface="Arial"/>
              </a:rPr>
              <a:t>24:545–552.</a:t>
            </a:r>
          </a:p>
          <a:p>
            <a:pPr marL="344170" indent="-344170"/>
            <a:r>
              <a:rPr lang="en-US" dirty="0">
                <a:cs typeface="Arial"/>
              </a:rPr>
              <a:t>Atkins et al. (2017) A guide to using the Theoretical Domains Framework of behaviour change to investigate implementation problems. </a:t>
            </a:r>
            <a:r>
              <a:rPr lang="en-US" i="1" dirty="0">
                <a:cs typeface="Arial"/>
              </a:rPr>
              <a:t>Implementation Science,</a:t>
            </a:r>
            <a:r>
              <a:rPr lang="en-US" dirty="0">
                <a:cs typeface="Arial"/>
              </a:rPr>
              <a:t> 12:77</a:t>
            </a:r>
          </a:p>
          <a:p>
            <a:pPr marL="344170" indent="-344170"/>
            <a:r>
              <a:rPr lang="en-US" dirty="0">
                <a:cs typeface="Arial"/>
              </a:rPr>
              <a:t>Taylor et al. (2013) Development and initial validation of the determinants of physical activity questionnaire. </a:t>
            </a:r>
            <a:r>
              <a:rPr lang="en-US" i="1" dirty="0">
                <a:cs typeface="Arial"/>
              </a:rPr>
              <a:t>International Journal of Behavioural Nutrition and Physical Activity,</a:t>
            </a:r>
            <a:r>
              <a:rPr lang="en-US" dirty="0">
                <a:cs typeface="Arial"/>
              </a:rPr>
              <a:t> 10:74.</a:t>
            </a:r>
          </a:p>
          <a:p>
            <a:pPr marL="344170" indent="-344170"/>
            <a:r>
              <a:rPr lang="en-US" dirty="0">
                <a:cs typeface="Arial"/>
              </a:rPr>
              <a:t>Beer, D. "Physical Exercise for Inpatients Within a High Secure Forensic Mental Health Facility: Barriers and Opportunities", 2016.</a:t>
            </a:r>
          </a:p>
          <a:p>
            <a:pPr marL="344170" indent="-344170"/>
            <a:endParaRPr lang="en-US" dirty="0">
              <a:cs typeface="Arial"/>
            </a:endParaRPr>
          </a:p>
          <a:p>
            <a:pPr marL="344170" indent="-344170"/>
            <a:endParaRPr lang="en-US" dirty="0">
              <a:cs typeface="Arial"/>
            </a:endParaRPr>
          </a:p>
          <a:p>
            <a:pPr marL="344170" indent="-344170"/>
            <a:endParaRPr lang="en-US" dirty="0">
              <a:cs typeface="Arial"/>
            </a:endParaRPr>
          </a:p>
        </p:txBody>
      </p:sp>
    </p:spTree>
    <p:extLst>
      <p:ext uri="{BB962C8B-B14F-4D97-AF65-F5344CB8AC3E}">
        <p14:creationId xmlns:p14="http://schemas.microsoft.com/office/powerpoint/2010/main" val="86445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69BBA-5FCF-A44A-900F-3CCB6B14B1C7}"/>
              </a:ext>
            </a:extLst>
          </p:cNvPr>
          <p:cNvSpPr>
            <a:spLocks noGrp="1"/>
          </p:cNvSpPr>
          <p:nvPr>
            <p:ph type="title"/>
          </p:nvPr>
        </p:nvSpPr>
        <p:spPr/>
        <p:txBody>
          <a:bodyPr/>
          <a:lstStyle/>
          <a:p>
            <a:r>
              <a:rPr lang="en-US" dirty="0"/>
              <a:t>The Park, Centre for Mental Health</a:t>
            </a:r>
          </a:p>
        </p:txBody>
      </p:sp>
      <p:pic>
        <p:nvPicPr>
          <p:cNvPr id="5" name="Content Placeholder 4">
            <a:extLst>
              <a:ext uri="{FF2B5EF4-FFF2-40B4-BE49-F238E27FC236}">
                <a16:creationId xmlns:a16="http://schemas.microsoft.com/office/drawing/2014/main" id="{23F6A9D7-CAD8-B140-AA57-14C7F5A0A639}"/>
              </a:ext>
            </a:extLst>
          </p:cNvPr>
          <p:cNvPicPr>
            <a:picLocks noGrp="1" noChangeAspect="1"/>
          </p:cNvPicPr>
          <p:nvPr>
            <p:ph idx="1"/>
          </p:nvPr>
        </p:nvPicPr>
        <p:blipFill>
          <a:blip r:embed="rId3"/>
          <a:stretch>
            <a:fillRect/>
          </a:stretch>
        </p:blipFill>
        <p:spPr>
          <a:xfrm>
            <a:off x="3020746" y="1999629"/>
            <a:ext cx="8064917" cy="4103341"/>
          </a:xfrm>
        </p:spPr>
      </p:pic>
      <p:pic>
        <p:nvPicPr>
          <p:cNvPr id="7" name="Picture 6">
            <a:extLst>
              <a:ext uri="{FF2B5EF4-FFF2-40B4-BE49-F238E27FC236}">
                <a16:creationId xmlns:a16="http://schemas.microsoft.com/office/drawing/2014/main" id="{6649C190-4288-284C-9AFB-BC60EEA79E8D}"/>
              </a:ext>
            </a:extLst>
          </p:cNvPr>
          <p:cNvPicPr>
            <a:picLocks noChangeAspect="1"/>
          </p:cNvPicPr>
          <p:nvPr/>
        </p:nvPicPr>
        <p:blipFill>
          <a:blip r:embed="rId4"/>
          <a:stretch>
            <a:fillRect/>
          </a:stretch>
        </p:blipFill>
        <p:spPr>
          <a:xfrm>
            <a:off x="1741435" y="1999629"/>
            <a:ext cx="5798617" cy="4103341"/>
          </a:xfrm>
          <a:prstGeom prst="rect">
            <a:avLst/>
          </a:prstGeom>
        </p:spPr>
      </p:pic>
    </p:spTree>
    <p:extLst>
      <p:ext uri="{BB962C8B-B14F-4D97-AF65-F5344CB8AC3E}">
        <p14:creationId xmlns:p14="http://schemas.microsoft.com/office/powerpoint/2010/main" val="2840001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94521-175B-4D11-9926-64A11FA99423}"/>
              </a:ext>
            </a:extLst>
          </p:cNvPr>
          <p:cNvSpPr>
            <a:spLocks noGrp="1"/>
          </p:cNvSpPr>
          <p:nvPr>
            <p:ph type="title"/>
          </p:nvPr>
        </p:nvSpPr>
        <p:spPr/>
        <p:txBody>
          <a:bodyPr/>
          <a:lstStyle/>
          <a:p>
            <a:r>
              <a:rPr lang="en-US" dirty="0">
                <a:cs typeface="Arial"/>
              </a:rPr>
              <a:t>Background</a:t>
            </a:r>
            <a:endParaRPr lang="en-US" dirty="0"/>
          </a:p>
        </p:txBody>
      </p:sp>
      <p:sp>
        <p:nvSpPr>
          <p:cNvPr id="3" name="Content Placeholder 2">
            <a:extLst>
              <a:ext uri="{FF2B5EF4-FFF2-40B4-BE49-F238E27FC236}">
                <a16:creationId xmlns:a16="http://schemas.microsoft.com/office/drawing/2014/main" id="{34ED21D8-4DDC-4FBF-8CE5-D722472F54B0}"/>
              </a:ext>
            </a:extLst>
          </p:cNvPr>
          <p:cNvSpPr>
            <a:spLocks noGrp="1"/>
          </p:cNvSpPr>
          <p:nvPr>
            <p:ph idx="1"/>
          </p:nvPr>
        </p:nvSpPr>
        <p:spPr>
          <a:xfrm>
            <a:off x="2259901" y="2571644"/>
            <a:ext cx="6502578" cy="3997828"/>
          </a:xfrm>
        </p:spPr>
        <p:txBody>
          <a:bodyPr>
            <a:normAutofit lnSpcReduction="10000"/>
          </a:bodyPr>
          <a:lstStyle/>
          <a:p>
            <a:pPr marL="344170" indent="-344170"/>
            <a:r>
              <a:rPr lang="en-US" dirty="0">
                <a:cs typeface="Arial" panose="020B0604020202020204"/>
              </a:rPr>
              <a:t>National Mental Health Commission has identified co-design of mental health services as an important area of mental health reform</a:t>
            </a:r>
          </a:p>
          <a:p>
            <a:pPr marL="344170" indent="-344170"/>
            <a:r>
              <a:rPr lang="en-US" dirty="0">
                <a:cs typeface="Arial" panose="020B0604020202020204"/>
              </a:rPr>
              <a:t>Physical health of patients with severe mental illness has been highlighted as a key work area</a:t>
            </a:r>
          </a:p>
          <a:p>
            <a:pPr marL="344170" indent="-344170"/>
            <a:r>
              <a:rPr lang="en-US" dirty="0">
                <a:cs typeface="Arial" panose="020B0604020202020204"/>
              </a:rPr>
              <a:t>Poor physical health of forensic psychiatric patients has been established in the literature</a:t>
            </a:r>
          </a:p>
          <a:p>
            <a:pPr marL="344170" indent="-344170"/>
            <a:r>
              <a:rPr lang="en-US" dirty="0">
                <a:cs typeface="Arial" panose="020B0604020202020204"/>
              </a:rPr>
              <a:t>No co-designed physical activity interventions in a forensic setting</a:t>
            </a:r>
          </a:p>
          <a:p>
            <a:pPr marL="457200" lvl="1" indent="0">
              <a:buNone/>
            </a:pPr>
            <a:endParaRPr lang="en-US" dirty="0">
              <a:cs typeface="Arial" panose="020B0604020202020204"/>
            </a:endParaRPr>
          </a:p>
          <a:p>
            <a:pPr marL="344170" indent="-344170"/>
            <a:endParaRPr lang="en-US" dirty="0">
              <a:cs typeface="Arial" panose="020B0604020202020204"/>
            </a:endParaRPr>
          </a:p>
        </p:txBody>
      </p:sp>
      <p:pic>
        <p:nvPicPr>
          <p:cNvPr id="4" name="Picture 4" descr="A screenshot of a social media post&#10;&#10;Description generated with very high confidence">
            <a:extLst>
              <a:ext uri="{FF2B5EF4-FFF2-40B4-BE49-F238E27FC236}">
                <a16:creationId xmlns:a16="http://schemas.microsoft.com/office/drawing/2014/main" id="{06E5A457-CA96-47AB-BC7A-F3D90038DF77}"/>
              </a:ext>
            </a:extLst>
          </p:cNvPr>
          <p:cNvPicPr>
            <a:picLocks noChangeAspect="1"/>
          </p:cNvPicPr>
          <p:nvPr/>
        </p:nvPicPr>
        <p:blipFill>
          <a:blip r:embed="rId3"/>
          <a:stretch>
            <a:fillRect/>
          </a:stretch>
        </p:blipFill>
        <p:spPr>
          <a:xfrm>
            <a:off x="8987287" y="4000071"/>
            <a:ext cx="2211238" cy="2667856"/>
          </a:xfrm>
          <a:prstGeom prst="rect">
            <a:avLst/>
          </a:prstGeom>
        </p:spPr>
      </p:pic>
    </p:spTree>
    <p:extLst>
      <p:ext uri="{BB962C8B-B14F-4D97-AF65-F5344CB8AC3E}">
        <p14:creationId xmlns:p14="http://schemas.microsoft.com/office/powerpoint/2010/main" val="216726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12C91-8B52-4EDB-A44C-95F935883F3A}"/>
              </a:ext>
            </a:extLst>
          </p:cNvPr>
          <p:cNvSpPr>
            <a:spLocks noGrp="1"/>
          </p:cNvSpPr>
          <p:nvPr>
            <p:ph type="title"/>
          </p:nvPr>
        </p:nvSpPr>
        <p:spPr/>
        <p:txBody>
          <a:bodyPr/>
          <a:lstStyle/>
          <a:p>
            <a:r>
              <a:rPr lang="en-US" dirty="0">
                <a:cs typeface="Arial"/>
              </a:rPr>
              <a:t>Background: Co-design</a:t>
            </a:r>
            <a:endParaRPr lang="en-US" dirty="0"/>
          </a:p>
        </p:txBody>
      </p:sp>
      <p:sp>
        <p:nvSpPr>
          <p:cNvPr id="3" name="Content Placeholder 2">
            <a:extLst>
              <a:ext uri="{FF2B5EF4-FFF2-40B4-BE49-F238E27FC236}">
                <a16:creationId xmlns:a16="http://schemas.microsoft.com/office/drawing/2014/main" id="{F53BE14C-D3E5-4C53-8388-A379C6998E27}"/>
              </a:ext>
            </a:extLst>
          </p:cNvPr>
          <p:cNvSpPr>
            <a:spLocks noGrp="1"/>
          </p:cNvSpPr>
          <p:nvPr>
            <p:ph idx="1"/>
          </p:nvPr>
        </p:nvSpPr>
        <p:spPr>
          <a:xfrm>
            <a:off x="2227259" y="2080871"/>
            <a:ext cx="7796540" cy="3997828"/>
          </a:xfrm>
        </p:spPr>
        <p:txBody>
          <a:bodyPr/>
          <a:lstStyle/>
          <a:p>
            <a:pPr marL="344170" indent="-344170"/>
            <a:r>
              <a:rPr lang="en-US" dirty="0">
                <a:cs typeface="Arial"/>
              </a:rPr>
              <a:t>Co-design provides the opportunity for patients and staff to help identify current needs and expectations, inform design and influence how care and services are provided</a:t>
            </a:r>
          </a:p>
          <a:p>
            <a:pPr marL="344170" indent="-344170"/>
            <a:r>
              <a:rPr lang="en-US" dirty="0">
                <a:cs typeface="Arial"/>
              </a:rPr>
              <a:t>Through questionnaires and interviews, patients and staff experiences can form a valuable part of design and improvement</a:t>
            </a:r>
            <a:endParaRPr lang="en-US" dirty="0"/>
          </a:p>
          <a:p>
            <a:pPr marL="344170" indent="-344170"/>
            <a:r>
              <a:rPr lang="en-US" dirty="0">
                <a:cs typeface="Arial"/>
              </a:rPr>
              <a:t>Co-design recognises that lived-experience is equal to other forms of knowledge, evidence and expertise</a:t>
            </a:r>
            <a:endParaRPr lang="en-US" dirty="0"/>
          </a:p>
          <a:p>
            <a:pPr marL="344170" indent="-344170"/>
            <a:endParaRPr lang="en-US" dirty="0">
              <a:cs typeface="Arial"/>
            </a:endParaRPr>
          </a:p>
        </p:txBody>
      </p:sp>
    </p:spTree>
    <p:extLst>
      <p:ext uri="{BB962C8B-B14F-4D97-AF65-F5344CB8AC3E}">
        <p14:creationId xmlns:p14="http://schemas.microsoft.com/office/powerpoint/2010/main" val="2434985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EB218-2162-434E-BEAB-5AD7DF130473}"/>
              </a:ext>
            </a:extLst>
          </p:cNvPr>
          <p:cNvSpPr>
            <a:spLocks noGrp="1"/>
          </p:cNvSpPr>
          <p:nvPr>
            <p:ph type="title"/>
          </p:nvPr>
        </p:nvSpPr>
        <p:spPr/>
        <p:txBody>
          <a:bodyPr/>
          <a:lstStyle/>
          <a:p>
            <a:r>
              <a:rPr lang="en-US" dirty="0">
                <a:cs typeface="Arial"/>
              </a:rPr>
              <a:t>Co-design for physical activity</a:t>
            </a:r>
            <a:endParaRPr lang="en-US" dirty="0"/>
          </a:p>
        </p:txBody>
      </p:sp>
      <p:pic>
        <p:nvPicPr>
          <p:cNvPr id="5" name="Picture 5" descr="A screenshot of a cell phone&#10;&#10;Description generated with high confidence">
            <a:extLst>
              <a:ext uri="{FF2B5EF4-FFF2-40B4-BE49-F238E27FC236}">
                <a16:creationId xmlns:a16="http://schemas.microsoft.com/office/drawing/2014/main" id="{DB43DE87-8E4E-45CE-8015-B655DCEFE1CF}"/>
              </a:ext>
            </a:extLst>
          </p:cNvPr>
          <p:cNvPicPr>
            <a:picLocks noGrp="1" noChangeAspect="1"/>
          </p:cNvPicPr>
          <p:nvPr>
            <p:ph idx="1"/>
          </p:nvPr>
        </p:nvPicPr>
        <p:blipFill>
          <a:blip r:embed="rId2"/>
          <a:stretch>
            <a:fillRect/>
          </a:stretch>
        </p:blipFill>
        <p:spPr>
          <a:xfrm>
            <a:off x="2355744" y="2023361"/>
            <a:ext cx="4232778" cy="3997828"/>
          </a:xfrm>
          <a:prstGeom prst="rect">
            <a:avLst/>
          </a:prstGeom>
        </p:spPr>
      </p:pic>
      <p:sp>
        <p:nvSpPr>
          <p:cNvPr id="4" name="TextBox 3">
            <a:extLst>
              <a:ext uri="{FF2B5EF4-FFF2-40B4-BE49-F238E27FC236}">
                <a16:creationId xmlns:a16="http://schemas.microsoft.com/office/drawing/2014/main" id="{7BE1596E-C809-4610-9F5D-DF0806E2CCAF}"/>
              </a:ext>
            </a:extLst>
          </p:cNvPr>
          <p:cNvSpPr txBox="1"/>
          <p:nvPr/>
        </p:nvSpPr>
        <p:spPr>
          <a:xfrm>
            <a:off x="7571117" y="6557513"/>
            <a:ext cx="3756804"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Matthews et al.</a:t>
            </a:r>
            <a:r>
              <a:rPr lang="en-US" sz="1000" i="1" dirty="0"/>
              <a:t> Psychiatr Ment Health Nurs. </a:t>
            </a:r>
            <a:r>
              <a:rPr lang="en-US" sz="1000" dirty="0"/>
              <a:t>2017;24:545–552.</a:t>
            </a:r>
          </a:p>
          <a:p>
            <a:pPr algn="l"/>
            <a:endParaRPr lang="en-US" dirty="0">
              <a:cs typeface="Arial"/>
            </a:endParaRPr>
          </a:p>
        </p:txBody>
      </p:sp>
    </p:spTree>
    <p:extLst>
      <p:ext uri="{BB962C8B-B14F-4D97-AF65-F5344CB8AC3E}">
        <p14:creationId xmlns:p14="http://schemas.microsoft.com/office/powerpoint/2010/main" val="10426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B74E6-58A0-499C-AF71-3031BBC694BD}"/>
              </a:ext>
            </a:extLst>
          </p:cNvPr>
          <p:cNvSpPr>
            <a:spLocks noGrp="1"/>
          </p:cNvSpPr>
          <p:nvPr>
            <p:ph type="title"/>
          </p:nvPr>
        </p:nvSpPr>
        <p:spPr/>
        <p:txBody>
          <a:bodyPr/>
          <a:lstStyle/>
          <a:p>
            <a:r>
              <a:rPr lang="en-US" dirty="0">
                <a:cs typeface="Arial"/>
              </a:rPr>
              <a:t>Background: Implementation Science</a:t>
            </a:r>
            <a:endParaRPr lang="en-US" dirty="0"/>
          </a:p>
        </p:txBody>
      </p:sp>
      <p:sp>
        <p:nvSpPr>
          <p:cNvPr id="3" name="Content Placeholder 2">
            <a:extLst>
              <a:ext uri="{FF2B5EF4-FFF2-40B4-BE49-F238E27FC236}">
                <a16:creationId xmlns:a16="http://schemas.microsoft.com/office/drawing/2014/main" id="{295D7AE3-D6E7-45E5-A65B-088D3C7B964D}"/>
              </a:ext>
            </a:extLst>
          </p:cNvPr>
          <p:cNvSpPr>
            <a:spLocks noGrp="1"/>
          </p:cNvSpPr>
          <p:nvPr>
            <p:ph idx="1"/>
          </p:nvPr>
        </p:nvSpPr>
        <p:spPr>
          <a:xfrm>
            <a:off x="1991004" y="2546386"/>
            <a:ext cx="8733594" cy="3997828"/>
          </a:xfrm>
        </p:spPr>
        <p:txBody>
          <a:bodyPr>
            <a:normAutofit lnSpcReduction="10000"/>
          </a:bodyPr>
          <a:lstStyle/>
          <a:p>
            <a:pPr marL="344170" indent="-344170"/>
            <a:r>
              <a:rPr lang="en-US" dirty="0">
                <a:cs typeface="Arial"/>
              </a:rPr>
              <a:t>Implementation science developed out of the finding that evidence based practices take, on average, 17 years to be incorporated into routine general practice in health care and that only about half of evidence based practices ever reach widespread clinical usage</a:t>
            </a:r>
            <a:endParaRPr lang="en-US" dirty="0"/>
          </a:p>
          <a:p>
            <a:pPr marL="344170" indent="-344170"/>
            <a:r>
              <a:rPr lang="en-US" dirty="0">
                <a:cs typeface="Arial"/>
              </a:rPr>
              <a:t>Uses a systematic and scientific approach to identify the range of factors likely to facilitate an intervention's success</a:t>
            </a:r>
            <a:endParaRPr lang="en-US" dirty="0"/>
          </a:p>
          <a:p>
            <a:pPr marL="344170" indent="-344170"/>
            <a:r>
              <a:rPr lang="en-US" dirty="0">
                <a:cs typeface="Arial"/>
              </a:rPr>
              <a:t>Fundamental to the design of successful interventions</a:t>
            </a:r>
            <a:endParaRPr lang="en-US" dirty="0"/>
          </a:p>
          <a:p>
            <a:pPr marL="344170" indent="-344170"/>
            <a:r>
              <a:rPr lang="en-US" dirty="0">
                <a:cs typeface="Arial"/>
              </a:rPr>
              <a:t>An intervention and its implementation need to be evaluated to fully understand outcomes and impacts</a:t>
            </a:r>
            <a:endParaRPr lang="en-US" dirty="0"/>
          </a:p>
          <a:p>
            <a:pPr marL="344170" indent="-344170"/>
            <a:endParaRPr lang="en-US" dirty="0">
              <a:cs typeface="Arial"/>
            </a:endParaRPr>
          </a:p>
        </p:txBody>
      </p:sp>
    </p:spTree>
    <p:extLst>
      <p:ext uri="{BB962C8B-B14F-4D97-AF65-F5344CB8AC3E}">
        <p14:creationId xmlns:p14="http://schemas.microsoft.com/office/powerpoint/2010/main" val="4197135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642E-9AA1-4E79-A83C-8120C6CF415C}"/>
              </a:ext>
            </a:extLst>
          </p:cNvPr>
          <p:cNvSpPr>
            <a:spLocks noGrp="1"/>
          </p:cNvSpPr>
          <p:nvPr>
            <p:ph type="title"/>
          </p:nvPr>
        </p:nvSpPr>
        <p:spPr/>
        <p:txBody>
          <a:bodyPr/>
          <a:lstStyle/>
          <a:p>
            <a:r>
              <a:rPr lang="en-US" dirty="0">
                <a:cs typeface="Arial"/>
              </a:rPr>
              <a:t>Theoretical Domains Framework (TDF)</a:t>
            </a:r>
            <a:endParaRPr lang="en-US" dirty="0"/>
          </a:p>
        </p:txBody>
      </p:sp>
      <p:sp>
        <p:nvSpPr>
          <p:cNvPr id="3" name="Content Placeholder 2">
            <a:extLst>
              <a:ext uri="{FF2B5EF4-FFF2-40B4-BE49-F238E27FC236}">
                <a16:creationId xmlns:a16="http://schemas.microsoft.com/office/drawing/2014/main" id="{D7B70FF7-3931-4FD8-ADBE-D40B56ECAF70}"/>
              </a:ext>
            </a:extLst>
          </p:cNvPr>
          <p:cNvSpPr>
            <a:spLocks noGrp="1"/>
          </p:cNvSpPr>
          <p:nvPr>
            <p:ph idx="1"/>
          </p:nvPr>
        </p:nvSpPr>
        <p:spPr>
          <a:xfrm>
            <a:off x="2191316" y="2080871"/>
            <a:ext cx="7796540" cy="3997828"/>
          </a:xfrm>
        </p:spPr>
        <p:txBody>
          <a:bodyPr>
            <a:normAutofit fontScale="85000" lnSpcReduction="20000"/>
          </a:bodyPr>
          <a:lstStyle/>
          <a:p>
            <a:pPr marL="344170" indent="-344170"/>
            <a:r>
              <a:rPr lang="en-US" dirty="0">
                <a:cs typeface="Arial" panose="020B0604020202020204"/>
              </a:rPr>
              <a:t>Developed by a collaboration of behavioural scientists and implementation researchers</a:t>
            </a:r>
          </a:p>
          <a:p>
            <a:pPr marL="344170" indent="-344170"/>
            <a:r>
              <a:rPr lang="en-US" dirty="0">
                <a:cs typeface="Arial" panose="020B0604020202020204"/>
              </a:rPr>
              <a:t>Aimed to provide a comprehensive theory-informed approach to identify determinants of behaviour</a:t>
            </a:r>
          </a:p>
          <a:p>
            <a:pPr marL="344170" indent="-344170"/>
            <a:r>
              <a:rPr lang="en-US" dirty="0">
                <a:cs typeface="Arial" panose="020B0604020202020204"/>
              </a:rPr>
              <a:t>Synthesis of 33 theories of behaviour and behaviour change clustered into 14 domains</a:t>
            </a:r>
          </a:p>
          <a:p>
            <a:pPr marL="344170" indent="-344170"/>
            <a:r>
              <a:rPr lang="en-US" dirty="0">
                <a:cs typeface="Arial" panose="020B0604020202020204"/>
              </a:rPr>
              <a:t>Framework rather than theory alone</a:t>
            </a:r>
          </a:p>
          <a:p>
            <a:pPr marL="795020" lvl="1" indent="-337820"/>
            <a:r>
              <a:rPr lang="en-US" dirty="0">
                <a:cs typeface="Arial" panose="020B0604020202020204"/>
              </a:rPr>
              <a:t>Provides a lens to view the cognitive, affective, social and environmental influences on behaviour</a:t>
            </a:r>
          </a:p>
          <a:p>
            <a:pPr marL="344170" indent="-344170"/>
            <a:r>
              <a:rPr lang="en-US" dirty="0">
                <a:cs typeface="Arial" panose="020B0604020202020204"/>
              </a:rPr>
              <a:t>Used to understand health professional behaviour and to consider what may be important in changing patient behaviours</a:t>
            </a:r>
          </a:p>
          <a:p>
            <a:pPr marL="344170" indent="-344170"/>
            <a:endParaRPr lang="en-US" dirty="0">
              <a:cs typeface="Arial" panose="020B0604020202020204"/>
            </a:endParaRPr>
          </a:p>
        </p:txBody>
      </p:sp>
      <p:sp>
        <p:nvSpPr>
          <p:cNvPr id="4" name="TextBox 3">
            <a:extLst>
              <a:ext uri="{FF2B5EF4-FFF2-40B4-BE49-F238E27FC236}">
                <a16:creationId xmlns:a16="http://schemas.microsoft.com/office/drawing/2014/main" id="{DCEAE4C1-6338-4365-B0EA-B7912B366242}"/>
              </a:ext>
            </a:extLst>
          </p:cNvPr>
          <p:cNvSpPr txBox="1"/>
          <p:nvPr/>
        </p:nvSpPr>
        <p:spPr>
          <a:xfrm>
            <a:off x="8384802" y="6494369"/>
            <a:ext cx="3662083" cy="24622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Atkins et al. </a:t>
            </a:r>
            <a:r>
              <a:rPr lang="en-US" sz="1000" i="1" dirty="0"/>
              <a:t>Implementation Science</a:t>
            </a:r>
            <a:r>
              <a:rPr lang="en-US" sz="1000" dirty="0"/>
              <a:t> (2017) 12:77</a:t>
            </a:r>
            <a:endParaRPr lang="en-US" sz="1000" dirty="0">
              <a:cs typeface="Arial"/>
            </a:endParaRPr>
          </a:p>
        </p:txBody>
      </p:sp>
    </p:spTree>
    <p:extLst>
      <p:ext uri="{BB962C8B-B14F-4D97-AF65-F5344CB8AC3E}">
        <p14:creationId xmlns:p14="http://schemas.microsoft.com/office/powerpoint/2010/main" val="35900421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0AB84FF-B9B6-4A1C-81C2-F0C66F825248}"/>
              </a:ext>
            </a:extLst>
          </p:cNvPr>
          <p:cNvSpPr/>
          <p:nvPr/>
        </p:nvSpPr>
        <p:spPr>
          <a:xfrm>
            <a:off x="1485900" y="2124075"/>
            <a:ext cx="9191625" cy="409575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0CAA11-FC2D-4212-8265-6493BA6B7749}"/>
              </a:ext>
            </a:extLst>
          </p:cNvPr>
          <p:cNvSpPr>
            <a:spLocks noGrp="1"/>
          </p:cNvSpPr>
          <p:nvPr>
            <p:ph type="title"/>
          </p:nvPr>
        </p:nvSpPr>
        <p:spPr/>
        <p:txBody>
          <a:bodyPr/>
          <a:lstStyle/>
          <a:p>
            <a:r>
              <a:rPr lang="en-US" dirty="0">
                <a:cs typeface="Arial"/>
              </a:rPr>
              <a:t>Definitions and component constructs of TDF</a:t>
            </a:r>
          </a:p>
        </p:txBody>
      </p:sp>
      <p:pic>
        <p:nvPicPr>
          <p:cNvPr id="4" name="Picture 4" descr="A screenshot of text&#10;&#10;Description generated with very high confidence">
            <a:extLst>
              <a:ext uri="{FF2B5EF4-FFF2-40B4-BE49-F238E27FC236}">
                <a16:creationId xmlns:a16="http://schemas.microsoft.com/office/drawing/2014/main" id="{9A55D1CD-AD53-417F-B54A-5AE788A7FA9C}"/>
              </a:ext>
            </a:extLst>
          </p:cNvPr>
          <p:cNvPicPr>
            <a:picLocks noGrp="1" noChangeAspect="1"/>
          </p:cNvPicPr>
          <p:nvPr>
            <p:ph idx="1"/>
          </p:nvPr>
        </p:nvPicPr>
        <p:blipFill>
          <a:blip r:embed="rId2"/>
          <a:stretch>
            <a:fillRect/>
          </a:stretch>
        </p:blipFill>
        <p:spPr>
          <a:xfrm>
            <a:off x="1482646" y="2128316"/>
            <a:ext cx="3069899" cy="3997828"/>
          </a:xfrm>
          <a:prstGeom prst="rect">
            <a:avLst/>
          </a:prstGeom>
        </p:spPr>
      </p:pic>
      <p:pic>
        <p:nvPicPr>
          <p:cNvPr id="6" name="Picture 6" descr="A screenshot of text&#10;&#10;Description generated with very high confidence">
            <a:extLst>
              <a:ext uri="{FF2B5EF4-FFF2-40B4-BE49-F238E27FC236}">
                <a16:creationId xmlns:a16="http://schemas.microsoft.com/office/drawing/2014/main" id="{F3D6BAB1-75FC-4338-AC8E-776BC36B5AB4}"/>
              </a:ext>
            </a:extLst>
          </p:cNvPr>
          <p:cNvPicPr>
            <a:picLocks noChangeAspect="1"/>
          </p:cNvPicPr>
          <p:nvPr/>
        </p:nvPicPr>
        <p:blipFill>
          <a:blip r:embed="rId3"/>
          <a:stretch>
            <a:fillRect/>
          </a:stretch>
        </p:blipFill>
        <p:spPr>
          <a:xfrm>
            <a:off x="4857448" y="2152863"/>
            <a:ext cx="2743200" cy="3568276"/>
          </a:xfrm>
          <a:prstGeom prst="rect">
            <a:avLst/>
          </a:prstGeom>
        </p:spPr>
      </p:pic>
      <p:pic>
        <p:nvPicPr>
          <p:cNvPr id="8" name="Picture 8" descr="A screenshot of text&#10;&#10;Description generated with very high confidence">
            <a:extLst>
              <a:ext uri="{FF2B5EF4-FFF2-40B4-BE49-F238E27FC236}">
                <a16:creationId xmlns:a16="http://schemas.microsoft.com/office/drawing/2014/main" id="{8376C2AF-C4EF-4979-8833-1A6B3E821E9D}"/>
              </a:ext>
            </a:extLst>
          </p:cNvPr>
          <p:cNvPicPr>
            <a:picLocks noChangeAspect="1"/>
          </p:cNvPicPr>
          <p:nvPr/>
        </p:nvPicPr>
        <p:blipFill>
          <a:blip r:embed="rId4"/>
          <a:stretch>
            <a:fillRect/>
          </a:stretch>
        </p:blipFill>
        <p:spPr>
          <a:xfrm>
            <a:off x="7929639" y="2156453"/>
            <a:ext cx="2743200" cy="3609474"/>
          </a:xfrm>
          <a:prstGeom prst="rect">
            <a:avLst/>
          </a:prstGeom>
        </p:spPr>
      </p:pic>
      <p:sp>
        <p:nvSpPr>
          <p:cNvPr id="12" name="TextBox 11">
            <a:extLst>
              <a:ext uri="{FF2B5EF4-FFF2-40B4-BE49-F238E27FC236}">
                <a16:creationId xmlns:a16="http://schemas.microsoft.com/office/drawing/2014/main" id="{2168FB47-6616-4692-A194-63D2234B04F1}"/>
              </a:ext>
            </a:extLst>
          </p:cNvPr>
          <p:cNvSpPr txBox="1"/>
          <p:nvPr/>
        </p:nvSpPr>
        <p:spPr>
          <a:xfrm>
            <a:off x="8362950" y="6496050"/>
            <a:ext cx="3162300"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Atkins et al. </a:t>
            </a:r>
            <a:r>
              <a:rPr lang="en-US" sz="1000" i="1" dirty="0"/>
              <a:t>Implementation Science</a:t>
            </a:r>
            <a:r>
              <a:rPr lang="en-US" sz="1000" dirty="0"/>
              <a:t> (2017) 12:77</a:t>
            </a:r>
          </a:p>
          <a:p>
            <a:pPr algn="l"/>
            <a:endParaRPr lang="en-US" dirty="0">
              <a:cs typeface="Arial"/>
            </a:endParaRPr>
          </a:p>
        </p:txBody>
      </p:sp>
    </p:spTree>
    <p:extLst>
      <p:ext uri="{BB962C8B-B14F-4D97-AF65-F5344CB8AC3E}">
        <p14:creationId xmlns:p14="http://schemas.microsoft.com/office/powerpoint/2010/main" val="2819263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30</TotalTime>
  <Words>1913</Words>
  <Application>Microsoft Macintosh PowerPoint</Application>
  <PresentationFormat>Widescreen</PresentationFormat>
  <Paragraphs>251</Paragraphs>
  <Slides>29</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MS Shell Dlg 2</vt:lpstr>
      <vt:lpstr>Wingdings</vt:lpstr>
      <vt:lpstr>Wingdings 3</vt:lpstr>
      <vt:lpstr>Madison</vt:lpstr>
      <vt:lpstr> Physical health  and mental illness:  giving a voice to consumers</vt:lpstr>
      <vt:lpstr>"I get unfit when I go to hospital"</vt:lpstr>
      <vt:lpstr>The Park, Centre for Mental Health</vt:lpstr>
      <vt:lpstr>Background</vt:lpstr>
      <vt:lpstr>Background: Co-design</vt:lpstr>
      <vt:lpstr>Co-design for physical activity</vt:lpstr>
      <vt:lpstr>Background: Implementation Science</vt:lpstr>
      <vt:lpstr>Theoretical Domains Framework (TDF)</vt:lpstr>
      <vt:lpstr>Definitions and component constructs of TDF</vt:lpstr>
      <vt:lpstr>Physical activity questionnaire using TDF</vt:lpstr>
      <vt:lpstr>Research Project</vt:lpstr>
      <vt:lpstr>Physical Activity Questionnaire</vt:lpstr>
      <vt:lpstr>Interview Questions</vt:lpstr>
      <vt:lpstr>Preliminary findings</vt:lpstr>
      <vt:lpstr>Knowledge</vt:lpstr>
      <vt:lpstr>Environmental context and resources</vt:lpstr>
      <vt:lpstr>Motivation</vt:lpstr>
      <vt:lpstr>Exercise preference/goals</vt:lpstr>
      <vt:lpstr>Beliefs about capabilities/skills</vt:lpstr>
      <vt:lpstr>Emotion</vt:lpstr>
      <vt:lpstr>Social influences</vt:lpstr>
      <vt:lpstr>Beliefs about consequences</vt:lpstr>
      <vt:lpstr>Action planning and coping planning</vt:lpstr>
      <vt:lpstr>Goal conflict</vt:lpstr>
      <vt:lpstr>Facilitators and barriers</vt:lpstr>
      <vt:lpstr>What the consumers say...</vt:lpstr>
      <vt:lpstr>So if this is what they are saying what are we doing about it?</vt:lpstr>
      <vt:lpstr>In conclusion</vt:lpstr>
      <vt:lpstr>References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Stephen Moss</cp:lastModifiedBy>
  <cp:revision>1884</cp:revision>
  <dcterms:modified xsi:type="dcterms:W3CDTF">2019-03-27T03:34:38Z</dcterms:modified>
</cp:coreProperties>
</file>