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62" r:id="rId2"/>
    <p:sldId id="338" r:id="rId3"/>
    <p:sldId id="344" r:id="rId4"/>
    <p:sldId id="339" r:id="rId5"/>
    <p:sldId id="263" r:id="rId6"/>
    <p:sldId id="256" r:id="rId7"/>
    <p:sldId id="340" r:id="rId8"/>
    <p:sldId id="345" r:id="rId9"/>
    <p:sldId id="341" r:id="rId10"/>
    <p:sldId id="265" r:id="rId11"/>
    <p:sldId id="266" r:id="rId12"/>
    <p:sldId id="267" r:id="rId13"/>
    <p:sldId id="269" r:id="rId14"/>
    <p:sldId id="260" r:id="rId15"/>
    <p:sldId id="348" r:id="rId16"/>
    <p:sldId id="273" r:id="rId17"/>
    <p:sldId id="347" r:id="rId18"/>
    <p:sldId id="268" r:id="rId19"/>
    <p:sldId id="274" r:id="rId20"/>
    <p:sldId id="272" r:id="rId21"/>
    <p:sldId id="349" r:id="rId22"/>
    <p:sldId id="275" r:id="rId23"/>
    <p:sldId id="258" r:id="rId24"/>
    <p:sldId id="257" r:id="rId25"/>
    <p:sldId id="277" r:id="rId26"/>
    <p:sldId id="276" r:id="rId27"/>
    <p:sldId id="278" r:id="rId28"/>
    <p:sldId id="279" r:id="rId29"/>
    <p:sldId id="343" r:id="rId30"/>
    <p:sldId id="334" r:id="rId31"/>
    <p:sldId id="335" r:id="rId32"/>
    <p:sldId id="261" r:id="rId3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009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90" autoAdjust="0"/>
    <p:restoredTop sz="87845" autoAdjust="0"/>
  </p:normalViewPr>
  <p:slideViewPr>
    <p:cSldViewPr snapToGrid="0">
      <p:cViewPr varScale="1">
        <p:scale>
          <a:sx n="96" d="100"/>
          <a:sy n="96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800" b="1" dirty="0">
                <a:solidFill>
                  <a:schemeClr val="tx1"/>
                </a:solidFill>
              </a:rPr>
              <a:t>Impact </a:t>
            </a:r>
            <a:r>
              <a:rPr lang="en-AU" sz="1800" b="1" baseline="0" dirty="0">
                <a:solidFill>
                  <a:schemeClr val="tx1"/>
                </a:solidFill>
              </a:rPr>
              <a:t>on original problems</a:t>
            </a:r>
            <a:endParaRPr lang="en-AU" sz="1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944826260455142"/>
          <c:y val="0.20958400691960102"/>
          <c:w val="0.59291095179055009"/>
          <c:h val="0.5006291041556822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676-4EA8-96A3-C40733C26CDE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676-4EA8-96A3-C40733C26CDE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676-4EA8-96A3-C40733C26CDE}"/>
              </c:ext>
            </c:extLst>
          </c:dPt>
          <c:dLbls>
            <c:dLbl>
              <c:idx val="0"/>
              <c:layout>
                <c:manualLayout>
                  <c:x val="-0.25003177021714701"/>
                  <c:y val="-1.73621853389863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676-4EA8-96A3-C40733C26CD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676-4EA8-96A3-C40733C26CDE}"/>
                </c:ext>
              </c:extLst>
            </c:dLbl>
            <c:dLbl>
              <c:idx val="2"/>
              <c:layout>
                <c:manualLayout>
                  <c:x val="0.15343789228961022"/>
                  <c:y val="0.1109393859507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676-4EA8-96A3-C40733C26C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Sheet1!$B$5:$B$7</c:f>
              <c:strCache>
                <c:ptCount val="3"/>
                <c:pt idx="0">
                  <c:v>Reduced the problems</c:v>
                </c:pt>
                <c:pt idx="1">
                  <c:v>Made problems worse</c:v>
                </c:pt>
                <c:pt idx="2">
                  <c:v>Other</c:v>
                </c:pt>
              </c:strCache>
            </c:strRef>
          </c:cat>
          <c:val>
            <c:numRef>
              <c:f>Sheet1!$C$5:$C$7</c:f>
              <c:numCache>
                <c:formatCode>0%</c:formatCode>
                <c:ptCount val="3"/>
                <c:pt idx="0">
                  <c:v>0.56000000000000005</c:v>
                </c:pt>
                <c:pt idx="1">
                  <c:v>0.27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76-4EA8-96A3-C40733C26C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16148301438397E-2"/>
          <c:y val="0.7389490376202974"/>
          <c:w val="0.80485635991366244"/>
          <c:h val="0.20755943536404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800" b="1" dirty="0">
                <a:solidFill>
                  <a:schemeClr val="tx1"/>
                </a:solidFill>
              </a:rPr>
              <a:t>General impact of</a:t>
            </a:r>
            <a:r>
              <a:rPr lang="en-AU" sz="1800" b="1" baseline="0" dirty="0">
                <a:solidFill>
                  <a:schemeClr val="tx1"/>
                </a:solidFill>
              </a:rPr>
              <a:t> antipsychotics </a:t>
            </a:r>
            <a:endParaRPr lang="en-AU" sz="1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878511979790917"/>
          <c:y val="0.20742081457822242"/>
          <c:w val="0.5860450369437632"/>
          <c:h val="0.4948318140422583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25-4E25-AD50-268130356495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25-4E25-AD50-26813035649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25-4E25-AD50-268130356495}"/>
              </c:ext>
            </c:extLst>
          </c:dPt>
          <c:dLbls>
            <c:dLbl>
              <c:idx val="0"/>
              <c:layout>
                <c:manualLayout>
                  <c:x val="-0.24742499970971374"/>
                  <c:y val="3.4721374943898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25-4E25-AD50-268130356495}"/>
                </c:ext>
              </c:extLst>
            </c:dLbl>
            <c:dLbl>
              <c:idx val="1"/>
              <c:layout>
                <c:manualLayout>
                  <c:x val="0.18226444561132352"/>
                  <c:y val="-0.1292177212376847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25-4E25-AD50-268130356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Sheet1!$B$9:$B$11</c:f>
              <c:strCache>
                <c:ptCount val="3"/>
                <c:pt idx="0">
                  <c:v>Helpful</c:v>
                </c:pt>
                <c:pt idx="1">
                  <c:v>Unhelpful</c:v>
                </c:pt>
                <c:pt idx="2">
                  <c:v>Other</c:v>
                </c:pt>
              </c:strCache>
            </c:strRef>
          </c:cat>
          <c:val>
            <c:numRef>
              <c:f>Sheet1!$C$9:$C$11</c:f>
              <c:numCache>
                <c:formatCode>0%</c:formatCode>
                <c:ptCount val="3"/>
                <c:pt idx="0">
                  <c:v>0.41</c:v>
                </c:pt>
                <c:pt idx="1">
                  <c:v>0.43</c:v>
                </c:pt>
                <c:pt idx="2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025-4E25-AD50-268130356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16148301438397E-2"/>
          <c:y val="0.7389490376202974"/>
          <c:w val="0.46366583795318522"/>
          <c:h val="0.19502637335343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800" b="1" dirty="0">
                <a:solidFill>
                  <a:schemeClr val="tx1"/>
                </a:solidFill>
              </a:rPr>
              <a:t>Antipsychotic impact on quality of life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878511979790917"/>
          <c:y val="0.20742081457822242"/>
          <c:w val="0.5860450369437632"/>
          <c:h val="0.49483181404225834"/>
        </c:manualLayout>
      </c:layout>
      <c:pieChart>
        <c:varyColors val="1"/>
        <c:ser>
          <c:idx val="0"/>
          <c:order val="0"/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52-4DF2-96E0-64E30AEFB950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52-4DF2-96E0-64E30AEFB950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52-4DF2-96E0-64E30AEFB950}"/>
              </c:ext>
            </c:extLst>
          </c:dPt>
          <c:dLbls>
            <c:dLbl>
              <c:idx val="0"/>
              <c:layout>
                <c:manualLayout>
                  <c:x val="-0.20253739209415081"/>
                  <c:y val="6.06137768907984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52-4DF2-96E0-64E30AEFB950}"/>
                </c:ext>
              </c:extLst>
            </c:dLbl>
            <c:dLbl>
              <c:idx val="1"/>
              <c:layout>
                <c:manualLayout>
                  <c:x val="0.17429383032059212"/>
                  <c:y val="-0.139166281760227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52-4DF2-96E0-64E30AEFB950}"/>
                </c:ext>
              </c:extLst>
            </c:dLbl>
            <c:dLbl>
              <c:idx val="2"/>
              <c:layout>
                <c:manualLayout>
                  <c:x val="0.12570878225564031"/>
                  <c:y val="0.121894240782943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52-4DF2-96E0-64E30AEFB9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Sheet1!$B$13:$B$15</c:f>
              <c:strCache>
                <c:ptCount val="3"/>
                <c:pt idx="0">
                  <c:v>Improved</c:v>
                </c:pt>
                <c:pt idx="1">
                  <c:v>Made worse</c:v>
                </c:pt>
                <c:pt idx="2">
                  <c:v>Other</c:v>
                </c:pt>
              </c:strCache>
            </c:strRef>
          </c:cat>
          <c:val>
            <c:numRef>
              <c:f>Sheet1!$C$13:$C$15</c:f>
              <c:numCache>
                <c:formatCode>0%</c:formatCode>
                <c:ptCount val="3"/>
                <c:pt idx="0">
                  <c:v>0.35</c:v>
                </c:pt>
                <c:pt idx="1">
                  <c:v>0.54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B52-4DF2-96E0-64E30AEFB9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516148301438397E-2"/>
          <c:y val="0.7389490376202974"/>
          <c:w val="0.46366583795318522"/>
          <c:h val="0.195026373353435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8941B7-4AFF-4719-848D-67D2710BA4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AU"/>
              <a:t>Equally Well Forum, Melbourne 2018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29304-F003-493F-8EAC-8F12851C6B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540D9-EF16-4803-B12D-C519F445E6D1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FFB72-1EB7-4ECC-A574-35CDD02A9A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89258-66EA-4FE7-97A1-340B2229A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AB0E4-079E-4BF4-9A8E-B72C147465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823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AU"/>
              <a:t>Equally Well Forum, Melbourne 2018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4BFD8-A585-4D72-A67E-4D872EFBE947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960FA-6950-46EE-A65E-272AD1127F8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8755135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6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9DB7B49-84B7-44EF-9B61-88E902AD3C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3195809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OK I’m not leaving this image in, but it made me laugh so much I had to put it in a draft!   ROTFLOL….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23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8FCD4EA-7D92-482D-9AB4-9BFA490F602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170073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 to add attribution for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25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FF1AF8A2-655E-44C1-9F59-BBAA0EA14C1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2380963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think we should finish on this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32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F84EF38A-BC66-45DA-98D3-BF7D064E4D6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205839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9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B246B27-9E41-4F80-9820-CDA86D034D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2989425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thought a flying owl might help convey the message you spoke about, i.e., you need both elements or you don’t have consent (you can’t fly…). Plus, owls are cool.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10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4DAB577-811A-493C-8783-0D43C5CFFB1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24830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thought a flying owl might help convey the message you spoke about, i.e., you need both elements or you don’t have consent (you can’t fly…). Plus, owls are cool.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11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F7F926D-DEA7-4CCE-B4EE-B2ABCAD6E8C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134785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thought a flying owl might help convey the message you spoke about, i.e., you need both elements or you don’t have consent (you can’t fly…). Plus, owls are cool.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12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2B2B690E-00D9-4612-97ED-382002A23A3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148951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Indigo – how dare they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14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DC44011D-4084-4CE7-B2E1-563A8CF71E5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1370022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17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CBEBE9B2-EE38-48B7-AD7C-647338926BD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2924364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Do you want separate slides or text for these? I thought this image might help represent that </a:t>
            </a:r>
            <a:r>
              <a:rPr lang="en-AU" dirty="0" err="1"/>
              <a:t>Mh</a:t>
            </a:r>
            <a:r>
              <a:rPr lang="en-AU" dirty="0"/>
              <a:t> legislation holds consumers back from the freedoms everyone else has in healthcare? Tell me if it doesn’t work for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18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111B324-BAFF-44F3-8DE3-39E824D8327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774936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No international orthopaedic survivor movement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If this worked there wouldn’t be a consumer movement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960FA-6950-46EE-A65E-272AD1127F88}" type="slidenum">
              <a:rPr lang="en-AU" smtClean="0"/>
              <a:t>22</a:t>
            </a:fld>
            <a:endParaRPr lang="en-AU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C6E8A86-E637-4BB8-BB93-78DBD7A291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AU"/>
              <a:t>Equally Well Forum, Melbourne 2018</a:t>
            </a:r>
          </a:p>
        </p:txBody>
      </p:sp>
    </p:spTree>
    <p:extLst>
      <p:ext uri="{BB962C8B-B14F-4D97-AF65-F5344CB8AC3E}">
        <p14:creationId xmlns:p14="http://schemas.microsoft.com/office/powerpoint/2010/main" val="8516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586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1729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2825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 marL="685800" indent="-228600">
              <a:buFont typeface="Arial Narrow" panose="020B0606020202030204" pitchFamily="34" charset="0"/>
              <a:buChar char="─"/>
              <a:defRPr sz="2800"/>
            </a:lvl2pPr>
            <a:lvl3pPr>
              <a:defRPr sz="24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6326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30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81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2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578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60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79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3423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9B721-D9BC-420D-82B0-5E7C8867404D}" type="datetimeFigureOut">
              <a:rPr lang="en-AU" smtClean="0"/>
              <a:t>7/05/2019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98422-E5CC-43BF-9ED6-EA15C966A6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45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gif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um.com/@CRA1G/the-evolution-of-an-accidental-meme-ddc4e139e0e4" TargetMode="External"/><Relationship Id="rId4" Type="http://schemas.openxmlformats.org/officeDocument/2006/relationships/hyperlink" Target="http://www.unitedwaysela.org/your-guide-understanding-equity-and-what-we%E2%80%99re-doing-promote-i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edwaysela.org/your-guide-understanding-equity-and-what-we%E2%80%99re-doing-promote-it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ium.com/@CRA1G/the-evolution-of-an-accidental-meme-ddc4e139e0e4" TargetMode="External"/><Relationship Id="rId4" Type="http://schemas.openxmlformats.org/officeDocument/2006/relationships/hyperlink" Target="http://muslimgirl.com/46703/heres-care-equity-equality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://www.currentdrugsafety.com/articles/170386/positive-and-negative-effects-of-antipsychotic-medication-an-international-online-survey-of-832-recipi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113A465-7EC0-4B07-A7CF-DD378C192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0990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29FE1D7-AB48-4EAA-9408-A73BE0D11C97}"/>
              </a:ext>
            </a:extLst>
          </p:cNvPr>
          <p:cNvSpPr/>
          <p:nvPr/>
        </p:nvSpPr>
        <p:spPr>
          <a:xfrm>
            <a:off x="0" y="6075218"/>
            <a:ext cx="9144000" cy="7827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0B7BAE-DF85-42FC-9A42-F1A86B79C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230" y="227335"/>
            <a:ext cx="5886841" cy="2054910"/>
          </a:xfrm>
        </p:spPr>
        <p:txBody>
          <a:bodyPr>
            <a:noAutofit/>
          </a:bodyPr>
          <a:lstStyle/>
          <a:p>
            <a:pPr algn="l"/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PHYSICAL HEALTH</a:t>
            </a:r>
            <a:b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Human </a:t>
            </a:r>
            <a:b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AU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Rights Issue</a:t>
            </a:r>
            <a:endParaRPr lang="en-AU" sz="4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CF16806-3DFC-414D-A7D9-DA44309E7F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81706" y="4862675"/>
            <a:ext cx="3082636" cy="1028092"/>
          </a:xfrm>
        </p:spPr>
        <p:txBody>
          <a:bodyPr>
            <a:norm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Indigo Daya</a:t>
            </a:r>
            <a:endParaRPr lang="en-AU" sz="1600" b="1" dirty="0">
              <a:solidFill>
                <a:schemeClr val="bg1"/>
              </a:solidFill>
            </a:endParaRPr>
          </a:p>
          <a:p>
            <a:r>
              <a:rPr lang="en-AU" b="1" dirty="0">
                <a:solidFill>
                  <a:schemeClr val="bg1"/>
                </a:solidFill>
              </a:rPr>
              <a:t>Dr Chris Maylea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B0605-6DD3-449B-9FCA-FBF7FAA470B9}"/>
              </a:ext>
            </a:extLst>
          </p:cNvPr>
          <p:cNvSpPr/>
          <p:nvPr/>
        </p:nvSpPr>
        <p:spPr>
          <a:xfrm>
            <a:off x="1451734" y="6180850"/>
            <a:ext cx="7484447" cy="49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#</a:t>
            </a:r>
            <a:r>
              <a:rPr lang="en-AU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EquallyWellAust</a:t>
            </a:r>
            <a:r>
              <a:rPr lang="en-A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@</a:t>
            </a:r>
            <a:r>
              <a:rPr lang="en-AU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ChrisMaylea</a:t>
            </a:r>
            <a:r>
              <a:rPr lang="en-A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@VMIAC   @</a:t>
            </a:r>
            <a:r>
              <a:rPr lang="en-AU" sz="24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indigodaya</a:t>
            </a:r>
            <a:endParaRPr lang="en-A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B32104-C095-4F83-BC94-507155C208F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64" y="6025600"/>
            <a:ext cx="724371" cy="605065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31E6E6C-BDE3-4149-B131-C8E81AED8AC0}"/>
              </a:ext>
            </a:extLst>
          </p:cNvPr>
          <p:cNvSpPr txBox="1">
            <a:spLocks/>
          </p:cNvSpPr>
          <p:nvPr/>
        </p:nvSpPr>
        <p:spPr>
          <a:xfrm>
            <a:off x="368708" y="2239381"/>
            <a:ext cx="4203291" cy="14972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AU" sz="2400" dirty="0">
                <a:solidFill>
                  <a:schemeClr val="tx2"/>
                </a:solidFill>
              </a:rPr>
              <a:t>Equally Well            National Symposium   </a:t>
            </a:r>
            <a:br>
              <a:rPr lang="en-AU" sz="2400" dirty="0"/>
            </a:br>
            <a:endParaRPr lang="en-AU" sz="1000" dirty="0"/>
          </a:p>
          <a:p>
            <a:pPr algn="l"/>
            <a:r>
              <a:rPr lang="en-AU" sz="2000" dirty="0"/>
              <a:t>March 2019</a:t>
            </a:r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2518692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27FED6-18EF-44A1-8A80-C076A4613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196"/>
            <a:ext cx="9144000" cy="523560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193998-105D-47A0-96F1-8316FFB7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5430" cy="1325563"/>
          </a:xfrm>
        </p:spPr>
        <p:txBody>
          <a:bodyPr/>
          <a:lstStyle/>
          <a:p>
            <a:r>
              <a:rPr lang="en-AU" dirty="0"/>
              <a:t>Consent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59F4C-D225-41A6-B9AA-6439ACB1D83B}"/>
              </a:ext>
            </a:extLst>
          </p:cNvPr>
          <p:cNvSpPr txBox="1"/>
          <p:nvPr/>
        </p:nvSpPr>
        <p:spPr>
          <a:xfrm rot="1151777">
            <a:off x="955040" y="2621280"/>
            <a:ext cx="193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Free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8A22FE-A428-4BFE-9EE5-863AC28ABF8C}"/>
              </a:ext>
            </a:extLst>
          </p:cNvPr>
          <p:cNvSpPr txBox="1"/>
          <p:nvPr/>
        </p:nvSpPr>
        <p:spPr>
          <a:xfrm rot="20852895">
            <a:off x="4110299" y="2643764"/>
            <a:ext cx="3037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Informed</a:t>
            </a:r>
          </a:p>
        </p:txBody>
      </p:sp>
    </p:spTree>
    <p:extLst>
      <p:ext uri="{BB962C8B-B14F-4D97-AF65-F5344CB8AC3E}">
        <p14:creationId xmlns:p14="http://schemas.microsoft.com/office/powerpoint/2010/main" val="3159411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27FED6-18EF-44A1-8A80-C076A4613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196"/>
            <a:ext cx="9144000" cy="523560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193998-105D-47A0-96F1-8316FFB7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5430" cy="1325563"/>
          </a:xfrm>
        </p:spPr>
        <p:txBody>
          <a:bodyPr/>
          <a:lstStyle/>
          <a:p>
            <a:r>
              <a:rPr lang="en-AU" dirty="0"/>
              <a:t>Consent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F59F4C-D225-41A6-B9AA-6439ACB1D83B}"/>
              </a:ext>
            </a:extLst>
          </p:cNvPr>
          <p:cNvSpPr txBox="1"/>
          <p:nvPr/>
        </p:nvSpPr>
        <p:spPr>
          <a:xfrm rot="1151777">
            <a:off x="955040" y="2621280"/>
            <a:ext cx="193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Free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DACD3-DACC-4461-9144-A4F60701D678}"/>
              </a:ext>
            </a:extLst>
          </p:cNvPr>
          <p:cNvSpPr txBox="1"/>
          <p:nvPr/>
        </p:nvSpPr>
        <p:spPr>
          <a:xfrm>
            <a:off x="3819234" y="4700598"/>
            <a:ext cx="4877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No pressure or undue influence. No ‘threats’ of compulsory treatment.</a:t>
            </a:r>
          </a:p>
        </p:txBody>
      </p:sp>
    </p:spTree>
    <p:extLst>
      <p:ext uri="{BB962C8B-B14F-4D97-AF65-F5344CB8AC3E}">
        <p14:creationId xmlns:p14="http://schemas.microsoft.com/office/powerpoint/2010/main" val="2732105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27FED6-18EF-44A1-8A80-C076A4613E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1196"/>
            <a:ext cx="9144000" cy="523560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4193998-105D-47A0-96F1-8316FFB7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5430" cy="1325563"/>
          </a:xfrm>
        </p:spPr>
        <p:txBody>
          <a:bodyPr/>
          <a:lstStyle/>
          <a:p>
            <a:r>
              <a:rPr lang="en-AU" dirty="0"/>
              <a:t>Consent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CDACD3-DACC-4461-9144-A4F60701D678}"/>
              </a:ext>
            </a:extLst>
          </p:cNvPr>
          <p:cNvSpPr txBox="1"/>
          <p:nvPr/>
        </p:nvSpPr>
        <p:spPr>
          <a:xfrm>
            <a:off x="3819234" y="4700598"/>
            <a:ext cx="4877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Explain the implications of the decision, including pros and cons.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89398-33A3-4AED-AC96-F968B444B20A}"/>
              </a:ext>
            </a:extLst>
          </p:cNvPr>
          <p:cNvSpPr txBox="1"/>
          <p:nvPr/>
        </p:nvSpPr>
        <p:spPr>
          <a:xfrm rot="20852895">
            <a:off x="4110299" y="2643764"/>
            <a:ext cx="3037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Informed</a:t>
            </a:r>
          </a:p>
        </p:txBody>
      </p:sp>
    </p:spTree>
    <p:extLst>
      <p:ext uri="{BB962C8B-B14F-4D97-AF65-F5344CB8AC3E}">
        <p14:creationId xmlns:p14="http://schemas.microsoft.com/office/powerpoint/2010/main" val="392886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99" y="3573016"/>
            <a:ext cx="3093720" cy="2210031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8096">
            <a:off x="2082867" y="1076162"/>
            <a:ext cx="2080611" cy="26891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4165">
            <a:off x="840940" y="1347869"/>
            <a:ext cx="968055" cy="194003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itle 5"/>
          <p:cNvSpPr txBox="1">
            <a:spLocks/>
          </p:cNvSpPr>
          <p:nvPr/>
        </p:nvSpPr>
        <p:spPr>
          <a:xfrm>
            <a:off x="4572000" y="1806351"/>
            <a:ext cx="3744416" cy="2709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500" dirty="0"/>
              <a:t>Before I was mad, I was a size 14.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2456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54B0615-88BF-4F7B-9A75-DF402C2D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950" y="1503772"/>
            <a:ext cx="245533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sz="6000" dirty="0"/>
              <a:t>You might gain a bit of weight.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D4A56F-4A8C-4F71-BF53-BA6D6931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7" y="572729"/>
            <a:ext cx="5451987" cy="54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2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C25277-3DAC-4AE1-B73B-40061756C68C}"/>
              </a:ext>
            </a:extLst>
          </p:cNvPr>
          <p:cNvSpPr/>
          <p:nvPr/>
        </p:nvSpPr>
        <p:spPr>
          <a:xfrm>
            <a:off x="1401097" y="2278591"/>
            <a:ext cx="66072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000" u="sng" dirty="0">
                <a:latin typeface="Arial Black" panose="020B0A04020102020204" pitchFamily="34" charset="0"/>
              </a:rPr>
              <a:t>You</a:t>
            </a:r>
            <a:r>
              <a:rPr lang="en-AU" sz="4000" dirty="0">
                <a:latin typeface="Arial Black" panose="020B0A04020102020204" pitchFamily="34" charset="0"/>
              </a:rPr>
              <a:t> decide to put our lives at risk with meds.</a:t>
            </a:r>
          </a:p>
        </p:txBody>
      </p:sp>
    </p:spTree>
    <p:extLst>
      <p:ext uri="{BB962C8B-B14F-4D97-AF65-F5344CB8AC3E}">
        <p14:creationId xmlns:p14="http://schemas.microsoft.com/office/powerpoint/2010/main" val="152163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EAA51-E23F-449B-BB38-4D9CE303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43" y="1559619"/>
            <a:ext cx="3065788" cy="30100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AU" sz="4000" dirty="0"/>
          </a:p>
          <a:p>
            <a:pPr marL="0" indent="0" algn="ctr">
              <a:buNone/>
            </a:pPr>
            <a:r>
              <a:rPr lang="en-AU" sz="4000" dirty="0"/>
              <a:t>Sometimes, you don’t even tell us the risks.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F0539-C474-4716-BC52-574CA554BE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979" y="1397042"/>
            <a:ext cx="491377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4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F97B1-7631-4032-A7A4-91D97FF2A0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EA87B1-247D-4A22-983E-53A89F51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Right to Health (CRPD)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B9DAC8-286F-40CC-A5C0-8B9CC75A7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373" y="1460499"/>
            <a:ext cx="7226711" cy="24773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/>
              <a:t>Require health professionals to provide care of the same quality to persons with disabilities as to others,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including on the basis of free and informed consent</a:t>
            </a:r>
            <a:endParaRPr lang="en-AU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endParaRPr lang="en-AU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B140FF9-1EEB-4DD5-95F3-E1665AA7229B}"/>
              </a:ext>
            </a:extLst>
          </p:cNvPr>
          <p:cNvSpPr txBox="1">
            <a:spLocks/>
          </p:cNvSpPr>
          <p:nvPr/>
        </p:nvSpPr>
        <p:spPr>
          <a:xfrm>
            <a:off x="1150372" y="2948780"/>
            <a:ext cx="7226711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─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DC95C91-C818-40B0-82DF-18F6DDF04D99}"/>
              </a:ext>
            </a:extLst>
          </p:cNvPr>
          <p:cNvSpPr txBox="1">
            <a:spLocks/>
          </p:cNvSpPr>
          <p:nvPr/>
        </p:nvSpPr>
        <p:spPr>
          <a:xfrm>
            <a:off x="1150372" y="3611562"/>
            <a:ext cx="7226711" cy="3098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─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/>
              <a:t>by, inter alia, </a:t>
            </a: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raising awareness of the human rights, dignity, autonomy and needs </a:t>
            </a:r>
            <a:r>
              <a:rPr lang="en-US" dirty="0"/>
              <a:t>of persons with disabilities through training and the promulgation of ethical standards for public and private health care (a25)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041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323F9-4406-4BAE-985D-D623DD5F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66" y="129152"/>
            <a:ext cx="3766369" cy="2540306"/>
          </a:xfrm>
        </p:spPr>
        <p:txBody>
          <a:bodyPr/>
          <a:lstStyle/>
          <a:p>
            <a:pPr algn="l"/>
            <a:r>
              <a:rPr lang="en-AU" dirty="0"/>
              <a:t>Raising awareness of…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582F2-D13F-4729-B64B-2FE811EF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424" y="383457"/>
            <a:ext cx="3731343" cy="3271531"/>
          </a:xfrm>
        </p:spPr>
        <p:txBody>
          <a:bodyPr/>
          <a:lstStyle/>
          <a:p>
            <a:r>
              <a:rPr lang="en-AU" dirty="0"/>
              <a:t>Human rights</a:t>
            </a:r>
          </a:p>
          <a:p>
            <a:r>
              <a:rPr lang="en-AU" dirty="0"/>
              <a:t>Dignity</a:t>
            </a:r>
          </a:p>
          <a:p>
            <a:r>
              <a:rPr lang="en-AU" dirty="0"/>
              <a:t>Autonomy</a:t>
            </a:r>
          </a:p>
          <a:p>
            <a:r>
              <a:rPr lang="en-AU" dirty="0"/>
              <a:t>Needs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34B1C-A832-4B94-8CEE-9C0305EC0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34818"/>
            <a:ext cx="4180472" cy="27967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CE4F6-86B0-44F8-A3C7-17310444D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3" y="2936245"/>
            <a:ext cx="4180473" cy="319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83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260648"/>
            <a:ext cx="5554960" cy="1143000"/>
          </a:xfrm>
        </p:spPr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We don’t get to think about retirement.</a:t>
            </a:r>
          </a:p>
        </p:txBody>
      </p:sp>
      <p:pic>
        <p:nvPicPr>
          <p:cNvPr id="1026" name="Picture 2" descr="https://i2.wp.com/newsroom.kpmg.com.au/wp-content/uploads/2016/04/retirement-beach-e1460462347988.jpg?fit=530%2C299&amp;resize=350%2C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1611994"/>
            <a:ext cx="9180510" cy="52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799CEE-72B6-410A-BDD0-C70E6682F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t="15604" r="42333"/>
          <a:stretch/>
        </p:blipFill>
        <p:spPr>
          <a:xfrm>
            <a:off x="4572000" y="0"/>
            <a:ext cx="4572001" cy="64068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49897F-FDD5-413A-BB36-8B89B1DC313C}"/>
              </a:ext>
            </a:extLst>
          </p:cNvPr>
          <p:cNvGrpSpPr/>
          <p:nvPr/>
        </p:nvGrpSpPr>
        <p:grpSpPr>
          <a:xfrm>
            <a:off x="902834" y="1678871"/>
            <a:ext cx="7354598" cy="5812107"/>
            <a:chOff x="902834" y="1678871"/>
            <a:chExt cx="7354598" cy="58121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D2275F-B8D0-49FD-93FB-4479E7D1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51159">
              <a:off x="902834" y="2289296"/>
              <a:ext cx="3621204" cy="520168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919E63-7BC8-4533-A36E-C23083883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51863">
              <a:off x="4466757" y="1678871"/>
              <a:ext cx="3790675" cy="5202000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75887B-98BA-4AF2-B84E-AFD6FE2F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052369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Equally Well Consensus Statement</a:t>
            </a:r>
            <a:br>
              <a:rPr lang="en-AU" dirty="0"/>
            </a:br>
            <a:r>
              <a:rPr lang="en-AU" dirty="0"/>
              <a:t>p.5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FC848D-D5BF-48B8-AF87-CFB6F214258A}"/>
              </a:ext>
            </a:extLst>
          </p:cNvPr>
          <p:cNvSpPr txBox="1">
            <a:spLocks/>
          </p:cNvSpPr>
          <p:nvPr/>
        </p:nvSpPr>
        <p:spPr>
          <a:xfrm rot="21066476">
            <a:off x="1892460" y="2535194"/>
            <a:ext cx="6187111" cy="183565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>
            <a:outerShdw blurRad="101600" dist="381000" dir="2700000" algn="tl" rotWithShape="0">
              <a:prstClr val="black">
                <a:alpha val="30000"/>
              </a:prstClr>
            </a:outerShdw>
          </a:effectLst>
        </p:spPr>
        <p:txBody>
          <a:bodyPr vert="horz" lIns="180000" tIns="180000" rIns="180000" bIns="18000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─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AU" b="1" dirty="0"/>
              <a:t>“</a:t>
            </a:r>
            <a:r>
              <a:rPr lang="en-AU" sz="3000" b="1" dirty="0"/>
              <a:t>Mental health and wellbeing is </a:t>
            </a:r>
          </a:p>
          <a:p>
            <a:pPr marL="0" lvl="1" indent="0">
              <a:buNone/>
            </a:pPr>
            <a:r>
              <a:rPr lang="en-AU" sz="3000" b="1" dirty="0"/>
              <a:t>a basic human right often denied </a:t>
            </a:r>
          </a:p>
          <a:p>
            <a:pPr marL="0" lvl="1" indent="0">
              <a:buNone/>
            </a:pPr>
            <a:r>
              <a:rPr lang="en-AU" sz="3000" b="1" dirty="0"/>
              <a:t>to many in our community”</a:t>
            </a:r>
          </a:p>
          <a:p>
            <a:pPr marL="442913" indent="-442913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41305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896" y="0"/>
            <a:ext cx="5143500" cy="6880180"/>
          </a:xfrm>
          <a:prstGeom prst="rect">
            <a:avLst/>
          </a:prstGeom>
        </p:spPr>
      </p:pic>
      <p:sp>
        <p:nvSpPr>
          <p:cNvPr id="7" name="Title 5"/>
          <p:cNvSpPr>
            <a:spLocks noGrp="1"/>
          </p:cNvSpPr>
          <p:nvPr>
            <p:ph type="title"/>
          </p:nvPr>
        </p:nvSpPr>
        <p:spPr>
          <a:xfrm>
            <a:off x="323528" y="1340768"/>
            <a:ext cx="3528392" cy="4464496"/>
          </a:xfrm>
        </p:spPr>
        <p:txBody>
          <a:bodyPr>
            <a:normAutofit/>
          </a:bodyPr>
          <a:lstStyle/>
          <a:p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Our psychiatric labels become all you see.</a:t>
            </a: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AU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52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245B-0B9F-4FFE-B21A-2F9D5E7A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4326"/>
            <a:ext cx="7886700" cy="1325563"/>
          </a:xfrm>
        </p:spPr>
        <p:txBody>
          <a:bodyPr>
            <a:noAutofit/>
          </a:bodyPr>
          <a:lstStyle/>
          <a:p>
            <a:r>
              <a:rPr lang="en-AU" sz="4000" dirty="0"/>
              <a:t>“Best interests”</a:t>
            </a:r>
            <a:br>
              <a:rPr lang="en-AU" sz="4000" dirty="0"/>
            </a:br>
            <a:endParaRPr lang="en-AU" sz="4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ABC5C59-B02F-4153-865C-A6E86AA2A571}"/>
              </a:ext>
            </a:extLst>
          </p:cNvPr>
          <p:cNvSpPr txBox="1">
            <a:spLocks/>
          </p:cNvSpPr>
          <p:nvPr/>
        </p:nvSpPr>
        <p:spPr>
          <a:xfrm>
            <a:off x="628650" y="26225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br>
              <a:rPr lang="en-AU" sz="4000" dirty="0"/>
            </a:br>
            <a:r>
              <a:rPr lang="en-AU" sz="4000" dirty="0"/>
              <a:t>Will and preferences</a:t>
            </a:r>
          </a:p>
        </p:txBody>
      </p:sp>
    </p:spTree>
    <p:extLst>
      <p:ext uri="{BB962C8B-B14F-4D97-AF65-F5344CB8AC3E}">
        <p14:creationId xmlns:p14="http://schemas.microsoft.com/office/powerpoint/2010/main" val="36222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41A74-6704-4E47-87FC-359A18CF39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7653">
            <a:off x="57936" y="487099"/>
            <a:ext cx="4520646" cy="85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2EE3BB-00FE-4BD9-A2E1-557CBEC4ED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494" y="21163"/>
            <a:ext cx="2710142" cy="252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A8E0B-476B-4667-A6D9-05A7A3EBE7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970" y="4083919"/>
            <a:ext cx="6182331" cy="1004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E6FA02-E5B7-4D17-9BF2-220E68BF9F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5674">
            <a:off x="82922" y="5154427"/>
            <a:ext cx="3289936" cy="1271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A0031-A6AC-4ADC-83F2-89AE32E4A0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0040">
            <a:off x="6801225" y="1466723"/>
            <a:ext cx="2238044" cy="835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EE2B3-605B-495D-B307-5466951A8A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38931">
            <a:off x="1857348" y="2514645"/>
            <a:ext cx="5097517" cy="1065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E2D8FA-DA8F-48D1-A39E-DA287E9EFA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549" y="2464205"/>
            <a:ext cx="2385697" cy="1142243"/>
          </a:xfrm>
          <a:prstGeom prst="rect">
            <a:avLst/>
          </a:prstGeom>
        </p:spPr>
      </p:pic>
      <p:pic>
        <p:nvPicPr>
          <p:cNvPr id="13" name="Picture 4" descr="Image result for psychiatric survivors">
            <a:extLst>
              <a:ext uri="{FF2B5EF4-FFF2-40B4-BE49-F238E27FC236}">
                <a16:creationId xmlns:a16="http://schemas.microsoft.com/office/drawing/2014/main" id="{8015A322-F391-4E99-BE10-05B01EDBF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33425">
            <a:off x="30487" y="1361548"/>
            <a:ext cx="1928516" cy="269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0.wp.com/www.raggeduniversity.co.uk/wp-content/uploads/2012/11/v17_n1_fc_103x145-e1478653035566.jpg?resize=201%2C281&amp;ssl=1">
            <a:extLst>
              <a:ext uri="{FF2B5EF4-FFF2-40B4-BE49-F238E27FC236}">
                <a16:creationId xmlns:a16="http://schemas.microsoft.com/office/drawing/2014/main" id="{2B19DB47-6532-41F0-A664-3968089B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3440">
            <a:off x="7568310" y="4096572"/>
            <a:ext cx="1585577" cy="221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mad studies">
            <a:extLst>
              <a:ext uri="{FF2B5EF4-FFF2-40B4-BE49-F238E27FC236}">
                <a16:creationId xmlns:a16="http://schemas.microsoft.com/office/drawing/2014/main" id="{12C570D7-14BF-43EB-BA03-A7D1EEED9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7313">
            <a:off x="5684514" y="4147115"/>
            <a:ext cx="1535421" cy="188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0D8398-AACD-4815-B314-1CF43E0817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0253">
            <a:off x="3378660" y="5197311"/>
            <a:ext cx="1968370" cy="27603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A09B00-C604-4537-8301-A914AF08484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7969">
            <a:off x="6782231" y="71427"/>
            <a:ext cx="2512611" cy="1304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FEA583-A068-4E2E-B0C2-6FC3E86F7F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5413"/>
          <a:stretch/>
        </p:blipFill>
        <p:spPr>
          <a:xfrm rot="21245106">
            <a:off x="5405470" y="5838015"/>
            <a:ext cx="2093505" cy="101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97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DFD27-A30A-4B11-8628-F62D108F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43328"/>
            <a:ext cx="7886700" cy="1325563"/>
          </a:xfrm>
        </p:spPr>
        <p:txBody>
          <a:bodyPr>
            <a:normAutofit/>
          </a:bodyPr>
          <a:lstStyle/>
          <a:p>
            <a:r>
              <a:rPr lang="en-AU" dirty="0"/>
              <a:t>Misunderstanding capacity</a:t>
            </a:r>
            <a:br>
              <a:rPr lang="en-AU" dirty="0"/>
            </a:br>
            <a:endParaRPr lang="en-A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EAC5728-BE52-494F-B0D0-4965B3DBE364}"/>
              </a:ext>
            </a:extLst>
          </p:cNvPr>
          <p:cNvGrpSpPr/>
          <p:nvPr/>
        </p:nvGrpSpPr>
        <p:grpSpPr>
          <a:xfrm>
            <a:off x="628650" y="1905000"/>
            <a:ext cx="7886700" cy="4309672"/>
            <a:chOff x="628650" y="1905000"/>
            <a:chExt cx="7886700" cy="4309672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514A30F8-F4F2-40E5-8008-1DF314745BB7}"/>
                </a:ext>
              </a:extLst>
            </p:cNvPr>
            <p:cNvSpPr txBox="1">
              <a:spLocks/>
            </p:cNvSpPr>
            <p:nvPr/>
          </p:nvSpPr>
          <p:spPr>
            <a:xfrm>
              <a:off x="4748463" y="1905000"/>
              <a:ext cx="3766887" cy="366161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Arial Black" panose="020B0A04020102020204" pitchFamily="34" charset="0"/>
                  <a:ea typeface="+mj-ea"/>
                  <a:cs typeface="+mj-cs"/>
                </a:defRPr>
              </a:lvl1pPr>
            </a:lstStyle>
            <a:p>
              <a:r>
                <a:rPr lang="en-AU" sz="4000" dirty="0">
                  <a:latin typeface="Arial" panose="020B0604020202020204" pitchFamily="34" charset="0"/>
                  <a:cs typeface="Arial" panose="020B0604020202020204" pitchFamily="34" charset="0"/>
                </a:rPr>
                <a:t>Supported decision making, not coercion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50A4AE-CCFE-4F4F-88A8-AB7FEA48B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1905000"/>
              <a:ext cx="3943350" cy="43096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8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5758-8B0F-450B-8DD0-743982A3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Supported decision making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4A9EA28-41ED-43CB-80AC-4A52DF6D4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08" y="2004607"/>
            <a:ext cx="4489041" cy="448826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AU" sz="4400" dirty="0"/>
              <a:t>Reasonable adjustment for psychosocial disability.</a:t>
            </a:r>
          </a:p>
          <a:p>
            <a:pPr marL="0" indent="0" algn="ctr">
              <a:buNone/>
            </a:pPr>
            <a:endParaRPr lang="en-AU" sz="1700" dirty="0"/>
          </a:p>
          <a:p>
            <a:pPr marL="0" indent="0" algn="ctr">
              <a:buNone/>
            </a:pPr>
            <a:r>
              <a:rPr lang="en-AU" sz="4400" dirty="0"/>
              <a:t>Ensuring equitable human rights.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50A0-35CC-429E-889D-80B2488F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93949">
            <a:off x="5738246" y="2028791"/>
            <a:ext cx="2782257" cy="3942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722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5758-8B0F-450B-8DD0-743982A3D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Reasonable adjustment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13ADAA-7508-4FF1-9587-A5F5E1E22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628" y="1408455"/>
            <a:ext cx="6168742" cy="462869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7E2F79-6B60-4792-8B4C-ED10E90FFDF8}"/>
              </a:ext>
            </a:extLst>
          </p:cNvPr>
          <p:cNvSpPr/>
          <p:nvPr/>
        </p:nvSpPr>
        <p:spPr>
          <a:xfrm>
            <a:off x="3601452" y="63082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hlinkClick r:id="rId4"/>
              </a:rPr>
              <a:t>Image</a:t>
            </a:r>
            <a:r>
              <a:rPr lang="en-AU" dirty="0"/>
              <a:t> by </a:t>
            </a:r>
            <a:r>
              <a:rPr lang="en-AU" dirty="0">
                <a:hlinkClick r:id="rId5"/>
              </a:rPr>
              <a:t>Craig Froehle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6079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4AB76-9ECB-450F-8168-BC055158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Reasonable adjustment for a physical disability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172A03-2EBE-48A3-88AA-D695E12A9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39" y="1873046"/>
            <a:ext cx="6855122" cy="359893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4D7405-0033-4D78-9865-795CFC62B297}"/>
              </a:ext>
            </a:extLst>
          </p:cNvPr>
          <p:cNvSpPr/>
          <p:nvPr/>
        </p:nvSpPr>
        <p:spPr>
          <a:xfrm>
            <a:off x="2182761" y="58465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>
                <a:hlinkClick r:id="rId3"/>
              </a:rPr>
              <a:t>Image</a:t>
            </a:r>
            <a:r>
              <a:rPr lang="en-AU" dirty="0"/>
              <a:t> by </a:t>
            </a:r>
            <a:r>
              <a:rPr lang="en-AU" dirty="0">
                <a:hlinkClick r:id="rId4"/>
              </a:rPr>
              <a:t>Maryam Abdul-Kareem</a:t>
            </a:r>
            <a:r>
              <a:rPr lang="en-AU" dirty="0"/>
              <a:t>, adapted from the original drawing by </a:t>
            </a:r>
            <a:r>
              <a:rPr lang="en-AU" dirty="0">
                <a:hlinkClick r:id="rId5"/>
              </a:rPr>
              <a:t>Craig Froehle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0553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1B88-F2A2-448F-8AB6-EADBC94A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187127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AU" dirty="0"/>
              <a:t>Reasonable adjustment in mental health: Support to make own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48951-77C6-4118-8D79-E5788FBC4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E3F69C-6696-4010-9CFF-46D619AC6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921" y="1617002"/>
            <a:ext cx="6498157" cy="48758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984575-51B2-485D-8DF1-08A723CCC53E}"/>
              </a:ext>
            </a:extLst>
          </p:cNvPr>
          <p:cNvGrpSpPr/>
          <p:nvPr/>
        </p:nvGrpSpPr>
        <p:grpSpPr>
          <a:xfrm>
            <a:off x="6696364" y="4262284"/>
            <a:ext cx="1179185" cy="1375482"/>
            <a:chOff x="6833024" y="4207172"/>
            <a:chExt cx="1042525" cy="143059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9747DB-48FE-43C6-A05C-BE0451A4EBE5}"/>
                </a:ext>
              </a:extLst>
            </p:cNvPr>
            <p:cNvSpPr/>
            <p:nvPr/>
          </p:nvSpPr>
          <p:spPr>
            <a:xfrm>
              <a:off x="6887496" y="4207172"/>
              <a:ext cx="933581" cy="1430594"/>
            </a:xfrm>
            <a:prstGeom prst="rect">
              <a:avLst/>
            </a:prstGeom>
            <a:solidFill>
              <a:schemeClr val="accent3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31D7A3-F937-4896-81D1-1132E748EC34}"/>
                </a:ext>
              </a:extLst>
            </p:cNvPr>
            <p:cNvSpPr txBox="1"/>
            <p:nvPr/>
          </p:nvSpPr>
          <p:spPr>
            <a:xfrm>
              <a:off x="6833024" y="4399249"/>
              <a:ext cx="10425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b="1" dirty="0"/>
                <a:t>SDM</a:t>
              </a:r>
              <a:endParaRPr lang="en-A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30166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4FABD-5887-4967-B8F2-079DB9025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50" y="3651564"/>
            <a:ext cx="2059950" cy="2841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B83393-5BD5-4458-86A4-EBC90EE8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 we do supported decision making?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48392-3EA9-4DA0-B081-EA6182957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Will and preferences NOT best interests</a:t>
            </a:r>
          </a:p>
          <a:p>
            <a:r>
              <a:rPr lang="en-AU" dirty="0"/>
              <a:t>Advance statements</a:t>
            </a:r>
          </a:p>
          <a:p>
            <a:r>
              <a:rPr lang="en-AU" dirty="0"/>
              <a:t>Nominated persons </a:t>
            </a:r>
          </a:p>
          <a:p>
            <a:r>
              <a:rPr lang="en-AU" dirty="0"/>
              <a:t>Legislative change: Advance directives      &amp; stop compulsory treatment</a:t>
            </a:r>
          </a:p>
          <a:p>
            <a:r>
              <a:rPr lang="en-AU" dirty="0"/>
              <a:t>Honest information about:</a:t>
            </a:r>
          </a:p>
          <a:p>
            <a:pPr lvl="1"/>
            <a:r>
              <a:rPr lang="en-AU" dirty="0"/>
              <a:t>Risks as well as benefits</a:t>
            </a:r>
          </a:p>
          <a:p>
            <a:pPr lvl="1"/>
            <a:r>
              <a:rPr lang="en-AU" dirty="0"/>
              <a:t>Likelihood of each</a:t>
            </a:r>
          </a:p>
          <a:p>
            <a:pPr lvl="1"/>
            <a:r>
              <a:rPr lang="en-AU" dirty="0"/>
              <a:t>Other options (including do nothing)</a:t>
            </a:r>
          </a:p>
        </p:txBody>
      </p:sp>
    </p:spTree>
    <p:extLst>
      <p:ext uri="{BB962C8B-B14F-4D97-AF65-F5344CB8AC3E}">
        <p14:creationId xmlns:p14="http://schemas.microsoft.com/office/powerpoint/2010/main" val="822020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B2C1-FEBD-42C7-8F92-1383282E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Supported decision making is about more than rights.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CBB8A-7A21-4F77-94A1-E84839B59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sz="3600" dirty="0"/>
              <a:t>Losing your rights is harmful.</a:t>
            </a:r>
          </a:p>
          <a:p>
            <a:pPr marL="0" indent="0" algn="ctr">
              <a:buNone/>
            </a:pPr>
            <a:endParaRPr lang="en-AU" sz="3600" dirty="0"/>
          </a:p>
          <a:p>
            <a:pPr marL="0" indent="0" algn="ctr">
              <a:buNone/>
            </a:pPr>
            <a:r>
              <a:rPr lang="en-AU" sz="3600" dirty="0"/>
              <a:t>Supported decision making has therapeutic value.</a:t>
            </a:r>
          </a:p>
          <a:p>
            <a:pPr marL="0" indent="0" algn="ctr">
              <a:buNone/>
            </a:pPr>
            <a:endParaRPr lang="en-AU" sz="3600" dirty="0"/>
          </a:p>
          <a:p>
            <a:pPr marL="0" indent="0" algn="ctr">
              <a:buNone/>
            </a:pPr>
            <a:r>
              <a:rPr lang="en-AU" sz="3600" dirty="0"/>
              <a:t>People are actually the best judge of what’s best for them.</a:t>
            </a:r>
          </a:p>
        </p:txBody>
      </p:sp>
    </p:spTree>
    <p:extLst>
      <p:ext uri="{BB962C8B-B14F-4D97-AF65-F5344CB8AC3E}">
        <p14:creationId xmlns:p14="http://schemas.microsoft.com/office/powerpoint/2010/main" val="2509076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8290AA6-DACC-4529-922E-7C22D543B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t="15604" r="42333"/>
          <a:stretch/>
        </p:blipFill>
        <p:spPr>
          <a:xfrm>
            <a:off x="4572000" y="0"/>
            <a:ext cx="4572001" cy="64068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1DD7CEC-D9D6-4C2F-B6EC-D8454493936B}"/>
              </a:ext>
            </a:extLst>
          </p:cNvPr>
          <p:cNvGrpSpPr/>
          <p:nvPr/>
        </p:nvGrpSpPr>
        <p:grpSpPr>
          <a:xfrm>
            <a:off x="902834" y="1720798"/>
            <a:ext cx="7231806" cy="5770180"/>
            <a:chOff x="902834" y="1720798"/>
            <a:chExt cx="7231806" cy="57701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1F2280-8874-417A-A085-69AEB547C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65230">
              <a:off x="4446589" y="1720798"/>
              <a:ext cx="3688051" cy="5202000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D2275F-B8D0-49FD-93FB-4479E7D1F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051159">
              <a:off x="902834" y="2289296"/>
              <a:ext cx="3621204" cy="5201682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75887B-98BA-4AF2-B84E-AFD6FE2F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5801647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Equally Well Consensus Statement</a:t>
            </a:r>
            <a:br>
              <a:rPr lang="en-AU" dirty="0"/>
            </a:br>
            <a:r>
              <a:rPr lang="en-AU" dirty="0"/>
              <a:t>p.13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FC848D-D5BF-48B8-AF87-CFB6F214258A}"/>
              </a:ext>
            </a:extLst>
          </p:cNvPr>
          <p:cNvSpPr txBox="1">
            <a:spLocks/>
          </p:cNvSpPr>
          <p:nvPr/>
        </p:nvSpPr>
        <p:spPr>
          <a:xfrm rot="21066476">
            <a:off x="1964326" y="1749597"/>
            <a:ext cx="6187111" cy="4325534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</a:ln>
          <a:effectLst>
            <a:outerShdw blurRad="101600" dist="381000" dir="2700000" algn="tl" rotWithShape="0">
              <a:prstClr val="black">
                <a:alpha val="30000"/>
              </a:prstClr>
            </a:outerShdw>
          </a:effectLst>
        </p:spPr>
        <p:txBody>
          <a:bodyPr vert="horz" lIns="180000" tIns="180000" rIns="180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─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buNone/>
            </a:pPr>
            <a:r>
              <a:rPr lang="en-AU" dirty="0"/>
              <a:t>“People living with mental illness, their families and other support people will be empowered by </a:t>
            </a:r>
            <a:r>
              <a:rPr lang="en-AU" b="1" dirty="0"/>
              <a:t>understanding their rights</a:t>
            </a:r>
            <a:r>
              <a:rPr lang="en-AU" dirty="0"/>
              <a:t>, being </a:t>
            </a:r>
            <a:r>
              <a:rPr lang="en-AU" b="1" dirty="0"/>
              <a:t>active partners </a:t>
            </a:r>
            <a:r>
              <a:rPr lang="en-AU" dirty="0"/>
              <a:t>in planning for their care, and </a:t>
            </a:r>
            <a:r>
              <a:rPr lang="en-AU" b="1" dirty="0"/>
              <a:t>being equipped with knowledge and tools </a:t>
            </a:r>
            <a:r>
              <a:rPr lang="en-AU" dirty="0"/>
              <a:t>to advocate for, co-design, and partner to provide and monitor, quality health care.”</a:t>
            </a:r>
          </a:p>
          <a:p>
            <a:pPr marL="442913" indent="-442913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76825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104E-9C1E-40FA-AE6A-7EDE2580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000" dirty="0"/>
              <a:t>Self-report on antipsychotic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E675-9623-421F-8C93-E95FEFD35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563" y="5915890"/>
            <a:ext cx="7886700" cy="925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200" dirty="0"/>
              <a:t>(Abstract only) Read, J. and Williams, J. (2019). Positive and negative effects of antipsychotic medication: an international online survey of 832 recipients. </a:t>
            </a:r>
            <a:r>
              <a:rPr lang="en-AU" sz="1200" i="1" dirty="0"/>
              <a:t>Current Drug Safety. </a:t>
            </a:r>
            <a:r>
              <a:rPr lang="en-AU" sz="1200" dirty="0"/>
              <a:t>Retrieved from: </a:t>
            </a:r>
            <a:r>
              <a:rPr lang="en-AU" sz="1200" dirty="0">
                <a:hlinkClick r:id="rId2"/>
              </a:rPr>
              <a:t>http://www.currentdrugsafety.com/articles/170386/positive-and-negative-effects-of-antipsychotic-medication-an-international-online-survey-of-832-recipients</a:t>
            </a:r>
            <a:r>
              <a:rPr lang="en-AU" sz="1200" dirty="0"/>
              <a:t>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E6338B7-A9F9-4F3E-97DD-D8FC204AEB2C}"/>
              </a:ext>
            </a:extLst>
          </p:cNvPr>
          <p:cNvGraphicFramePr>
            <a:graphicFrameLocks/>
          </p:cNvGraphicFramePr>
          <p:nvPr/>
        </p:nvGraphicFramePr>
        <p:xfrm>
          <a:off x="4331" y="1804560"/>
          <a:ext cx="3100388" cy="367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B68272D-EB03-4E49-B02F-A1E05337AFB1}"/>
              </a:ext>
            </a:extLst>
          </p:cNvPr>
          <p:cNvGraphicFramePr>
            <a:graphicFrameLocks/>
          </p:cNvGraphicFramePr>
          <p:nvPr/>
        </p:nvGraphicFramePr>
        <p:xfrm>
          <a:off x="3131128" y="1804560"/>
          <a:ext cx="3100388" cy="367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018772-DD93-47F5-BCA6-E39C268A6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379277"/>
              </p:ext>
            </p:extLst>
          </p:nvPr>
        </p:nvGraphicFramePr>
        <p:xfrm>
          <a:off x="6160940" y="1804560"/>
          <a:ext cx="3100388" cy="3671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85300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D193-3AC2-40BB-A875-03BC7ABBD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Eventually…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AD005E-FCAC-4934-BE06-CDB089D14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1" y="2182761"/>
            <a:ext cx="7714018" cy="3347884"/>
          </a:xfrm>
        </p:spPr>
      </p:pic>
    </p:spTree>
    <p:extLst>
      <p:ext uri="{BB962C8B-B14F-4D97-AF65-F5344CB8AC3E}">
        <p14:creationId xmlns:p14="http://schemas.microsoft.com/office/powerpoint/2010/main" val="1939328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A66722-2DAD-4A5D-9744-2429BD7FF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769FE-03A0-4442-B21A-70B92411E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r>
              <a:rPr lang="en-AU" dirty="0"/>
              <a:t>First, do no harm.</a:t>
            </a:r>
          </a:p>
        </p:txBody>
      </p:sp>
    </p:spTree>
    <p:extLst>
      <p:ext uri="{BB962C8B-B14F-4D97-AF65-F5344CB8AC3E}">
        <p14:creationId xmlns:p14="http://schemas.microsoft.com/office/powerpoint/2010/main" val="2768279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8515C7-1F3C-4EDB-80CA-FA368FA6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 t="15604" r="42333"/>
          <a:stretch/>
        </p:blipFill>
        <p:spPr>
          <a:xfrm>
            <a:off x="4572000" y="0"/>
            <a:ext cx="4572001" cy="6406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D589C-253F-4E30-8D1F-817DB50DD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5884445" cy="1325563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/>
              <a:t>Equally Well Action No.1</a:t>
            </a:r>
            <a:br>
              <a:rPr lang="en-AU" dirty="0"/>
            </a:br>
            <a:r>
              <a:rPr lang="en-AU" dirty="0"/>
              <a:t>p.15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D93E5-B6A0-4C2F-8F3E-E8B325FC76DF}"/>
              </a:ext>
            </a:extLst>
          </p:cNvPr>
          <p:cNvGrpSpPr/>
          <p:nvPr/>
        </p:nvGrpSpPr>
        <p:grpSpPr>
          <a:xfrm rot="21051159">
            <a:off x="879642" y="1999387"/>
            <a:ext cx="7268460" cy="5201682"/>
            <a:chOff x="100474" y="1492163"/>
            <a:chExt cx="7268460" cy="520168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B29CCF1-BCAF-4889-9922-EFA04125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1678" y="1492163"/>
              <a:ext cx="3647256" cy="5071423"/>
            </a:xfrm>
            <a:prstGeom prst="rect">
              <a:avLst/>
            </a:prstGeom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72F3B9-08AF-4277-B65F-DD1B82128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474" y="1492163"/>
              <a:ext cx="3621204" cy="5201682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F12AB-15E2-4CEE-9EC4-C19C3F1F3463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66476">
            <a:off x="1974218" y="2467103"/>
            <a:ext cx="6187111" cy="1356599"/>
          </a:xfrm>
          <a:solidFill>
            <a:srgbClr val="FFFFFF"/>
          </a:solidFill>
          <a:ln w="38100">
            <a:solidFill>
              <a:schemeClr val="tx1"/>
            </a:solidFill>
          </a:ln>
          <a:effectLst>
            <a:outerShdw blurRad="101600" dist="381000" dir="2700000" algn="tl" rotWithShape="0">
              <a:prstClr val="black">
                <a:alpha val="30000"/>
              </a:prstClr>
            </a:outerShdw>
          </a:effectLst>
        </p:spPr>
        <p:txBody>
          <a:bodyPr lIns="180000" tIns="180000" rIns="180000" bIns="180000">
            <a:normAutofit fontScale="92500" lnSpcReduction="10000"/>
          </a:bodyPr>
          <a:lstStyle/>
          <a:p>
            <a:pPr marL="442913" indent="-442913">
              <a:lnSpc>
                <a:spcPct val="120000"/>
              </a:lnSpc>
              <a:buNone/>
            </a:pPr>
            <a:r>
              <a:rPr lang="en-AU" b="1" dirty="0"/>
              <a:t>1. Respect the rights of people living with mental illness</a:t>
            </a:r>
          </a:p>
        </p:txBody>
      </p:sp>
    </p:spTree>
    <p:extLst>
      <p:ext uri="{BB962C8B-B14F-4D97-AF65-F5344CB8AC3E}">
        <p14:creationId xmlns:p14="http://schemas.microsoft.com/office/powerpoint/2010/main" val="25388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9346AA-B225-41AC-B924-87FA5F7374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F4BE8ACE-C235-40C5-B768-E441ECBFDD5C}"/>
              </a:ext>
            </a:extLst>
          </p:cNvPr>
          <p:cNvSpPr/>
          <p:nvPr/>
        </p:nvSpPr>
        <p:spPr>
          <a:xfrm>
            <a:off x="628650" y="1175657"/>
            <a:ext cx="7886699" cy="5274355"/>
          </a:xfrm>
          <a:prstGeom prst="cloud">
            <a:avLst/>
          </a:prstGeom>
          <a:solidFill>
            <a:schemeClr val="bg1"/>
          </a:solidFill>
          <a:ln>
            <a:solidFill>
              <a:srgbClr val="0094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61137C-1108-4634-A8E9-6603637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5669"/>
            <a:ext cx="7886700" cy="1325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Right to Health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1A3067-D994-41C8-9F40-6A85B6A3112C}"/>
              </a:ext>
            </a:extLst>
          </p:cNvPr>
          <p:cNvSpPr/>
          <p:nvPr/>
        </p:nvSpPr>
        <p:spPr>
          <a:xfrm>
            <a:off x="5673012" y="3429000"/>
            <a:ext cx="1903445" cy="1236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C312-B558-4BE1-B803-766925970F5B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202784">
            <a:off x="1085299" y="2309938"/>
            <a:ext cx="7203235" cy="4351338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latin typeface="+mj-lt"/>
              </a:rPr>
              <a:t>International Covenant on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latin typeface="+mj-lt"/>
              </a:rPr>
              <a:t>Economic, Social &amp; Cultural Rights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AU" dirty="0"/>
              <a:t> (ICESCR)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latin typeface="+mj-lt"/>
              </a:rPr>
              <a:t>Convention on the Rights of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latin typeface="+mj-lt"/>
              </a:rPr>
              <a:t>Persons with Disability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AU" dirty="0"/>
              <a:t>(CRPD)</a:t>
            </a:r>
          </a:p>
        </p:txBody>
      </p:sp>
    </p:spTree>
    <p:extLst>
      <p:ext uri="{BB962C8B-B14F-4D97-AF65-F5344CB8AC3E}">
        <p14:creationId xmlns:p14="http://schemas.microsoft.com/office/powerpoint/2010/main" val="152313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F97B1-7631-4032-A7A4-91D97FF2A0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EA87B1-247D-4A22-983E-53A89F51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Right to Health (CRPD)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B9DAC8-286F-40CC-A5C0-8B9CC75A7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373" y="1460499"/>
            <a:ext cx="7364977" cy="5032375"/>
          </a:xfrm>
        </p:spPr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3000" dirty="0"/>
              <a:t>Require health professionals to provide care of the </a:t>
            </a:r>
            <a:r>
              <a:rPr lang="en-US" sz="3000" dirty="0">
                <a:solidFill>
                  <a:schemeClr val="bg1"/>
                </a:solidFill>
                <a:latin typeface="Arial Black" panose="020B0A04020102020204" pitchFamily="34" charset="0"/>
              </a:rPr>
              <a:t>same quality </a:t>
            </a:r>
            <a:r>
              <a:rPr lang="en-US" sz="3000" dirty="0"/>
              <a:t>to persons with disabilities as to others,</a:t>
            </a:r>
          </a:p>
        </p:txBody>
      </p:sp>
    </p:spTree>
    <p:extLst>
      <p:ext uri="{BB962C8B-B14F-4D97-AF65-F5344CB8AC3E}">
        <p14:creationId xmlns:p14="http://schemas.microsoft.com/office/powerpoint/2010/main" val="237300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98C91-64A3-449D-ADC7-1B8F076C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Same quality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B8D12-19FA-4C1C-9C49-EF795A07B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24" y="1896269"/>
            <a:ext cx="5004476" cy="3761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E08A3-4A0B-4ACB-949C-297106394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4"/>
          <a:stretch/>
        </p:blipFill>
        <p:spPr>
          <a:xfrm>
            <a:off x="0" y="1896269"/>
            <a:ext cx="4778966" cy="37618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B5A2A0-0CF6-492E-9481-9ACD0795052E}"/>
              </a:ext>
            </a:extLst>
          </p:cNvPr>
          <p:cNvSpPr txBox="1"/>
          <p:nvPr/>
        </p:nvSpPr>
        <p:spPr>
          <a:xfrm>
            <a:off x="3869065" y="1522739"/>
            <a:ext cx="277269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700" dirty="0">
                <a:solidFill>
                  <a:schemeClr val="bg1"/>
                </a:solidFill>
                <a:latin typeface="Century" panose="020406040505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73852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449FBD-8CA3-4875-A447-3A778873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07" y="2183240"/>
            <a:ext cx="1647825" cy="2124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AD710-5D16-47E0-93A2-061BD1735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29" y="2176161"/>
            <a:ext cx="1676400" cy="2266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79EF58-4C18-49CF-8C50-264167EF8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539" y="77908"/>
            <a:ext cx="1666875" cy="210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F0A6B-DAE4-4B42-A593-7DE38E66F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717" y="4262136"/>
            <a:ext cx="1704975" cy="2152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EED3DC-962B-4319-97DA-25A59DBF1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589" y="4319568"/>
            <a:ext cx="1647825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F895AB-068E-4482-A3C6-FB585D15F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520" y="4303763"/>
            <a:ext cx="1657350" cy="1933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DCFBC3-261B-48CF-A796-C3DB3FF22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717" y="91121"/>
            <a:ext cx="1685925" cy="2085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0BE707-FB6B-4F86-872A-8696116383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520" y="91121"/>
            <a:ext cx="1638300" cy="2047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511314-88DB-455F-8DB8-B6CC67A38C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1676" y="2198738"/>
            <a:ext cx="1638300" cy="2105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F5B9E5-6EEA-424B-8952-136B555AD524}"/>
              </a:ext>
            </a:extLst>
          </p:cNvPr>
          <p:cNvSpPr txBox="1"/>
          <p:nvPr/>
        </p:nvSpPr>
        <p:spPr>
          <a:xfrm>
            <a:off x="5641410" y="1859339"/>
            <a:ext cx="339212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Physiotherapy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Nutrition &amp; dietetics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Music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Treatment related side effects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Pain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Quitting smoking</a:t>
            </a:r>
          </a:p>
          <a:p>
            <a:endParaRPr lang="en-AU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F0AB07-C9C9-4202-8F5D-3CFDAE1BB7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4497" y="91121"/>
            <a:ext cx="3358292" cy="132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79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F97B1-7631-4032-A7A4-91D97FF2A0D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EA87B1-247D-4A22-983E-53A89F517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Right to Health (CRPD)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B9DAC8-286F-40CC-A5C0-8B9CC75A7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373" y="1460500"/>
            <a:ext cx="7226711" cy="169791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dirty="0"/>
              <a:t>Require health professionals to provide care of the same quality to persons with disabilities as to others,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AU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B140FF9-1EEB-4DD5-95F3-E1665AA7229B}"/>
              </a:ext>
            </a:extLst>
          </p:cNvPr>
          <p:cNvSpPr txBox="1">
            <a:spLocks/>
          </p:cNvSpPr>
          <p:nvPr/>
        </p:nvSpPr>
        <p:spPr>
          <a:xfrm>
            <a:off x="1085849" y="3158411"/>
            <a:ext cx="7226711" cy="3260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 Narrow" panose="020B0606020202030204" pitchFamily="34" charset="0"/>
              <a:buChar char="─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including on the basis of 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free and informed consent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949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VMIAC">
      <a:dk1>
        <a:sysClr val="windowText" lastClr="000000"/>
      </a:dk1>
      <a:lt1>
        <a:sysClr val="window" lastClr="FFFFFF"/>
      </a:lt1>
      <a:dk2>
        <a:srgbClr val="6D3D94"/>
      </a:dk2>
      <a:lt2>
        <a:srgbClr val="E7E6E6"/>
      </a:lt2>
      <a:accent1>
        <a:srgbClr val="F26C36"/>
      </a:accent1>
      <a:accent2>
        <a:srgbClr val="6D3D94"/>
      </a:accent2>
      <a:accent3>
        <a:srgbClr val="FFC000"/>
      </a:accent3>
      <a:accent4>
        <a:srgbClr val="000000"/>
      </a:accent4>
      <a:accent5>
        <a:srgbClr val="FFFFFF"/>
      </a:accent5>
      <a:accent6>
        <a:srgbClr val="70AD47"/>
      </a:accent6>
      <a:hlink>
        <a:srgbClr val="6D3D9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908</Words>
  <Application>Microsoft Office PowerPoint</Application>
  <PresentationFormat>On-screen Show (4:3)</PresentationFormat>
  <Paragraphs>132</Paragraphs>
  <Slides>32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PHYSICAL HEALTH A Human  Rights Issue</vt:lpstr>
      <vt:lpstr>Equally Well Consensus Statement p.5</vt:lpstr>
      <vt:lpstr>Equally Well Consensus Statement p.13</vt:lpstr>
      <vt:lpstr>Equally Well Action No.1 p.15</vt:lpstr>
      <vt:lpstr>Right to Health</vt:lpstr>
      <vt:lpstr>Right to Health (CRPD)</vt:lpstr>
      <vt:lpstr>Same quality</vt:lpstr>
      <vt:lpstr>PowerPoint Presentation</vt:lpstr>
      <vt:lpstr>Right to Health (CRPD)</vt:lpstr>
      <vt:lpstr>Consent</vt:lpstr>
      <vt:lpstr>Consent</vt:lpstr>
      <vt:lpstr>Consent</vt:lpstr>
      <vt:lpstr>PowerPoint Presentation</vt:lpstr>
      <vt:lpstr>PowerPoint Presentation</vt:lpstr>
      <vt:lpstr>PowerPoint Presentation</vt:lpstr>
      <vt:lpstr>PowerPoint Presentation</vt:lpstr>
      <vt:lpstr>Right to Health (CRPD)</vt:lpstr>
      <vt:lpstr>Raising awareness of…</vt:lpstr>
      <vt:lpstr>We don’t get to think about retirement.</vt:lpstr>
      <vt:lpstr>Our psychiatric labels become all you see.  </vt:lpstr>
      <vt:lpstr>“Best interests” </vt:lpstr>
      <vt:lpstr>PowerPoint Presentation</vt:lpstr>
      <vt:lpstr>Misunderstanding capacity </vt:lpstr>
      <vt:lpstr>Supported decision making</vt:lpstr>
      <vt:lpstr>Reasonable adjustment</vt:lpstr>
      <vt:lpstr>Reasonable adjustment for a physical disability</vt:lpstr>
      <vt:lpstr>Reasonable adjustment in mental health: Support to make own decisions</vt:lpstr>
      <vt:lpstr>How do we do supported decision making?</vt:lpstr>
      <vt:lpstr>Supported decision making is about more than rights.</vt:lpstr>
      <vt:lpstr>Self-report on antipsychotic impacts </vt:lpstr>
      <vt:lpstr>Eventually…</vt:lpstr>
      <vt:lpstr>First, do no harm.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Maylea</dc:creator>
  <cp:lastModifiedBy>Indigo Daya</cp:lastModifiedBy>
  <cp:revision>28</cp:revision>
  <cp:lastPrinted>2019-05-03T03:44:42Z</cp:lastPrinted>
  <dcterms:created xsi:type="dcterms:W3CDTF">2019-03-21T04:42:46Z</dcterms:created>
  <dcterms:modified xsi:type="dcterms:W3CDTF">2019-05-07T23:47:57Z</dcterms:modified>
</cp:coreProperties>
</file>