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74" r:id="rId7"/>
    <p:sldId id="273" r:id="rId8"/>
    <p:sldId id="284" r:id="rId9"/>
    <p:sldId id="287" r:id="rId10"/>
    <p:sldId id="291" r:id="rId11"/>
    <p:sldId id="278" r:id="rId12"/>
    <p:sldId id="288" r:id="rId13"/>
    <p:sldId id="280" r:id="rId14"/>
    <p:sldId id="281" r:id="rId15"/>
    <p:sldId id="282" r:id="rId16"/>
    <p:sldId id="283" r:id="rId17"/>
    <p:sldId id="289" r:id="rId18"/>
    <p:sldId id="286" r:id="rId19"/>
    <p:sldId id="290" r:id="rId20"/>
    <p:sldId id="260" r:id="rId21"/>
    <p:sldId id="292" r:id="rId22"/>
  </p:sldIdLst>
  <p:sldSz cx="9144000" cy="5143500" type="screen16x9"/>
  <p:notesSz cx="6807200" cy="9939338"/>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5pPr>
    <a:lvl6pPr marL="2286000" algn="l" defTabSz="914400" rtl="0" eaLnBrk="1" latinLnBrk="0" hangingPunct="1">
      <a:defRPr kern="1200">
        <a:solidFill>
          <a:schemeClr val="tx1"/>
        </a:solidFill>
        <a:latin typeface="Calibri" pitchFamily="34" charset="0"/>
        <a:ea typeface="ＭＳ Ｐゴシック"/>
        <a:cs typeface="ＭＳ Ｐゴシック"/>
      </a:defRPr>
    </a:lvl6pPr>
    <a:lvl7pPr marL="2743200" algn="l" defTabSz="914400" rtl="0" eaLnBrk="1" latinLnBrk="0" hangingPunct="1">
      <a:defRPr kern="1200">
        <a:solidFill>
          <a:schemeClr val="tx1"/>
        </a:solidFill>
        <a:latin typeface="Calibri" pitchFamily="34" charset="0"/>
        <a:ea typeface="ＭＳ Ｐゴシック"/>
        <a:cs typeface="ＭＳ Ｐゴシック"/>
      </a:defRPr>
    </a:lvl7pPr>
    <a:lvl8pPr marL="3200400" algn="l" defTabSz="914400" rtl="0" eaLnBrk="1" latinLnBrk="0" hangingPunct="1">
      <a:defRPr kern="1200">
        <a:solidFill>
          <a:schemeClr val="tx1"/>
        </a:solidFill>
        <a:latin typeface="Calibri" pitchFamily="34" charset="0"/>
        <a:ea typeface="ＭＳ Ｐゴシック"/>
        <a:cs typeface="ＭＳ Ｐゴシック"/>
      </a:defRPr>
    </a:lvl8pPr>
    <a:lvl9pPr marL="3657600" algn="l" defTabSz="914400" rtl="0" eaLnBrk="1" latinLnBrk="0" hangingPunct="1">
      <a:defRPr kern="1200">
        <a:solidFill>
          <a:schemeClr val="tx1"/>
        </a:solidFill>
        <a:latin typeface="Calibri" pitchFamily="34" charset="0"/>
        <a:ea typeface="ＭＳ Ｐゴシック"/>
        <a:cs typeface="ＭＳ Ｐゴシック"/>
      </a:defRPr>
    </a:lvl9pPr>
  </p:defaultTextStyle>
  <p:extLst>
    <p:ext uri="{EFAFB233-063F-42B5-8137-9DF3F51BA10A}">
      <p15:sldGuideLst xmlns:p15="http://schemas.microsoft.com/office/powerpoint/2012/main">
        <p15:guide id="1" orient="horz" pos="1386">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82F"/>
    <a:srgbClr val="575241"/>
    <a:srgbClr val="252525"/>
    <a:srgbClr val="000000"/>
    <a:srgbClr val="FF0000"/>
    <a:srgbClr val="EBE600"/>
    <a:srgbClr val="A5CD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0" autoAdjust="0"/>
    <p:restoredTop sz="60672" autoAdjust="0"/>
  </p:normalViewPr>
  <p:slideViewPr>
    <p:cSldViewPr snapToGrid="0" snapToObjects="1">
      <p:cViewPr varScale="1">
        <p:scale>
          <a:sx n="62" d="100"/>
          <a:sy n="62" d="100"/>
        </p:scale>
        <p:origin x="200" y="232"/>
      </p:cViewPr>
      <p:guideLst>
        <p:guide orient="horz" pos="1386"/>
        <p:guide pos="2880"/>
      </p:guideLst>
    </p:cSldViewPr>
  </p:slideViewPr>
  <p:notesTextViewPr>
    <p:cViewPr>
      <p:scale>
        <a:sx n="100" d="100"/>
        <a:sy n="100" d="100"/>
      </p:scale>
      <p:origin x="0" y="0"/>
    </p:cViewPr>
  </p:notesTextViewPr>
  <p:notesViewPr>
    <p:cSldViewPr snapToGrid="0" snapToObjects="1">
      <p:cViewPr varScale="1">
        <p:scale>
          <a:sx n="112" d="100"/>
          <a:sy n="112" d="100"/>
        </p:scale>
        <p:origin x="-5088"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990" cy="497969"/>
          </a:xfrm>
          <a:prstGeom prst="rect">
            <a:avLst/>
          </a:prstGeom>
        </p:spPr>
        <p:txBody>
          <a:bodyPr vert="horz" lIns="88340" tIns="44170" rIns="88340" bIns="44170" rtlCol="0"/>
          <a:lstStyle>
            <a:lvl1pPr algn="l">
              <a:defRPr sz="1200"/>
            </a:lvl1pPr>
          </a:lstStyle>
          <a:p>
            <a:endParaRPr lang="en-AU"/>
          </a:p>
        </p:txBody>
      </p:sp>
      <p:sp>
        <p:nvSpPr>
          <p:cNvPr id="3" name="Date Placeholder 2"/>
          <p:cNvSpPr>
            <a:spLocks noGrp="1"/>
          </p:cNvSpPr>
          <p:nvPr>
            <p:ph type="dt" sz="quarter" idx="1"/>
          </p:nvPr>
        </p:nvSpPr>
        <p:spPr>
          <a:xfrm>
            <a:off x="3855689" y="1"/>
            <a:ext cx="2949990" cy="497969"/>
          </a:xfrm>
          <a:prstGeom prst="rect">
            <a:avLst/>
          </a:prstGeom>
        </p:spPr>
        <p:txBody>
          <a:bodyPr vert="horz" lIns="88340" tIns="44170" rIns="88340" bIns="44170" rtlCol="0"/>
          <a:lstStyle>
            <a:lvl1pPr algn="r">
              <a:defRPr sz="1200"/>
            </a:lvl1pPr>
          </a:lstStyle>
          <a:p>
            <a:fld id="{9DB47058-4850-4705-A587-C556BC54E520}" type="datetimeFigureOut">
              <a:rPr lang="en-AU" smtClean="0"/>
              <a:t>29/3/19</a:t>
            </a:fld>
            <a:endParaRPr lang="en-AU"/>
          </a:p>
        </p:txBody>
      </p:sp>
      <p:sp>
        <p:nvSpPr>
          <p:cNvPr id="4" name="Footer Placeholder 3"/>
          <p:cNvSpPr>
            <a:spLocks noGrp="1"/>
          </p:cNvSpPr>
          <p:nvPr>
            <p:ph type="ftr" sz="quarter" idx="2"/>
          </p:nvPr>
        </p:nvSpPr>
        <p:spPr>
          <a:xfrm>
            <a:off x="0" y="9441369"/>
            <a:ext cx="2949990" cy="497969"/>
          </a:xfrm>
          <a:prstGeom prst="rect">
            <a:avLst/>
          </a:prstGeom>
        </p:spPr>
        <p:txBody>
          <a:bodyPr vert="horz" lIns="88340" tIns="44170" rIns="88340" bIns="44170" rtlCol="0" anchor="b"/>
          <a:lstStyle>
            <a:lvl1pPr algn="l">
              <a:defRPr sz="1200"/>
            </a:lvl1pPr>
          </a:lstStyle>
          <a:p>
            <a:endParaRPr lang="en-AU"/>
          </a:p>
        </p:txBody>
      </p:sp>
      <p:sp>
        <p:nvSpPr>
          <p:cNvPr id="5" name="Slide Number Placeholder 4"/>
          <p:cNvSpPr>
            <a:spLocks noGrp="1"/>
          </p:cNvSpPr>
          <p:nvPr>
            <p:ph type="sldNum" sz="quarter" idx="3"/>
          </p:nvPr>
        </p:nvSpPr>
        <p:spPr>
          <a:xfrm>
            <a:off x="3855689" y="9441369"/>
            <a:ext cx="2949990" cy="497969"/>
          </a:xfrm>
          <a:prstGeom prst="rect">
            <a:avLst/>
          </a:prstGeom>
        </p:spPr>
        <p:txBody>
          <a:bodyPr vert="horz" lIns="88340" tIns="44170" rIns="88340" bIns="44170" rtlCol="0" anchor="b"/>
          <a:lstStyle>
            <a:lvl1pPr algn="r">
              <a:defRPr sz="1200"/>
            </a:lvl1pPr>
          </a:lstStyle>
          <a:p>
            <a:fld id="{3D8D475E-E9A8-4475-AA20-8D436598F32F}" type="slidenum">
              <a:rPr lang="en-AU" smtClean="0"/>
              <a:t>‹#›</a:t>
            </a:fld>
            <a:endParaRPr lang="en-AU"/>
          </a:p>
        </p:txBody>
      </p:sp>
    </p:spTree>
    <p:extLst>
      <p:ext uri="{BB962C8B-B14F-4D97-AF65-F5344CB8AC3E}">
        <p14:creationId xmlns:p14="http://schemas.microsoft.com/office/powerpoint/2010/main" val="212835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990" cy="496427"/>
          </a:xfrm>
          <a:prstGeom prst="rect">
            <a:avLst/>
          </a:prstGeom>
        </p:spPr>
        <p:txBody>
          <a:bodyPr vert="horz" lIns="95690" tIns="47845" rIns="95690" bIns="47845"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3855689" y="1"/>
            <a:ext cx="2949990" cy="496427"/>
          </a:xfrm>
          <a:prstGeom prst="rect">
            <a:avLst/>
          </a:prstGeom>
        </p:spPr>
        <p:txBody>
          <a:bodyPr vert="horz" wrap="square" lIns="95690" tIns="47845" rIns="95690" bIns="47845" numCol="1" anchor="t" anchorCtr="0" compatLnSpc="1">
            <a:prstTxWarp prst="textNoShape">
              <a:avLst/>
            </a:prstTxWarp>
          </a:bodyPr>
          <a:lstStyle>
            <a:lvl1pPr algn="r" eaLnBrk="1" hangingPunct="1">
              <a:defRPr sz="1300">
                <a:ea typeface="ＭＳ Ｐゴシック" panose="020B0600070205080204" pitchFamily="34" charset="-128"/>
                <a:cs typeface="+mn-cs"/>
              </a:defRPr>
            </a:lvl1pPr>
          </a:lstStyle>
          <a:p>
            <a:pPr>
              <a:defRPr/>
            </a:pPr>
            <a:fld id="{D8F4FA73-E071-4740-912E-C70D7BFEB18C}" type="datetime1">
              <a:rPr lang="en-US"/>
              <a:pPr>
                <a:defRPr/>
              </a:pPr>
              <a:t>3/29/19</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5690" tIns="47845" rIns="95690" bIns="47845" rtlCol="0" anchor="ctr"/>
          <a:lstStyle/>
          <a:p>
            <a:pPr lvl="0"/>
            <a:endParaRPr lang="en-US" noProof="0"/>
          </a:p>
        </p:txBody>
      </p:sp>
      <p:sp>
        <p:nvSpPr>
          <p:cNvPr id="5" name="Notes Placeholder 4"/>
          <p:cNvSpPr>
            <a:spLocks noGrp="1"/>
          </p:cNvSpPr>
          <p:nvPr>
            <p:ph type="body" sz="quarter" idx="3"/>
          </p:nvPr>
        </p:nvSpPr>
        <p:spPr>
          <a:xfrm>
            <a:off x="680416" y="4720684"/>
            <a:ext cx="5446369" cy="4472471"/>
          </a:xfrm>
          <a:prstGeom prst="rect">
            <a:avLst/>
          </a:prstGeom>
        </p:spPr>
        <p:txBody>
          <a:bodyPr vert="horz" lIns="95690" tIns="47845" rIns="95690" bIns="4784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1369"/>
            <a:ext cx="2949990" cy="496427"/>
          </a:xfrm>
          <a:prstGeom prst="rect">
            <a:avLst/>
          </a:prstGeom>
        </p:spPr>
        <p:txBody>
          <a:bodyPr vert="horz" lIns="95690" tIns="47845" rIns="95690" bIns="47845"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5689" y="9441369"/>
            <a:ext cx="2949990" cy="496427"/>
          </a:xfrm>
          <a:prstGeom prst="rect">
            <a:avLst/>
          </a:prstGeom>
        </p:spPr>
        <p:txBody>
          <a:bodyPr vert="horz" wrap="square" lIns="95690" tIns="47845" rIns="95690" bIns="47845" numCol="1" anchor="b" anchorCtr="0" compatLnSpc="1">
            <a:prstTxWarp prst="textNoShape">
              <a:avLst/>
            </a:prstTxWarp>
          </a:bodyPr>
          <a:lstStyle>
            <a:lvl1pPr algn="r" eaLnBrk="1" hangingPunct="1">
              <a:defRPr sz="1300">
                <a:ea typeface="ＭＳ Ｐゴシック" panose="020B0600070205080204" pitchFamily="34" charset="-128"/>
                <a:cs typeface="+mn-cs"/>
              </a:defRPr>
            </a:lvl1pPr>
          </a:lstStyle>
          <a:p>
            <a:pPr>
              <a:defRPr/>
            </a:pPr>
            <a:fld id="{717F1C08-9A6C-424B-8E94-8D26C2D49C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Hello everyone,</a:t>
            </a:r>
          </a:p>
          <a:p>
            <a:endParaRPr lang="en-AU" dirty="0"/>
          </a:p>
          <a:p>
            <a:r>
              <a:rPr lang="en-AU" dirty="0"/>
              <a:t>Thank-you for attending today and bring your knowledge and experience to share with others.</a:t>
            </a:r>
          </a:p>
          <a:p>
            <a:endParaRPr lang="en-AU" dirty="0"/>
          </a:p>
          <a:p>
            <a:r>
              <a:rPr lang="en-AU" dirty="0"/>
              <a:t>Today I would to share with you my experience of delivering a weight-neutral health-behaviour change and how that has been beneficial to both the participants and and to myself as a health professional.</a:t>
            </a:r>
          </a:p>
        </p:txBody>
      </p:sp>
      <p:sp>
        <p:nvSpPr>
          <p:cNvPr id="4" name="Slide Number Placeholder 3"/>
          <p:cNvSpPr>
            <a:spLocks noGrp="1"/>
          </p:cNvSpPr>
          <p:nvPr>
            <p:ph type="sldNum" sz="quarter" idx="10"/>
          </p:nvPr>
        </p:nvSpPr>
        <p:spPr/>
        <p:txBody>
          <a:bodyPr/>
          <a:lstStyle/>
          <a:p>
            <a:pPr>
              <a:defRPr/>
            </a:pPr>
            <a:fld id="{717F1C08-9A6C-424B-8E94-8D26C2D49C59}" type="slidenum">
              <a:rPr lang="en-US" smtClean="0"/>
              <a:pPr>
                <a:defRPr/>
              </a:pPr>
              <a:t>1</a:t>
            </a:fld>
            <a:endParaRPr lang="en-US" dirty="0"/>
          </a:p>
        </p:txBody>
      </p:sp>
    </p:spTree>
    <p:extLst>
      <p:ext uri="{BB962C8B-B14F-4D97-AF65-F5344CB8AC3E}">
        <p14:creationId xmlns:p14="http://schemas.microsoft.com/office/powerpoint/2010/main" val="429245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 the non-diet approach we focus on supporting people to rediscover their internal cues for eating through rediscovering their hunger and fullness signals and establishing mindfully eating habits to build body trust and address superfluous eating.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We know the effect of medication on appetite is major concern for our participants particularly those on Antipsychotics. We also know that it is food restriction and restraint that drives disordered eating patterns like binge eating.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However in the populations researched the non-diet approach has been found to have significant effects </a:t>
            </a:r>
            <a:r>
              <a:rPr lang="en-US"/>
              <a:t>on eating-behaviours</a:t>
            </a:r>
            <a:r>
              <a:rPr lang="en-US" dirty="0"/>
              <a:t> and appetite.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10</a:t>
            </a:fld>
            <a:endParaRPr lang="en-US"/>
          </a:p>
        </p:txBody>
      </p:sp>
    </p:spTree>
    <p:extLst>
      <p:ext uri="{BB962C8B-B14F-4D97-AF65-F5344CB8AC3E}">
        <p14:creationId xmlns:p14="http://schemas.microsoft.com/office/powerpoint/2010/main" val="284402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ＭＳ Ｐゴシック" charset="0"/>
                <a:cs typeface="ＭＳ Ｐゴシック" charset="0"/>
              </a:rPr>
              <a:t>Food provides more than just fuel and maintenance materials for body physiology. Food and eating is a highly enjoyable, socialised, culturally embedded activity, and we have the ability to experience pleasure from eating through all of our senses – sight, smell, touch, sound and taste. When we diet we deny ourselves parts of all three of these important dimensions: physiological, cultural and sensory.</a:t>
            </a:r>
          </a:p>
          <a:p>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11</a:t>
            </a:fld>
            <a:endParaRPr lang="en-US"/>
          </a:p>
        </p:txBody>
      </p:sp>
    </p:spTree>
    <p:extLst>
      <p:ext uri="{BB962C8B-B14F-4D97-AF65-F5344CB8AC3E}">
        <p14:creationId xmlns:p14="http://schemas.microsoft.com/office/powerpoint/2010/main" val="3345266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program does not promote weight loss or achieving particular weight range, BMI, adiposity or body composition </a:t>
            </a:r>
          </a:p>
          <a:p>
            <a:pPr marL="171450" indent="-171450">
              <a:buFont typeface="Arial" panose="020B0604020202020204" pitchFamily="34" charset="0"/>
              <a:buChar char="•"/>
            </a:pPr>
            <a:r>
              <a:rPr lang="en-US" sz="1200" dirty="0"/>
              <a:t>Materials promoting the program do not contain stigmatizing images or promote any particular body type</a:t>
            </a:r>
          </a:p>
          <a:p>
            <a:pPr marL="171450" indent="-171450">
              <a:buFont typeface="Arial" panose="020B0604020202020204" pitchFamily="34" charset="0"/>
              <a:buChar char="•"/>
            </a:pPr>
            <a:r>
              <a:rPr lang="en-US" sz="1200" dirty="0"/>
              <a:t>Everyone is equally accepted in there ability to have health-</a:t>
            </a:r>
            <a:r>
              <a:rPr lang="en-US" sz="1200" dirty="0" err="1"/>
              <a:t>behaviours</a:t>
            </a:r>
            <a:r>
              <a:rPr lang="en-US" sz="1200" dirty="0"/>
              <a:t> and to ability to contribute knowledge and experience in establishing and maintaining health </a:t>
            </a:r>
            <a:r>
              <a:rPr lang="en-US" sz="1200" dirty="0" err="1"/>
              <a:t>behaviours</a:t>
            </a:r>
            <a:r>
              <a:rPr lang="en-US" sz="1200" dirty="0"/>
              <a:t> to the group discussions</a:t>
            </a:r>
          </a:p>
          <a:p>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12</a:t>
            </a:fld>
            <a:endParaRPr lang="en-US"/>
          </a:p>
        </p:txBody>
      </p:sp>
    </p:spTree>
    <p:extLst>
      <p:ext uri="{BB962C8B-B14F-4D97-AF65-F5344CB8AC3E}">
        <p14:creationId xmlns:p14="http://schemas.microsoft.com/office/powerpoint/2010/main" val="210338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t>Exercise concepts</a:t>
            </a:r>
          </a:p>
          <a:p>
            <a:pPr marL="171450" indent="-171450">
              <a:buFont typeface="Arial" panose="020B0604020202020204" pitchFamily="34" charset="0"/>
              <a:buChar char="•"/>
            </a:pPr>
            <a:r>
              <a:rPr lang="en-AU" sz="1200" dirty="0"/>
              <a:t>Confidence in use of equipment</a:t>
            </a:r>
          </a:p>
          <a:p>
            <a:pPr marL="171450" indent="-171450">
              <a:buFont typeface="Arial" panose="020B0604020202020204" pitchFamily="34" charset="0"/>
              <a:buChar char="•"/>
            </a:pPr>
            <a:r>
              <a:rPr lang="en-AU" sz="1200" dirty="0"/>
              <a:t>Individualised health and fitness goal</a:t>
            </a:r>
          </a:p>
          <a:p>
            <a:pPr marL="0" indent="0">
              <a:buNone/>
            </a:pPr>
            <a:endParaRPr lang="en-AU"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charset="0"/>
                <a:cs typeface="ＭＳ Ｐゴシック" charset="0"/>
              </a:rPr>
              <a:t>The exercise component is designed to improve participants’ knowledge of exercise concepts, and confidence in exercising in the gym to achieve goals appropriate individual health and fitness and health presentations. Participants</a:t>
            </a:r>
            <a:r>
              <a:rPr lang="en-AU" sz="1200" kern="1200" baseline="0" dirty="0">
                <a:solidFill>
                  <a:schemeClr val="tx1"/>
                </a:solidFill>
                <a:effectLst/>
                <a:latin typeface="+mn-lt"/>
                <a:ea typeface="ＭＳ Ｐゴシック" charset="0"/>
                <a:cs typeface="ＭＳ Ｐゴシック" charset="0"/>
              </a:rPr>
              <a:t> will meet with the Ex Phys for an individual assessment session prior to commencing the program. </a:t>
            </a:r>
            <a:r>
              <a:rPr lang="en-AU" sz="1200" kern="1200" dirty="0">
                <a:solidFill>
                  <a:schemeClr val="tx1"/>
                </a:solidFill>
                <a:effectLst/>
                <a:latin typeface="+mn-lt"/>
                <a:ea typeface="ＭＳ Ｐゴシック" charset="0"/>
                <a:cs typeface="ＭＳ Ｐゴシック" charset="0"/>
              </a:rPr>
              <a:t>Participants work closely with each other throughout the program by incorporating a ‘buddy system’ which improves social interaction, and they receive a free gym membership to enable self-initiated exercise and support maintenance of exercise after the program finishes. </a:t>
            </a:r>
          </a:p>
          <a:p>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13</a:t>
            </a:fld>
            <a:endParaRPr lang="en-US"/>
          </a:p>
        </p:txBody>
      </p:sp>
    </p:spTree>
    <p:extLst>
      <p:ext uri="{BB962C8B-B14F-4D97-AF65-F5344CB8AC3E}">
        <p14:creationId xmlns:p14="http://schemas.microsoft.com/office/powerpoint/2010/main" val="204389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weight-neutral nutrition is where it will really get tricky for some because the notion that we need to police the diets of people with high BMIs due to the false assumption that people with higher BMIs have poorer diets is deeply entrenched.</a:t>
            </a:r>
          </a:p>
          <a:p>
            <a:endParaRPr lang="en-US" dirty="0"/>
          </a:p>
          <a:p>
            <a:r>
              <a:rPr lang="en-US" dirty="0"/>
              <a:t>However the trick to make it simple is to ask yourself would I give the same advice to a person with the same health conditions who was BMI 22 and the answer is yes than that is weight-neutral.</a:t>
            </a:r>
          </a:p>
          <a:p>
            <a:endParaRPr lang="en-US" dirty="0"/>
          </a:p>
          <a:p>
            <a:r>
              <a:rPr lang="en-US" dirty="0"/>
              <a:t>All of the interventions listed above can be weight neutral and this way we are including the needs of participants at higher and lower BMI.</a:t>
            </a:r>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14</a:t>
            </a:fld>
            <a:endParaRPr lang="en-US"/>
          </a:p>
        </p:txBody>
      </p:sp>
    </p:spTree>
    <p:extLst>
      <p:ext uri="{BB962C8B-B14F-4D97-AF65-F5344CB8AC3E}">
        <p14:creationId xmlns:p14="http://schemas.microsoft.com/office/powerpoint/2010/main" val="287503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charset="0"/>
                <a:cs typeface="ＭＳ Ｐゴシック" charset="0"/>
              </a:rPr>
              <a:t>We evaluated the 2015/2016 programs using measures of quality of life and recovery. In the 2015/2016 evaluation with 58 participants, 66% of those who began completed the program, and those who completed did so with high attendance (Median=75%). Participants experienced statistically significant reductions in psychological distress (assessed using the K6 scale), and symptoms of depression (assessed using DASS scale). Mental health related quality of life significantly improved, along with self-worth, relationships, coping and general mental health (assessed using AQoL-8D), and hope assessed using the Recovery Assessment Scale.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charset="0"/>
                <a:cs typeface="ＭＳ Ｐゴシック" charset="0"/>
              </a:rPr>
              <a:t>Attendance for the 2017/2018 programs has been a median of 62.5%; we are building in pre/post evaluation of the current programs to assess how the programs impact motivation and attitudes towards nutrition.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charset="0"/>
                <a:cs typeface="ＭＳ Ｐゴシック" charset="0"/>
              </a:rPr>
              <a:t>Intuitive</a:t>
            </a:r>
            <a:r>
              <a:rPr lang="en-AU" sz="1200" kern="1200" baseline="0" dirty="0">
                <a:solidFill>
                  <a:schemeClr val="tx1"/>
                </a:solidFill>
                <a:effectLst/>
                <a:latin typeface="+mn-lt"/>
                <a:ea typeface="ＭＳ Ｐゴシック" charset="0"/>
                <a:cs typeface="ＭＳ Ｐゴシック" charset="0"/>
              </a:rPr>
              <a:t> Eating Scale, Nutrition Self-Efficacy and Australian Food Score.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200" kern="1200" baseline="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baseline="0" dirty="0">
                <a:solidFill>
                  <a:schemeClr val="tx1"/>
                </a:solidFill>
                <a:effectLst/>
                <a:latin typeface="+mn-lt"/>
                <a:ea typeface="ＭＳ Ｐゴシック" charset="0"/>
                <a:cs typeface="ＭＳ Ｐゴシック" charset="0"/>
              </a:rPr>
              <a:t>Feasibility and acceptability of the program is measured through attendance and satisfaction survey.</a:t>
            </a:r>
            <a:endParaRPr lang="en-AU"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15</a:t>
            </a:fld>
            <a:endParaRPr lang="en-US"/>
          </a:p>
        </p:txBody>
      </p:sp>
    </p:spTree>
    <p:extLst>
      <p:ext uri="{BB962C8B-B14F-4D97-AF65-F5344CB8AC3E}">
        <p14:creationId xmlns:p14="http://schemas.microsoft.com/office/powerpoint/2010/main" val="224515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Healthy Bodies Healthy Minds program was </a:t>
            </a:r>
            <a:r>
              <a:rPr lang="en-US" dirty="0" err="1"/>
              <a:t>recognised</a:t>
            </a:r>
            <a:r>
              <a:rPr lang="en-US" dirty="0"/>
              <a:t> at the </a:t>
            </a:r>
            <a:r>
              <a:rPr lang="en-AU" dirty="0"/>
              <a:t>Queensland Mental Health Week Awards </a:t>
            </a:r>
            <a:r>
              <a:rPr lang="en-US" dirty="0"/>
              <a:t> last year. </a:t>
            </a:r>
            <a:r>
              <a:rPr lang="en-US" dirty="0" err="1"/>
              <a:t>Dr</a:t>
            </a:r>
            <a:r>
              <a:rPr lang="en-US" dirty="0"/>
              <a:t> Justin Chapman won the Individual Award for his work and PCYC </a:t>
            </a:r>
            <a:r>
              <a:rPr lang="en-US" dirty="0" err="1"/>
              <a:t>Qld</a:t>
            </a:r>
            <a:r>
              <a:rPr lang="en-US" dirty="0"/>
              <a:t> were recognized with the non-for-profit award</a:t>
            </a:r>
          </a:p>
          <a:p>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16</a:t>
            </a:fld>
            <a:endParaRPr lang="en-US"/>
          </a:p>
        </p:txBody>
      </p:sp>
    </p:spTree>
    <p:extLst>
      <p:ext uri="{BB962C8B-B14F-4D97-AF65-F5344CB8AC3E}">
        <p14:creationId xmlns:p14="http://schemas.microsoft.com/office/powerpoint/2010/main" val="242365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 would like to acknowledge HBHM Program founder and manager Justin Chapman and these are his contact details.</a:t>
            </a:r>
          </a:p>
          <a:p>
            <a:endParaRPr lang="en-AU" dirty="0"/>
          </a:p>
        </p:txBody>
      </p:sp>
      <p:sp>
        <p:nvSpPr>
          <p:cNvPr id="4" name="Slide Number Placeholder 3"/>
          <p:cNvSpPr>
            <a:spLocks noGrp="1"/>
          </p:cNvSpPr>
          <p:nvPr>
            <p:ph type="sldNum" sz="quarter" idx="10"/>
          </p:nvPr>
        </p:nvSpPr>
        <p:spPr/>
        <p:txBody>
          <a:bodyPr/>
          <a:lstStyle/>
          <a:p>
            <a:pPr>
              <a:defRPr/>
            </a:pPr>
            <a:fld id="{717F1C08-9A6C-424B-8E94-8D26C2D49C59}" type="slidenum">
              <a:rPr lang="en-US" smtClean="0"/>
              <a:pPr>
                <a:defRPr/>
              </a:pPr>
              <a:t>17</a:t>
            </a:fld>
            <a:endParaRPr lang="en-US"/>
          </a:p>
        </p:txBody>
      </p:sp>
    </p:spTree>
    <p:extLst>
      <p:ext uri="{BB962C8B-B14F-4D97-AF65-F5344CB8AC3E}">
        <p14:creationId xmlns:p14="http://schemas.microsoft.com/office/powerpoint/2010/main" val="403787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Finally I would like thank-you for your attention today and  the Equally Well Symposium co-ordinators for inviting me to speak today. I would love to answer your questions or hear you comments about practical application of HAES practice and how a non-diet approach could be incorporated into health programs for people with mental health challenges.</a:t>
            </a:r>
          </a:p>
          <a:p>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18</a:t>
            </a:fld>
            <a:endParaRPr lang="en-US"/>
          </a:p>
        </p:txBody>
      </p:sp>
    </p:spTree>
    <p:extLst>
      <p:ext uri="{BB962C8B-B14F-4D97-AF65-F5344CB8AC3E}">
        <p14:creationId xmlns:p14="http://schemas.microsoft.com/office/powerpoint/2010/main" val="203732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HBHM has been designed specifically with these barriers in mind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HBHM is an 8 week exercise and nutrition program for people with mental illness, delivered by exercise physiologists and dietitians.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The program is held at gym facilities of PCYC Queensland collaboratively with Richmond Fellowship Queensland.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Both the exercise and nutrition components of the program are manualised for consistent implementation across multiple sites.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The exercise component is designed to improve participants’ knowledge of exercise concepts, and confidence in exercising in the gym to achieve goals appropriate to individual’s health and fitness presentations. Participants receive a free gym membership to enable self-initiated exercise and support maintenance of exercise after the program finishes.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The nutrition component is designed to improve the client’s relationship with food and skills in accessing and preparing nourishing meals and snacks themselves while experience mental health challenges.</a:t>
            </a:r>
          </a:p>
          <a:p>
            <a:endParaRPr lang="en-AU" dirty="0"/>
          </a:p>
        </p:txBody>
      </p:sp>
      <p:sp>
        <p:nvSpPr>
          <p:cNvPr id="4" name="Slide Number Placeholder 3"/>
          <p:cNvSpPr>
            <a:spLocks noGrp="1"/>
          </p:cNvSpPr>
          <p:nvPr>
            <p:ph type="sldNum" sz="quarter" idx="10"/>
          </p:nvPr>
        </p:nvSpPr>
        <p:spPr/>
        <p:txBody>
          <a:bodyPr/>
          <a:lstStyle/>
          <a:p>
            <a:pPr>
              <a:defRPr/>
            </a:pPr>
            <a:fld id="{717F1C08-9A6C-424B-8E94-8D26C2D49C59}" type="slidenum">
              <a:rPr lang="en-US" smtClean="0"/>
              <a:pPr>
                <a:defRPr/>
              </a:pPr>
              <a:t>2</a:t>
            </a:fld>
            <a:endParaRPr lang="en-US" dirty="0"/>
          </a:p>
        </p:txBody>
      </p:sp>
    </p:spTree>
    <p:extLst>
      <p:ext uri="{BB962C8B-B14F-4D97-AF65-F5344CB8AC3E}">
        <p14:creationId xmlns:p14="http://schemas.microsoft.com/office/powerpoint/2010/main" val="50609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 shell the program it is an 8 week 2hour group session program delivered at PCYC gyms that are local to participants. One hour is spent with the dietitian and one hour with the exercise physiologist.</a:t>
            </a:r>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3</a:t>
            </a:fld>
            <a:endParaRPr lang="en-US" dirty="0"/>
          </a:p>
        </p:txBody>
      </p:sp>
    </p:spTree>
    <p:extLst>
      <p:ext uri="{BB962C8B-B14F-4D97-AF65-F5344CB8AC3E}">
        <p14:creationId xmlns:p14="http://schemas.microsoft.com/office/powerpoint/2010/main" val="188061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dirty="0">
                <a:solidFill>
                  <a:schemeClr val="tx1"/>
                </a:solidFill>
                <a:effectLst/>
                <a:latin typeface="+mn-lt"/>
                <a:ea typeface="ＭＳ Ｐゴシック" charset="0"/>
                <a:cs typeface="ＭＳ Ｐゴシック" charset="0"/>
              </a:rPr>
              <a:t>This program has attracted $349,000 in government grant funding from Primary Health Networks, Partners in Recovery, and the QLD Mental Health Commission. </a:t>
            </a:r>
          </a:p>
          <a:p>
            <a:pPr marL="171450" indent="-171450">
              <a:buFont typeface="Arial" panose="020B0604020202020204" pitchFamily="34" charset="0"/>
              <a:buChar char="•"/>
            </a:pPr>
            <a:endParaRPr lang="en-AU" sz="1200" b="0" i="0" u="none" strike="noStrike"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AU" sz="1200" b="0" i="0" u="none" strike="noStrike" kern="1200" dirty="0">
                <a:solidFill>
                  <a:schemeClr val="tx1"/>
                </a:solidFill>
                <a:effectLst/>
                <a:latin typeface="+mn-lt"/>
                <a:ea typeface="ＭＳ Ｐゴシック" charset="0"/>
                <a:cs typeface="ＭＳ Ｐゴシック" charset="0"/>
              </a:rPr>
              <a:t>Although it is sustainable under NDIS through Improved Health and Wellbeing, the challenge has been making this program accessible to people with mental health issues who haven't qualified for this support. </a:t>
            </a:r>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4</a:t>
            </a:fld>
            <a:endParaRPr lang="en-US" dirty="0"/>
          </a:p>
        </p:txBody>
      </p:sp>
    </p:spTree>
    <p:extLst>
      <p:ext uri="{BB962C8B-B14F-4D97-AF65-F5344CB8AC3E}">
        <p14:creationId xmlns:p14="http://schemas.microsoft.com/office/powerpoint/2010/main" val="21242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Weight-centric approach are any approach were weight loss is celebrated or weight gain is cautioned against. </a:t>
            </a:r>
          </a:p>
          <a:p>
            <a:pPr marL="628650" lvl="1" indent="-171450">
              <a:buFont typeface="Arial" panose="020B0604020202020204" pitchFamily="34" charset="0"/>
              <a:buChar char="•"/>
            </a:pPr>
            <a:r>
              <a:rPr lang="en-US" dirty="0"/>
              <a:t>All weight loss programs</a:t>
            </a:r>
          </a:p>
          <a:p>
            <a:pPr marL="628650" lvl="1" indent="-171450">
              <a:buFont typeface="Arial" panose="020B0604020202020204" pitchFamily="34" charset="0"/>
              <a:buChar char="•"/>
            </a:pPr>
            <a:r>
              <a:rPr lang="en-US" dirty="0"/>
              <a:t>But also many public health campaigns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Weight-neutral interventions are sensitive to but do not aim to change body shape or weight.</a:t>
            </a:r>
          </a:p>
          <a:p>
            <a:pPr marL="628650" lvl="1" indent="-171450">
              <a:buFont typeface="Arial" panose="020B0604020202020204" pitchFamily="34" charset="0"/>
              <a:buChar char="•"/>
            </a:pPr>
            <a:r>
              <a:rPr lang="en-US" dirty="0"/>
              <a:t>Similar to a weight-neutral medication like aspirin that has never been intended to effect body weight and does not aim to change weight</a:t>
            </a:r>
          </a:p>
          <a:p>
            <a:pPr marL="628650" lvl="1" indent="-171450">
              <a:buFont typeface="Arial" panose="020B0604020202020204" pitchFamily="34" charset="0"/>
              <a:buChar char="•"/>
            </a:pPr>
            <a:r>
              <a:rPr lang="en-US" dirty="0"/>
              <a:t>What it doesn’t mean is that body weight is ignored or invisible and the experience of those is bigger bodies are ignored</a:t>
            </a:r>
          </a:p>
          <a:p>
            <a:pPr marL="628650" lvl="1" indent="-171450">
              <a:buFont typeface="Arial" panose="020B0604020202020204" pitchFamily="34" charset="0"/>
              <a:buChar char="•"/>
            </a:pPr>
            <a:r>
              <a:rPr lang="en-US" dirty="0"/>
              <a:t>Or that treatments or therapies that is superior more appropriate for people in bigger bodies are ignored</a:t>
            </a:r>
          </a:p>
          <a:p>
            <a:pPr marL="628650" lvl="1" indent="-171450">
              <a:buFont typeface="Arial" panose="020B0604020202020204" pitchFamily="34" charset="0"/>
              <a:buChar char="•"/>
            </a:pPr>
            <a:r>
              <a:rPr lang="en-US" dirty="0"/>
              <a:t>Also weight-neutral is not pretending that weight or weight bias does not exists it is not </a:t>
            </a:r>
            <a:r>
              <a:rPr lang="en-US" dirty="0" err="1"/>
              <a:t>pathologising</a:t>
            </a:r>
            <a:r>
              <a:rPr lang="en-US" dirty="0"/>
              <a:t> it, it is providing tailored care to the individual and it actively pushing back at weight bias.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5</a:t>
            </a:fld>
            <a:endParaRPr lang="en-US" dirty="0"/>
          </a:p>
        </p:txBody>
      </p:sp>
    </p:spTree>
    <p:extLst>
      <p:ext uri="{BB962C8B-B14F-4D97-AF65-F5344CB8AC3E}">
        <p14:creationId xmlns:p14="http://schemas.microsoft.com/office/powerpoint/2010/main" val="3289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So I know that some of the other wonderful presenters have already spoken about the likelihood of achieve long-term weight loss and impact of weight stigma on people with mental illness.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 also image many of you are familiar with the burden of </a:t>
            </a:r>
            <a:r>
              <a:rPr lang="en-AU" dirty="0"/>
              <a:t>﻿double stigma experienced by that many individuals with higher BMIs and a mental illness experience.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So beyond lack of efficacy and the potential of harm another good reason for considering the implementation of of a weight-</a:t>
            </a:r>
            <a:r>
              <a:rPr lang="en-AU" dirty="0" err="1"/>
              <a:t>nuetral</a:t>
            </a:r>
            <a:r>
              <a:rPr lang="en-AU" dirty="0"/>
              <a:t> program health is that: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Future funding for health programs may be contingent on the program demonstrating the </a:t>
            </a:r>
            <a:r>
              <a:rPr lang="en-AU" sz="1200" dirty="0"/>
              <a:t>use non-stigmatizing language language and avoidance of blame as well as understanding and awareness of stigma and blame in health interventions for those with higher BMIs.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t>However there are barriers to delivering a weight neutral health behaviour change program. These include the delivering the program in the context of a weight-centric healthcare system and a weight biased society, the internalised and externalised weight bias of our clients and finally our own weight biases.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So as a health professional can be very daunting to push back against weight bias in your work and in fact many of my clients who practice weight normative care often confide in me that they totally don’t believe in weight loss but they feel compelled to continue because that is what their workplace or the client base wants.</a:t>
            </a:r>
            <a:endParaRPr lang="en-AU" sz="120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1200"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6</a:t>
            </a:fld>
            <a:endParaRPr lang="en-US"/>
          </a:p>
        </p:txBody>
      </p:sp>
    </p:spTree>
    <p:extLst>
      <p:ext uri="{BB962C8B-B14F-4D97-AF65-F5344CB8AC3E}">
        <p14:creationId xmlns:p14="http://schemas.microsoft.com/office/powerpoint/2010/main" val="65423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However for those of you who do have the courage to step into the space of weight neutral care there is an evidence-based alternative and that is Health at Every Size of HAES practice. </a:t>
            </a:r>
          </a:p>
          <a:p>
            <a:endParaRPr lang="en-US" dirty="0"/>
          </a:p>
          <a:p>
            <a:r>
              <a:rPr lang="en-US" dirty="0"/>
              <a:t>And the Healthy Bodies Healthy Minds program is an example of a health program for people with serious mental health challenges that fits beautifully within that HAES paradigm</a:t>
            </a:r>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7</a:t>
            </a:fld>
            <a:endParaRPr lang="en-US"/>
          </a:p>
        </p:txBody>
      </p:sp>
    </p:spTree>
    <p:extLst>
      <p:ext uri="{BB962C8B-B14F-4D97-AF65-F5344CB8AC3E}">
        <p14:creationId xmlns:p14="http://schemas.microsoft.com/office/powerpoint/2010/main" val="18910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200" b="1" dirty="0"/>
          </a:p>
          <a:p>
            <a:pPr marL="0" indent="0">
              <a:buNone/>
            </a:pPr>
            <a:endParaRPr lang="en-AU" sz="1200" b="1" dirty="0"/>
          </a:p>
          <a:p>
            <a:pPr marL="0" indent="0">
              <a:buNone/>
            </a:pPr>
            <a:endParaRPr lang="en-AU" sz="1200" b="1" dirty="0"/>
          </a:p>
          <a:p>
            <a:pPr marL="0" indent="0">
              <a:buNone/>
            </a:pPr>
            <a:endParaRPr lang="en-AU" sz="1200" b="1" dirty="0"/>
          </a:p>
          <a:p>
            <a:pPr marL="0" indent="0">
              <a:buNone/>
            </a:pPr>
            <a:r>
              <a:rPr lang="en-AU" sz="1200" b="1" dirty="0"/>
              <a:t>Weight Inclusivity: </a:t>
            </a:r>
            <a:r>
              <a:rPr lang="en-AU" sz="1200" dirty="0"/>
              <a:t>Accept and respect the inherent diversity of body shapes and sizes and reject the idealizing or pathologizing of specific weights. </a:t>
            </a:r>
          </a:p>
          <a:p>
            <a:pPr marL="0" indent="0">
              <a:buNone/>
            </a:pPr>
            <a:r>
              <a:rPr lang="en-AU" sz="1200" b="1" dirty="0"/>
              <a:t>Health Enhancement:</a:t>
            </a:r>
            <a:r>
              <a:rPr lang="en-AU" sz="1200" dirty="0"/>
              <a:t> Support health policies that improve and equalize access to information and services, and personal practices that improve human well-being, including attention to individual physical, economic, social, spiritual, emotional, and other needs. </a:t>
            </a:r>
          </a:p>
          <a:p>
            <a:pPr marL="0" indent="0">
              <a:buNone/>
            </a:pPr>
            <a:r>
              <a:rPr lang="en-AU" sz="1200" b="1" dirty="0"/>
              <a:t>Respectful Care</a:t>
            </a:r>
            <a:r>
              <a:rPr lang="en-AU" sz="1200" dirty="0"/>
              <a:t>: Acknowledge our biases, and work to end weight discrimination, weight stigma, and weight bias. Provide information and services from an understanding that socio-economic status, race, gender, sexual orientation, age, and other identities impact weight stigma, and support environments that address these inequities.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b="1" dirty="0"/>
              <a:t>Eating for Well-being: </a:t>
            </a:r>
            <a:r>
              <a:rPr lang="en-AU" dirty="0"/>
              <a:t>Promote flexible, individualized eating based on hunger, satiety, nutritional needs, and pleasure, rather than any externally regulated eating plan focused on weight control.</a:t>
            </a:r>
            <a:br>
              <a:rPr lang="en-AU" sz="1200" dirty="0"/>
            </a:br>
            <a:r>
              <a:rPr lang="en-AU" sz="1200" b="1" dirty="0"/>
              <a:t>Life-Enhancing Movement:</a:t>
            </a:r>
            <a:r>
              <a:rPr lang="en-AU" sz="1200" dirty="0"/>
              <a:t> Support physical activities that allow people of all sizes, abilities, and interests to engage in enjoyable movement, to the degree that they choose. </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8</a:t>
            </a:fld>
            <a:endParaRPr lang="en-US" dirty="0"/>
          </a:p>
        </p:txBody>
      </p:sp>
    </p:spTree>
    <p:extLst>
      <p:ext uri="{BB962C8B-B14F-4D97-AF65-F5344CB8AC3E}">
        <p14:creationId xmlns:p14="http://schemas.microsoft.com/office/powerpoint/2010/main" val="250491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Non-Diet Approach it is the clinical application of the Health at Every Size (R) values and the framework that we have followed for the delivering the HBHMs program.  </a:t>
            </a:r>
          </a:p>
          <a:p>
            <a:endParaRPr lang="en-AU" dirty="0"/>
          </a:p>
          <a:p>
            <a:r>
              <a:rPr lang="en-AU" dirty="0"/>
              <a:t>Weight-neutral approaches such as the Non-Diet Approach have resulted in decreased body dissatisfaction, decreased disordered eating and decreased depression and lead to increased sustainable, enjoyable self-care behaviours such as eating and moving well in the long term.  </a:t>
            </a:r>
          </a:p>
          <a:p>
            <a:endParaRPr lang="en-AU" dirty="0"/>
          </a:p>
          <a:p>
            <a:r>
              <a:rPr lang="en-US" dirty="0"/>
              <a:t>A 2015 systematic review in the </a:t>
            </a:r>
            <a:r>
              <a:rPr lang="en-AU" dirty="0"/>
              <a:t>﻿Journal of Nutrition Education and Behaviour</a:t>
            </a:r>
            <a:r>
              <a:rPr lang="en-US" dirty="0"/>
              <a:t> found non-diet approaches to </a:t>
            </a:r>
            <a:r>
              <a:rPr lang="en-AU" dirty="0"/>
              <a:t>﻿statistically significant improve in disordered eating patterns, self-esteem, and depression without resulting in significant weight gain or worsening of blood pressure, blood glucose, or cholesterol. And is two studies biochemical measures improved significantly compared with the control</a:t>
            </a:r>
            <a:endParaRPr lang="en-US" dirty="0"/>
          </a:p>
        </p:txBody>
      </p:sp>
      <p:sp>
        <p:nvSpPr>
          <p:cNvPr id="4" name="Slide Number Placeholder 3"/>
          <p:cNvSpPr>
            <a:spLocks noGrp="1"/>
          </p:cNvSpPr>
          <p:nvPr>
            <p:ph type="sldNum" sz="quarter" idx="5"/>
          </p:nvPr>
        </p:nvSpPr>
        <p:spPr/>
        <p:txBody>
          <a:bodyPr/>
          <a:lstStyle/>
          <a:p>
            <a:pPr>
              <a:defRPr/>
            </a:pPr>
            <a:fld id="{717F1C08-9A6C-424B-8E94-8D26C2D49C59}" type="slidenum">
              <a:rPr lang="en-US" smtClean="0"/>
              <a:pPr>
                <a:defRPr/>
              </a:pPr>
              <a:t>9</a:t>
            </a:fld>
            <a:endParaRPr lang="en-US"/>
          </a:p>
        </p:txBody>
      </p:sp>
    </p:spTree>
    <p:extLst>
      <p:ext uri="{BB962C8B-B14F-4D97-AF65-F5344CB8AC3E}">
        <p14:creationId xmlns:p14="http://schemas.microsoft.com/office/powerpoint/2010/main" val="77120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18FE0CE-9ED1-4484-9A26-B4CD0CE84CD1}" type="datetime1">
              <a:rPr lang="en-US"/>
              <a:pPr>
                <a:defRPr/>
              </a:pPr>
              <a:t>3/29/19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EF712A4E-0FF2-4EE3-AC6F-7D329E6BA12E}" type="slidenum">
              <a:rPr lang="en-US"/>
              <a:pPr>
                <a:defRPr/>
              </a:pPr>
              <a:t>‹#›</a:t>
            </a:fld>
            <a:endParaRPr lang="en-U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DF4D6B-990F-417C-861C-03780A39E880}" type="datetime1">
              <a:rPr lang="en-US"/>
              <a:pPr>
                <a:defRPr/>
              </a:pPr>
              <a:t>3/29/19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BFDF3220-4CFA-49B0-A431-17DE30BF72C8}" type="slidenum">
              <a:rPr lang="en-US"/>
              <a:pPr>
                <a:defRPr/>
              </a:pPr>
              <a:t>‹#›</a:t>
            </a:fld>
            <a:endParaRPr 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94DBF3-DC34-430E-AE44-36A779109F2A}" type="datetime1">
              <a:rPr lang="en-US"/>
              <a:pPr>
                <a:defRPr/>
              </a:pPr>
              <a:t>3/29/19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EDB92550-BA0D-4619-8B60-2F21AD78BC21}" type="slidenum">
              <a:rPr lang="en-US"/>
              <a:pPr>
                <a:defRPr/>
              </a:pPr>
              <a:t>‹#›</a:t>
            </a:fld>
            <a:endParaRPr 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F8DDB3-3331-4D6E-96D9-F63C6522E83E}" type="datetime1">
              <a:rPr lang="en-US"/>
              <a:pPr>
                <a:defRPr/>
              </a:pPr>
              <a:t>3/29/19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C089D70F-F88B-4F80-ADBB-0C63E2935F81}" type="slidenum">
              <a:rPr lang="en-US"/>
              <a:pPr>
                <a:defRPr/>
              </a:pPr>
              <a:t>‹#›</a:t>
            </a:fld>
            <a:endParaRPr lang="en-U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5E88FF-EB5E-49AF-931A-66F6B63BD441}" type="datetime1">
              <a:rPr lang="en-US"/>
              <a:pPr>
                <a:defRPr/>
              </a:pPr>
              <a:t>3/29/19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976137A3-DE8A-4459-A1A0-1064B1CBA62A}" type="slidenum">
              <a:rPr lang="en-US"/>
              <a:pPr>
                <a:defRPr/>
              </a:pPr>
              <a:t>‹#›</a:t>
            </a:fld>
            <a:endParaRPr lang="en-U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8B7EB3-3244-4B84-9899-DB2570F29C26}" type="datetime1">
              <a:rPr lang="en-US"/>
              <a:pPr>
                <a:defRPr/>
              </a:pPr>
              <a:t>3/29/19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A4857885-87A2-4D8B-B91E-90D7E8BC043C}" type="slidenum">
              <a:rPr lang="en-US"/>
              <a:pPr>
                <a:defRPr/>
              </a:pPr>
              <a:t>‹#›</a:t>
            </a:fld>
            <a:endParaRPr 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A42A7E1-2CFC-4A51-9679-AC1248D6B766}" type="datetime1">
              <a:rPr lang="en-US"/>
              <a:pPr>
                <a:defRPr/>
              </a:pPr>
              <a:t>3/29/19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4540E3E6-3B73-463D-9BCA-0CF56917ED8D}" type="slidenum">
              <a:rPr lang="en-US"/>
              <a:pPr>
                <a:defRPr/>
              </a:pPr>
              <a:t>‹#›</a:t>
            </a:fld>
            <a:endParaRPr 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CB211B2-C00C-49B8-B370-AD6014058319}" type="datetime1">
              <a:rPr lang="en-US"/>
              <a:pPr>
                <a:defRPr/>
              </a:pPr>
              <a:t>3/29/19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1B11EACC-2877-495B-92E4-717AB873F2B0}" type="slidenum">
              <a:rPr lang="en-US"/>
              <a:pPr>
                <a:defRPr/>
              </a:pPr>
              <a:t>‹#›</a:t>
            </a:fld>
            <a:endParaRPr lang="en-U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A5E626-4AC4-4DA7-84F1-FE763ED1D22E}" type="datetime1">
              <a:rPr lang="en-US"/>
              <a:pPr>
                <a:defRPr/>
              </a:pPr>
              <a:t>3/29/19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58F4420E-C9E1-4FC7-8707-F6AC60A65FED}" type="slidenum">
              <a:rPr lang="en-US"/>
              <a:pPr>
                <a:defRPr/>
              </a:pPr>
              <a:t>‹#›</a:t>
            </a:fld>
            <a:endParaRPr lang="en-U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81533D-1A7C-4E26-BBB3-0E629ECF1059}" type="datetime1">
              <a:rPr lang="en-US"/>
              <a:pPr>
                <a:defRPr/>
              </a:pPr>
              <a:t>3/29/19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9B342E88-EACD-40A0-8900-8CD4D031E357}" type="slidenum">
              <a:rPr lang="en-US"/>
              <a:pPr>
                <a:defRPr/>
              </a:pPr>
              <a:t>‹#›</a:t>
            </a:fld>
            <a:endParaRPr 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66156D-B136-4CEC-9701-418720EC2B7B}" type="datetime1">
              <a:rPr lang="en-US"/>
              <a:pPr>
                <a:defRPr/>
              </a:pPr>
              <a:t>3/29/19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105275"/>
            <a:ext cx="2133600" cy="9366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cs typeface="+mn-cs"/>
              </a:defRPr>
            </a:lvl1pPr>
          </a:lstStyle>
          <a:p>
            <a:pPr>
              <a:defRPr/>
            </a:pPr>
            <a:fld id="{34269239-6076-47DA-A356-863663F6B1C8}" type="slidenum">
              <a:rPr lang="en-US"/>
              <a:pPr>
                <a:defRPr/>
              </a:pPr>
              <a:t>‹#›</a:t>
            </a:fld>
            <a:endParaRPr 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969696"/>
                </a:solidFill>
                <a:ea typeface="ＭＳ Ｐゴシック" panose="020B0600070205080204" pitchFamily="34" charset="-128"/>
                <a:cs typeface="+mn-cs"/>
              </a:defRPr>
            </a:lvl1pPr>
          </a:lstStyle>
          <a:p>
            <a:pPr>
              <a:defRPr/>
            </a:pPr>
            <a:fld id="{518171E2-E3A6-42E1-B7C5-C1612D7953C2}" type="datetime1">
              <a:rPr lang="en-US"/>
              <a:pPr>
                <a:defRPr/>
              </a:pPr>
              <a:t>3/29/19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grpSp>
        <p:nvGrpSpPr>
          <p:cNvPr id="1029" name="Group 6"/>
          <p:cNvGrpSpPr>
            <a:grpSpLocks/>
          </p:cNvGrpSpPr>
          <p:nvPr userDrawn="1"/>
        </p:nvGrpSpPr>
        <p:grpSpPr bwMode="auto">
          <a:xfrm>
            <a:off x="6624638" y="115888"/>
            <a:ext cx="2347912" cy="4837112"/>
            <a:chOff x="6623791" y="121232"/>
            <a:chExt cx="2348589" cy="4832177"/>
          </a:xfrm>
        </p:grpSpPr>
        <p:sp>
          <p:nvSpPr>
            <p:cNvPr id="8" name="Oval 7"/>
            <p:cNvSpPr/>
            <p:nvPr/>
          </p:nvSpPr>
          <p:spPr bwMode="auto">
            <a:xfrm>
              <a:off x="8565863" y="4731386"/>
              <a:ext cx="222314" cy="222023"/>
            </a:xfrm>
            <a:prstGeom prst="ellipse">
              <a:avLst/>
            </a:prstGeom>
            <a:solidFill>
              <a:srgbClr val="EFA82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8" descr="01_Logo-1.png"/>
            <p:cNvPicPr>
              <a:picLocks noChangeAspect="1"/>
            </p:cNvPicPr>
            <p:nvPr/>
          </p:nvPicPr>
          <p:blipFill>
            <a:blip r:embed="rId14"/>
            <a:srcRect/>
            <a:stretch>
              <a:fillRect/>
            </a:stretch>
          </p:blipFill>
          <p:spPr bwMode="auto">
            <a:xfrm>
              <a:off x="8183438" y="121232"/>
              <a:ext cx="788942" cy="659278"/>
            </a:xfrm>
            <a:prstGeom prst="rect">
              <a:avLst/>
            </a:prstGeom>
            <a:noFill/>
            <a:ln w="9525">
              <a:noFill/>
              <a:miter lim="800000"/>
              <a:headEnd/>
              <a:tailEnd/>
            </a:ln>
          </p:spPr>
        </p:pic>
        <p:sp>
          <p:nvSpPr>
            <p:cNvPr id="10" name="Subtitle 2"/>
            <p:cNvSpPr txBox="1">
              <a:spLocks/>
            </p:cNvSpPr>
            <p:nvPr/>
          </p:nvSpPr>
          <p:spPr bwMode="auto">
            <a:xfrm>
              <a:off x="6623791" y="4780549"/>
              <a:ext cx="1942072" cy="171275"/>
            </a:xfrm>
            <a:prstGeom prst="rect">
              <a:avLst/>
            </a:prstGeom>
            <a:noFill/>
            <a:ln w="9525">
              <a:noFill/>
              <a:miter lim="800000"/>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60000"/>
                </a:lnSpc>
                <a:spcBef>
                  <a:spcPct val="20000"/>
                </a:spcBef>
                <a:buFont typeface="Arial" panose="020B0604020202020204" pitchFamily="34" charset="0"/>
                <a:buNone/>
                <a:defRPr/>
              </a:pPr>
              <a:r>
                <a:rPr lang="en-US" sz="800">
                  <a:solidFill>
                    <a:srgbClr val="B8B8B8"/>
                  </a:solidFill>
                  <a:latin typeface="Oswald Light" pitchFamily="-84" charset="0"/>
                  <a:cs typeface="+mn-cs"/>
                </a:rPr>
                <a:t>Richmond Fellowship Queensland</a:t>
              </a:r>
              <a:endParaRPr lang="en-US" sz="800" b="1">
                <a:solidFill>
                  <a:srgbClr val="B8B8B8"/>
                </a:solidFill>
                <a:latin typeface="Oswald Light" pitchFamily="-84" charset="0"/>
                <a:cs typeface="+mn-cs"/>
              </a:endParaRPr>
            </a:p>
          </p:txBody>
        </p:sp>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advClick="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pitchFamily="-103"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pitchFamily="-103"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pitchFamily="-103"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pitchFamily="-103"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hyperlink" Target="http://pngimg.com/download/15193"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4" descr="grungyslidebkg.jpg"/>
          <p:cNvPicPr>
            <a:picLocks noChangeAspect="1"/>
          </p:cNvPicPr>
          <p:nvPr/>
        </p:nvPicPr>
        <p:blipFill>
          <a:blip r:embed="rId3"/>
          <a:srcRect/>
          <a:stretch>
            <a:fillRect/>
          </a:stretch>
        </p:blipFill>
        <p:spPr bwMode="auto">
          <a:xfrm>
            <a:off x="0" y="-7938"/>
            <a:ext cx="9144000" cy="6454776"/>
          </a:xfrm>
          <a:prstGeom prst="rect">
            <a:avLst/>
          </a:prstGeom>
          <a:noFill/>
          <a:ln w="9525">
            <a:noFill/>
            <a:miter lim="800000"/>
            <a:headEnd/>
            <a:tailEnd/>
          </a:ln>
        </p:spPr>
      </p:pic>
      <p:sp>
        <p:nvSpPr>
          <p:cNvPr id="14338" name="TextBox 2"/>
          <p:cNvSpPr txBox="1">
            <a:spLocks noChangeArrowheads="1"/>
          </p:cNvSpPr>
          <p:nvPr/>
        </p:nvSpPr>
        <p:spPr bwMode="auto">
          <a:xfrm>
            <a:off x="590550" y="592137"/>
            <a:ext cx="7962900" cy="1076325"/>
          </a:xfrm>
          <a:prstGeom prst="rect">
            <a:avLst/>
          </a:prstGeom>
          <a:noFill/>
          <a:ln w="9525">
            <a:noFill/>
            <a:miter lim="800000"/>
            <a:headEnd/>
            <a:tailEnd/>
          </a:ln>
        </p:spPr>
        <p:txBody>
          <a:bodyPr>
            <a:spAutoFit/>
          </a:bodyPr>
          <a:lstStyle/>
          <a:p>
            <a:r>
              <a:rPr lang="en-US" sz="3200" dirty="0">
                <a:solidFill>
                  <a:srgbClr val="EFA82F"/>
                </a:solidFill>
                <a:latin typeface="Arial Black" pitchFamily="34" charset="0"/>
              </a:rPr>
              <a:t>RICHMOND FELLOWSHIP QUEENSLAND</a:t>
            </a:r>
          </a:p>
        </p:txBody>
      </p:sp>
      <p:pic>
        <p:nvPicPr>
          <p:cNvPr id="14339" name="Picture 6" descr="01_Logo-1.png"/>
          <p:cNvPicPr>
            <a:picLocks noChangeAspect="1"/>
          </p:cNvPicPr>
          <p:nvPr/>
        </p:nvPicPr>
        <p:blipFill>
          <a:blip r:embed="rId4"/>
          <a:srcRect/>
          <a:stretch>
            <a:fillRect/>
          </a:stretch>
        </p:blipFill>
        <p:spPr bwMode="auto">
          <a:xfrm>
            <a:off x="7646988" y="231775"/>
            <a:ext cx="1298575" cy="1085850"/>
          </a:xfrm>
          <a:prstGeom prst="rect">
            <a:avLst/>
          </a:prstGeom>
          <a:noFill/>
          <a:ln w="9525">
            <a:noFill/>
            <a:miter lim="800000"/>
            <a:headEnd/>
            <a:tailEnd/>
          </a:ln>
        </p:spPr>
      </p:pic>
      <p:sp>
        <p:nvSpPr>
          <p:cNvPr id="14341" name="TextBox 4"/>
          <p:cNvSpPr txBox="1">
            <a:spLocks noChangeArrowheads="1"/>
          </p:cNvSpPr>
          <p:nvPr/>
        </p:nvSpPr>
        <p:spPr bwMode="auto">
          <a:xfrm>
            <a:off x="585356" y="1733034"/>
            <a:ext cx="7061632" cy="369332"/>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US" sz="1800" dirty="0">
                <a:latin typeface="+mj-lt"/>
                <a:cs typeface="+mn-cs"/>
              </a:rPr>
              <a:t>A future recovered for people facing mental health challenges</a:t>
            </a:r>
          </a:p>
        </p:txBody>
      </p:sp>
      <p:sp>
        <p:nvSpPr>
          <p:cNvPr id="2" name="TextBox 1"/>
          <p:cNvSpPr txBox="1"/>
          <p:nvPr/>
        </p:nvSpPr>
        <p:spPr>
          <a:xfrm>
            <a:off x="585356" y="2268537"/>
            <a:ext cx="7784523" cy="2677656"/>
          </a:xfrm>
          <a:prstGeom prst="rect">
            <a:avLst/>
          </a:prstGeom>
          <a:noFill/>
        </p:spPr>
        <p:txBody>
          <a:bodyPr wrap="square" rtlCol="0">
            <a:spAutoFit/>
          </a:bodyPr>
          <a:lstStyle/>
          <a:p>
            <a:r>
              <a:rPr lang="en-AU" sz="3200" dirty="0">
                <a:solidFill>
                  <a:srgbClr val="EFA82F"/>
                </a:solidFill>
                <a:latin typeface="Arial Black" pitchFamily="34" charset="0"/>
              </a:rPr>
              <a:t>Promoting health without stigma: </a:t>
            </a:r>
          </a:p>
          <a:p>
            <a:r>
              <a:rPr lang="en-AU" sz="3200" dirty="0">
                <a:solidFill>
                  <a:srgbClr val="EFA82F"/>
                </a:solidFill>
                <a:latin typeface="Arial Black" pitchFamily="34" charset="0"/>
              </a:rPr>
              <a:t>Delivering a weight-neutral health-behaviour change program</a:t>
            </a:r>
          </a:p>
          <a:p>
            <a:endParaRPr lang="en-AU" sz="3200" dirty="0">
              <a:solidFill>
                <a:srgbClr val="EFA82F"/>
              </a:solidFill>
              <a:latin typeface="Arial Black" pitchFamily="34" charset="0"/>
            </a:endParaRPr>
          </a:p>
          <a:p>
            <a:r>
              <a:rPr lang="en-AU" sz="2000" b="1" dirty="0"/>
              <a:t>Mandy-Lee Noble</a:t>
            </a:r>
          </a:p>
          <a:p>
            <a:r>
              <a:rPr lang="en-AU" sz="2000" b="1" dirty="0"/>
              <a:t>Accredited Practising Dietitian</a:t>
            </a:r>
          </a:p>
        </p:txBody>
      </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AD87-5C1C-4945-BBBA-D11A7D4A06AC}"/>
              </a:ext>
            </a:extLst>
          </p:cNvPr>
          <p:cNvSpPr>
            <a:spLocks noGrp="1"/>
          </p:cNvSpPr>
          <p:nvPr>
            <p:ph type="title"/>
          </p:nvPr>
        </p:nvSpPr>
        <p:spPr/>
        <p:txBody>
          <a:bodyPr/>
          <a:lstStyle/>
          <a:p>
            <a:pPr algn="l"/>
            <a:r>
              <a:rPr lang="en-AU" sz="3200" b="1" cap="all" dirty="0"/>
              <a:t>Appetite</a:t>
            </a:r>
            <a:endParaRPr lang="en-US" sz="3200" cap="all" dirty="0"/>
          </a:p>
        </p:txBody>
      </p:sp>
      <p:sp>
        <p:nvSpPr>
          <p:cNvPr id="3" name="Content Placeholder 2">
            <a:extLst>
              <a:ext uri="{FF2B5EF4-FFF2-40B4-BE49-F238E27FC236}">
                <a16:creationId xmlns:a16="http://schemas.microsoft.com/office/drawing/2014/main" id="{AFEE4748-7F98-334F-A49E-A7D1C4E0E156}"/>
              </a:ext>
            </a:extLst>
          </p:cNvPr>
          <p:cNvSpPr>
            <a:spLocks noGrp="1"/>
          </p:cNvSpPr>
          <p:nvPr>
            <p:ph idx="1"/>
          </p:nvPr>
        </p:nvSpPr>
        <p:spPr/>
        <p:txBody>
          <a:bodyPr/>
          <a:lstStyle/>
          <a:p>
            <a:pPr marL="0" indent="0">
              <a:buNone/>
            </a:pPr>
            <a:r>
              <a:rPr lang="en-US" sz="2000" b="1" dirty="0"/>
              <a:t>Accept and Embrace Body Cues:</a:t>
            </a:r>
          </a:p>
          <a:p>
            <a:r>
              <a:rPr lang="en-US" sz="2000" dirty="0"/>
              <a:t>Encouragement to </a:t>
            </a:r>
            <a:r>
              <a:rPr lang="en-US" sz="2000" dirty="0" err="1"/>
              <a:t>honour</a:t>
            </a:r>
            <a:r>
              <a:rPr lang="en-US" sz="2000" dirty="0"/>
              <a:t> hungry and fullness</a:t>
            </a:r>
          </a:p>
          <a:p>
            <a:r>
              <a:rPr lang="en-US" sz="2000" dirty="0"/>
              <a:t>Mindful eating discussions:</a:t>
            </a:r>
          </a:p>
          <a:p>
            <a:pPr lvl="1"/>
            <a:r>
              <a:rPr lang="en-US" sz="1600" dirty="0"/>
              <a:t>What does hunger feel like to you?</a:t>
            </a:r>
          </a:p>
          <a:p>
            <a:pPr lvl="1"/>
            <a:r>
              <a:rPr lang="en-US" sz="1600" dirty="0"/>
              <a:t>What foods satisfy your hunger and make you feel good?</a:t>
            </a:r>
          </a:p>
          <a:p>
            <a:pPr lvl="1"/>
            <a:r>
              <a:rPr lang="en-US" sz="1600" dirty="0"/>
              <a:t>Eating with others and eating without distractions</a:t>
            </a:r>
          </a:p>
          <a:p>
            <a:r>
              <a:rPr lang="en-US" sz="2000" dirty="0"/>
              <a:t>Practical mindful eating exercises</a:t>
            </a:r>
          </a:p>
          <a:p>
            <a:pPr lvl="1"/>
            <a:r>
              <a:rPr lang="en-US" sz="1600" dirty="0"/>
              <a:t>“It has it changed my relationship with chocolate and I don’t eat it the same way I used to. I don’t buy a block of chocolate and sit down and eat the whole block. I would rather eat something better for me.” Belinda (HBHM participant)</a:t>
            </a:r>
          </a:p>
        </p:txBody>
      </p:sp>
    </p:spTree>
    <p:extLst>
      <p:ext uri="{BB962C8B-B14F-4D97-AF65-F5344CB8AC3E}">
        <p14:creationId xmlns:p14="http://schemas.microsoft.com/office/powerpoint/2010/main" val="3231109450"/>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1509-D6BB-5844-BFBC-CEB71C94C1D9}"/>
              </a:ext>
            </a:extLst>
          </p:cNvPr>
          <p:cNvSpPr>
            <a:spLocks noGrp="1"/>
          </p:cNvSpPr>
          <p:nvPr>
            <p:ph type="title"/>
          </p:nvPr>
        </p:nvSpPr>
        <p:spPr/>
        <p:txBody>
          <a:bodyPr/>
          <a:lstStyle/>
          <a:p>
            <a:pPr algn="l"/>
            <a:r>
              <a:rPr lang="en-AU" sz="3200" b="1" cap="all" dirty="0"/>
              <a:t>Eating</a:t>
            </a:r>
            <a:endParaRPr lang="en-US" sz="3200" cap="all" dirty="0"/>
          </a:p>
        </p:txBody>
      </p:sp>
      <p:pic>
        <p:nvPicPr>
          <p:cNvPr id="5" name="Picture 3">
            <a:extLst>
              <a:ext uri="{FF2B5EF4-FFF2-40B4-BE49-F238E27FC236}">
                <a16:creationId xmlns:a16="http://schemas.microsoft.com/office/drawing/2014/main" id="{0FDBFA54-CFBE-0643-9AB4-97D554D071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984625" y="792956"/>
            <a:ext cx="4292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78526D4-C83C-2D45-98B5-8F5E88D3D382}"/>
              </a:ext>
            </a:extLst>
          </p:cNvPr>
          <p:cNvSpPr>
            <a:spLocks noGrp="1"/>
          </p:cNvSpPr>
          <p:nvPr>
            <p:ph type="body" sz="half" idx="2"/>
          </p:nvPr>
        </p:nvSpPr>
        <p:spPr>
          <a:xfrm>
            <a:off x="457201" y="1076326"/>
            <a:ext cx="3256670" cy="3518297"/>
          </a:xfrm>
        </p:spPr>
        <p:txBody>
          <a:bodyPr/>
          <a:lstStyle/>
          <a:p>
            <a:pPr marL="0" indent="0">
              <a:buNone/>
            </a:pPr>
            <a:r>
              <a:rPr lang="en-US" sz="2000" b="1" dirty="0"/>
              <a:t>Acceptance of all foods:</a:t>
            </a:r>
          </a:p>
          <a:p>
            <a:pPr marL="342900" indent="-342900">
              <a:buFont typeface="Arial" panose="020B0604020202020204" pitchFamily="34" charset="0"/>
              <a:buChar char="•"/>
            </a:pPr>
            <a:r>
              <a:rPr lang="en-US" sz="2000" dirty="0"/>
              <a:t>Eat with participants</a:t>
            </a:r>
          </a:p>
          <a:p>
            <a:pPr marL="342900" indent="-342900">
              <a:buFont typeface="Arial" panose="020B0604020202020204" pitchFamily="34" charset="0"/>
              <a:buChar char="•"/>
            </a:pPr>
            <a:r>
              <a:rPr lang="en-US" sz="2000" dirty="0"/>
              <a:t>Prepare food together</a:t>
            </a:r>
          </a:p>
          <a:p>
            <a:pPr marL="342900" indent="-342900">
              <a:buFont typeface="Arial" panose="020B0604020202020204" pitchFamily="34" charset="0"/>
              <a:buChar char="•"/>
            </a:pPr>
            <a:r>
              <a:rPr lang="en-US" sz="2000" dirty="0"/>
              <a:t>Discuss all food equally</a:t>
            </a:r>
          </a:p>
          <a:p>
            <a:pPr marL="342900" indent="-342900">
              <a:buFont typeface="Arial" panose="020B0604020202020204" pitchFamily="34" charset="0"/>
              <a:buChar char="•"/>
            </a:pPr>
            <a:r>
              <a:rPr lang="en-US" sz="2000" dirty="0"/>
              <a:t>Consider the cultural and social aspects</a:t>
            </a:r>
          </a:p>
          <a:p>
            <a:pPr marL="342900" indent="-342900">
              <a:buFont typeface="Arial" panose="020B0604020202020204" pitchFamily="34" charset="0"/>
              <a:buChar char="•"/>
            </a:pPr>
            <a:r>
              <a:rPr lang="en-US" sz="2000" dirty="0"/>
              <a:t>Acknowledge food security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873135696"/>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A4B0-8979-4B47-B9F3-9AE3D640594E}"/>
              </a:ext>
            </a:extLst>
          </p:cNvPr>
          <p:cNvSpPr>
            <a:spLocks noGrp="1"/>
          </p:cNvSpPr>
          <p:nvPr>
            <p:ph type="title"/>
          </p:nvPr>
        </p:nvSpPr>
        <p:spPr/>
        <p:txBody>
          <a:bodyPr/>
          <a:lstStyle/>
          <a:p>
            <a:pPr algn="l"/>
            <a:r>
              <a:rPr lang="en-AU" sz="3200" b="1" cap="all" dirty="0"/>
              <a:t>Body Image</a:t>
            </a:r>
            <a:endParaRPr lang="en-US" sz="3200" cap="all" dirty="0"/>
          </a:p>
        </p:txBody>
      </p:sp>
      <p:sp>
        <p:nvSpPr>
          <p:cNvPr id="13" name="Text Placeholder 12">
            <a:extLst>
              <a:ext uri="{FF2B5EF4-FFF2-40B4-BE49-F238E27FC236}">
                <a16:creationId xmlns:a16="http://schemas.microsoft.com/office/drawing/2014/main" id="{B3D35D90-E5FB-834B-8C02-C222F956348D}"/>
              </a:ext>
            </a:extLst>
          </p:cNvPr>
          <p:cNvSpPr>
            <a:spLocks noGrp="1"/>
          </p:cNvSpPr>
          <p:nvPr>
            <p:ph type="body" sz="half" idx="2"/>
          </p:nvPr>
        </p:nvSpPr>
        <p:spPr>
          <a:xfrm>
            <a:off x="457201" y="1076326"/>
            <a:ext cx="3447081" cy="3518297"/>
          </a:xfrm>
        </p:spPr>
        <p:txBody>
          <a:bodyPr/>
          <a:lstStyle/>
          <a:p>
            <a:pPr lvl="0"/>
            <a:r>
              <a:rPr lang="en-US" sz="2000" b="1" dirty="0">
                <a:solidFill>
                  <a:srgbClr val="4D4D4D"/>
                </a:solidFill>
              </a:rPr>
              <a:t>Accept and Embrace Body Shape:</a:t>
            </a:r>
          </a:p>
          <a:p>
            <a:pPr marL="342900" indent="-342900">
              <a:buFont typeface="Arial" panose="020B0604020202020204" pitchFamily="34" charset="0"/>
              <a:buChar char="•"/>
            </a:pPr>
            <a:r>
              <a:rPr lang="en-US" sz="2000" dirty="0"/>
              <a:t>Moderate diet talk</a:t>
            </a:r>
          </a:p>
          <a:p>
            <a:pPr marL="342900" indent="-342900">
              <a:buFont typeface="Arial" panose="020B0604020202020204" pitchFamily="34" charset="0"/>
              <a:buChar char="•"/>
            </a:pPr>
            <a:r>
              <a:rPr lang="en-US" sz="2000" dirty="0"/>
              <a:t>Moderate internal and external weight stigma</a:t>
            </a:r>
          </a:p>
          <a:p>
            <a:pPr marL="342900" indent="-342900">
              <a:buFont typeface="Arial" panose="020B0604020202020204" pitchFamily="34" charset="0"/>
              <a:buChar char="•"/>
            </a:pPr>
            <a:r>
              <a:rPr lang="en-US" sz="2000" dirty="0"/>
              <a:t>Use of non-stigmatizing language</a:t>
            </a:r>
          </a:p>
          <a:p>
            <a:pPr marL="342900" indent="-342900">
              <a:buFont typeface="Arial" panose="020B0604020202020204" pitchFamily="34" charset="0"/>
              <a:buChar char="•"/>
            </a:pPr>
            <a:r>
              <a:rPr lang="en-US" sz="2000" dirty="0"/>
              <a:t>Promotional material</a:t>
            </a:r>
          </a:p>
          <a:p>
            <a:pPr marL="342900" indent="-342900">
              <a:buFont typeface="Arial" panose="020B0604020202020204" pitchFamily="34" charset="0"/>
              <a:buChar char="•"/>
            </a:pPr>
            <a:r>
              <a:rPr lang="en-US" sz="2000" dirty="0"/>
              <a:t>Resources</a:t>
            </a:r>
          </a:p>
          <a:p>
            <a:pPr marL="342900" indent="-342900">
              <a:buFont typeface="Arial" panose="020B0604020202020204" pitchFamily="34" charset="0"/>
              <a:buChar char="•"/>
            </a:pPr>
            <a:endParaRPr lang="en-US" sz="2000" dirty="0"/>
          </a:p>
        </p:txBody>
      </p:sp>
      <p:pic>
        <p:nvPicPr>
          <p:cNvPr id="10" name="Content Placeholder 6" descr="A screenshot of a cell phone&#10;&#10;Description automatically generated">
            <a:extLst>
              <a:ext uri="{FF2B5EF4-FFF2-40B4-BE49-F238E27FC236}">
                <a16:creationId xmlns:a16="http://schemas.microsoft.com/office/drawing/2014/main" id="{97C1A743-F83C-1C4B-A767-4D02B014E8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4282" y="204787"/>
            <a:ext cx="2832612" cy="3971212"/>
          </a:xfrm>
        </p:spPr>
      </p:pic>
      <p:pic>
        <p:nvPicPr>
          <p:cNvPr id="11" name="Content Placeholder 8" descr="A screenshot of a cell phone&#10;&#10;Description automatically generated">
            <a:extLst>
              <a:ext uri="{FF2B5EF4-FFF2-40B4-BE49-F238E27FC236}">
                <a16:creationId xmlns:a16="http://schemas.microsoft.com/office/drawing/2014/main" id="{0ED96335-F450-364E-A4B0-8885A107AA17}"/>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198157" y="926710"/>
            <a:ext cx="2832612" cy="4002735"/>
          </a:xfrm>
        </p:spPr>
      </p:pic>
    </p:spTree>
    <p:extLst>
      <p:ext uri="{BB962C8B-B14F-4D97-AF65-F5344CB8AC3E}">
        <p14:creationId xmlns:p14="http://schemas.microsoft.com/office/powerpoint/2010/main" val="3903434763"/>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5274-5553-9645-9CFA-64BD2E6F611E}"/>
              </a:ext>
            </a:extLst>
          </p:cNvPr>
          <p:cNvSpPr>
            <a:spLocks noGrp="1"/>
          </p:cNvSpPr>
          <p:nvPr>
            <p:ph type="title"/>
          </p:nvPr>
        </p:nvSpPr>
        <p:spPr/>
        <p:txBody>
          <a:bodyPr/>
          <a:lstStyle/>
          <a:p>
            <a:pPr algn="l"/>
            <a:r>
              <a:rPr lang="en-AU" sz="3200" b="1" cap="all" dirty="0"/>
              <a:t>Fitness</a:t>
            </a:r>
            <a:endParaRPr lang="en-US" sz="3200" cap="all" dirty="0"/>
          </a:p>
        </p:txBody>
      </p:sp>
      <p:pic>
        <p:nvPicPr>
          <p:cNvPr id="6" name="Content Placeholder 5">
            <a:extLst>
              <a:ext uri="{FF2B5EF4-FFF2-40B4-BE49-F238E27FC236}">
                <a16:creationId xmlns:a16="http://schemas.microsoft.com/office/drawing/2014/main" id="{2F8F45EA-9A51-B34F-9251-E2E4B17A4969}"/>
              </a:ext>
            </a:extLst>
          </p:cNvPr>
          <p:cNvPicPr>
            <a:picLocks noGrp="1" noChangeAspect="1"/>
          </p:cNvPicPr>
          <p:nvPr>
            <p:ph idx="1"/>
          </p:nvPr>
        </p:nvPicPr>
        <p:blipFill>
          <a:blip r:embed="rId3"/>
          <a:stretch>
            <a:fillRect/>
          </a:stretch>
        </p:blipFill>
        <p:spPr>
          <a:xfrm>
            <a:off x="4142158" y="595375"/>
            <a:ext cx="3721682" cy="3874628"/>
          </a:xfrm>
          <a:prstGeom prst="rect">
            <a:avLst/>
          </a:prstGeom>
        </p:spPr>
      </p:pic>
      <p:sp>
        <p:nvSpPr>
          <p:cNvPr id="7" name="Text Placeholder 6">
            <a:extLst>
              <a:ext uri="{FF2B5EF4-FFF2-40B4-BE49-F238E27FC236}">
                <a16:creationId xmlns:a16="http://schemas.microsoft.com/office/drawing/2014/main" id="{1FBED9A8-6764-BE4B-AE9C-18869F20FF0B}"/>
              </a:ext>
            </a:extLst>
          </p:cNvPr>
          <p:cNvSpPr>
            <a:spLocks noGrp="1"/>
          </p:cNvSpPr>
          <p:nvPr>
            <p:ph type="body" sz="half" idx="2"/>
          </p:nvPr>
        </p:nvSpPr>
        <p:spPr/>
        <p:txBody>
          <a:bodyPr/>
          <a:lstStyle/>
          <a:p>
            <a:r>
              <a:rPr lang="en-US" sz="2000" b="1" dirty="0"/>
              <a:t>Accept and embrace Joyful Movement:</a:t>
            </a:r>
          </a:p>
        </p:txBody>
      </p:sp>
      <p:pic>
        <p:nvPicPr>
          <p:cNvPr id="8" name="Picture 7">
            <a:extLst>
              <a:ext uri="{FF2B5EF4-FFF2-40B4-BE49-F238E27FC236}">
                <a16:creationId xmlns:a16="http://schemas.microsoft.com/office/drawing/2014/main" id="{42C75AD8-7E3B-384C-99D3-D82B181FFEE3}"/>
              </a:ext>
            </a:extLst>
          </p:cNvPr>
          <p:cNvPicPr>
            <a:picLocks noChangeAspect="1"/>
          </p:cNvPicPr>
          <p:nvPr/>
        </p:nvPicPr>
        <p:blipFill>
          <a:blip r:embed="rId4"/>
          <a:stretch>
            <a:fillRect/>
          </a:stretch>
        </p:blipFill>
        <p:spPr>
          <a:xfrm>
            <a:off x="609261" y="2340298"/>
            <a:ext cx="3588667" cy="2575507"/>
          </a:xfrm>
          <a:prstGeom prst="rect">
            <a:avLst/>
          </a:prstGeom>
        </p:spPr>
      </p:pic>
    </p:spTree>
    <p:extLst>
      <p:ext uri="{BB962C8B-B14F-4D97-AF65-F5344CB8AC3E}">
        <p14:creationId xmlns:p14="http://schemas.microsoft.com/office/powerpoint/2010/main" val="1842302223"/>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7615-D946-A445-8E15-1FEB0E86FF75}"/>
              </a:ext>
            </a:extLst>
          </p:cNvPr>
          <p:cNvSpPr>
            <a:spLocks noGrp="1"/>
          </p:cNvSpPr>
          <p:nvPr>
            <p:ph type="title"/>
          </p:nvPr>
        </p:nvSpPr>
        <p:spPr/>
        <p:txBody>
          <a:bodyPr/>
          <a:lstStyle/>
          <a:p>
            <a:r>
              <a:rPr lang="en-AU" sz="3200" cap="all" dirty="0" err="1">
                <a:solidFill>
                  <a:srgbClr val="4D4D4D"/>
                </a:solidFill>
              </a:rPr>
              <a:t>FOOd</a:t>
            </a:r>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2BB55D85-16FB-D041-AE3A-D98DB1391E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1882" y="377031"/>
            <a:ext cx="3105803" cy="4389437"/>
          </a:xfrm>
        </p:spPr>
      </p:pic>
      <p:sp>
        <p:nvSpPr>
          <p:cNvPr id="4" name="Text Placeholder 3">
            <a:extLst>
              <a:ext uri="{FF2B5EF4-FFF2-40B4-BE49-F238E27FC236}">
                <a16:creationId xmlns:a16="http://schemas.microsoft.com/office/drawing/2014/main" id="{86273946-DFA6-3A44-8FCA-406E5B6D36E3}"/>
              </a:ext>
            </a:extLst>
          </p:cNvPr>
          <p:cNvSpPr>
            <a:spLocks noGrp="1"/>
          </p:cNvSpPr>
          <p:nvPr>
            <p:ph type="body" sz="half" idx="2"/>
          </p:nvPr>
        </p:nvSpPr>
        <p:spPr>
          <a:xfrm>
            <a:off x="457201" y="1076326"/>
            <a:ext cx="3117849" cy="3518297"/>
          </a:xfrm>
        </p:spPr>
        <p:txBody>
          <a:bodyPr/>
          <a:lstStyle/>
          <a:p>
            <a:r>
              <a:rPr lang="en-AU" sz="2000" b="1" dirty="0"/>
              <a:t>Accept and embrace Non-Diet Nutrition:</a:t>
            </a:r>
          </a:p>
          <a:p>
            <a:pPr marL="342900" indent="-342900">
              <a:buFont typeface="Arial" panose="020B0604020202020204" pitchFamily="34" charset="0"/>
              <a:buChar char="•"/>
            </a:pPr>
            <a:r>
              <a:rPr lang="en-AU" sz="2000" dirty="0"/>
              <a:t>Australian Guide to Healthy Eating</a:t>
            </a:r>
          </a:p>
          <a:p>
            <a:pPr marL="342900" indent="-342900">
              <a:buFont typeface="Arial" panose="020B0604020202020204" pitchFamily="34" charset="0"/>
              <a:buChar char="•"/>
            </a:pPr>
            <a:r>
              <a:rPr lang="en-AU" sz="2000" dirty="0"/>
              <a:t>Diet myths </a:t>
            </a:r>
          </a:p>
          <a:p>
            <a:pPr marL="342900" indent="-342900">
              <a:buFont typeface="Arial" panose="020B0604020202020204" pitchFamily="34" charset="0"/>
              <a:buChar char="•"/>
            </a:pPr>
            <a:r>
              <a:rPr lang="en-AU" sz="2000" dirty="0"/>
              <a:t>Label reading</a:t>
            </a:r>
          </a:p>
          <a:p>
            <a:pPr marL="342900" indent="-342900">
              <a:buFont typeface="Arial" panose="020B0604020202020204" pitchFamily="34" charset="0"/>
              <a:buChar char="•"/>
            </a:pPr>
            <a:r>
              <a:rPr lang="en-AU" sz="2000" dirty="0"/>
              <a:t>Health Star Rating </a:t>
            </a:r>
          </a:p>
          <a:p>
            <a:pPr marL="342900" indent="-342900">
              <a:buFont typeface="Arial" panose="020B0604020202020204" pitchFamily="34" charset="0"/>
              <a:buChar char="•"/>
            </a:pPr>
            <a:r>
              <a:rPr lang="en-AU" sz="2000" dirty="0"/>
              <a:t>Budgets</a:t>
            </a:r>
          </a:p>
          <a:p>
            <a:pPr marL="342900" indent="-342900">
              <a:buFont typeface="Arial" panose="020B0604020202020204" pitchFamily="34" charset="0"/>
              <a:buChar char="•"/>
            </a:pPr>
            <a:r>
              <a:rPr lang="en-AU" sz="2000" dirty="0"/>
              <a:t>Goals setting</a:t>
            </a:r>
          </a:p>
          <a:p>
            <a:pPr marL="342900" indent="-342900">
              <a:buFont typeface="Arial" panose="020B0604020202020204" pitchFamily="34" charset="0"/>
              <a:buChar char="•"/>
            </a:pPr>
            <a:r>
              <a:rPr lang="en-AU" sz="2000" dirty="0"/>
              <a:t>Recipes</a:t>
            </a:r>
          </a:p>
          <a:p>
            <a:endParaRPr lang="en-US" dirty="0"/>
          </a:p>
        </p:txBody>
      </p:sp>
      <p:pic>
        <p:nvPicPr>
          <p:cNvPr id="8" name="Picture 7" descr="A plate of food and a cup of coffee&#10;&#10;Description automatically generated">
            <a:extLst>
              <a:ext uri="{FF2B5EF4-FFF2-40B4-BE49-F238E27FC236}">
                <a16:creationId xmlns:a16="http://schemas.microsoft.com/office/drawing/2014/main" id="{030C82BA-479B-3445-BE1D-66E492E92F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33589" y="2031221"/>
            <a:ext cx="2157417" cy="2588900"/>
          </a:xfrm>
          <a:prstGeom prst="rect">
            <a:avLst/>
          </a:prstGeom>
        </p:spPr>
      </p:pic>
    </p:spTree>
    <p:extLst>
      <p:ext uri="{BB962C8B-B14F-4D97-AF65-F5344CB8AC3E}">
        <p14:creationId xmlns:p14="http://schemas.microsoft.com/office/powerpoint/2010/main" val="3875240550"/>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C4AC-89CD-9748-BA97-7390A034D68B}"/>
              </a:ext>
            </a:extLst>
          </p:cNvPr>
          <p:cNvSpPr>
            <a:spLocks noGrp="1"/>
          </p:cNvSpPr>
          <p:nvPr>
            <p:ph type="title"/>
          </p:nvPr>
        </p:nvSpPr>
        <p:spPr/>
        <p:txBody>
          <a:bodyPr/>
          <a:lstStyle/>
          <a:p>
            <a:pPr algn="l"/>
            <a:r>
              <a:rPr lang="en-US" sz="3200" b="1" cap="all" dirty="0">
                <a:solidFill>
                  <a:srgbClr val="4D4D4D"/>
                </a:solidFill>
              </a:rPr>
              <a:t>Outcomes and evaluation</a:t>
            </a:r>
            <a:endParaRPr lang="en-US" dirty="0"/>
          </a:p>
        </p:txBody>
      </p:sp>
      <p:sp>
        <p:nvSpPr>
          <p:cNvPr id="3" name="Content Placeholder 2">
            <a:extLst>
              <a:ext uri="{FF2B5EF4-FFF2-40B4-BE49-F238E27FC236}">
                <a16:creationId xmlns:a16="http://schemas.microsoft.com/office/drawing/2014/main" id="{8550DEA3-F632-3F44-BB21-3DDD7F779AEA}"/>
              </a:ext>
            </a:extLst>
          </p:cNvPr>
          <p:cNvSpPr>
            <a:spLocks noGrp="1"/>
          </p:cNvSpPr>
          <p:nvPr>
            <p:ph idx="1"/>
          </p:nvPr>
        </p:nvSpPr>
        <p:spPr/>
        <p:txBody>
          <a:bodyPr/>
          <a:lstStyle/>
          <a:p>
            <a:pPr marL="0" indent="0">
              <a:buNone/>
            </a:pPr>
            <a:r>
              <a:rPr lang="en-US" sz="2000" b="1" dirty="0"/>
              <a:t>Outcomes:</a:t>
            </a:r>
          </a:p>
          <a:p>
            <a:r>
              <a:rPr lang="en-US" sz="2000" dirty="0"/>
              <a:t>&gt; 60% completion</a:t>
            </a:r>
          </a:p>
          <a:p>
            <a:r>
              <a:rPr lang="en-AU" sz="2000" dirty="0"/>
              <a:t>Reduced psychological distress and symptoms of depression</a:t>
            </a:r>
          </a:p>
          <a:p>
            <a:r>
              <a:rPr lang="en-AU" sz="2000" dirty="0"/>
              <a:t>Improved self-worth, relationships, coping and general mental health and hope </a:t>
            </a:r>
          </a:p>
          <a:p>
            <a:pPr marL="0" indent="0">
              <a:buNone/>
            </a:pPr>
            <a:r>
              <a:rPr lang="en-AU" sz="2000" b="1" dirty="0"/>
              <a:t>Evaluation:</a:t>
            </a:r>
          </a:p>
          <a:p>
            <a:r>
              <a:rPr lang="en-US" sz="2000" dirty="0"/>
              <a:t>Multi-site RCT with PCYC </a:t>
            </a:r>
            <a:r>
              <a:rPr lang="en-US" sz="2000" dirty="0" err="1"/>
              <a:t>Qld</a:t>
            </a:r>
            <a:r>
              <a:rPr lang="en-US" sz="2000" dirty="0"/>
              <a:t>, QIMR Berghofer Medical Research Institute, Metro North Mental Health Services (MNMHS) and </a:t>
            </a:r>
            <a:r>
              <a:rPr lang="en-AU" sz="2000" dirty="0"/>
              <a:t>Metro South Addiction and Mental Health Symposium (MSAMHS)</a:t>
            </a:r>
            <a:endParaRPr lang="en-US" sz="2000" dirty="0"/>
          </a:p>
          <a:p>
            <a:r>
              <a:rPr lang="en-AU" sz="2000" dirty="0"/>
              <a:t>Pre and post evaluation of motivation and attitudes towards nutrition.</a:t>
            </a:r>
          </a:p>
          <a:p>
            <a:endParaRPr lang="en-US" sz="2000" dirty="0"/>
          </a:p>
          <a:p>
            <a:endParaRPr lang="en-US" sz="2000" dirty="0"/>
          </a:p>
          <a:p>
            <a:endParaRPr lang="en-US" dirty="0"/>
          </a:p>
        </p:txBody>
      </p:sp>
    </p:spTree>
    <p:extLst>
      <p:ext uri="{BB962C8B-B14F-4D97-AF65-F5344CB8AC3E}">
        <p14:creationId xmlns:p14="http://schemas.microsoft.com/office/powerpoint/2010/main" val="1593234311"/>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4DC4-3F2A-4C41-B885-A8B47FAB9AE7}"/>
              </a:ext>
            </a:extLst>
          </p:cNvPr>
          <p:cNvSpPr>
            <a:spLocks noGrp="1"/>
          </p:cNvSpPr>
          <p:nvPr>
            <p:ph type="title"/>
          </p:nvPr>
        </p:nvSpPr>
        <p:spPr>
          <a:xfrm>
            <a:off x="541607" y="1541218"/>
            <a:ext cx="3382393" cy="2061063"/>
          </a:xfrm>
        </p:spPr>
        <p:txBody>
          <a:bodyPr/>
          <a:lstStyle/>
          <a:p>
            <a:r>
              <a:rPr lang="en-AU" sz="3200" cap="all" dirty="0"/>
              <a:t>Queensland Mental Health Week Awards 2018</a:t>
            </a:r>
            <a:endParaRPr lang="en-US" sz="3200" cap="all" dirty="0"/>
          </a:p>
        </p:txBody>
      </p:sp>
      <p:pic>
        <p:nvPicPr>
          <p:cNvPr id="5" name="Content Placeholder 3">
            <a:extLst>
              <a:ext uri="{FF2B5EF4-FFF2-40B4-BE49-F238E27FC236}">
                <a16:creationId xmlns:a16="http://schemas.microsoft.com/office/drawing/2014/main" id="{9F96D737-E091-C141-86F4-40F3570756D4}"/>
              </a:ext>
            </a:extLst>
          </p:cNvPr>
          <p:cNvPicPr>
            <a:picLocks noGrp="1"/>
          </p:cNvPicPr>
          <p:nvPr>
            <p:ph idx="1"/>
          </p:nvPr>
        </p:nvPicPr>
        <p:blipFill rotWithShape="1">
          <a:blip r:embed="rId3"/>
          <a:srcRect l="205" t="185" r="48600" b="-320"/>
          <a:stretch/>
        </p:blipFill>
        <p:spPr>
          <a:xfrm>
            <a:off x="3924000" y="532155"/>
            <a:ext cx="4032000" cy="4068000"/>
          </a:xfrm>
          <a:prstGeom prst="rect">
            <a:avLst/>
          </a:prstGeom>
        </p:spPr>
      </p:pic>
    </p:spTree>
    <p:extLst>
      <p:ext uri="{BB962C8B-B14F-4D97-AF65-F5344CB8AC3E}">
        <p14:creationId xmlns:p14="http://schemas.microsoft.com/office/powerpoint/2010/main" val="3813153235"/>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3200" b="1" cap="all">
                <a:latin typeface="Arial" panose="020B0604020202020204" pitchFamily="34" charset="0"/>
                <a:cs typeface="Arial" panose="020B0604020202020204" pitchFamily="34" charset="0"/>
              </a:rPr>
              <a:t>Acknowledgement</a:t>
            </a:r>
          </a:p>
        </p:txBody>
      </p:sp>
      <p:sp>
        <p:nvSpPr>
          <p:cNvPr id="3" name="Content Placeholder 2"/>
          <p:cNvSpPr>
            <a:spLocks noGrp="1"/>
          </p:cNvSpPr>
          <p:nvPr>
            <p:ph idx="1"/>
          </p:nvPr>
        </p:nvSpPr>
        <p:spPr>
          <a:xfrm>
            <a:off x="457200" y="1180811"/>
            <a:ext cx="5508480" cy="3394075"/>
          </a:xfrm>
        </p:spPr>
        <p:txBody>
          <a:bodyPr anchor="b"/>
          <a:lstStyle/>
          <a:p>
            <a:pPr marL="0" indent="0">
              <a:buNone/>
            </a:pPr>
            <a:r>
              <a:rPr lang="en-AU" sz="2000" b="1" dirty="0"/>
              <a:t>Dr Justin Chapman </a:t>
            </a:r>
            <a:endParaRPr lang="en-AU" sz="2000" dirty="0"/>
          </a:p>
          <a:p>
            <a:pPr marL="0" indent="0">
              <a:buNone/>
            </a:pPr>
            <a:r>
              <a:rPr lang="en-AU" sz="2000" b="1" dirty="0"/>
              <a:t>Healthy Bodies, Healthy Minds </a:t>
            </a:r>
          </a:p>
          <a:p>
            <a:pPr marL="0" indent="0">
              <a:buNone/>
            </a:pPr>
            <a:r>
              <a:rPr lang="en-AU" sz="2000" b="1" dirty="0"/>
              <a:t>Program Manager</a:t>
            </a:r>
            <a:endParaRPr lang="en-AU" sz="2000" dirty="0"/>
          </a:p>
          <a:p>
            <a:pPr marL="0" indent="0">
              <a:buNone/>
            </a:pPr>
            <a:r>
              <a:rPr lang="en-AU" sz="2000" dirty="0"/>
              <a:t>E: </a:t>
            </a:r>
            <a:r>
              <a:rPr lang="en-AU" sz="2000" dirty="0" err="1"/>
              <a:t>Justin.Chapman@pcyc.org.au</a:t>
            </a:r>
            <a:r>
              <a:rPr lang="en-AU" sz="2000" dirty="0"/>
              <a:t> </a:t>
            </a:r>
          </a:p>
          <a:p>
            <a:pPr marL="0" indent="0">
              <a:buNone/>
            </a:pPr>
            <a:r>
              <a:rPr lang="en-AU" sz="2000" dirty="0"/>
              <a:t>M: 0432 299 240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26773" y="1502532"/>
            <a:ext cx="3511261" cy="2633447"/>
          </a:xfrm>
          <a:prstGeom prst="rect">
            <a:avLst/>
          </a:prstGeom>
        </p:spPr>
      </p:pic>
    </p:spTree>
    <p:extLst>
      <p:ext uri="{BB962C8B-B14F-4D97-AF65-F5344CB8AC3E}">
        <p14:creationId xmlns:p14="http://schemas.microsoft.com/office/powerpoint/2010/main" val="2242150201"/>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BFF0FD-B9E0-F949-A6E4-CEF22F9F2F63}"/>
              </a:ext>
            </a:extLst>
          </p:cNvPr>
          <p:cNvSpPr>
            <a:spLocks noGrp="1"/>
          </p:cNvSpPr>
          <p:nvPr>
            <p:ph type="title"/>
          </p:nvPr>
        </p:nvSpPr>
        <p:spPr/>
        <p:txBody>
          <a:bodyPr/>
          <a:lstStyle/>
          <a:p>
            <a:r>
              <a:rPr lang="en-US" sz="3200" cap="all" dirty="0"/>
              <a:t>Contact</a:t>
            </a:r>
          </a:p>
        </p:txBody>
      </p:sp>
      <p:pic>
        <p:nvPicPr>
          <p:cNvPr id="8" name="Content Placeholder 7" descr="Picture of presenter Mandy-Lee Noble">
            <a:extLst>
              <a:ext uri="{FF2B5EF4-FFF2-40B4-BE49-F238E27FC236}">
                <a16:creationId xmlns:a16="http://schemas.microsoft.com/office/drawing/2014/main" id="{8174E9A2-B548-CE47-9984-4BB96BA91E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820774"/>
            <a:ext cx="3773849" cy="3773849"/>
          </a:xfrm>
        </p:spPr>
      </p:pic>
      <p:sp>
        <p:nvSpPr>
          <p:cNvPr id="10" name="Text Placeholder 9">
            <a:extLst>
              <a:ext uri="{FF2B5EF4-FFF2-40B4-BE49-F238E27FC236}">
                <a16:creationId xmlns:a16="http://schemas.microsoft.com/office/drawing/2014/main" id="{AA8DBBF9-3F04-4642-AD84-65D3619138D8}"/>
              </a:ext>
            </a:extLst>
          </p:cNvPr>
          <p:cNvSpPr>
            <a:spLocks noGrp="1"/>
          </p:cNvSpPr>
          <p:nvPr>
            <p:ph type="body" sz="half" idx="2"/>
          </p:nvPr>
        </p:nvSpPr>
        <p:spPr>
          <a:xfrm>
            <a:off x="457201" y="1076326"/>
            <a:ext cx="4114799" cy="3518297"/>
          </a:xfrm>
        </p:spPr>
        <p:txBody>
          <a:bodyPr anchor="b"/>
          <a:lstStyle/>
          <a:p>
            <a:r>
              <a:rPr lang="en-US" sz="2000" b="1" dirty="0"/>
              <a:t>Mandy-Lee Noble</a:t>
            </a:r>
            <a:br>
              <a:rPr lang="en-US" sz="2000" b="1" dirty="0"/>
            </a:br>
            <a:r>
              <a:rPr lang="en-US" sz="2000" b="1" dirty="0"/>
              <a:t>Accredited </a:t>
            </a:r>
            <a:r>
              <a:rPr lang="en-US" sz="2000" b="1" dirty="0" err="1"/>
              <a:t>Practising</a:t>
            </a:r>
            <a:r>
              <a:rPr lang="en-US" sz="2000" b="1" dirty="0"/>
              <a:t> Dietitian</a:t>
            </a:r>
            <a:br>
              <a:rPr lang="en-US" sz="2000" b="1" dirty="0"/>
            </a:br>
            <a:r>
              <a:rPr lang="en-US" sz="2000" b="1" dirty="0"/>
              <a:t>Verified HAES® Provider</a:t>
            </a:r>
            <a:br>
              <a:rPr lang="en-US" sz="2000" dirty="0"/>
            </a:br>
            <a:br>
              <a:rPr lang="en-US" sz="2000" dirty="0"/>
            </a:br>
            <a:r>
              <a:rPr lang="en-US" sz="2000" dirty="0"/>
              <a:t>E: </a:t>
            </a:r>
            <a:r>
              <a:rPr lang="en-US" sz="2000" dirty="0" err="1"/>
              <a:t>mandy-lee.noble@rfq.com.au</a:t>
            </a:r>
            <a:br>
              <a:rPr lang="en-US" sz="2000" dirty="0"/>
            </a:br>
            <a:r>
              <a:rPr lang="en-US" sz="2000" dirty="0"/>
              <a:t>M: 0434 217 647</a:t>
            </a:r>
          </a:p>
        </p:txBody>
      </p:sp>
    </p:spTree>
    <p:extLst>
      <p:ext uri="{BB962C8B-B14F-4D97-AF65-F5344CB8AC3E}">
        <p14:creationId xmlns:p14="http://schemas.microsoft.com/office/powerpoint/2010/main" val="698431155"/>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3200" b="1" cap="all" dirty="0"/>
              <a:t>Healthy Bodies Healthy Minds:</a:t>
            </a:r>
            <a:br>
              <a:rPr lang="en-AU" sz="3200" b="1" cap="all" dirty="0"/>
            </a:br>
            <a:r>
              <a:rPr lang="en-AU" sz="3200" b="1" cap="all" dirty="0"/>
              <a:t>Partnership &amp; Collaboration</a:t>
            </a:r>
          </a:p>
        </p:txBody>
      </p:sp>
      <p:sp>
        <p:nvSpPr>
          <p:cNvPr id="3" name="Content Placeholder 2"/>
          <p:cNvSpPr>
            <a:spLocks noGrp="1"/>
          </p:cNvSpPr>
          <p:nvPr>
            <p:ph idx="1"/>
          </p:nvPr>
        </p:nvSpPr>
        <p:spPr/>
        <p:txBody>
          <a:bodyPr/>
          <a:lstStyle/>
          <a:p>
            <a:pPr marL="0" indent="0">
              <a:spcBef>
                <a:spcPct val="0"/>
              </a:spcBef>
              <a:buNone/>
            </a:pPr>
            <a:endParaRPr lang="en-AU" dirty="0">
              <a:solidFill>
                <a:srgbClr val="EFA82F"/>
              </a:solidFill>
              <a:latin typeface="Arial Black" pitchFamily="34" charset="0"/>
              <a:ea typeface="ＭＳ Ｐゴシック"/>
              <a:cs typeface="ＭＳ Ｐゴシック"/>
            </a:endParaRPr>
          </a:p>
          <a:p>
            <a:pPr marL="0" indent="0">
              <a:spcBef>
                <a:spcPct val="0"/>
              </a:spcBef>
              <a:buNone/>
            </a:pPr>
            <a:endParaRPr lang="en-AU" dirty="0">
              <a:solidFill>
                <a:srgbClr val="EFA82F"/>
              </a:solidFill>
              <a:latin typeface="Arial Black" pitchFamily="34" charset="0"/>
              <a:ea typeface="ＭＳ Ｐゴシック"/>
              <a:cs typeface="ＭＳ Ｐゴシック"/>
            </a:endParaRPr>
          </a:p>
          <a:p>
            <a:pPr marL="0" indent="0">
              <a:spcBef>
                <a:spcPct val="0"/>
              </a:spcBef>
              <a:buNone/>
            </a:pPr>
            <a:endParaRPr lang="en-AU" dirty="0">
              <a:solidFill>
                <a:srgbClr val="EFA82F"/>
              </a:solidFill>
              <a:latin typeface="Arial Black" pitchFamily="34" charset="0"/>
              <a:ea typeface="ＭＳ Ｐゴシック"/>
              <a:cs typeface="ＭＳ Ｐゴシック"/>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273" y="1785711"/>
            <a:ext cx="3305174" cy="21576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3" y="1820487"/>
            <a:ext cx="2314575" cy="216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222176"/>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519A-F34B-EA45-B6E7-5F7768FF9D09}"/>
              </a:ext>
            </a:extLst>
          </p:cNvPr>
          <p:cNvSpPr>
            <a:spLocks noGrp="1"/>
          </p:cNvSpPr>
          <p:nvPr>
            <p:ph type="title"/>
          </p:nvPr>
        </p:nvSpPr>
        <p:spPr/>
        <p:txBody>
          <a:bodyPr/>
          <a:lstStyle/>
          <a:p>
            <a:pPr algn="l"/>
            <a:r>
              <a:rPr lang="en-US" altLang="en-US" sz="3200" b="1" cap="all" dirty="0"/>
              <a:t>Community implementation</a:t>
            </a:r>
            <a:endParaRPr lang="en-US" sz="3200" b="1" cap="all" dirty="0"/>
          </a:p>
        </p:txBody>
      </p:sp>
      <p:sp>
        <p:nvSpPr>
          <p:cNvPr id="3" name="Content Placeholder 2">
            <a:extLst>
              <a:ext uri="{FF2B5EF4-FFF2-40B4-BE49-F238E27FC236}">
                <a16:creationId xmlns:a16="http://schemas.microsoft.com/office/drawing/2014/main" id="{E9704C64-2E43-114D-A3C8-A3EAE8B5307A}"/>
              </a:ext>
            </a:extLst>
          </p:cNvPr>
          <p:cNvSpPr>
            <a:spLocks noGrp="1"/>
          </p:cNvSpPr>
          <p:nvPr>
            <p:ph idx="1"/>
          </p:nvPr>
        </p:nvSpPr>
        <p:spPr>
          <a:xfrm>
            <a:off x="457200" y="1200151"/>
            <a:ext cx="8229600" cy="2381250"/>
          </a:xfrm>
        </p:spPr>
        <p:txBody>
          <a:bodyPr/>
          <a:lstStyle/>
          <a:p>
            <a:pPr marL="285750" indent="-285750">
              <a:spcAft>
                <a:spcPts val="1200"/>
              </a:spcAft>
              <a:buFont typeface="Arial" panose="020B0604020202020204" pitchFamily="34" charset="0"/>
              <a:buChar char="•"/>
            </a:pPr>
            <a:r>
              <a:rPr lang="en-AU" sz="2000" dirty="0"/>
              <a:t>Exercise and nutrition intervention </a:t>
            </a:r>
          </a:p>
          <a:p>
            <a:pPr marL="285750" indent="-285750">
              <a:spcAft>
                <a:spcPts val="1200"/>
              </a:spcAft>
              <a:buFont typeface="Arial" panose="020B0604020202020204" pitchFamily="34" charset="0"/>
              <a:buChar char="•"/>
            </a:pPr>
            <a:r>
              <a:rPr lang="en-AU" sz="2000" dirty="0"/>
              <a:t>Delivered by Exercise Physiologists and Dietitians</a:t>
            </a:r>
          </a:p>
          <a:p>
            <a:pPr marL="285750" indent="-285750">
              <a:spcAft>
                <a:spcPts val="1200"/>
              </a:spcAft>
              <a:buFont typeface="Arial" panose="020B0604020202020204" pitchFamily="34" charset="0"/>
              <a:buChar char="•"/>
            </a:pPr>
            <a:r>
              <a:rPr lang="en-AU" sz="2000" dirty="0"/>
              <a:t>8 weeks, 2-hr group sessions once/week + gym memberships </a:t>
            </a:r>
          </a:p>
          <a:p>
            <a:pPr marL="285750" indent="-285750">
              <a:spcAft>
                <a:spcPts val="1200"/>
              </a:spcAft>
              <a:buFont typeface="Arial" panose="020B0604020202020204" pitchFamily="34" charset="0"/>
              <a:buChar char="•"/>
            </a:pPr>
            <a:r>
              <a:rPr lang="en-AU" sz="2000" dirty="0"/>
              <a:t>Funding from NDIS (Health and Wellbeing line item)</a:t>
            </a:r>
          </a:p>
          <a:p>
            <a:endParaRPr lang="en-US" dirty="0"/>
          </a:p>
        </p:txBody>
      </p:sp>
      <p:pic>
        <p:nvPicPr>
          <p:cNvPr id="13" name="Picture 12">
            <a:extLst>
              <a:ext uri="{FF2B5EF4-FFF2-40B4-BE49-F238E27FC236}">
                <a16:creationId xmlns:a16="http://schemas.microsoft.com/office/drawing/2014/main" id="{75D97700-5E38-1242-A706-6716C9F13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096" y="3400030"/>
            <a:ext cx="4585110" cy="1537095"/>
          </a:xfrm>
          <a:prstGeom prst="rect">
            <a:avLst/>
          </a:prstGeom>
        </p:spPr>
      </p:pic>
    </p:spTree>
    <p:extLst>
      <p:ext uri="{BB962C8B-B14F-4D97-AF65-F5344CB8AC3E}">
        <p14:creationId xmlns:p14="http://schemas.microsoft.com/office/powerpoint/2010/main" val="265329896"/>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5B381-55D9-6546-9B64-EE7D0645E1CD}"/>
              </a:ext>
            </a:extLst>
          </p:cNvPr>
          <p:cNvSpPr>
            <a:spLocks noGrp="1"/>
          </p:cNvSpPr>
          <p:nvPr>
            <p:ph type="title"/>
          </p:nvPr>
        </p:nvSpPr>
        <p:spPr/>
        <p:txBody>
          <a:bodyPr/>
          <a:lstStyle/>
          <a:p>
            <a:r>
              <a:rPr lang="en-US" sz="3200" cap="all" dirty="0"/>
              <a:t>Delivery</a:t>
            </a:r>
          </a:p>
        </p:txBody>
      </p:sp>
      <p:sp>
        <p:nvSpPr>
          <p:cNvPr id="6" name="Text Placeholder 5">
            <a:extLst>
              <a:ext uri="{FF2B5EF4-FFF2-40B4-BE49-F238E27FC236}">
                <a16:creationId xmlns:a16="http://schemas.microsoft.com/office/drawing/2014/main" id="{0F705F60-95CF-344A-AF02-020B0513A675}"/>
              </a:ext>
            </a:extLst>
          </p:cNvPr>
          <p:cNvSpPr>
            <a:spLocks noGrp="1"/>
          </p:cNvSpPr>
          <p:nvPr>
            <p:ph type="body" sz="half" idx="2"/>
          </p:nvPr>
        </p:nvSpPr>
        <p:spPr>
          <a:xfrm>
            <a:off x="457201" y="1076326"/>
            <a:ext cx="3670300" cy="3518297"/>
          </a:xfrm>
        </p:spPr>
        <p:txBody>
          <a:bodyPr/>
          <a:lstStyle/>
          <a:p>
            <a:r>
              <a:rPr lang="en-AU" sz="2000" b="1" dirty="0"/>
              <a:t>Since 2015</a:t>
            </a:r>
          </a:p>
          <a:p>
            <a:pPr marL="285750" indent="-285750">
              <a:buFont typeface="Arial" panose="020B0604020202020204" pitchFamily="34" charset="0"/>
              <a:buChar char="•"/>
            </a:pPr>
            <a:r>
              <a:rPr lang="en-AU" sz="2000" dirty="0"/>
              <a:t>37 programs </a:t>
            </a:r>
          </a:p>
          <a:p>
            <a:pPr marL="285750" indent="-285750">
              <a:buFont typeface="Arial" panose="020B0604020202020204" pitchFamily="34" charset="0"/>
              <a:buChar char="•"/>
            </a:pPr>
            <a:r>
              <a:rPr lang="en-AU" sz="2000" dirty="0"/>
              <a:t>16 PCYC sites </a:t>
            </a:r>
          </a:p>
          <a:p>
            <a:pPr marL="285750" indent="-285750">
              <a:buFont typeface="Arial" panose="020B0604020202020204" pitchFamily="34" charset="0"/>
              <a:buChar char="•"/>
            </a:pPr>
            <a:r>
              <a:rPr lang="en-AU" sz="2000" dirty="0"/>
              <a:t>357 participants</a:t>
            </a:r>
          </a:p>
          <a:p>
            <a:pPr marL="285750" indent="-285750">
              <a:buFont typeface="Arial" panose="020B0604020202020204" pitchFamily="34" charset="0"/>
              <a:buChar char="•"/>
            </a:pPr>
            <a:r>
              <a:rPr lang="en-AU" sz="2000" dirty="0"/>
              <a:t>61% attendance</a:t>
            </a:r>
          </a:p>
          <a:p>
            <a:pPr marL="285750" indent="-285750">
              <a:buFont typeface="Arial" panose="020B0604020202020204" pitchFamily="34" charset="0"/>
              <a:buChar char="•"/>
            </a:pPr>
            <a:r>
              <a:rPr lang="en-AU" sz="2000" dirty="0"/>
              <a:t>$349,000 state funding </a:t>
            </a:r>
          </a:p>
          <a:p>
            <a:pPr marL="285750" indent="-285750">
              <a:buFont typeface="Arial" panose="020B0604020202020204" pitchFamily="34" charset="0"/>
              <a:buChar char="•"/>
            </a:pPr>
            <a:endParaRPr lang="en-US" dirty="0"/>
          </a:p>
        </p:txBody>
      </p:sp>
      <p:pic>
        <p:nvPicPr>
          <p:cNvPr id="7" name="Content Placeholder 6">
            <a:extLst>
              <a:ext uri="{FF2B5EF4-FFF2-40B4-BE49-F238E27FC236}">
                <a16:creationId xmlns:a16="http://schemas.microsoft.com/office/drawing/2014/main" id="{A280034E-2D87-6641-96FE-0BB95F6DF6FE}"/>
              </a:ext>
            </a:extLst>
          </p:cNvPr>
          <p:cNvPicPr>
            <a:picLocks noGrp="1" noChangeAspect="1"/>
          </p:cNvPicPr>
          <p:nvPr>
            <p:ph idx="1"/>
          </p:nvPr>
        </p:nvPicPr>
        <p:blipFill>
          <a:blip r:embed="rId3"/>
          <a:stretch>
            <a:fillRect/>
          </a:stretch>
        </p:blipFill>
        <p:spPr>
          <a:xfrm>
            <a:off x="3873641" y="651469"/>
            <a:ext cx="3965293" cy="3973114"/>
          </a:xfrm>
          <a:prstGeom prst="rect">
            <a:avLst/>
          </a:prstGeom>
        </p:spPr>
      </p:pic>
    </p:spTree>
    <p:extLst>
      <p:ext uri="{BB962C8B-B14F-4D97-AF65-F5344CB8AC3E}">
        <p14:creationId xmlns:p14="http://schemas.microsoft.com/office/powerpoint/2010/main" val="588172703"/>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E8FC-BE7E-A54A-9FEC-D772EC94AC46}"/>
              </a:ext>
            </a:extLst>
          </p:cNvPr>
          <p:cNvSpPr>
            <a:spLocks noGrp="1"/>
          </p:cNvSpPr>
          <p:nvPr>
            <p:ph type="title"/>
          </p:nvPr>
        </p:nvSpPr>
        <p:spPr/>
        <p:txBody>
          <a:bodyPr/>
          <a:lstStyle/>
          <a:p>
            <a:pPr algn="l"/>
            <a:r>
              <a:rPr lang="en-AU" sz="3200" b="1" cap="all" dirty="0"/>
              <a:t>What is A Weight-neutral </a:t>
            </a:r>
            <a:br>
              <a:rPr lang="en-AU" sz="3200" b="1" cap="all" dirty="0"/>
            </a:br>
            <a:r>
              <a:rPr lang="en-AU" sz="3200" b="1" cap="all" dirty="0"/>
              <a:t>Health-Behaviour Program?</a:t>
            </a:r>
            <a:endParaRPr lang="en-US" sz="3200" cap="all" dirty="0"/>
          </a:p>
        </p:txBody>
      </p:sp>
      <p:sp>
        <p:nvSpPr>
          <p:cNvPr id="3" name="Content Placeholder 2">
            <a:extLst>
              <a:ext uri="{FF2B5EF4-FFF2-40B4-BE49-F238E27FC236}">
                <a16:creationId xmlns:a16="http://schemas.microsoft.com/office/drawing/2014/main" id="{8494D39D-CD8A-A741-9B2D-E0070097299B}"/>
              </a:ext>
            </a:extLst>
          </p:cNvPr>
          <p:cNvSpPr>
            <a:spLocks noGrp="1"/>
          </p:cNvSpPr>
          <p:nvPr>
            <p:ph idx="1"/>
          </p:nvPr>
        </p:nvSpPr>
        <p:spPr>
          <a:xfrm>
            <a:off x="457200" y="1631852"/>
            <a:ext cx="8229600" cy="2962373"/>
          </a:xfrm>
        </p:spPr>
        <p:txBody>
          <a:bodyPr/>
          <a:lstStyle/>
          <a:p>
            <a:r>
              <a:rPr lang="en-AU" sz="2000" b="1" dirty="0"/>
              <a:t>Weight-neutral program:</a:t>
            </a:r>
            <a:r>
              <a:rPr lang="en-AU" sz="2000" dirty="0"/>
              <a:t> The aim of program is to improve health-behaviours. Weight change or weight control is not an intended outcome.</a:t>
            </a:r>
          </a:p>
          <a:p>
            <a:endParaRPr lang="en-AU" sz="2000" dirty="0"/>
          </a:p>
          <a:p>
            <a:r>
              <a:rPr lang="en-AU" sz="2000" b="1" dirty="0"/>
              <a:t>Weight-centric:</a:t>
            </a:r>
            <a:r>
              <a:rPr lang="en-AU" sz="2000" dirty="0"/>
              <a:t> The aim of program is to change body weight change or control body weight.</a:t>
            </a:r>
            <a:endParaRPr lang="en-US" sz="2000" dirty="0"/>
          </a:p>
        </p:txBody>
      </p:sp>
    </p:spTree>
    <p:extLst>
      <p:ext uri="{BB962C8B-B14F-4D97-AF65-F5344CB8AC3E}">
        <p14:creationId xmlns:p14="http://schemas.microsoft.com/office/powerpoint/2010/main" val="697011932"/>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87C2-EF2E-0446-A429-BCD3F47262DC}"/>
              </a:ext>
            </a:extLst>
          </p:cNvPr>
          <p:cNvSpPr>
            <a:spLocks noGrp="1"/>
          </p:cNvSpPr>
          <p:nvPr>
            <p:ph type="title"/>
          </p:nvPr>
        </p:nvSpPr>
        <p:spPr>
          <a:xfrm>
            <a:off x="457200" y="206375"/>
            <a:ext cx="8229600" cy="857250"/>
          </a:xfrm>
        </p:spPr>
        <p:txBody>
          <a:bodyPr/>
          <a:lstStyle/>
          <a:p>
            <a:pPr algn="l"/>
            <a:r>
              <a:rPr lang="en-AU" sz="3200" b="1" cap="all" dirty="0"/>
              <a:t>Future funding may Rely on Addressing Weight Stigma</a:t>
            </a:r>
            <a:br>
              <a:rPr lang="en-AU" sz="3200" b="1" cap="all" dirty="0"/>
            </a:br>
            <a:br>
              <a:rPr lang="en-AU" sz="3200" dirty="0"/>
            </a:br>
            <a:endParaRPr lang="en-US" sz="3200" dirty="0"/>
          </a:p>
        </p:txBody>
      </p:sp>
      <p:sp>
        <p:nvSpPr>
          <p:cNvPr id="3" name="Content Placeholder 2">
            <a:extLst>
              <a:ext uri="{FF2B5EF4-FFF2-40B4-BE49-F238E27FC236}">
                <a16:creationId xmlns:a16="http://schemas.microsoft.com/office/drawing/2014/main" id="{1CC67A15-0990-EA45-A84C-C1AB2FBE5941}"/>
              </a:ext>
            </a:extLst>
          </p:cNvPr>
          <p:cNvSpPr>
            <a:spLocks noGrp="1"/>
          </p:cNvSpPr>
          <p:nvPr>
            <p:ph idx="1"/>
          </p:nvPr>
        </p:nvSpPr>
        <p:spPr/>
        <p:txBody>
          <a:bodyPr/>
          <a:lstStyle/>
          <a:p>
            <a:pPr marL="0" indent="0">
              <a:buNone/>
            </a:pPr>
            <a:r>
              <a:rPr lang="en-AU" sz="2000" b="1" cap="all" dirty="0"/>
              <a:t>Obesity epidemic in Australia (5 December 2018)</a:t>
            </a:r>
            <a:endParaRPr lang="en-AU" sz="2000" b="1" dirty="0"/>
          </a:p>
          <a:p>
            <a:pPr marL="0" indent="0">
              <a:buNone/>
            </a:pPr>
            <a:r>
              <a:rPr lang="en-AU" sz="2000" b="1" dirty="0"/>
              <a:t>Recommendation 1</a:t>
            </a:r>
          </a:p>
          <a:p>
            <a:r>
              <a:rPr lang="en-AU" sz="2000" dirty="0"/>
              <a:t>Commonwealth funding be contingent on the appropriate use of language to avoid stigma and blame in all aspects of public health campaigns, program design and delivery.</a:t>
            </a:r>
          </a:p>
          <a:p>
            <a:pPr marL="0" indent="0">
              <a:buNone/>
            </a:pPr>
            <a:r>
              <a:rPr lang="en-AU" sz="2000" b="1" dirty="0"/>
              <a:t>Recommendation 2</a:t>
            </a:r>
          </a:p>
          <a:p>
            <a:r>
              <a:rPr lang="en-AU" sz="2000" dirty="0"/>
              <a:t>Organisations responsible for training medical and allied health professionals to incorporate understanding and awareness of stigma and blame in medical, psychological and public health interventions of overweight and obesity.</a:t>
            </a:r>
          </a:p>
          <a:p>
            <a:endParaRPr lang="en-US" sz="2000" dirty="0"/>
          </a:p>
        </p:txBody>
      </p:sp>
    </p:spTree>
    <p:extLst>
      <p:ext uri="{BB962C8B-B14F-4D97-AF65-F5344CB8AC3E}">
        <p14:creationId xmlns:p14="http://schemas.microsoft.com/office/powerpoint/2010/main" val="2381089420"/>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sign&#10;&#10;Description automatically generated">
            <a:extLst>
              <a:ext uri="{FF2B5EF4-FFF2-40B4-BE49-F238E27FC236}">
                <a16:creationId xmlns:a16="http://schemas.microsoft.com/office/drawing/2014/main" id="{1D8F569E-D03A-7949-85A7-0E576F54165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82900" y="736600"/>
            <a:ext cx="3378200" cy="3670300"/>
          </a:xfrm>
        </p:spPr>
      </p:pic>
    </p:spTree>
    <p:extLst>
      <p:ext uri="{BB962C8B-B14F-4D97-AF65-F5344CB8AC3E}">
        <p14:creationId xmlns:p14="http://schemas.microsoft.com/office/powerpoint/2010/main" val="558249121"/>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700E8-D6C2-044A-B92F-89B96E286AB6}"/>
              </a:ext>
            </a:extLst>
          </p:cNvPr>
          <p:cNvSpPr>
            <a:spLocks noGrp="1"/>
          </p:cNvSpPr>
          <p:nvPr>
            <p:ph type="title"/>
          </p:nvPr>
        </p:nvSpPr>
        <p:spPr/>
        <p:txBody>
          <a:bodyPr/>
          <a:lstStyle/>
          <a:p>
            <a:pPr algn="l"/>
            <a:r>
              <a:rPr lang="en-AU" sz="3200" b="1" cap="all" dirty="0"/>
              <a:t>Health At Every Size® </a:t>
            </a:r>
            <a:br>
              <a:rPr lang="en-AU" sz="3200" b="1" dirty="0"/>
            </a:br>
            <a:endParaRPr lang="en-US" sz="3200" dirty="0"/>
          </a:p>
        </p:txBody>
      </p:sp>
      <p:sp>
        <p:nvSpPr>
          <p:cNvPr id="4" name="Content Placeholder 3">
            <a:extLst>
              <a:ext uri="{FF2B5EF4-FFF2-40B4-BE49-F238E27FC236}">
                <a16:creationId xmlns:a16="http://schemas.microsoft.com/office/drawing/2014/main" id="{190D9120-F0D7-5647-BD77-6F467CEA5FC3}"/>
              </a:ext>
            </a:extLst>
          </p:cNvPr>
          <p:cNvSpPr>
            <a:spLocks noGrp="1"/>
          </p:cNvSpPr>
          <p:nvPr>
            <p:ph idx="1"/>
          </p:nvPr>
        </p:nvSpPr>
        <p:spPr/>
        <p:txBody>
          <a:bodyPr/>
          <a:lstStyle/>
          <a:p>
            <a:pPr marL="0" indent="0">
              <a:buNone/>
            </a:pPr>
            <a:r>
              <a:rPr lang="en-AU" sz="2000" b="1" dirty="0"/>
              <a:t>Weight Inclusivity: </a:t>
            </a:r>
            <a:r>
              <a:rPr lang="en-AU" sz="2000" dirty="0"/>
              <a:t>Accept and respect body size and shape diversity </a:t>
            </a:r>
          </a:p>
          <a:p>
            <a:pPr marL="0" indent="0">
              <a:buNone/>
            </a:pPr>
            <a:r>
              <a:rPr lang="en-AU" sz="2000" b="1" dirty="0"/>
              <a:t>Health Enhancement:</a:t>
            </a:r>
            <a:r>
              <a:rPr lang="en-AU" sz="2000" dirty="0"/>
              <a:t> Support policies that improve and equalize access to health.</a:t>
            </a:r>
          </a:p>
          <a:p>
            <a:pPr marL="0" indent="0">
              <a:buNone/>
            </a:pPr>
            <a:r>
              <a:rPr lang="en-AU" sz="2000" b="1" dirty="0"/>
              <a:t>Respectful Care</a:t>
            </a:r>
            <a:r>
              <a:rPr lang="en-AU" sz="2000" dirty="0"/>
              <a:t>: Acknowledge our biases, work to end weight discrimination, weight stigma, and weight bias. </a:t>
            </a:r>
          </a:p>
          <a:p>
            <a:pPr marL="0" indent="0">
              <a:buNone/>
            </a:pPr>
            <a:r>
              <a:rPr lang="en-AU" sz="2000" b="1" dirty="0"/>
              <a:t>Eating for Well-being: </a:t>
            </a:r>
            <a:r>
              <a:rPr lang="en-AU" sz="2000" dirty="0"/>
              <a:t>Promote flexible, individualized eating based on hunger, satiety, nutritional needs, and pleasure.</a:t>
            </a:r>
          </a:p>
          <a:p>
            <a:pPr marL="0" indent="0">
              <a:buNone/>
            </a:pPr>
            <a:r>
              <a:rPr lang="en-AU" sz="2000" b="1" dirty="0"/>
              <a:t>Life-Enhancing Movement:</a:t>
            </a:r>
            <a:r>
              <a:rPr lang="en-AU" sz="2000" dirty="0"/>
              <a:t> Support physical activities that allow people of all sizes, to engage in enjoyable movement, to the degree that they choose. </a:t>
            </a:r>
          </a:p>
          <a:p>
            <a:pPr marL="0" indent="0">
              <a:buNone/>
            </a:pPr>
            <a:endParaRPr lang="en-US" dirty="0"/>
          </a:p>
        </p:txBody>
      </p:sp>
    </p:spTree>
    <p:extLst>
      <p:ext uri="{BB962C8B-B14F-4D97-AF65-F5344CB8AC3E}">
        <p14:creationId xmlns:p14="http://schemas.microsoft.com/office/powerpoint/2010/main" val="3161186151"/>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5968-B25F-A148-B42E-F02A1B26E606}"/>
              </a:ext>
            </a:extLst>
          </p:cNvPr>
          <p:cNvSpPr>
            <a:spLocks noGrp="1"/>
          </p:cNvSpPr>
          <p:nvPr>
            <p:ph type="title"/>
          </p:nvPr>
        </p:nvSpPr>
        <p:spPr>
          <a:xfrm>
            <a:off x="457201" y="204786"/>
            <a:ext cx="3008313" cy="4389437"/>
          </a:xfrm>
        </p:spPr>
        <p:txBody>
          <a:bodyPr anchor="ctr"/>
          <a:lstStyle/>
          <a:p>
            <a:pPr algn="l"/>
            <a:r>
              <a:rPr lang="en-US" sz="3200" b="1" cap="all" dirty="0"/>
              <a:t>Non-Diet Approach</a:t>
            </a:r>
            <a:br>
              <a:rPr lang="en-US" sz="3200" b="1" cap="all" dirty="0"/>
            </a:br>
            <a:r>
              <a:rPr lang="en-US" b="1" cap="all" dirty="0"/>
              <a:t>(</a:t>
            </a:r>
            <a:r>
              <a:rPr lang="en-US" b="1" cap="all" dirty="0" err="1"/>
              <a:t>Willer</a:t>
            </a:r>
            <a:r>
              <a:rPr lang="en-US" b="1" cap="all" dirty="0"/>
              <a:t>, 2013)</a:t>
            </a:r>
            <a:br>
              <a:rPr lang="en-US" sz="3200" b="1" cap="all" dirty="0"/>
            </a:br>
            <a:endParaRPr lang="en-US" sz="3200" b="1" cap="all" dirty="0"/>
          </a:p>
        </p:txBody>
      </p:sp>
      <p:pic>
        <p:nvPicPr>
          <p:cNvPr id="5" name="Content Placeholder 4">
            <a:extLst>
              <a:ext uri="{FF2B5EF4-FFF2-40B4-BE49-F238E27FC236}">
                <a16:creationId xmlns:a16="http://schemas.microsoft.com/office/drawing/2014/main" id="{F44B262E-7CD6-364B-96F8-A0D725514C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0025" y="204788"/>
            <a:ext cx="3101799" cy="4389437"/>
          </a:xfrm>
        </p:spPr>
      </p:pic>
    </p:spTree>
    <p:extLst>
      <p:ext uri="{BB962C8B-B14F-4D97-AF65-F5344CB8AC3E}">
        <p14:creationId xmlns:p14="http://schemas.microsoft.com/office/powerpoint/2010/main" val="3383448110"/>
      </p:ext>
    </p:extLst>
  </p:cSld>
  <p:clrMapOvr>
    <a:masterClrMapping/>
  </p:clrMapOvr>
  <p:transition spd="slow" advClick="0"/>
</p:sld>
</file>

<file path=ppt/theme/theme1.xml><?xml version="1.0" encoding="utf-8"?>
<a:theme xmlns:a="http://schemas.openxmlformats.org/drawingml/2006/main" name="Office Theme">
  <a:themeElements>
    <a:clrScheme name="Custom 3">
      <a:dk1>
        <a:srgbClr val="4D4D4D"/>
      </a:dk1>
      <a:lt1>
        <a:sysClr val="window" lastClr="FFFFFF"/>
      </a:lt1>
      <a:dk2>
        <a:srgbClr val="EFA82F"/>
      </a:dk2>
      <a:lt2>
        <a:srgbClr val="FFFFFF"/>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64A1A74E45EB409F75177009E37453" ma:contentTypeVersion="0" ma:contentTypeDescription="Create a new document." ma:contentTypeScope="" ma:versionID="7d64e77e41d07b678f993243fc02fe27">
  <xsd:schema xmlns:xsd="http://www.w3.org/2001/XMLSchema" xmlns:xs="http://www.w3.org/2001/XMLSchema" xmlns:p="http://schemas.microsoft.com/office/2006/metadata/properties" xmlns:ns2="3261ac9f-1b12-41b8-9c88-af1d3f7f05e6" xmlns:ns3="http://schemas.microsoft.com/sharepoint/v4" targetNamespace="http://schemas.microsoft.com/office/2006/metadata/properties" ma:root="true" ma:fieldsID="15349fe113851e0d1d0ff1832de470f1" ns2:_="" ns3:_="">
    <xsd:import namespace="3261ac9f-1b12-41b8-9c88-af1d3f7f05e6"/>
    <xsd:import namespace="http://schemas.microsoft.com/sharepoint/v4"/>
    <xsd:element name="properties">
      <xsd:complexType>
        <xsd:sequence>
          <xsd:element name="documentManagement">
            <xsd:complexType>
              <xsd:all>
                <xsd:element ref="ns2:Document_x0020_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ac9f-1b12-41b8-9c88-af1d3f7f05e6" elementFormDefault="qualified">
    <xsd:import namespace="http://schemas.microsoft.com/office/2006/documentManagement/types"/>
    <xsd:import namespace="http://schemas.microsoft.com/office/infopath/2007/PartnerControls"/>
    <xsd:element name="Document_x0020_ID" ma:index="8" nillable="true" ma:displayName="Document ID" ma:internalName="Document_x0020_ID">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ID xmlns="3261ac9f-1b12-41b8-9c88-af1d3f7f05e6" xsi:nil="true"/>
    <IconOverlay xmlns="http://schemas.microsoft.com/sharepoint/v4" xsi:nil="true"/>
  </documentManagement>
</p:properties>
</file>

<file path=customXml/itemProps1.xml><?xml version="1.0" encoding="utf-8"?>
<ds:datastoreItem xmlns:ds="http://schemas.openxmlformats.org/officeDocument/2006/customXml" ds:itemID="{193ECA23-DB11-430F-8BA8-97A52CCAD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ac9f-1b12-41b8-9c88-af1d3f7f05e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B0A793-924D-4B70-BA20-99BF52594C2A}">
  <ds:schemaRefs>
    <ds:schemaRef ds:uri="http://schemas.microsoft.com/sharepoint/v3/contenttype/forms"/>
  </ds:schemaRefs>
</ds:datastoreItem>
</file>

<file path=customXml/itemProps3.xml><?xml version="1.0" encoding="utf-8"?>
<ds:datastoreItem xmlns:ds="http://schemas.openxmlformats.org/officeDocument/2006/customXml" ds:itemID="{C068F66E-8FEA-4004-9933-001A4DCA5890}">
  <ds:schemaRefs>
    <ds:schemaRef ds:uri="http://schemas.openxmlformats.org/package/2006/metadata/core-properties"/>
    <ds:schemaRef ds:uri="http://purl.org/dc/dcmitype/"/>
    <ds:schemaRef ds:uri="http://schemas.microsoft.com/office/infopath/2007/PartnerControls"/>
    <ds:schemaRef ds:uri="http://purl.org/dc/elements/1.1/"/>
    <ds:schemaRef ds:uri="3261ac9f-1b12-41b8-9c88-af1d3f7f05e6"/>
    <ds:schemaRef ds:uri="http://schemas.microsoft.com/office/2006/documentManagement/types"/>
    <ds:schemaRef ds:uri="http://schemas.microsoft.com/sharepoint/v4"/>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12438</TotalTime>
  <Words>2021</Words>
  <Application>Microsoft Macintosh PowerPoint</Application>
  <PresentationFormat>On-screen Show (16:9)</PresentationFormat>
  <Paragraphs>201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Oswald Light</vt:lpstr>
      <vt:lpstr>Office Theme</vt:lpstr>
      <vt:lpstr>PowerPoint Presentation</vt:lpstr>
      <vt:lpstr>Healthy Bodies Healthy Minds: Partnership &amp; Collaboration</vt:lpstr>
      <vt:lpstr>Community implementation</vt:lpstr>
      <vt:lpstr>Delivery</vt:lpstr>
      <vt:lpstr>What is A Weight-neutral  Health-Behaviour Program?</vt:lpstr>
      <vt:lpstr>Future funding may Rely on Addressing Weight Stigma  </vt:lpstr>
      <vt:lpstr>PowerPoint Presentation</vt:lpstr>
      <vt:lpstr>Health At Every Size®  </vt:lpstr>
      <vt:lpstr>Non-Diet Approach (Willer, 2013) </vt:lpstr>
      <vt:lpstr>Appetite</vt:lpstr>
      <vt:lpstr>Eating</vt:lpstr>
      <vt:lpstr>Body Image</vt:lpstr>
      <vt:lpstr>Fitness</vt:lpstr>
      <vt:lpstr>FOOd</vt:lpstr>
      <vt:lpstr>Outcomes and evaluation</vt:lpstr>
      <vt:lpstr>Queensland Mental Health Week Awards 2018</vt:lpstr>
      <vt:lpstr>Acknowledgement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ONE</dc:title>
  <dc:creator>iMac</dc:creator>
  <cp:lastModifiedBy>Mandy-Lee Noble</cp:lastModifiedBy>
  <cp:revision>1411</cp:revision>
  <cp:lastPrinted>2018-10-23T07:26:11Z</cp:lastPrinted>
  <dcterms:created xsi:type="dcterms:W3CDTF">2014-02-25T01:14:32Z</dcterms:created>
  <dcterms:modified xsi:type="dcterms:W3CDTF">2019-03-28T21:03:32Z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0x0101006964A1A74E45EB409F75177009E37453</vt:lpwstr>
  </property>
</Properties>
</file>