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260" r:id="rId4"/>
    <p:sldId id="261" r:id="rId5"/>
    <p:sldId id="275" r:id="rId6"/>
    <p:sldId id="276" r:id="rId7"/>
    <p:sldId id="258" r:id="rId8"/>
    <p:sldId id="263" r:id="rId9"/>
    <p:sldId id="259" r:id="rId10"/>
    <p:sldId id="262" r:id="rId11"/>
    <p:sldId id="264" r:id="rId12"/>
    <p:sldId id="268" r:id="rId13"/>
    <p:sldId id="272" r:id="rId14"/>
    <p:sldId id="273" r:id="rId15"/>
    <p:sldId id="274" r:id="rId16"/>
    <p:sldId id="278" r:id="rId17"/>
    <p:sldId id="279" r:id="rId18"/>
    <p:sldId id="267"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16"/>
    <p:restoredTop sz="94688"/>
  </p:normalViewPr>
  <p:slideViewPr>
    <p:cSldViewPr snapToGrid="0">
      <p:cViewPr varScale="1">
        <p:scale>
          <a:sx n="180" d="100"/>
          <a:sy n="180" d="100"/>
        </p:scale>
        <p:origin x="1336"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9E570-7437-D44C-AFE6-6A300ECAA6FF}" type="datetimeFigureOut">
              <a:rPr lang="en-US" smtClean="0"/>
              <a:t>3/27/19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85473-FA74-5648-906F-9A90D85CE7C8}" type="slidenum">
              <a:rPr lang="en-US" smtClean="0"/>
              <a:t>‹#›</a:t>
            </a:fld>
            <a:endParaRPr lang="en-US"/>
          </a:p>
        </p:txBody>
      </p:sp>
    </p:spTree>
    <p:extLst>
      <p:ext uri="{BB962C8B-B14F-4D97-AF65-F5344CB8AC3E}">
        <p14:creationId xmlns:p14="http://schemas.microsoft.com/office/powerpoint/2010/main" val="256726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morning. I am really excited to be able to present in this session Supporting Healthy lifestyles – diet and exercise.</a:t>
            </a:r>
          </a:p>
          <a:p>
            <a:r>
              <a:rPr lang="en-US" dirty="0">
                <a:cs typeface="Calibri"/>
              </a:rPr>
              <a:t>By way of introduction my name is Katherine Moss and I am in my final year of training in forensic psychiatry in Brisbane. Before I became a doctor I worked as a physiotherapist for a couple of years.</a:t>
            </a:r>
          </a:p>
          <a:p>
            <a:r>
              <a:rPr lang="en-US" dirty="0">
                <a:cs typeface="Calibri"/>
              </a:rPr>
              <a:t>My interest in physical health for patients with severe mental illness started when I had a rehabilitation term under Dr Nicole Korman (who is a consultant psychiatrist with a particular research interest in physical health). At the time we were running an exercise intervention study – the results of which have now been published.</a:t>
            </a:r>
            <a:endParaRPr lang="en-US" dirty="0"/>
          </a:p>
          <a:p>
            <a:r>
              <a:rPr lang="en-US" dirty="0">
                <a:cs typeface="Calibri"/>
              </a:rPr>
              <a:t>At the moment I am fortunate to be able to combine a clinical job (which currently is at the high secure unit of The Park, Centre for Mental Health) with a research job under the direction of Assoc Prof Ed Heffernan at the Queensland Centre for Mental Health Research.</a:t>
            </a:r>
          </a:p>
        </p:txBody>
      </p:sp>
      <p:sp>
        <p:nvSpPr>
          <p:cNvPr id="4" name="Slide Number Placeholder 3"/>
          <p:cNvSpPr>
            <a:spLocks noGrp="1"/>
          </p:cNvSpPr>
          <p:nvPr>
            <p:ph type="sldNum" sz="quarter" idx="5"/>
          </p:nvPr>
        </p:nvSpPr>
        <p:spPr/>
        <p:txBody>
          <a:bodyPr/>
          <a:lstStyle/>
          <a:p>
            <a:fld id="{27E85473-FA74-5648-906F-9A90D85CE7C8}" type="slidenum">
              <a:rPr lang="en-US" smtClean="0"/>
              <a:t>1</a:t>
            </a:fld>
            <a:endParaRPr lang="en-US"/>
          </a:p>
        </p:txBody>
      </p:sp>
    </p:spTree>
    <p:extLst>
      <p:ext uri="{BB962C8B-B14F-4D97-AF65-F5344CB8AC3E}">
        <p14:creationId xmlns:p14="http://schemas.microsoft.com/office/powerpoint/2010/main" val="320187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Vancampfort</a:t>
            </a:r>
          </a:p>
          <a:p>
            <a:r>
              <a:rPr lang="en-AU"/>
              <a:t>People with severe mental illness spent on average 476.0 min per day (95% CI: 407.3-545.4) being sedentary during waking hours, and were significantly more sedentary than age- and gender-matched healthy controls (p=0.003). Their mean amount of moderate or vigorous physical activity was 38.4 min per day (95% CI: 32.0-44.8), being significantly lower than that of healthy controls (p=0.002 for moderate activity, p&lt;0.001 for vigorous activity). People with severe mental illness were significantly less likely than matched healthy controls to meet physical activity guidelines (odds ratio = 1.5; 95% CI: 1.1-2.0, p&lt;0.001, I2 =95.8). Lower physical activity levels and non-compliance with physical activity guidelines were associated with male gender, being single, unemployment, fewer years of education, higher body mass index, longer illness duration, antidepressant and antipsychotic medication use, lower cardiorespiratory fitness and a diagnosis of schizophrenia. </a:t>
            </a:r>
            <a:endParaRPr lang="en-AU">
              <a:cs typeface="Calibri"/>
            </a:endParaRPr>
          </a:p>
          <a:p>
            <a:endParaRPr lang="en-AU" dirty="0"/>
          </a:p>
          <a:p>
            <a:r>
              <a:rPr lang="en-AU">
                <a:cs typeface="Calibri"/>
              </a:rPr>
              <a:t>Bergman</a:t>
            </a:r>
            <a:endParaRPr lang="en-AU" dirty="0"/>
          </a:p>
          <a:p>
            <a:r>
              <a:rPr lang="en-AU"/>
              <a:t>Setting – Swedish forensic psychiatric clinic</a:t>
            </a:r>
          </a:p>
          <a:p>
            <a:r>
              <a:rPr lang="en-AU"/>
              <a:t>Mean age 33.6</a:t>
            </a:r>
          </a:p>
          <a:p>
            <a:r>
              <a:rPr lang="en-AU" dirty="0"/>
              <a:t>N=28</a:t>
            </a:r>
            <a:endParaRPr lang="en-AU" dirty="0">
              <a:cs typeface="Calibri"/>
            </a:endParaRPr>
          </a:p>
          <a:p>
            <a:r>
              <a:rPr lang="en-AU" dirty="0"/>
              <a:t>9/25 did not meet the international recommendations for physical activity</a:t>
            </a:r>
            <a:endParaRPr lang="en-AU" dirty="0">
              <a:cs typeface="Calibri"/>
            </a:endParaRPr>
          </a:p>
          <a:p>
            <a:endParaRPr lang="en-AU" dirty="0">
              <a:cs typeface="Calibri"/>
            </a:endParaRPr>
          </a:p>
          <a:p>
            <a:pPr>
              <a:defRPr/>
            </a:pPr>
            <a:r>
              <a:rPr lang="en-AU">
                <a:cs typeface="Calibri"/>
              </a:rPr>
              <a:t>VO2 max</a:t>
            </a:r>
            <a:endParaRPr lang="en-AU" dirty="0">
              <a:cs typeface="Calibri"/>
            </a:endParaRPr>
          </a:p>
          <a:p>
            <a:pPr>
              <a:defRPr/>
            </a:pPr>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metabolic equivalent, or MET, is a unit useful for describing the energy expenditure of a specific activity. A MET is the ratio of the rate of energy expended during an activity to the rate of energy expended at rest. For example, 1 MET is the rate of energy expenditure while at rest. A 4 MET activity expends 4 times the energy used by the body at rest. If a person does a 4 MET activity for 30 minutes, he or she has done 4 x 30 = 120 MET-minutes (or 2.0 MET-hours) of physical activity. A person could also achieve 120 MET-minutes by doing an 8 MET activity for 15 minutes.</a:t>
            </a:r>
            <a:endParaRPr lang="en-AU" dirty="0">
              <a:cs typeface="Calibri"/>
            </a:endParaRPr>
          </a:p>
          <a:p>
            <a:endParaRPr lang="en-AU"/>
          </a:p>
        </p:txBody>
      </p:sp>
      <p:sp>
        <p:nvSpPr>
          <p:cNvPr id="4" name="Slide Number Placeholder 3"/>
          <p:cNvSpPr>
            <a:spLocks noGrp="1"/>
          </p:cNvSpPr>
          <p:nvPr>
            <p:ph type="sldNum" sz="quarter" idx="10"/>
          </p:nvPr>
        </p:nvSpPr>
        <p:spPr/>
        <p:txBody>
          <a:bodyPr/>
          <a:lstStyle/>
          <a:p>
            <a:fld id="{27E85473-FA74-5648-906F-9A90D85CE7C8}" type="slidenum">
              <a:rPr lang="en-US" smtClean="0"/>
              <a:t>13</a:t>
            </a:fld>
            <a:endParaRPr lang="en-US"/>
          </a:p>
        </p:txBody>
      </p:sp>
    </p:spTree>
    <p:extLst>
      <p:ext uri="{BB962C8B-B14F-4D97-AF65-F5344CB8AC3E}">
        <p14:creationId xmlns:p14="http://schemas.microsoft.com/office/powerpoint/2010/main" val="2403874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IPAQ – SF</a:t>
            </a:r>
            <a:endParaRPr lang="en-US" dirty="0"/>
          </a:p>
          <a:p>
            <a:r>
              <a:rPr lang="en-AU" dirty="0">
                <a:cs typeface="Calibri"/>
              </a:rPr>
              <a:t>International Physical Activity Questionnaire – Short Form</a:t>
            </a:r>
            <a:endParaRPr lang="en-AU" dirty="0"/>
          </a:p>
          <a:p>
            <a:r>
              <a:rPr lang="en-AU" dirty="0"/>
              <a:t>834.7 compared to 1181</a:t>
            </a:r>
          </a:p>
          <a:p>
            <a:endParaRPr lang="en-AU" dirty="0">
              <a:cs typeface="Calibri"/>
            </a:endParaRPr>
          </a:p>
          <a:p>
            <a:r>
              <a:rPr lang="en-AU"/>
              <a:t>At present, the World Health Organisation recommends that people conduct at least “600 metabolic equivalent minutes (MET minutes)” of physical activity - the equivalent of 150 minutes each week of brisk walking or 75 minutes per week of running.</a:t>
            </a:r>
          </a:p>
        </p:txBody>
      </p:sp>
      <p:sp>
        <p:nvSpPr>
          <p:cNvPr id="4" name="Slide Number Placeholder 3"/>
          <p:cNvSpPr>
            <a:spLocks noGrp="1"/>
          </p:cNvSpPr>
          <p:nvPr>
            <p:ph type="sldNum" sz="quarter" idx="10"/>
          </p:nvPr>
        </p:nvSpPr>
        <p:spPr/>
        <p:txBody>
          <a:bodyPr/>
          <a:lstStyle/>
          <a:p>
            <a:fld id="{27E85473-FA74-5648-906F-9A90D85CE7C8}" type="slidenum">
              <a:rPr lang="en-US" smtClean="0"/>
              <a:t>14</a:t>
            </a:fld>
            <a:endParaRPr lang="en-US"/>
          </a:p>
        </p:txBody>
      </p:sp>
    </p:spTree>
    <p:extLst>
      <p:ext uri="{BB962C8B-B14F-4D97-AF65-F5344CB8AC3E}">
        <p14:creationId xmlns:p14="http://schemas.microsoft.com/office/powerpoint/2010/main" val="3214159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Peter has been an inpatient in the high secure unit for 5 and a half years</a:t>
            </a:r>
          </a:p>
          <a:p>
            <a:r>
              <a:rPr lang="en-US"/>
              <a:t>He has been stabilised on 2 antipsychotic medications</a:t>
            </a:r>
          </a:p>
          <a:p>
            <a:r>
              <a:rPr lang="en-US"/>
              <a:t>He has put on 14.7kg</a:t>
            </a:r>
          </a:p>
          <a:p>
            <a:r>
              <a:rPr lang="en-US"/>
              <a:t>His last metabolic monitoring in February showed that he met the criteria for metabolic syndrome – in that he scored 3/5 on the relevant tests (WC 122.5cm, low HDL 0.9 and high trig 3.4)</a:t>
            </a:r>
          </a:p>
          <a:p>
            <a:r>
              <a:rPr lang="en-US"/>
              <a:t>Peter enjoys doing exercise but is limited in what he can do due to fracturing his foot late last year</a:t>
            </a:r>
          </a:p>
          <a:p>
            <a:r>
              <a:rPr lang="en-US"/>
              <a:t>He score fairly well on the IPAQ-SF (1888 MET-Minutes per week)</a:t>
            </a:r>
          </a:p>
          <a:p>
            <a:r>
              <a:rPr lang="en-US"/>
              <a:t>Peter is currently awaiting transfer to a rehabilitation unit</a:t>
            </a:r>
          </a:p>
          <a:p>
            <a:r>
              <a:rPr lang="en-US"/>
              <a:t>He fractured his foot late last year and has been undergoing rehabilitation for this</a:t>
            </a:r>
          </a:p>
          <a:p>
            <a:r>
              <a:rPr lang="en-US"/>
              <a:t>He has high trigylcerides (3.4) </a:t>
            </a:r>
          </a:p>
          <a:p>
            <a:endParaRPr lang="en-US" dirty="0">
              <a:cs typeface="Calibri"/>
            </a:endParaRPr>
          </a:p>
          <a:p>
            <a:r>
              <a:rPr lang="en-US">
                <a:cs typeface="Calibri"/>
              </a:rPr>
              <a:t>Is there more that we can do for Peter?</a:t>
            </a:r>
            <a:endParaRPr lang="en-US" dirty="0">
              <a:cs typeface="Calibri"/>
            </a:endParaRPr>
          </a:p>
          <a:p>
            <a:r>
              <a:rPr lang="en-US">
                <a:cs typeface="Calibri"/>
              </a:rPr>
              <a:t>?not on statin or fish oil</a:t>
            </a:r>
            <a:endParaRPr lang="en-US" dirty="0">
              <a:cs typeface="Calibri"/>
            </a:endParaRPr>
          </a:p>
          <a:p>
            <a:r>
              <a:rPr lang="en-US">
                <a:cs typeface="Calibri"/>
              </a:rPr>
              <a:t>?not on metformin</a:t>
            </a:r>
            <a:endParaRPr lang="en-US" dirty="0">
              <a:cs typeface="Calibri"/>
            </a:endParaRPr>
          </a:p>
          <a:p>
            <a:r>
              <a:rPr lang="en-US">
                <a:cs typeface="Calibri"/>
              </a:rPr>
              <a:t>?doing his own exercise with no specialist input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7E85473-FA74-5648-906F-9A90D85CE7C8}" type="slidenum">
              <a:rPr lang="en-US" smtClean="0"/>
              <a:t>16</a:t>
            </a:fld>
            <a:endParaRPr lang="en-US"/>
          </a:p>
        </p:txBody>
      </p:sp>
    </p:spTree>
    <p:extLst>
      <p:ext uri="{BB962C8B-B14F-4D97-AF65-F5344CB8AC3E}">
        <p14:creationId xmlns:p14="http://schemas.microsoft.com/office/powerpoint/2010/main" val="2008152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170" indent="-344170">
              <a:lnSpc>
                <a:spcPct val="120000"/>
              </a:lnSpc>
              <a:spcBef>
                <a:spcPts val="1000"/>
              </a:spcBef>
              <a:spcAft>
                <a:spcPts val="600"/>
              </a:spcAft>
              <a:buFont typeface="Arial"/>
              <a:buChar char="•"/>
            </a:pPr>
            <a:r>
              <a:rPr lang="en-US"/>
              <a:t>The physical health and health needs of patients at The Park has not really changed over the past 9 years</a:t>
            </a:r>
          </a:p>
          <a:p>
            <a:pPr marL="795020" lvl="1" indent="-337820">
              <a:lnSpc>
                <a:spcPct val="120000"/>
              </a:lnSpc>
              <a:spcBef>
                <a:spcPts val="500"/>
              </a:spcBef>
              <a:spcAft>
                <a:spcPts val="600"/>
              </a:spcAft>
              <a:buFont typeface="Arial"/>
              <a:buChar char="•"/>
            </a:pPr>
            <a:r>
              <a:rPr lang="en-US"/>
              <a:t>High rates of obesity, weight gain during admissions, low physical activity levels</a:t>
            </a:r>
          </a:p>
          <a:p>
            <a:pPr marL="344170" indent="-344170">
              <a:lnSpc>
                <a:spcPct val="120000"/>
              </a:lnSpc>
              <a:spcBef>
                <a:spcPts val="1000"/>
              </a:spcBef>
              <a:spcAft>
                <a:spcPts val="600"/>
              </a:spcAft>
              <a:buFont typeface="Arial"/>
              <a:buChar char="•"/>
            </a:pPr>
            <a:r>
              <a:rPr lang="en-US"/>
              <a:t>Patients currently do a variety of different physical activities to meet their needs (campus walks, gym, swimming) but there is no one overseeing this</a:t>
            </a:r>
          </a:p>
          <a:p>
            <a:pPr marL="795020" lvl="1" indent="-337820">
              <a:lnSpc>
                <a:spcPct val="120000"/>
              </a:lnSpc>
              <a:spcBef>
                <a:spcPts val="500"/>
              </a:spcBef>
              <a:spcAft>
                <a:spcPts val="600"/>
              </a:spcAft>
              <a:buFont typeface="Arial"/>
              <a:buChar char="•"/>
            </a:pPr>
            <a:r>
              <a:rPr lang="en-US"/>
              <a:t>RANZCP </a:t>
            </a:r>
            <a:r>
              <a:rPr lang="en-AU"/>
              <a:t>guidelines highlight the important role of psychiatrists in ensuring treatment plans include the consideration of cardiometabolic risks and physical activity for all patients</a:t>
            </a:r>
            <a:endParaRPr lang="en-US"/>
          </a:p>
          <a:p>
            <a:pPr marL="344170" indent="-344170">
              <a:lnSpc>
                <a:spcPct val="120000"/>
              </a:lnSpc>
              <a:spcBef>
                <a:spcPts val="1000"/>
              </a:spcBef>
              <a:spcAft>
                <a:spcPts val="600"/>
              </a:spcAft>
              <a:buFont typeface="Arial"/>
              <a:buChar char="•"/>
            </a:pPr>
            <a:r>
              <a:rPr lang="en-US"/>
              <a:t>Addressing the physical health needs of forensic patients is complex</a:t>
            </a:r>
          </a:p>
          <a:p>
            <a:pPr marL="795020" lvl="1" indent="-337820">
              <a:lnSpc>
                <a:spcPct val="120000"/>
              </a:lnSpc>
              <a:spcBef>
                <a:spcPts val="500"/>
              </a:spcBef>
              <a:spcAft>
                <a:spcPts val="600"/>
              </a:spcAft>
              <a:buFont typeface="Arial"/>
              <a:buChar char="•"/>
            </a:pPr>
            <a:r>
              <a:rPr lang="en-US"/>
              <a:t>Illness factors, environmental factors, risk factors, motivation factors, movements in/out of facilities</a:t>
            </a:r>
          </a:p>
          <a:p>
            <a:pPr marL="795020" lvl="1" indent="-337820">
              <a:lnSpc>
                <a:spcPct val="120000"/>
              </a:lnSpc>
              <a:spcBef>
                <a:spcPts val="500"/>
              </a:spcBef>
              <a:spcAft>
                <a:spcPts val="600"/>
              </a:spcAft>
              <a:buFont typeface="Arial"/>
              <a:buChar char="•"/>
            </a:pPr>
            <a:r>
              <a:rPr lang="en-US"/>
              <a:t>Current studies – small numbers, staff shortages during studies, no control group, recruitment rates 52-70.3%, attrition rates 13-55%</a:t>
            </a:r>
          </a:p>
          <a:p>
            <a:pPr marL="344170" indent="-344170">
              <a:lnSpc>
                <a:spcPct val="120000"/>
              </a:lnSpc>
              <a:spcBef>
                <a:spcPts val="1000"/>
              </a:spcBef>
              <a:spcAft>
                <a:spcPts val="600"/>
              </a:spcAft>
              <a:buFont typeface="Arial"/>
              <a:buChar char="•"/>
            </a:pPr>
            <a:r>
              <a:rPr lang="en-US"/>
              <a:t>Where to from here </a:t>
            </a:r>
          </a:p>
          <a:p>
            <a:pPr marL="795020" lvl="1" indent="-337820">
              <a:lnSpc>
                <a:spcPct val="120000"/>
              </a:lnSpc>
              <a:spcBef>
                <a:spcPts val="500"/>
              </a:spcBef>
              <a:spcAft>
                <a:spcPts val="600"/>
              </a:spcAft>
              <a:buFont typeface="Arial"/>
              <a:buChar char="•"/>
            </a:pPr>
            <a:r>
              <a:rPr lang="en-AU"/>
              <a:t>Phase 2 – collection of data to inform physical activity intervention (physical activity questionnaire, semi-structured interview)</a:t>
            </a:r>
            <a:endParaRPr lang="en-US"/>
          </a:p>
          <a:p>
            <a:pPr marL="795020" lvl="1" indent="-337820">
              <a:lnSpc>
                <a:spcPct val="120000"/>
              </a:lnSpc>
              <a:spcBef>
                <a:spcPts val="500"/>
              </a:spcBef>
              <a:spcAft>
                <a:spcPts val="600"/>
              </a:spcAft>
              <a:buFont typeface="Arial"/>
              <a:buChar char="•"/>
            </a:pPr>
            <a:r>
              <a:rPr lang="en-AU"/>
              <a:t>Phase 3 – design and implementation of a physical activity intervention and evaluation (this will include a wait list control design)</a:t>
            </a:r>
          </a:p>
          <a:p>
            <a:pPr indent="-337820">
              <a:lnSpc>
                <a:spcPct val="120000"/>
              </a:lnSpc>
              <a:spcBef>
                <a:spcPts val="500"/>
              </a:spcBef>
              <a:spcAft>
                <a:spcPts val="600"/>
              </a:spcAft>
              <a:buFont typeface="Arial"/>
              <a:buChar char="•"/>
            </a:pPr>
            <a:r>
              <a:rPr lang="en-AU">
                <a:cs typeface="Calibri"/>
              </a:rPr>
              <a:t>Implementation science to help inform us of how to proceed</a:t>
            </a:r>
            <a:endParaRPr lang="en-AU" dirty="0">
              <a:cs typeface="Calibri"/>
            </a:endParaRPr>
          </a:p>
        </p:txBody>
      </p:sp>
      <p:sp>
        <p:nvSpPr>
          <p:cNvPr id="4" name="Slide Number Placeholder 3"/>
          <p:cNvSpPr>
            <a:spLocks noGrp="1"/>
          </p:cNvSpPr>
          <p:nvPr>
            <p:ph type="sldNum" sz="quarter" idx="5"/>
          </p:nvPr>
        </p:nvSpPr>
        <p:spPr/>
        <p:txBody>
          <a:bodyPr/>
          <a:lstStyle/>
          <a:p>
            <a:fld id="{27E85473-FA74-5648-906F-9A90D85CE7C8}" type="slidenum">
              <a:rPr lang="en-US" smtClean="0"/>
              <a:t>18</a:t>
            </a:fld>
            <a:endParaRPr lang="en-US"/>
          </a:p>
        </p:txBody>
      </p:sp>
    </p:spTree>
    <p:extLst>
      <p:ext uri="{BB962C8B-B14F-4D97-AF65-F5344CB8AC3E}">
        <p14:creationId xmlns:p14="http://schemas.microsoft.com/office/powerpoint/2010/main" val="253093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 terms of the background to this talk I've just put up in pictorial form the latest findings from the Australian Health Policy Collaboration 2018.</a:t>
            </a:r>
            <a:endParaRPr lang="en-US"/>
          </a:p>
          <a:p>
            <a:r>
              <a:rPr lang="en-AU">
                <a:cs typeface="Calibri"/>
              </a:rPr>
              <a:t>Really it confirms what the literature has been saying for years now – that people with severe mental illness have high rates of obesity and low rates of physical activity.</a:t>
            </a:r>
            <a:endParaRPr lang="en-AU"/>
          </a:p>
          <a:p>
            <a:r>
              <a:rPr lang="en-AU"/>
              <a:t>Postulated that this has to do with a combination of factors – medication, poor diet, alcohol misuse, less active lifestyles, illness-related factors including negative symptoms of schizophrenia and motivation issues</a:t>
            </a:r>
          </a:p>
          <a:p>
            <a:r>
              <a:rPr lang="en-AU">
                <a:cs typeface="Calibri"/>
              </a:rPr>
              <a:t>The question for me, in my current working environment is "what is happening in our forensic psychiatric facilities?"</a:t>
            </a:r>
          </a:p>
        </p:txBody>
      </p:sp>
      <p:sp>
        <p:nvSpPr>
          <p:cNvPr id="4" name="Slide Number Placeholder 3"/>
          <p:cNvSpPr>
            <a:spLocks noGrp="1"/>
          </p:cNvSpPr>
          <p:nvPr>
            <p:ph type="sldNum" sz="quarter" idx="10"/>
          </p:nvPr>
        </p:nvSpPr>
        <p:spPr/>
        <p:txBody>
          <a:bodyPr/>
          <a:lstStyle/>
          <a:p>
            <a:fld id="{27E85473-FA74-5648-906F-9A90D85CE7C8}" type="slidenum">
              <a:rPr lang="en-US" smtClean="0"/>
              <a:t>2</a:t>
            </a:fld>
            <a:endParaRPr lang="en-US"/>
          </a:p>
        </p:txBody>
      </p:sp>
    </p:spTree>
    <p:extLst>
      <p:ext uri="{BB962C8B-B14F-4D97-AF65-F5344CB8AC3E}">
        <p14:creationId xmlns:p14="http://schemas.microsoft.com/office/powerpoint/2010/main" val="426465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cs typeface="Calibri"/>
              </a:rPr>
              <a:t>This slide really outlines the current literature in the area.  There are another 5 or so studies but I have tried to put up data that is more comparable – looking at percentages of obesity and overweight.</a:t>
            </a:r>
            <a:endParaRPr lang="en-AU"/>
          </a:p>
        </p:txBody>
      </p:sp>
      <p:sp>
        <p:nvSpPr>
          <p:cNvPr id="4" name="Slide Number Placeholder 3"/>
          <p:cNvSpPr>
            <a:spLocks noGrp="1"/>
          </p:cNvSpPr>
          <p:nvPr>
            <p:ph type="sldNum" sz="quarter" idx="10"/>
          </p:nvPr>
        </p:nvSpPr>
        <p:spPr/>
        <p:txBody>
          <a:bodyPr/>
          <a:lstStyle/>
          <a:p>
            <a:fld id="{27E85473-FA74-5648-906F-9A90D85CE7C8}" type="slidenum">
              <a:rPr lang="en-US" smtClean="0"/>
              <a:t>3</a:t>
            </a:fld>
            <a:endParaRPr lang="en-US"/>
          </a:p>
        </p:txBody>
      </p:sp>
    </p:spTree>
    <p:extLst>
      <p:ext uri="{BB962C8B-B14F-4D97-AF65-F5344CB8AC3E}">
        <p14:creationId xmlns:p14="http://schemas.microsoft.com/office/powerpoint/2010/main" val="1741709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latin typeface="+mn-lt"/>
                <a:ea typeface="+mn-ea"/>
                <a:cs typeface="+mn-cs"/>
              </a:rPr>
              <a:t>The physical health of patients in high security hospitals is often compromised by the requirements of long hospital inpatient stays,</a:t>
            </a:r>
          </a:p>
          <a:p>
            <a:r>
              <a:rPr lang="en-AU" sz="1200" b="0" i="0" u="none" strike="noStrike" kern="1200" baseline="0" dirty="0">
                <a:latin typeface="+mn-lt"/>
                <a:ea typeface="+mn-ea"/>
                <a:cs typeface="+mn-cs"/>
              </a:rPr>
              <a:t>limited access to physical activity and the high prevalence of psychotic illness and anti-psychotic treatment. To date there have been</a:t>
            </a:r>
            <a:endParaRPr lang="en-AU" sz="1200" b="0" i="0" u="none" strike="noStrike" kern="1200" baseline="0" dirty="0">
              <a:latin typeface="+mn-lt"/>
              <a:cs typeface="Calibri"/>
            </a:endParaRPr>
          </a:p>
          <a:p>
            <a:r>
              <a:rPr lang="en-AU" sz="1200" b="0" i="0" u="none" strike="noStrike" kern="1200" baseline="0" dirty="0">
                <a:latin typeface="+mn-lt"/>
                <a:ea typeface="+mn-ea"/>
                <a:cs typeface="+mn-cs"/>
              </a:rPr>
              <a:t>relatively few studies that have investigated physical activity interventions for forensic patients.</a:t>
            </a:r>
            <a:endParaRPr lang="en-AU" sz="1200" b="0" i="0" u="none" strike="noStrike" kern="1200" baseline="0" dirty="0">
              <a:latin typeface="+mn-lt"/>
              <a:cs typeface="Calibri"/>
            </a:endParaRPr>
          </a:p>
          <a:p>
            <a:r>
              <a:rPr lang="en-AU" sz="1200" b="0" i="0" u="none" strike="noStrike" kern="1200" baseline="0" dirty="0">
                <a:latin typeface="+mn-lt"/>
                <a:ea typeface="+mn-ea"/>
                <a:cs typeface="+mn-cs"/>
              </a:rPr>
              <a:t>The long term plan is to implement a co-designed physical activity intervention for patients.</a:t>
            </a:r>
            <a:r>
              <a:rPr lang="en-AU" dirty="0"/>
              <a:t> </a:t>
            </a:r>
            <a:r>
              <a:rPr lang="en-AU" sz="1200" b="0" i="0" u="none" strike="noStrike" kern="1200" baseline="0" dirty="0">
                <a:latin typeface="+mn-lt"/>
                <a:ea typeface="+mn-ea"/>
                <a:cs typeface="+mn-cs"/>
              </a:rPr>
              <a:t> But there are a few steps </a:t>
            </a:r>
            <a:r>
              <a:rPr lang="en-AU" dirty="0"/>
              <a:t>we need to take along</a:t>
            </a:r>
            <a:r>
              <a:rPr lang="en-AU" sz="1200" b="0" i="0" u="none" strike="noStrike" kern="1200" baseline="0" dirty="0">
                <a:latin typeface="+mn-lt"/>
                <a:ea typeface="+mn-ea"/>
                <a:cs typeface="+mn-cs"/>
              </a:rPr>
              <a:t> way.</a:t>
            </a:r>
            <a:endParaRPr lang="en-AU" sz="1200" b="0" i="0" u="none" strike="noStrike" kern="1200" baseline="0" dirty="0">
              <a:latin typeface="+mn-lt"/>
              <a:cs typeface="Calibri"/>
            </a:endParaRPr>
          </a:p>
          <a:p>
            <a:endParaRPr lang="en-AU" sz="1200" b="0" i="0" u="none" strike="noStrike" kern="1200" baseline="0" dirty="0">
              <a:latin typeface="+mn-lt"/>
              <a:cs typeface="Calibri"/>
            </a:endParaRPr>
          </a:p>
          <a:p>
            <a:endParaRPr lang="en-AU"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E85473-FA74-5648-906F-9A90D85CE7C8}" type="slidenum">
              <a:rPr lang="en-US" smtClean="0"/>
              <a:t>5</a:t>
            </a:fld>
            <a:endParaRPr lang="en-US"/>
          </a:p>
        </p:txBody>
      </p:sp>
    </p:spTree>
    <p:extLst>
      <p:ext uri="{BB962C8B-B14F-4D97-AF65-F5344CB8AC3E}">
        <p14:creationId xmlns:p14="http://schemas.microsoft.com/office/powerpoint/2010/main" val="155630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Very briefly to set the scene for you - The Park Centre for Mental Health is located in the Brisbane western suburb of Waco . It has 70 high secure inpatient beds, 34 medium secure beds and 20 rehabilitation beds </a:t>
            </a:r>
          </a:p>
          <a:p>
            <a:r>
              <a:rPr lang="en-US"/>
              <a:t>Pool </a:t>
            </a:r>
          </a:p>
          <a:p>
            <a:r>
              <a:rPr lang="en-US"/>
              <a:t>Tennis court </a:t>
            </a:r>
          </a:p>
          <a:p>
            <a:r>
              <a:rPr lang="en-US"/>
              <a:t>Gym </a:t>
            </a:r>
          </a:p>
          <a:p>
            <a:r>
              <a:rPr lang="en-US"/>
              <a:t>Canteen – operates in the high secure unit weekly </a:t>
            </a:r>
          </a:p>
          <a:p>
            <a:endParaRPr lang="en-US" dirty="0">
              <a:cs typeface="Calibri"/>
            </a:endParaRPr>
          </a:p>
        </p:txBody>
      </p:sp>
      <p:sp>
        <p:nvSpPr>
          <p:cNvPr id="4" name="Slide Number Placeholder 3"/>
          <p:cNvSpPr>
            <a:spLocks noGrp="1"/>
          </p:cNvSpPr>
          <p:nvPr>
            <p:ph type="sldNum" sz="quarter" idx="10"/>
          </p:nvPr>
        </p:nvSpPr>
        <p:spPr/>
        <p:txBody>
          <a:bodyPr/>
          <a:lstStyle/>
          <a:p>
            <a:fld id="{27E85473-FA74-5648-906F-9A90D85CE7C8}" type="slidenum">
              <a:rPr lang="en-US" smtClean="0"/>
              <a:t>7</a:t>
            </a:fld>
            <a:endParaRPr lang="en-US"/>
          </a:p>
        </p:txBody>
      </p:sp>
    </p:spTree>
    <p:extLst>
      <p:ext uri="{BB962C8B-B14F-4D97-AF65-F5344CB8AC3E}">
        <p14:creationId xmlns:p14="http://schemas.microsoft.com/office/powerpoint/2010/main" val="28411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 </a:t>
            </a:r>
            <a:endParaRPr lang="en-US"/>
          </a:p>
          <a:p>
            <a:r>
              <a:rPr lang="en-US" dirty="0"/>
              <a:t>27yr male, single male with a strong family history of mental illness (paternal aunt and cousin also dx with schizophrenia), father had a criminal history and was a professional boxer</a:t>
            </a:r>
            <a:endParaRPr lang="en-US" dirty="0">
              <a:cs typeface="Calibri"/>
            </a:endParaRPr>
          </a:p>
          <a:p>
            <a:r>
              <a:rPr lang="en-US" dirty="0"/>
              <a:t>Polysubstance abuse history – using cannabis from the age of 14, alcohol use disorder by 15 and later experimented with amphetamines, heroin and morphine all prior to his first presentation with psychosis</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Diagnosis of paranoid schizophrenia and obsessive compulsive disorder</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admissions to hospital for psychosis</a:t>
            </a:r>
            <a:endParaRPr lang="en-US" dirty="0">
              <a:cs typeface="Calibri"/>
            </a:endParaRPr>
          </a:p>
          <a:p>
            <a:pPr>
              <a:defRPr/>
            </a:pPr>
            <a:r>
              <a:rPr lang="en-US" dirty="0"/>
              <a:t>Assaulted staff member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Admitted to The Park 2011 initially to the medium secure unit</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admission to the medium secure unit he repeated used substances, touched female staff inappropriately and in 2013 seriously assaulted a co-patient</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 was then transferred to the high secure unit 24.9.2013</a:t>
            </a:r>
            <a:endParaRPr lang="en-US" dirty="0">
              <a:cs typeface="Calibri"/>
            </a:endParaRPr>
          </a:p>
          <a:p>
            <a:r>
              <a:rPr lang="en-US" dirty="0"/>
              <a:t>IQ testing – 7</a:t>
            </a:r>
            <a:r>
              <a:rPr lang="en-US" baseline="30000" dirty="0"/>
              <a:t>th</a:t>
            </a:r>
            <a:r>
              <a:rPr lang="en-US" dirty="0"/>
              <a:t> percentile (78), verbal IQ 83</a:t>
            </a:r>
          </a:p>
          <a:p>
            <a:endParaRPr lang="en-US" dirty="0">
              <a:cs typeface="Calibri"/>
            </a:endParaRPr>
          </a:p>
          <a:p>
            <a:r>
              <a:rPr lang="en-US">
                <a:cs typeface="Calibri"/>
              </a:rPr>
              <a:t>What can he expect when he is admitted to the high secure unit?</a:t>
            </a:r>
          </a:p>
          <a:p>
            <a:r>
              <a:rPr lang="en-US">
                <a:cs typeface="Calibri"/>
              </a:rPr>
              <a:t>In ideal world:-</a:t>
            </a:r>
          </a:p>
          <a:p>
            <a:r>
              <a:rPr lang="en-US">
                <a:cs typeface="Calibri"/>
              </a:rPr>
              <a:t>Access to recommended physical activity facilities and support</a:t>
            </a:r>
            <a:endParaRPr lang="en-US" dirty="0">
              <a:cs typeface="Calibri"/>
            </a:endParaRPr>
          </a:p>
          <a:p>
            <a:r>
              <a:rPr lang="en-US">
                <a:cs typeface="Calibri"/>
              </a:rPr>
              <a:t>Staff that can act as positive role models and champions</a:t>
            </a:r>
            <a:endParaRPr lang="en-US" dirty="0">
              <a:cs typeface="Calibri"/>
            </a:endParaRPr>
          </a:p>
          <a:p>
            <a:r>
              <a:rPr lang="en-US">
                <a:cs typeface="Calibri"/>
              </a:rPr>
              <a:t>Doctors to consider weight management alongside medication management</a:t>
            </a:r>
            <a:endParaRPr lang="en-US" dirty="0">
              <a:cs typeface="Calibri"/>
            </a:endParaRPr>
          </a:p>
          <a:p>
            <a:r>
              <a:rPr lang="en-US">
                <a:cs typeface="Calibri"/>
              </a:rPr>
              <a:t>Access to nutritious food, health education (diet and exercise) and health promotion</a:t>
            </a:r>
          </a:p>
          <a:p>
            <a:r>
              <a:rPr lang="en-US">
                <a:cs typeface="Calibri"/>
              </a:rPr>
              <a:t>Specialist health care input form GP, Dietician, Physiotherapist/Exercise Physiologist/Personal Trainger</a:t>
            </a:r>
            <a:endParaRPr lang="en-US" dirty="0">
              <a:cs typeface="Calibri"/>
            </a:endParaRPr>
          </a:p>
          <a:p>
            <a:r>
              <a:rPr lang="en-US">
                <a:cs typeface="Calibri"/>
              </a:rPr>
              <a:t>Policies that support best practice</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7E85473-FA74-5648-906F-9A90D85CE7C8}" type="slidenum">
              <a:rPr lang="en-US" smtClean="0"/>
              <a:t>8</a:t>
            </a:fld>
            <a:endParaRPr lang="en-US"/>
          </a:p>
        </p:txBody>
      </p:sp>
    </p:spTree>
    <p:extLst>
      <p:ext uri="{BB962C8B-B14F-4D97-AF65-F5344CB8AC3E}">
        <p14:creationId xmlns:p14="http://schemas.microsoft.com/office/powerpoint/2010/main" val="124530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study (2004) – naturalistic study - conducted in 2 wards of a specialist forensic psychiatric inpatient unit in Victoria</a:t>
            </a:r>
          </a:p>
          <a:p>
            <a:r>
              <a:rPr lang="en-US" dirty="0"/>
              <a:t> – described their current lives as “nothingness” in comparison to their past lives, other descriptors were “bland”, “boring”, “inactive”, “fill in time the best way you can” and “doing things that killed time until you could get out”</a:t>
            </a:r>
            <a:endParaRPr lang="en-US" dirty="0">
              <a:cs typeface="Calibri"/>
            </a:endParaRPr>
          </a:p>
          <a:p>
            <a:r>
              <a:rPr lang="en-US" dirty="0"/>
              <a:t>Quantitative time use data showed a pattern of time use dominated by passive leisure and sleep.  Time diaries which were broken down into 5 minute intervals were collected over 2 days for each of the participants.</a:t>
            </a:r>
            <a:endParaRPr lang="en-US" dirty="0">
              <a:cs typeface="Calibri"/>
            </a:endParaRPr>
          </a:p>
          <a:p>
            <a:endParaRPr lang="en-US"/>
          </a:p>
          <a:p>
            <a:r>
              <a:rPr lang="en-US" dirty="0"/>
              <a:t>What about physical health in a forensic setting?</a:t>
            </a:r>
            <a:endParaRPr lang="en-US" dirty="0">
              <a:cs typeface="Calibri"/>
            </a:endParaRPr>
          </a:p>
          <a:p>
            <a:r>
              <a:rPr lang="en-AU" altLang="en-US" dirty="0"/>
              <a:t>Obesity and overweight are more prevalent in forensic inpatients</a:t>
            </a:r>
            <a:endParaRPr lang="en-AU" altLang="en-US" dirty="0">
              <a:cs typeface="Calibri"/>
            </a:endParaRPr>
          </a:p>
          <a:p>
            <a:r>
              <a:rPr lang="en-AU" altLang="en-US" dirty="0"/>
              <a:t>At risk of weight gain when detained</a:t>
            </a:r>
            <a:endParaRPr lang="en-AU" altLang="en-US" dirty="0">
              <a:cs typeface="Calibri"/>
            </a:endParaRPr>
          </a:p>
          <a:p>
            <a:endParaRPr lang="en-AU" altLang="en-US" dirty="0">
              <a:cs typeface="Calibri"/>
            </a:endParaRPr>
          </a:p>
          <a:p>
            <a:r>
              <a:rPr lang="en-AU" altLang="en-US">
                <a:cs typeface="Calibri"/>
              </a:rPr>
              <a:t>What about the recovery model? Does this work in a restrictive forensic setting?</a:t>
            </a:r>
          </a:p>
          <a:p>
            <a:endParaRPr lang="en-AU" altLang="en-US" dirty="0">
              <a:cs typeface="Calibri"/>
            </a:endParaRPr>
          </a:p>
        </p:txBody>
      </p:sp>
      <p:sp>
        <p:nvSpPr>
          <p:cNvPr id="4" name="Slide Number Placeholder 3"/>
          <p:cNvSpPr>
            <a:spLocks noGrp="1"/>
          </p:cNvSpPr>
          <p:nvPr>
            <p:ph type="sldNum" sz="quarter" idx="10"/>
          </p:nvPr>
        </p:nvSpPr>
        <p:spPr/>
        <p:txBody>
          <a:bodyPr/>
          <a:lstStyle/>
          <a:p>
            <a:fld id="{27E85473-FA74-5648-906F-9A90D85CE7C8}" type="slidenum">
              <a:rPr lang="en-US" smtClean="0"/>
              <a:t>9</a:t>
            </a:fld>
            <a:endParaRPr lang="en-US"/>
          </a:p>
        </p:txBody>
      </p:sp>
    </p:spTree>
    <p:extLst>
      <p:ext uri="{BB962C8B-B14F-4D97-AF65-F5344CB8AC3E}">
        <p14:creationId xmlns:p14="http://schemas.microsoft.com/office/powerpoint/2010/main" val="191284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Overweight BMI 25-30</a:t>
            </a:r>
          </a:p>
          <a:p>
            <a:r>
              <a:rPr lang="en-AU"/>
              <a:t>Obese BMI &gt;30</a:t>
            </a:r>
          </a:p>
          <a:p>
            <a:r>
              <a:rPr lang="en-AU"/>
              <a:t>WC – 94cm men, 80cm women (Caucasian)</a:t>
            </a:r>
          </a:p>
          <a:p>
            <a:r>
              <a:rPr lang="en-AU"/>
              <a:t>HDL (high density lipoprotein) – cholesterol that helps protect against build up of fatty blockages in arterial walls (&lt;1.0 in men and &lt;1.3 in women)</a:t>
            </a:r>
          </a:p>
          <a:p>
            <a:r>
              <a:rPr lang="en-AU" err="1"/>
              <a:t>Trigl</a:t>
            </a:r>
            <a:r>
              <a:rPr lang="en-AU"/>
              <a:t> &lt;1.7 </a:t>
            </a:r>
            <a:r>
              <a:rPr lang="en-AU" dirty="0"/>
              <a:t>mmol/L</a:t>
            </a:r>
            <a:endParaRPr lang="en-AU" dirty="0">
              <a:cs typeface="Calibri"/>
            </a:endParaRPr>
          </a:p>
          <a:p>
            <a:r>
              <a:rPr lang="en-AU"/>
              <a:t>Metabolic Syndrome</a:t>
            </a:r>
            <a:r>
              <a:rPr lang="en-AU">
                <a:effectLst/>
              </a:rPr>
              <a:t> is important because it identifies patients at increased risk of cardiovascular disease (CVD), diabetes and chronic kidney disease (CKD). The risk of having CVD, diabetes and CKD among people with the MetSy is 2–3 times that of people without the condition.</a:t>
            </a:r>
            <a:r>
              <a:rPr lang="en-AU" dirty="0">
                <a:effectLst/>
              </a:rPr>
              <a:t> It also increases the risk of complications in those with CVD and diabetes. Overall meta-analysis of studies suggests that there is a 1.6–fold increase in mortality in patients with the </a:t>
            </a:r>
            <a:r>
              <a:rPr lang="en-AU" dirty="0"/>
              <a:t>Metabolic Syndrome</a:t>
            </a:r>
            <a:r>
              <a:rPr lang="en-AU" dirty="0">
                <a:effectLst/>
              </a:rPr>
              <a:t> compared to those without it.</a:t>
            </a:r>
            <a:endParaRPr lang="en-AU" dirty="0">
              <a:cs typeface="Calibri"/>
            </a:endParaRPr>
          </a:p>
          <a:p>
            <a:r>
              <a:rPr lang="en-AU">
                <a:effectLst/>
              </a:rPr>
              <a:t>Estimates of metabolic syndrome in the general Australian community – 20-30%</a:t>
            </a:r>
            <a:endParaRPr lang="en-AU"/>
          </a:p>
        </p:txBody>
      </p:sp>
      <p:sp>
        <p:nvSpPr>
          <p:cNvPr id="4" name="Slide Number Placeholder 3"/>
          <p:cNvSpPr>
            <a:spLocks noGrp="1"/>
          </p:cNvSpPr>
          <p:nvPr>
            <p:ph type="sldNum" sz="quarter" idx="10"/>
          </p:nvPr>
        </p:nvSpPr>
        <p:spPr/>
        <p:txBody>
          <a:bodyPr/>
          <a:lstStyle/>
          <a:p>
            <a:fld id="{27E85473-FA74-5648-906F-9A90D85CE7C8}" type="slidenum">
              <a:rPr lang="en-US" smtClean="0"/>
              <a:t>10</a:t>
            </a:fld>
            <a:endParaRPr lang="en-US"/>
          </a:p>
        </p:txBody>
      </p:sp>
    </p:spTree>
    <p:extLst>
      <p:ext uri="{BB962C8B-B14F-4D97-AF65-F5344CB8AC3E}">
        <p14:creationId xmlns:p14="http://schemas.microsoft.com/office/powerpoint/2010/main" val="189456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Overweight BMI 25-30</a:t>
            </a:r>
            <a:endParaRPr lang="en-US"/>
          </a:p>
          <a:p>
            <a:r>
              <a:rPr lang="en-AU"/>
              <a:t>Obese BMI &gt;30</a:t>
            </a:r>
            <a:endParaRPr lang="en-US"/>
          </a:p>
          <a:p>
            <a:r>
              <a:rPr lang="en-AU"/>
              <a:t>WC – 94cm men, 80cm women (Caucasian)</a:t>
            </a:r>
            <a:endParaRPr lang="en-US"/>
          </a:p>
          <a:p>
            <a:r>
              <a:rPr lang="en-AU"/>
              <a:t>HDL (high density lipoprotein) – cholesterol that helps protect against build up of fatty blockages in arterial walls (&lt;1.0 in men and &lt;1.3 in women)</a:t>
            </a:r>
            <a:endParaRPr lang="en-US"/>
          </a:p>
          <a:p>
            <a:r>
              <a:rPr lang="en-AU"/>
              <a:t>Trigl &gt;1.7 mmol/L</a:t>
            </a:r>
            <a:endParaRPr lang="en-US"/>
          </a:p>
        </p:txBody>
      </p:sp>
      <p:sp>
        <p:nvSpPr>
          <p:cNvPr id="4" name="Slide Number Placeholder 3"/>
          <p:cNvSpPr>
            <a:spLocks noGrp="1"/>
          </p:cNvSpPr>
          <p:nvPr>
            <p:ph type="sldNum" sz="quarter" idx="5"/>
          </p:nvPr>
        </p:nvSpPr>
        <p:spPr/>
        <p:txBody>
          <a:bodyPr/>
          <a:lstStyle/>
          <a:p>
            <a:fld id="{27E85473-FA74-5648-906F-9A90D85CE7C8}" type="slidenum">
              <a:rPr lang="en-US" smtClean="0"/>
              <a:t>12</a:t>
            </a:fld>
            <a:endParaRPr lang="en-US"/>
          </a:p>
        </p:txBody>
      </p:sp>
    </p:spTree>
    <p:extLst>
      <p:ext uri="{BB962C8B-B14F-4D97-AF65-F5344CB8AC3E}">
        <p14:creationId xmlns:p14="http://schemas.microsoft.com/office/powerpoint/2010/main" val="184633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1E5906-860B-6C40-84AC-E2393D165A2C}"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996A41E9-3F66-7941-9F49-02833131843E}"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25735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E5906-860B-6C40-84AC-E2393D165A2C}"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A41E9-3F66-7941-9F49-02833131843E}" type="slidenum">
              <a:rPr lang="en-US" smtClean="0"/>
              <a:t>‹#›</a:t>
            </a:fld>
            <a:endParaRPr lang="en-US"/>
          </a:p>
        </p:txBody>
      </p:sp>
    </p:spTree>
    <p:extLst>
      <p:ext uri="{BB962C8B-B14F-4D97-AF65-F5344CB8AC3E}">
        <p14:creationId xmlns:p14="http://schemas.microsoft.com/office/powerpoint/2010/main" val="851772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E5906-860B-6C40-84AC-E2393D165A2C}"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A41E9-3F66-7941-9F49-02833131843E}" type="slidenum">
              <a:rPr lang="en-US" smtClean="0"/>
              <a:t>‹#›</a:t>
            </a:fld>
            <a:endParaRPr lang="en-US"/>
          </a:p>
        </p:txBody>
      </p:sp>
    </p:spTree>
    <p:extLst>
      <p:ext uri="{BB962C8B-B14F-4D97-AF65-F5344CB8AC3E}">
        <p14:creationId xmlns:p14="http://schemas.microsoft.com/office/powerpoint/2010/main" val="140894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E5906-860B-6C40-84AC-E2393D165A2C}"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A41E9-3F66-7941-9F49-02833131843E}"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87446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1E5906-860B-6C40-84AC-E2393D165A2C}"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A41E9-3F66-7941-9F49-02833131843E}" type="slidenum">
              <a:rPr lang="en-US" smtClean="0"/>
              <a:t>‹#›</a:t>
            </a:fld>
            <a:endParaRPr lang="en-US"/>
          </a:p>
        </p:txBody>
      </p:sp>
    </p:spTree>
    <p:extLst>
      <p:ext uri="{BB962C8B-B14F-4D97-AF65-F5344CB8AC3E}">
        <p14:creationId xmlns:p14="http://schemas.microsoft.com/office/powerpoint/2010/main" val="146682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1E5906-860B-6C40-84AC-E2393D165A2C}" type="datetimeFigureOut">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A41E9-3F66-7941-9F49-02833131843E}"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67992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1E5906-860B-6C40-84AC-E2393D165A2C}" type="datetimeFigureOut">
              <a:rPr lang="en-US" smtClean="0"/>
              <a:t>3/27/19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A41E9-3F66-7941-9F49-02833131843E}" type="slidenum">
              <a:rPr lang="en-US" smtClean="0"/>
              <a:t>‹#›</a:t>
            </a:fld>
            <a:endParaRPr lang="en-US"/>
          </a:p>
        </p:txBody>
      </p:sp>
    </p:spTree>
    <p:extLst>
      <p:ext uri="{BB962C8B-B14F-4D97-AF65-F5344CB8AC3E}">
        <p14:creationId xmlns:p14="http://schemas.microsoft.com/office/powerpoint/2010/main" val="137423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1E5906-860B-6C40-84AC-E2393D165A2C}" type="datetimeFigureOut">
              <a:rPr lang="en-US" smtClean="0"/>
              <a:t>3/27/19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A41E9-3F66-7941-9F49-02833131843E}"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7021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D1E5906-860B-6C40-84AC-E2393D165A2C}" type="datetimeFigureOut">
              <a:rPr lang="en-US" smtClean="0"/>
              <a:t>3/27/19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6A41E9-3F66-7941-9F49-02833131843E}" type="slidenum">
              <a:rPr lang="en-US" smtClean="0"/>
              <a:t>‹#›</a:t>
            </a:fld>
            <a:endParaRPr lang="en-US"/>
          </a:p>
        </p:txBody>
      </p:sp>
    </p:spTree>
    <p:extLst>
      <p:ext uri="{BB962C8B-B14F-4D97-AF65-F5344CB8AC3E}">
        <p14:creationId xmlns:p14="http://schemas.microsoft.com/office/powerpoint/2010/main" val="343622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1E5906-860B-6C40-84AC-E2393D165A2C}" type="datetimeFigureOut">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A41E9-3F66-7941-9F49-02833131843E}" type="slidenum">
              <a:rPr lang="en-US" smtClean="0"/>
              <a:t>‹#›</a:t>
            </a:fld>
            <a:endParaRPr lang="en-US"/>
          </a:p>
        </p:txBody>
      </p:sp>
    </p:spTree>
    <p:extLst>
      <p:ext uri="{BB962C8B-B14F-4D97-AF65-F5344CB8AC3E}">
        <p14:creationId xmlns:p14="http://schemas.microsoft.com/office/powerpoint/2010/main" val="383499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1E5906-860B-6C40-84AC-E2393D165A2C}" type="datetimeFigureOut">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A41E9-3F66-7941-9F49-02833131843E}" type="slidenum">
              <a:rPr lang="en-US" smtClean="0"/>
              <a:t>‹#›</a:t>
            </a:fld>
            <a:endParaRPr lang="en-US"/>
          </a:p>
        </p:txBody>
      </p:sp>
    </p:spTree>
    <p:extLst>
      <p:ext uri="{BB962C8B-B14F-4D97-AF65-F5344CB8AC3E}">
        <p14:creationId xmlns:p14="http://schemas.microsoft.com/office/powerpoint/2010/main" val="109636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Eigth level</a:t>
            </a:r>
          </a:p>
          <a:p>
            <a:pPr lvl="8"/>
            <a:r>
              <a:rPr lang="en-US"/>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AD1E5906-860B-6C40-84AC-E2393D165A2C}" type="datetimeFigureOut">
              <a:rPr lang="en-US" smtClean="0"/>
              <a:t>3/27/19</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996A41E9-3F66-7941-9F49-02833131843E}"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14162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2F28-6859-2C4B-AA8A-9A7C1B91B9CE}"/>
              </a:ext>
            </a:extLst>
          </p:cNvPr>
          <p:cNvSpPr>
            <a:spLocks noGrp="1"/>
          </p:cNvSpPr>
          <p:nvPr>
            <p:ph type="ctrTitle"/>
          </p:nvPr>
        </p:nvSpPr>
        <p:spPr>
          <a:xfrm>
            <a:off x="513413" y="792604"/>
            <a:ext cx="8334532" cy="2268559"/>
          </a:xfrm>
        </p:spPr>
        <p:txBody>
          <a:bodyPr>
            <a:noAutofit/>
          </a:bodyPr>
          <a:lstStyle/>
          <a:p>
            <a:r>
              <a:rPr lang="en-AU" sz="4000"/>
              <a:t>The Physical Health and Activity </a:t>
            </a:r>
            <a:br>
              <a:rPr lang="en-AU" sz="4000"/>
            </a:br>
            <a:r>
              <a:rPr lang="en-AU" sz="4000"/>
              <a:t>of Forensic Mental </a:t>
            </a:r>
            <a:br>
              <a:rPr lang="en-AU" sz="4000"/>
            </a:br>
            <a:r>
              <a:rPr lang="en-AU" sz="4000"/>
              <a:t>Health Patients</a:t>
            </a:r>
            <a:br>
              <a:rPr lang="en-US" sz="4400"/>
            </a:br>
            <a:endParaRPr lang="en-US" sz="4400"/>
          </a:p>
        </p:txBody>
      </p:sp>
      <p:sp>
        <p:nvSpPr>
          <p:cNvPr id="3" name="Subtitle 2">
            <a:extLst>
              <a:ext uri="{FF2B5EF4-FFF2-40B4-BE49-F238E27FC236}">
                <a16:creationId xmlns:a16="http://schemas.microsoft.com/office/drawing/2014/main" id="{7179016F-B317-8D41-A7AC-3DC588EBBAFE}"/>
              </a:ext>
            </a:extLst>
          </p:cNvPr>
          <p:cNvSpPr>
            <a:spLocks noGrp="1"/>
          </p:cNvSpPr>
          <p:nvPr>
            <p:ph type="subTitle" idx="1"/>
          </p:nvPr>
        </p:nvSpPr>
        <p:spPr>
          <a:xfrm>
            <a:off x="2807421" y="5859943"/>
            <a:ext cx="5983014" cy="1469326"/>
          </a:xfrm>
        </p:spPr>
        <p:txBody>
          <a:bodyPr>
            <a:normAutofit fontScale="92500" lnSpcReduction="10000"/>
          </a:bodyPr>
          <a:lstStyle/>
          <a:p>
            <a:r>
              <a:rPr lang="en-AU" sz="1200" b="1"/>
              <a:t>Dr Katherine Moss</a:t>
            </a:r>
            <a:endParaRPr lang="en-AU" sz="1200" b="1">
              <a:cs typeface="Arial"/>
            </a:endParaRPr>
          </a:p>
          <a:p>
            <a:r>
              <a:rPr lang="en-AU" sz="1200"/>
              <a:t>Advanced Trainee in Forensic Psychiatry, The Park Centre for Mental Health</a:t>
            </a:r>
            <a:endParaRPr lang="en-AU" sz="1200">
              <a:cs typeface="Arial"/>
            </a:endParaRPr>
          </a:p>
          <a:p>
            <a:r>
              <a:rPr lang="en-AU" sz="1200"/>
              <a:t>Researcher, Queensland Centre for Mental Health Research</a:t>
            </a:r>
            <a:endParaRPr lang="en-AU" sz="1200">
              <a:cs typeface="Arial"/>
            </a:endParaRPr>
          </a:p>
          <a:p>
            <a:r>
              <a:rPr lang="en-AU" sz="1200" err="1"/>
              <a:t>B.Phty</a:t>
            </a:r>
            <a:r>
              <a:rPr lang="en-AU" sz="1200"/>
              <a:t> (Hons) MBBS (Hons)</a:t>
            </a:r>
            <a:endParaRPr lang="en-AU" sz="1200">
              <a:cs typeface="Arial"/>
            </a:endParaRPr>
          </a:p>
          <a:p>
            <a:endParaRPr lang="en-US"/>
          </a:p>
        </p:txBody>
      </p:sp>
      <p:pic>
        <p:nvPicPr>
          <p:cNvPr id="6" name="Picture 6" descr="A close up of a cage&#10;&#10;Description generated with very high confidence">
            <a:extLst>
              <a:ext uri="{FF2B5EF4-FFF2-40B4-BE49-F238E27FC236}">
                <a16:creationId xmlns:a16="http://schemas.microsoft.com/office/drawing/2014/main" id="{D980EDA7-16C1-4D46-8E85-34E8ABE53E72}"/>
              </a:ext>
            </a:extLst>
          </p:cNvPr>
          <p:cNvPicPr>
            <a:picLocks noChangeAspect="1"/>
          </p:cNvPicPr>
          <p:nvPr/>
        </p:nvPicPr>
        <p:blipFill>
          <a:blip r:embed="rId3"/>
          <a:stretch>
            <a:fillRect/>
          </a:stretch>
        </p:blipFill>
        <p:spPr>
          <a:xfrm>
            <a:off x="1788309" y="2777402"/>
            <a:ext cx="3303814" cy="2215242"/>
          </a:xfrm>
          <a:prstGeom prst="rect">
            <a:avLst/>
          </a:prstGeom>
        </p:spPr>
      </p:pic>
    </p:spTree>
    <p:extLst>
      <p:ext uri="{BB962C8B-B14F-4D97-AF65-F5344CB8AC3E}">
        <p14:creationId xmlns:p14="http://schemas.microsoft.com/office/powerpoint/2010/main" val="3497361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3852-3301-EF4E-B99E-C354B5E34D9E}"/>
              </a:ext>
            </a:extLst>
          </p:cNvPr>
          <p:cNvSpPr>
            <a:spLocks noGrp="1"/>
          </p:cNvSpPr>
          <p:nvPr>
            <p:ph type="title"/>
          </p:nvPr>
        </p:nvSpPr>
        <p:spPr/>
        <p:txBody>
          <a:bodyPr/>
          <a:lstStyle/>
          <a:p>
            <a:r>
              <a:rPr lang="en-US"/>
              <a:t>Physical health at The Park, Centre for Mental Health (2010)</a:t>
            </a:r>
          </a:p>
        </p:txBody>
      </p:sp>
      <p:sp>
        <p:nvSpPr>
          <p:cNvPr id="3" name="Content Placeholder 2">
            <a:extLst>
              <a:ext uri="{FF2B5EF4-FFF2-40B4-BE49-F238E27FC236}">
                <a16:creationId xmlns:a16="http://schemas.microsoft.com/office/drawing/2014/main" id="{F3267B72-0928-0C4B-B1EE-5CA093D5BF1A}"/>
              </a:ext>
            </a:extLst>
          </p:cNvPr>
          <p:cNvSpPr>
            <a:spLocks noGrp="1"/>
          </p:cNvSpPr>
          <p:nvPr>
            <p:ph idx="1"/>
          </p:nvPr>
        </p:nvSpPr>
        <p:spPr>
          <a:xfrm>
            <a:off x="3230799" y="2633823"/>
            <a:ext cx="8400133" cy="3997828"/>
          </a:xfrm>
        </p:spPr>
        <p:txBody>
          <a:bodyPr>
            <a:normAutofit/>
          </a:bodyPr>
          <a:lstStyle/>
          <a:p>
            <a:r>
              <a:rPr lang="en-AU" altLang="en-US" dirty="0"/>
              <a:t>In High Secure Unit: 58/60 were assessed</a:t>
            </a:r>
          </a:p>
          <a:p>
            <a:pPr lvl="1"/>
            <a:r>
              <a:rPr lang="en-AU" altLang="en-US" dirty="0"/>
              <a:t>BMI: 					30.4 </a:t>
            </a:r>
            <a:r>
              <a:rPr lang="en-AU" altLang="en-US" u="sng" dirty="0"/>
              <a:t>+</a:t>
            </a:r>
            <a:r>
              <a:rPr lang="en-AU" altLang="en-US" dirty="0"/>
              <a:t> 5.7 kg/m</a:t>
            </a:r>
            <a:r>
              <a:rPr lang="en-AU" altLang="en-US" baseline="30000" dirty="0"/>
              <a:t>2</a:t>
            </a:r>
          </a:p>
          <a:p>
            <a:pPr lvl="1"/>
            <a:r>
              <a:rPr lang="en-AU" altLang="en-US" dirty="0"/>
              <a:t>Waist Circumference (Males):		107.6 </a:t>
            </a:r>
            <a:r>
              <a:rPr lang="en-AU" altLang="en-US" u="sng" dirty="0"/>
              <a:t>+</a:t>
            </a:r>
            <a:r>
              <a:rPr lang="en-AU" altLang="en-US" dirty="0"/>
              <a:t> 14.2 cm</a:t>
            </a:r>
          </a:p>
          <a:p>
            <a:pPr lvl="1"/>
            <a:r>
              <a:rPr lang="en-AU" altLang="en-US" dirty="0"/>
              <a:t>Waist Circumference (Females):		105.2 </a:t>
            </a:r>
            <a:r>
              <a:rPr lang="en-AU" altLang="en-US" u="sng" dirty="0"/>
              <a:t>+</a:t>
            </a:r>
            <a:r>
              <a:rPr lang="en-AU" altLang="en-US" dirty="0"/>
              <a:t> 27.3 cm</a:t>
            </a:r>
          </a:p>
          <a:p>
            <a:pPr lvl="1"/>
            <a:r>
              <a:rPr lang="en-AU" altLang="en-US" dirty="0"/>
              <a:t>HDL:					0.84 </a:t>
            </a:r>
            <a:r>
              <a:rPr lang="en-AU" altLang="en-US" u="sng" dirty="0"/>
              <a:t>+</a:t>
            </a:r>
            <a:r>
              <a:rPr lang="en-AU" altLang="en-US" dirty="0"/>
              <a:t> 0.24 mmol/L</a:t>
            </a:r>
          </a:p>
          <a:p>
            <a:pPr lvl="1"/>
            <a:r>
              <a:rPr lang="en-AU" altLang="en-US" dirty="0"/>
              <a:t>Triglycerides:				2.06 </a:t>
            </a:r>
            <a:r>
              <a:rPr lang="en-AU" altLang="en-US" u="sng" dirty="0"/>
              <a:t>+</a:t>
            </a:r>
            <a:r>
              <a:rPr lang="en-AU" altLang="en-US" dirty="0"/>
              <a:t> 1.34 mmol/L</a:t>
            </a:r>
          </a:p>
          <a:p>
            <a:pPr lvl="1"/>
            <a:r>
              <a:rPr lang="en-AU" altLang="en-US" dirty="0"/>
              <a:t>% with Metabolic  Syndrome:		56%</a:t>
            </a:r>
          </a:p>
          <a:p>
            <a:endParaRPr lang="en-US"/>
          </a:p>
        </p:txBody>
      </p:sp>
      <p:pic>
        <p:nvPicPr>
          <p:cNvPr id="5" name="Picture 4">
            <a:extLst>
              <a:ext uri="{FF2B5EF4-FFF2-40B4-BE49-F238E27FC236}">
                <a16:creationId xmlns:a16="http://schemas.microsoft.com/office/drawing/2014/main" id="{2C76E742-65DA-7243-B396-5E8BF48D0E8D}"/>
              </a:ext>
            </a:extLst>
          </p:cNvPr>
          <p:cNvPicPr>
            <a:picLocks noChangeAspect="1"/>
          </p:cNvPicPr>
          <p:nvPr/>
        </p:nvPicPr>
        <p:blipFill>
          <a:blip r:embed="rId3"/>
          <a:stretch>
            <a:fillRect/>
          </a:stretch>
        </p:blipFill>
        <p:spPr>
          <a:xfrm>
            <a:off x="1176979" y="2705260"/>
            <a:ext cx="2336078" cy="1558498"/>
          </a:xfrm>
          <a:prstGeom prst="rect">
            <a:avLst/>
          </a:prstGeom>
        </p:spPr>
      </p:pic>
      <p:pic>
        <p:nvPicPr>
          <p:cNvPr id="7" name="Picture 6">
            <a:extLst>
              <a:ext uri="{FF2B5EF4-FFF2-40B4-BE49-F238E27FC236}">
                <a16:creationId xmlns:a16="http://schemas.microsoft.com/office/drawing/2014/main" id="{55B917C8-CBF4-DD4E-A851-95EEFEA437DE}"/>
              </a:ext>
            </a:extLst>
          </p:cNvPr>
          <p:cNvPicPr>
            <a:picLocks noChangeAspect="1"/>
          </p:cNvPicPr>
          <p:nvPr/>
        </p:nvPicPr>
        <p:blipFill>
          <a:blip r:embed="rId4"/>
          <a:stretch>
            <a:fillRect/>
          </a:stretch>
        </p:blipFill>
        <p:spPr>
          <a:xfrm>
            <a:off x="1131087" y="4628550"/>
            <a:ext cx="2381970" cy="1332488"/>
          </a:xfrm>
          <a:prstGeom prst="rect">
            <a:avLst/>
          </a:prstGeom>
        </p:spPr>
      </p:pic>
    </p:spTree>
    <p:extLst>
      <p:ext uri="{BB962C8B-B14F-4D97-AF65-F5344CB8AC3E}">
        <p14:creationId xmlns:p14="http://schemas.microsoft.com/office/powerpoint/2010/main" val="1061843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2488D-0C6E-DD4B-9874-C8C8F9FF32FD}"/>
              </a:ext>
            </a:extLst>
          </p:cNvPr>
          <p:cNvSpPr>
            <a:spLocks noGrp="1"/>
          </p:cNvSpPr>
          <p:nvPr>
            <p:ph type="title"/>
          </p:nvPr>
        </p:nvSpPr>
        <p:spPr/>
        <p:txBody>
          <a:bodyPr/>
          <a:lstStyle/>
          <a:p>
            <a:r>
              <a:rPr lang="en-US"/>
              <a:t>Physical health at The Park, Centre for Mental Health (2019)</a:t>
            </a:r>
          </a:p>
        </p:txBody>
      </p:sp>
      <p:sp>
        <p:nvSpPr>
          <p:cNvPr id="3" name="Content Placeholder 2">
            <a:extLst>
              <a:ext uri="{FF2B5EF4-FFF2-40B4-BE49-F238E27FC236}">
                <a16:creationId xmlns:a16="http://schemas.microsoft.com/office/drawing/2014/main" id="{5F589042-35E2-3843-B23B-3D226952DA11}"/>
              </a:ext>
            </a:extLst>
          </p:cNvPr>
          <p:cNvSpPr>
            <a:spLocks noGrp="1"/>
          </p:cNvSpPr>
          <p:nvPr>
            <p:ph idx="1"/>
          </p:nvPr>
        </p:nvSpPr>
        <p:spPr>
          <a:xfrm>
            <a:off x="4123005" y="2264844"/>
            <a:ext cx="7796540" cy="3997828"/>
          </a:xfrm>
        </p:spPr>
        <p:txBody>
          <a:bodyPr/>
          <a:lstStyle/>
          <a:p>
            <a:pPr marL="344170" indent="-344170"/>
            <a:r>
              <a:rPr lang="en-AU" dirty="0"/>
              <a:t>10 consumers at The Park, Centre for Mental Health</a:t>
            </a:r>
            <a:endParaRPr lang="en-US" dirty="0"/>
          </a:p>
          <a:p>
            <a:pPr marL="795020" lvl="1" indent="-337820"/>
            <a:r>
              <a:rPr lang="en-AU" dirty="0"/>
              <a:t>Av BMI 30.4 +/- 7.1kg/m</a:t>
            </a:r>
            <a:r>
              <a:rPr lang="en-AU" baseline="30000" dirty="0"/>
              <a:t>2</a:t>
            </a:r>
            <a:r>
              <a:rPr lang="en-AU" dirty="0"/>
              <a:t> (50% obese)</a:t>
            </a:r>
            <a:endParaRPr lang="en-AU" dirty="0">
              <a:cs typeface="Arial"/>
            </a:endParaRPr>
          </a:p>
          <a:p>
            <a:pPr marL="795020" lvl="1" indent="-337820"/>
            <a:r>
              <a:rPr lang="en-AU" dirty="0"/>
              <a:t>Av waist circumference 110.8 +/- 18.5cm</a:t>
            </a:r>
            <a:endParaRPr lang="en-AU" dirty="0">
              <a:cs typeface="Arial"/>
            </a:endParaRPr>
          </a:p>
          <a:p>
            <a:pPr marL="795020" lvl="1" indent="-337820"/>
            <a:r>
              <a:rPr lang="en-AU" dirty="0"/>
              <a:t>Metabolic Syndrome 30%</a:t>
            </a:r>
            <a:endParaRPr lang="en-AU" dirty="0">
              <a:cs typeface="Arial"/>
            </a:endParaRPr>
          </a:p>
          <a:p>
            <a:pPr marL="795020" lvl="1" indent="-337820"/>
            <a:r>
              <a:rPr lang="en-AU" dirty="0"/>
              <a:t>Weight change 3.74kg +/- 7.70kg</a:t>
            </a:r>
            <a:endParaRPr lang="en-AU" dirty="0">
              <a:cs typeface="Arial"/>
            </a:endParaRPr>
          </a:p>
          <a:p>
            <a:pPr marL="795020" lvl="1" indent="-337820"/>
            <a:r>
              <a:rPr lang="en-AU" dirty="0"/>
              <a:t>Triglycerides 1.6 +/- 0.86</a:t>
            </a:r>
            <a:endParaRPr lang="en-AU" dirty="0">
              <a:cs typeface="Arial"/>
            </a:endParaRPr>
          </a:p>
          <a:p>
            <a:endParaRPr lang="en-US"/>
          </a:p>
        </p:txBody>
      </p:sp>
      <p:pic>
        <p:nvPicPr>
          <p:cNvPr id="4" name="Picture 3">
            <a:extLst>
              <a:ext uri="{FF2B5EF4-FFF2-40B4-BE49-F238E27FC236}">
                <a16:creationId xmlns:a16="http://schemas.microsoft.com/office/drawing/2014/main" id="{D1AFD036-16FF-45A3-90A2-DA91C0066349}"/>
              </a:ext>
            </a:extLst>
          </p:cNvPr>
          <p:cNvPicPr>
            <a:picLocks noChangeAspect="1"/>
          </p:cNvPicPr>
          <p:nvPr/>
        </p:nvPicPr>
        <p:blipFill>
          <a:blip r:embed="rId2"/>
          <a:stretch>
            <a:fillRect/>
          </a:stretch>
        </p:blipFill>
        <p:spPr>
          <a:xfrm>
            <a:off x="1443769" y="2509951"/>
            <a:ext cx="2336078" cy="1558498"/>
          </a:xfrm>
          <a:prstGeom prst="rect">
            <a:avLst/>
          </a:prstGeom>
        </p:spPr>
      </p:pic>
      <p:pic>
        <p:nvPicPr>
          <p:cNvPr id="5" name="Picture 4">
            <a:extLst>
              <a:ext uri="{FF2B5EF4-FFF2-40B4-BE49-F238E27FC236}">
                <a16:creationId xmlns:a16="http://schemas.microsoft.com/office/drawing/2014/main" id="{9526E70B-495A-4623-A3B9-AFC9A83EA611}"/>
              </a:ext>
            </a:extLst>
          </p:cNvPr>
          <p:cNvPicPr>
            <a:picLocks noChangeAspect="1"/>
          </p:cNvPicPr>
          <p:nvPr/>
        </p:nvPicPr>
        <p:blipFill>
          <a:blip r:embed="rId3"/>
          <a:stretch>
            <a:fillRect/>
          </a:stretch>
        </p:blipFill>
        <p:spPr>
          <a:xfrm>
            <a:off x="1397877" y="4263758"/>
            <a:ext cx="2381970" cy="1332488"/>
          </a:xfrm>
          <a:prstGeom prst="rect">
            <a:avLst/>
          </a:prstGeom>
        </p:spPr>
      </p:pic>
    </p:spTree>
    <p:extLst>
      <p:ext uri="{BB962C8B-B14F-4D97-AF65-F5344CB8AC3E}">
        <p14:creationId xmlns:p14="http://schemas.microsoft.com/office/powerpoint/2010/main" val="166471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C326D-7125-4084-94F9-693796BAF0EF}"/>
              </a:ext>
            </a:extLst>
          </p:cNvPr>
          <p:cNvSpPr>
            <a:spLocks noGrp="1"/>
          </p:cNvSpPr>
          <p:nvPr>
            <p:ph type="title"/>
          </p:nvPr>
        </p:nvSpPr>
        <p:spPr/>
        <p:txBody>
          <a:bodyPr/>
          <a:lstStyle/>
          <a:p>
            <a:r>
              <a:rPr lang="en-AU"/>
              <a:t>Physical health data comparison from The Park: 2010 vs 2019</a:t>
            </a:r>
          </a:p>
        </p:txBody>
      </p:sp>
      <p:graphicFrame>
        <p:nvGraphicFramePr>
          <p:cNvPr id="4" name="Content Placeholder 3">
            <a:extLst>
              <a:ext uri="{FF2B5EF4-FFF2-40B4-BE49-F238E27FC236}">
                <a16:creationId xmlns:a16="http://schemas.microsoft.com/office/drawing/2014/main" id="{7093CEF0-086D-4642-9A50-FFF782FF8D65}"/>
              </a:ext>
            </a:extLst>
          </p:cNvPr>
          <p:cNvGraphicFramePr>
            <a:graphicFrameLocks noGrp="1"/>
          </p:cNvGraphicFramePr>
          <p:nvPr>
            <p:ph idx="1"/>
            <p:extLst>
              <p:ext uri="{D42A27DB-BD31-4B8C-83A1-F6EECF244321}">
                <p14:modId xmlns:p14="http://schemas.microsoft.com/office/powerpoint/2010/main" val="3470273085"/>
              </p:ext>
            </p:extLst>
          </p:nvPr>
        </p:nvGraphicFramePr>
        <p:xfrm>
          <a:off x="1087654" y="2545615"/>
          <a:ext cx="10116150" cy="2966720"/>
        </p:xfrm>
        <a:graphic>
          <a:graphicData uri="http://schemas.openxmlformats.org/drawingml/2006/table">
            <a:tbl>
              <a:tblPr firstRow="1" bandRow="1">
                <a:tableStyleId>{5C22544A-7EE6-4342-B048-85BDC9FD1C3A}</a:tableStyleId>
              </a:tblPr>
              <a:tblGrid>
                <a:gridCol w="3927108">
                  <a:extLst>
                    <a:ext uri="{9D8B030D-6E8A-4147-A177-3AD203B41FA5}">
                      <a16:colId xmlns:a16="http://schemas.microsoft.com/office/drawing/2014/main" val="4281760299"/>
                    </a:ext>
                  </a:extLst>
                </a:gridCol>
                <a:gridCol w="3416969">
                  <a:extLst>
                    <a:ext uri="{9D8B030D-6E8A-4147-A177-3AD203B41FA5}">
                      <a16:colId xmlns:a16="http://schemas.microsoft.com/office/drawing/2014/main" val="4219044299"/>
                    </a:ext>
                  </a:extLst>
                </a:gridCol>
                <a:gridCol w="2772073">
                  <a:extLst>
                    <a:ext uri="{9D8B030D-6E8A-4147-A177-3AD203B41FA5}">
                      <a16:colId xmlns:a16="http://schemas.microsoft.com/office/drawing/2014/main" val="2709012654"/>
                    </a:ext>
                  </a:extLst>
                </a:gridCol>
              </a:tblGrid>
              <a:tr h="370840">
                <a:tc>
                  <a:txBody>
                    <a:bodyPr/>
                    <a:lstStyle/>
                    <a:p>
                      <a:endParaRPr lang="en-AU"/>
                    </a:p>
                  </a:txBody>
                  <a:tcPr/>
                </a:tc>
                <a:tc>
                  <a:txBody>
                    <a:bodyPr/>
                    <a:lstStyle/>
                    <a:p>
                      <a:pPr algn="ctr"/>
                      <a:r>
                        <a:rPr lang="en-AU"/>
                        <a:t>2010</a:t>
                      </a:r>
                    </a:p>
                  </a:txBody>
                  <a:tcPr/>
                </a:tc>
                <a:tc>
                  <a:txBody>
                    <a:bodyPr/>
                    <a:lstStyle/>
                    <a:p>
                      <a:pPr algn="ctr"/>
                      <a:r>
                        <a:rPr lang="en-AU"/>
                        <a:t>2019</a:t>
                      </a:r>
                    </a:p>
                  </a:txBody>
                  <a:tcPr/>
                </a:tc>
                <a:extLst>
                  <a:ext uri="{0D108BD9-81ED-4DB2-BD59-A6C34878D82A}">
                    <a16:rowId xmlns:a16="http://schemas.microsoft.com/office/drawing/2014/main" val="3705280282"/>
                  </a:ext>
                </a:extLst>
              </a:tr>
              <a:tr h="370840">
                <a:tc>
                  <a:txBody>
                    <a:bodyPr/>
                    <a:lstStyle/>
                    <a:p>
                      <a:r>
                        <a:rPr lang="en-AU"/>
                        <a:t>Body Mass Index: kg/m</a:t>
                      </a:r>
                      <a:r>
                        <a:rPr lang="en-AU" baseline="30000"/>
                        <a:t>2</a:t>
                      </a:r>
                    </a:p>
                  </a:txBody>
                  <a:tcPr/>
                </a:tc>
                <a:tc>
                  <a:txBody>
                    <a:bodyPr/>
                    <a:lstStyle/>
                    <a:p>
                      <a:pPr algn="ctr"/>
                      <a:r>
                        <a:rPr lang="en-AU"/>
                        <a:t>30.4 </a:t>
                      </a:r>
                      <a:r>
                        <a:rPr lang="en-AU" u="sng"/>
                        <a:t>+</a:t>
                      </a:r>
                      <a:r>
                        <a:rPr lang="en-AU"/>
                        <a:t> 5.7</a:t>
                      </a:r>
                    </a:p>
                  </a:txBody>
                  <a:tcPr/>
                </a:tc>
                <a:tc>
                  <a:txBody>
                    <a:bodyPr/>
                    <a:lstStyle/>
                    <a:p>
                      <a:pPr algn="ctr"/>
                      <a:r>
                        <a:rPr lang="en-AU"/>
                        <a:t>30.4 </a:t>
                      </a:r>
                      <a:r>
                        <a:rPr lang="en-AU" u="sng"/>
                        <a:t>+</a:t>
                      </a:r>
                      <a:r>
                        <a:rPr lang="en-AU"/>
                        <a:t> 7.1</a:t>
                      </a:r>
                    </a:p>
                  </a:txBody>
                  <a:tcPr/>
                </a:tc>
                <a:extLst>
                  <a:ext uri="{0D108BD9-81ED-4DB2-BD59-A6C34878D82A}">
                    <a16:rowId xmlns:a16="http://schemas.microsoft.com/office/drawing/2014/main" val="3788051469"/>
                  </a:ext>
                </a:extLst>
              </a:tr>
              <a:tr h="370840">
                <a:tc>
                  <a:txBody>
                    <a:bodyPr/>
                    <a:lstStyle/>
                    <a:p>
                      <a:r>
                        <a:rPr lang="en-AU"/>
                        <a:t>% Overweight</a:t>
                      </a:r>
                    </a:p>
                  </a:txBody>
                  <a:tcPr/>
                </a:tc>
                <a:tc>
                  <a:txBody>
                    <a:bodyPr/>
                    <a:lstStyle/>
                    <a:p>
                      <a:pPr algn="ctr"/>
                      <a:r>
                        <a:rPr lang="en-AU"/>
                        <a:t>26</a:t>
                      </a:r>
                    </a:p>
                  </a:txBody>
                  <a:tcPr/>
                </a:tc>
                <a:tc>
                  <a:txBody>
                    <a:bodyPr/>
                    <a:lstStyle/>
                    <a:p>
                      <a:pPr algn="ctr"/>
                      <a:r>
                        <a:rPr lang="en-AU"/>
                        <a:t>40</a:t>
                      </a:r>
                    </a:p>
                  </a:txBody>
                  <a:tcPr/>
                </a:tc>
                <a:extLst>
                  <a:ext uri="{0D108BD9-81ED-4DB2-BD59-A6C34878D82A}">
                    <a16:rowId xmlns:a16="http://schemas.microsoft.com/office/drawing/2014/main" val="4067020644"/>
                  </a:ext>
                </a:extLst>
              </a:tr>
              <a:tr h="370840">
                <a:tc>
                  <a:txBody>
                    <a:bodyPr/>
                    <a:lstStyle/>
                    <a:p>
                      <a:r>
                        <a:rPr lang="en-AU"/>
                        <a:t>% Obese</a:t>
                      </a:r>
                    </a:p>
                  </a:txBody>
                  <a:tcPr/>
                </a:tc>
                <a:tc>
                  <a:txBody>
                    <a:bodyPr/>
                    <a:lstStyle/>
                    <a:p>
                      <a:pPr algn="ctr"/>
                      <a:r>
                        <a:rPr lang="en-AU"/>
                        <a:t>52</a:t>
                      </a:r>
                    </a:p>
                  </a:txBody>
                  <a:tcPr/>
                </a:tc>
                <a:tc>
                  <a:txBody>
                    <a:bodyPr/>
                    <a:lstStyle/>
                    <a:p>
                      <a:pPr algn="ctr"/>
                      <a:r>
                        <a:rPr lang="en-AU"/>
                        <a:t>50</a:t>
                      </a:r>
                    </a:p>
                  </a:txBody>
                  <a:tcPr/>
                </a:tc>
                <a:extLst>
                  <a:ext uri="{0D108BD9-81ED-4DB2-BD59-A6C34878D82A}">
                    <a16:rowId xmlns:a16="http://schemas.microsoft.com/office/drawing/2014/main" val="2972544700"/>
                  </a:ext>
                </a:extLst>
              </a:tr>
              <a:tr h="370840">
                <a:tc>
                  <a:txBody>
                    <a:bodyPr/>
                    <a:lstStyle/>
                    <a:p>
                      <a:r>
                        <a:rPr lang="en-AU"/>
                        <a:t>Waist Circumference (Males): cm</a:t>
                      </a:r>
                    </a:p>
                  </a:txBody>
                  <a:tcPr/>
                </a:tc>
                <a:tc>
                  <a:txBody>
                    <a:bodyPr/>
                    <a:lstStyle/>
                    <a:p>
                      <a:pPr algn="ctr"/>
                      <a:r>
                        <a:rPr lang="en-AU"/>
                        <a:t>107.6 </a:t>
                      </a:r>
                      <a:r>
                        <a:rPr lang="en-AU" u="sng"/>
                        <a:t>+</a:t>
                      </a:r>
                      <a:r>
                        <a:rPr lang="en-AU" u="none"/>
                        <a:t> 14.2</a:t>
                      </a:r>
                    </a:p>
                  </a:txBody>
                  <a:tcPr/>
                </a:tc>
                <a:tc>
                  <a:txBody>
                    <a:bodyPr/>
                    <a:lstStyle/>
                    <a:p>
                      <a:pPr algn="ctr"/>
                      <a:r>
                        <a:rPr lang="en-AU"/>
                        <a:t>111.3 </a:t>
                      </a:r>
                      <a:r>
                        <a:rPr lang="en-AU" u="sng"/>
                        <a:t>+</a:t>
                      </a:r>
                      <a:r>
                        <a:rPr lang="en-AU"/>
                        <a:t> 19.6</a:t>
                      </a:r>
                    </a:p>
                  </a:txBody>
                  <a:tcPr/>
                </a:tc>
                <a:extLst>
                  <a:ext uri="{0D108BD9-81ED-4DB2-BD59-A6C34878D82A}">
                    <a16:rowId xmlns:a16="http://schemas.microsoft.com/office/drawing/2014/main" val="28806933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Waist Circumference (Females): cm</a:t>
                      </a:r>
                    </a:p>
                  </a:txBody>
                  <a:tcPr/>
                </a:tc>
                <a:tc>
                  <a:txBody>
                    <a:bodyPr/>
                    <a:lstStyle/>
                    <a:p>
                      <a:pPr algn="ctr"/>
                      <a:r>
                        <a:rPr lang="en-AU"/>
                        <a:t>105 </a:t>
                      </a:r>
                      <a:r>
                        <a:rPr lang="en-AU" u="sng"/>
                        <a:t>+</a:t>
                      </a:r>
                      <a:r>
                        <a:rPr lang="en-AU"/>
                        <a:t> 27.3</a:t>
                      </a:r>
                    </a:p>
                  </a:txBody>
                  <a:tcPr/>
                </a:tc>
                <a:tc>
                  <a:txBody>
                    <a:bodyPr/>
                    <a:lstStyle/>
                    <a:p>
                      <a:pPr algn="ctr"/>
                      <a:r>
                        <a:rPr lang="en-AU"/>
                        <a:t>106</a:t>
                      </a:r>
                    </a:p>
                  </a:txBody>
                  <a:tcPr/>
                </a:tc>
                <a:extLst>
                  <a:ext uri="{0D108BD9-81ED-4DB2-BD59-A6C34878D82A}">
                    <a16:rowId xmlns:a16="http://schemas.microsoft.com/office/drawing/2014/main" val="4203423534"/>
                  </a:ext>
                </a:extLst>
              </a:tr>
              <a:tr h="370840">
                <a:tc>
                  <a:txBody>
                    <a:bodyPr/>
                    <a:lstStyle/>
                    <a:p>
                      <a:r>
                        <a:rPr lang="en-AU"/>
                        <a:t>Metabolic Syndrome</a:t>
                      </a:r>
                    </a:p>
                  </a:txBody>
                  <a:tcPr/>
                </a:tc>
                <a:tc>
                  <a:txBody>
                    <a:bodyPr/>
                    <a:lstStyle/>
                    <a:p>
                      <a:pPr algn="ctr"/>
                      <a:r>
                        <a:rPr lang="en-AU"/>
                        <a:t>56</a:t>
                      </a:r>
                    </a:p>
                  </a:txBody>
                  <a:tcPr/>
                </a:tc>
                <a:tc>
                  <a:txBody>
                    <a:bodyPr/>
                    <a:lstStyle/>
                    <a:p>
                      <a:pPr algn="ctr"/>
                      <a:r>
                        <a:rPr lang="en-AU"/>
                        <a:t>30</a:t>
                      </a:r>
                    </a:p>
                  </a:txBody>
                  <a:tcPr/>
                </a:tc>
                <a:extLst>
                  <a:ext uri="{0D108BD9-81ED-4DB2-BD59-A6C34878D82A}">
                    <a16:rowId xmlns:a16="http://schemas.microsoft.com/office/drawing/2014/main" val="763584869"/>
                  </a:ext>
                </a:extLst>
              </a:tr>
              <a:tr h="370840">
                <a:tc>
                  <a:txBody>
                    <a:bodyPr/>
                    <a:lstStyle/>
                    <a:p>
                      <a:r>
                        <a:rPr lang="en-AU"/>
                        <a:t>Weight gain from admission: kg</a:t>
                      </a:r>
                    </a:p>
                  </a:txBody>
                  <a:tcPr/>
                </a:tc>
                <a:tc>
                  <a:txBody>
                    <a:bodyPr/>
                    <a:lstStyle/>
                    <a:p>
                      <a:pPr algn="ctr"/>
                      <a:r>
                        <a:rPr lang="en-AU"/>
                        <a:t>-1.12 </a:t>
                      </a:r>
                      <a:r>
                        <a:rPr lang="en-AU" u="sng"/>
                        <a:t>+</a:t>
                      </a:r>
                      <a:r>
                        <a:rPr lang="en-AU"/>
                        <a:t> 7.71</a:t>
                      </a:r>
                    </a:p>
                  </a:txBody>
                  <a:tcPr/>
                </a:tc>
                <a:tc>
                  <a:txBody>
                    <a:bodyPr/>
                    <a:lstStyle/>
                    <a:p>
                      <a:pPr algn="ctr"/>
                      <a:r>
                        <a:rPr lang="en-AU"/>
                        <a:t>3.74 </a:t>
                      </a:r>
                      <a:r>
                        <a:rPr lang="en-AU" u="sng"/>
                        <a:t>+</a:t>
                      </a:r>
                      <a:r>
                        <a:rPr lang="en-AU"/>
                        <a:t> 7.70</a:t>
                      </a:r>
                    </a:p>
                  </a:txBody>
                  <a:tcPr/>
                </a:tc>
                <a:extLst>
                  <a:ext uri="{0D108BD9-81ED-4DB2-BD59-A6C34878D82A}">
                    <a16:rowId xmlns:a16="http://schemas.microsoft.com/office/drawing/2014/main" val="4091056391"/>
                  </a:ext>
                </a:extLst>
              </a:tr>
            </a:tbl>
          </a:graphicData>
        </a:graphic>
      </p:graphicFrame>
    </p:spTree>
    <p:extLst>
      <p:ext uri="{BB962C8B-B14F-4D97-AF65-F5344CB8AC3E}">
        <p14:creationId xmlns:p14="http://schemas.microsoft.com/office/powerpoint/2010/main" val="321798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0A880-DE6F-4959-99C4-7AD70250C90D}"/>
              </a:ext>
            </a:extLst>
          </p:cNvPr>
          <p:cNvSpPr>
            <a:spLocks noGrp="1"/>
          </p:cNvSpPr>
          <p:nvPr>
            <p:ph type="title"/>
          </p:nvPr>
        </p:nvSpPr>
        <p:spPr/>
        <p:txBody>
          <a:bodyPr/>
          <a:lstStyle/>
          <a:p>
            <a:r>
              <a:rPr lang="en-AU"/>
              <a:t>Physical activity of patients with serious mental illness</a:t>
            </a:r>
          </a:p>
        </p:txBody>
      </p:sp>
      <p:sp>
        <p:nvSpPr>
          <p:cNvPr id="3" name="Content Placeholder 2">
            <a:extLst>
              <a:ext uri="{FF2B5EF4-FFF2-40B4-BE49-F238E27FC236}">
                <a16:creationId xmlns:a16="http://schemas.microsoft.com/office/drawing/2014/main" id="{737B85B4-261E-4510-8E5F-C028585F5302}"/>
              </a:ext>
            </a:extLst>
          </p:cNvPr>
          <p:cNvSpPr>
            <a:spLocks noGrp="1"/>
          </p:cNvSpPr>
          <p:nvPr>
            <p:ph idx="1"/>
          </p:nvPr>
        </p:nvSpPr>
        <p:spPr>
          <a:xfrm>
            <a:off x="1033007" y="2256598"/>
            <a:ext cx="8085784" cy="3997828"/>
          </a:xfrm>
        </p:spPr>
        <p:txBody>
          <a:bodyPr>
            <a:normAutofit fontScale="92500" lnSpcReduction="10000"/>
          </a:bodyPr>
          <a:lstStyle/>
          <a:p>
            <a:pPr marL="344170" indent="-344170"/>
            <a:r>
              <a:rPr lang="en-AU" dirty="0" err="1"/>
              <a:t>Vancampfort</a:t>
            </a:r>
            <a:r>
              <a:rPr lang="en-AU" dirty="0"/>
              <a:t> et al (2017) – Meta-analysis investigating sedentary behaviour and physical activity levels and their correlates in people with severe mental illness</a:t>
            </a:r>
            <a:endParaRPr lang="en-US" dirty="0"/>
          </a:p>
          <a:p>
            <a:pPr marL="795020" lvl="1" indent="-337820"/>
            <a:r>
              <a:rPr lang="en-AU" dirty="0"/>
              <a:t>Mean amount of moderate or vigorous activity was 38.4min per day </a:t>
            </a:r>
            <a:r>
              <a:rPr lang="en-AU"/>
              <a:t>(268min/week) - significantly lower than healthy controls</a:t>
            </a:r>
            <a:endParaRPr lang="en-AU">
              <a:cs typeface="Arial"/>
            </a:endParaRPr>
          </a:p>
          <a:p>
            <a:pPr marL="795020" lvl="1" indent="-337820"/>
            <a:r>
              <a:rPr lang="en-AU" dirty="0"/>
              <a:t>Significantly less likely than matched healthy controls to meet physical activity guidelines</a:t>
            </a:r>
            <a:endParaRPr lang="en-AU" dirty="0">
              <a:cs typeface="Arial"/>
            </a:endParaRPr>
          </a:p>
          <a:p>
            <a:pPr marL="344170" indent="-344170"/>
            <a:r>
              <a:rPr lang="en-AU" dirty="0"/>
              <a:t>Bergman et al (2018)</a:t>
            </a:r>
            <a:endParaRPr lang="en-AU" dirty="0">
              <a:cs typeface="Arial"/>
            </a:endParaRPr>
          </a:p>
          <a:p>
            <a:pPr marL="795020" lvl="1" indent="-337820"/>
            <a:r>
              <a:rPr lang="en-AU" dirty="0"/>
              <a:t>Mean physical activity was 268 min/week, 1181 MET-minutes per week</a:t>
            </a:r>
            <a:endParaRPr lang="en-AU" dirty="0">
              <a:cs typeface="Arial"/>
            </a:endParaRPr>
          </a:p>
          <a:p>
            <a:pPr marL="795020" lvl="1" indent="-337820"/>
            <a:r>
              <a:rPr lang="en-AU" dirty="0"/>
              <a:t>9/25 patients did not meet the international recommendations</a:t>
            </a:r>
            <a:endParaRPr lang="en-AU" dirty="0">
              <a:cs typeface="Arial"/>
            </a:endParaRPr>
          </a:p>
          <a:p>
            <a:endParaRPr lang="en-AU"/>
          </a:p>
        </p:txBody>
      </p:sp>
      <p:pic>
        <p:nvPicPr>
          <p:cNvPr id="5" name="Picture 4">
            <a:extLst>
              <a:ext uri="{FF2B5EF4-FFF2-40B4-BE49-F238E27FC236}">
                <a16:creationId xmlns:a16="http://schemas.microsoft.com/office/drawing/2014/main" id="{D61F493A-3FC2-4857-B824-908089C8E48A}"/>
              </a:ext>
            </a:extLst>
          </p:cNvPr>
          <p:cNvPicPr>
            <a:picLocks noChangeAspect="1"/>
          </p:cNvPicPr>
          <p:nvPr/>
        </p:nvPicPr>
        <p:blipFill>
          <a:blip r:embed="rId3"/>
          <a:stretch>
            <a:fillRect/>
          </a:stretch>
        </p:blipFill>
        <p:spPr>
          <a:xfrm>
            <a:off x="8951858" y="5156875"/>
            <a:ext cx="2320596" cy="1543723"/>
          </a:xfrm>
          <a:prstGeom prst="rect">
            <a:avLst/>
          </a:prstGeom>
        </p:spPr>
      </p:pic>
    </p:spTree>
    <p:extLst>
      <p:ext uri="{BB962C8B-B14F-4D97-AF65-F5344CB8AC3E}">
        <p14:creationId xmlns:p14="http://schemas.microsoft.com/office/powerpoint/2010/main" val="3289611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2063-0F45-468C-A18F-4FFBEBAF6BAF}"/>
              </a:ext>
            </a:extLst>
          </p:cNvPr>
          <p:cNvSpPr>
            <a:spLocks noGrp="1"/>
          </p:cNvSpPr>
          <p:nvPr>
            <p:ph type="title"/>
          </p:nvPr>
        </p:nvSpPr>
        <p:spPr/>
        <p:txBody>
          <a:bodyPr/>
          <a:lstStyle/>
          <a:p>
            <a:r>
              <a:rPr lang="en-US"/>
              <a:t>Current physical activity levels of patients at The Park</a:t>
            </a:r>
            <a:endParaRPr lang="en-AU"/>
          </a:p>
        </p:txBody>
      </p:sp>
      <p:sp>
        <p:nvSpPr>
          <p:cNvPr id="3" name="Content Placeholder 2">
            <a:extLst>
              <a:ext uri="{FF2B5EF4-FFF2-40B4-BE49-F238E27FC236}">
                <a16:creationId xmlns:a16="http://schemas.microsoft.com/office/drawing/2014/main" id="{C23373A1-2F59-45A7-8C7C-69E9EE008DC9}"/>
              </a:ext>
            </a:extLst>
          </p:cNvPr>
          <p:cNvSpPr>
            <a:spLocks noGrp="1"/>
          </p:cNvSpPr>
          <p:nvPr>
            <p:ph idx="1"/>
          </p:nvPr>
        </p:nvSpPr>
        <p:spPr>
          <a:xfrm>
            <a:off x="1347746" y="996414"/>
            <a:ext cx="7796540" cy="3997828"/>
          </a:xfrm>
        </p:spPr>
        <p:txBody>
          <a:bodyPr/>
          <a:lstStyle/>
          <a:p>
            <a:r>
              <a:rPr lang="en-AU" sz="1600"/>
              <a:t>6 patients &lt; 600 MET-minutes per week</a:t>
            </a:r>
          </a:p>
          <a:p>
            <a:pPr marL="344170" indent="-344170"/>
            <a:r>
              <a:rPr lang="en-AU" sz="1600"/>
              <a:t>1 patient 600-1000 MET-minutes per week</a:t>
            </a:r>
            <a:endParaRPr lang="en-AU" sz="1600">
              <a:cs typeface="Arial"/>
            </a:endParaRPr>
          </a:p>
          <a:p>
            <a:r>
              <a:rPr lang="en-AU" sz="1600"/>
              <a:t>3 patients &gt;1000 MET-minutes per week</a:t>
            </a:r>
          </a:p>
          <a:p>
            <a:r>
              <a:rPr lang="en-AU" sz="1600"/>
              <a:t>Mean 834.7 MET-minutes per week</a:t>
            </a:r>
          </a:p>
          <a:p>
            <a:endParaRPr lang="en-AU"/>
          </a:p>
        </p:txBody>
      </p:sp>
      <p:graphicFrame>
        <p:nvGraphicFramePr>
          <p:cNvPr id="4" name="Content Placeholder 3">
            <a:extLst>
              <a:ext uri="{FF2B5EF4-FFF2-40B4-BE49-F238E27FC236}">
                <a16:creationId xmlns:a16="http://schemas.microsoft.com/office/drawing/2014/main" id="{DF39507E-EE63-4075-AEB9-BF911D9CB5F0}"/>
              </a:ext>
            </a:extLst>
          </p:cNvPr>
          <p:cNvGraphicFramePr>
            <a:graphicFrameLocks/>
          </p:cNvGraphicFramePr>
          <p:nvPr>
            <p:extLst>
              <p:ext uri="{D42A27DB-BD31-4B8C-83A1-F6EECF244321}">
                <p14:modId xmlns:p14="http://schemas.microsoft.com/office/powerpoint/2010/main" val="1934275499"/>
              </p:ext>
            </p:extLst>
          </p:nvPr>
        </p:nvGraphicFramePr>
        <p:xfrm>
          <a:off x="1433946" y="3761510"/>
          <a:ext cx="9622417" cy="2929342"/>
        </p:xfrm>
        <a:graphic>
          <a:graphicData uri="http://schemas.openxmlformats.org/drawingml/2006/table">
            <a:tbl>
              <a:tblPr>
                <a:tableStyleId>{5C22544A-7EE6-4342-B048-85BDC9FD1C3A}</a:tableStyleId>
              </a:tblPr>
              <a:tblGrid>
                <a:gridCol w="512793">
                  <a:extLst>
                    <a:ext uri="{9D8B030D-6E8A-4147-A177-3AD203B41FA5}">
                      <a16:colId xmlns:a16="http://schemas.microsoft.com/office/drawing/2014/main" val="4006064555"/>
                    </a:ext>
                  </a:extLst>
                </a:gridCol>
                <a:gridCol w="265823">
                  <a:extLst>
                    <a:ext uri="{9D8B030D-6E8A-4147-A177-3AD203B41FA5}">
                      <a16:colId xmlns:a16="http://schemas.microsoft.com/office/drawing/2014/main" val="2247892152"/>
                    </a:ext>
                  </a:extLst>
                </a:gridCol>
                <a:gridCol w="265823">
                  <a:extLst>
                    <a:ext uri="{9D8B030D-6E8A-4147-A177-3AD203B41FA5}">
                      <a16:colId xmlns:a16="http://schemas.microsoft.com/office/drawing/2014/main" val="3244853375"/>
                    </a:ext>
                  </a:extLst>
                </a:gridCol>
                <a:gridCol w="265823">
                  <a:extLst>
                    <a:ext uri="{9D8B030D-6E8A-4147-A177-3AD203B41FA5}">
                      <a16:colId xmlns:a16="http://schemas.microsoft.com/office/drawing/2014/main" val="2848915535"/>
                    </a:ext>
                  </a:extLst>
                </a:gridCol>
                <a:gridCol w="265823">
                  <a:extLst>
                    <a:ext uri="{9D8B030D-6E8A-4147-A177-3AD203B41FA5}">
                      <a16:colId xmlns:a16="http://schemas.microsoft.com/office/drawing/2014/main" val="1011969334"/>
                    </a:ext>
                  </a:extLst>
                </a:gridCol>
                <a:gridCol w="265823">
                  <a:extLst>
                    <a:ext uri="{9D8B030D-6E8A-4147-A177-3AD203B41FA5}">
                      <a16:colId xmlns:a16="http://schemas.microsoft.com/office/drawing/2014/main" val="35646184"/>
                    </a:ext>
                  </a:extLst>
                </a:gridCol>
                <a:gridCol w="265823">
                  <a:extLst>
                    <a:ext uri="{9D8B030D-6E8A-4147-A177-3AD203B41FA5}">
                      <a16:colId xmlns:a16="http://schemas.microsoft.com/office/drawing/2014/main" val="3420301469"/>
                    </a:ext>
                  </a:extLst>
                </a:gridCol>
                <a:gridCol w="399677">
                  <a:extLst>
                    <a:ext uri="{9D8B030D-6E8A-4147-A177-3AD203B41FA5}">
                      <a16:colId xmlns:a16="http://schemas.microsoft.com/office/drawing/2014/main" val="1272129673"/>
                    </a:ext>
                  </a:extLst>
                </a:gridCol>
                <a:gridCol w="399677">
                  <a:extLst>
                    <a:ext uri="{9D8B030D-6E8A-4147-A177-3AD203B41FA5}">
                      <a16:colId xmlns:a16="http://schemas.microsoft.com/office/drawing/2014/main" val="3073715035"/>
                    </a:ext>
                  </a:extLst>
                </a:gridCol>
                <a:gridCol w="399677">
                  <a:extLst>
                    <a:ext uri="{9D8B030D-6E8A-4147-A177-3AD203B41FA5}">
                      <a16:colId xmlns:a16="http://schemas.microsoft.com/office/drawing/2014/main" val="35774854"/>
                    </a:ext>
                  </a:extLst>
                </a:gridCol>
                <a:gridCol w="395907">
                  <a:extLst>
                    <a:ext uri="{9D8B030D-6E8A-4147-A177-3AD203B41FA5}">
                      <a16:colId xmlns:a16="http://schemas.microsoft.com/office/drawing/2014/main" val="3053762554"/>
                    </a:ext>
                  </a:extLst>
                </a:gridCol>
                <a:gridCol w="424185">
                  <a:extLst>
                    <a:ext uri="{9D8B030D-6E8A-4147-A177-3AD203B41FA5}">
                      <a16:colId xmlns:a16="http://schemas.microsoft.com/office/drawing/2014/main" val="3637641239"/>
                    </a:ext>
                  </a:extLst>
                </a:gridCol>
                <a:gridCol w="424185">
                  <a:extLst>
                    <a:ext uri="{9D8B030D-6E8A-4147-A177-3AD203B41FA5}">
                      <a16:colId xmlns:a16="http://schemas.microsoft.com/office/drawing/2014/main" val="1996815141"/>
                    </a:ext>
                  </a:extLst>
                </a:gridCol>
                <a:gridCol w="422301">
                  <a:extLst>
                    <a:ext uri="{9D8B030D-6E8A-4147-A177-3AD203B41FA5}">
                      <a16:colId xmlns:a16="http://schemas.microsoft.com/office/drawing/2014/main" val="2845982628"/>
                    </a:ext>
                  </a:extLst>
                </a:gridCol>
                <a:gridCol w="422301">
                  <a:extLst>
                    <a:ext uri="{9D8B030D-6E8A-4147-A177-3AD203B41FA5}">
                      <a16:colId xmlns:a16="http://schemas.microsoft.com/office/drawing/2014/main" val="4258129405"/>
                    </a:ext>
                  </a:extLst>
                </a:gridCol>
                <a:gridCol w="418529">
                  <a:extLst>
                    <a:ext uri="{9D8B030D-6E8A-4147-A177-3AD203B41FA5}">
                      <a16:colId xmlns:a16="http://schemas.microsoft.com/office/drawing/2014/main" val="2543701304"/>
                    </a:ext>
                  </a:extLst>
                </a:gridCol>
                <a:gridCol w="369514">
                  <a:extLst>
                    <a:ext uri="{9D8B030D-6E8A-4147-A177-3AD203B41FA5}">
                      <a16:colId xmlns:a16="http://schemas.microsoft.com/office/drawing/2014/main" val="845886337"/>
                    </a:ext>
                  </a:extLst>
                </a:gridCol>
                <a:gridCol w="392136">
                  <a:extLst>
                    <a:ext uri="{9D8B030D-6E8A-4147-A177-3AD203B41FA5}">
                      <a16:colId xmlns:a16="http://schemas.microsoft.com/office/drawing/2014/main" val="1468046301"/>
                    </a:ext>
                  </a:extLst>
                </a:gridCol>
                <a:gridCol w="399677">
                  <a:extLst>
                    <a:ext uri="{9D8B030D-6E8A-4147-A177-3AD203B41FA5}">
                      <a16:colId xmlns:a16="http://schemas.microsoft.com/office/drawing/2014/main" val="3199841667"/>
                    </a:ext>
                  </a:extLst>
                </a:gridCol>
                <a:gridCol w="395907">
                  <a:extLst>
                    <a:ext uri="{9D8B030D-6E8A-4147-A177-3AD203B41FA5}">
                      <a16:colId xmlns:a16="http://schemas.microsoft.com/office/drawing/2014/main" val="263506475"/>
                    </a:ext>
                  </a:extLst>
                </a:gridCol>
                <a:gridCol w="414760">
                  <a:extLst>
                    <a:ext uri="{9D8B030D-6E8A-4147-A177-3AD203B41FA5}">
                      <a16:colId xmlns:a16="http://schemas.microsoft.com/office/drawing/2014/main" val="326320704"/>
                    </a:ext>
                  </a:extLst>
                </a:gridCol>
                <a:gridCol w="412874">
                  <a:extLst>
                    <a:ext uri="{9D8B030D-6E8A-4147-A177-3AD203B41FA5}">
                      <a16:colId xmlns:a16="http://schemas.microsoft.com/office/drawing/2014/main" val="1869095132"/>
                    </a:ext>
                  </a:extLst>
                </a:gridCol>
                <a:gridCol w="305414">
                  <a:extLst>
                    <a:ext uri="{9D8B030D-6E8A-4147-A177-3AD203B41FA5}">
                      <a16:colId xmlns:a16="http://schemas.microsoft.com/office/drawing/2014/main" val="1123846806"/>
                    </a:ext>
                  </a:extLst>
                </a:gridCol>
                <a:gridCol w="377054">
                  <a:extLst>
                    <a:ext uri="{9D8B030D-6E8A-4147-A177-3AD203B41FA5}">
                      <a16:colId xmlns:a16="http://schemas.microsoft.com/office/drawing/2014/main" val="140902125"/>
                    </a:ext>
                  </a:extLst>
                </a:gridCol>
                <a:gridCol w="373283">
                  <a:extLst>
                    <a:ext uri="{9D8B030D-6E8A-4147-A177-3AD203B41FA5}">
                      <a16:colId xmlns:a16="http://schemas.microsoft.com/office/drawing/2014/main" val="33079959"/>
                    </a:ext>
                  </a:extLst>
                </a:gridCol>
                <a:gridCol w="367628">
                  <a:extLst>
                    <a:ext uri="{9D8B030D-6E8A-4147-A177-3AD203B41FA5}">
                      <a16:colId xmlns:a16="http://schemas.microsoft.com/office/drawing/2014/main" val="10760348"/>
                    </a:ext>
                  </a:extLst>
                </a:gridCol>
              </a:tblGrid>
              <a:tr h="356240">
                <a:tc rowSpan="6">
                  <a:txBody>
                    <a:bodyPr/>
                    <a:lstStyle/>
                    <a:p>
                      <a:pPr algn="ctr" fontAlgn="ctr"/>
                      <a:r>
                        <a:rPr lang="en-AU" sz="600" u="none" strike="noStrike">
                          <a:effectLst/>
                        </a:rPr>
                        <a:t>Participant ID</a:t>
                      </a:r>
                      <a:endParaRPr lang="en-AU" sz="600" b="1" i="0" u="none" strike="noStrike">
                        <a:solidFill>
                          <a:srgbClr val="000000"/>
                        </a:solidFill>
                        <a:effectLst/>
                        <a:latin typeface="Calibri" panose="020F0502020204030204" pitchFamily="34" charset="0"/>
                      </a:endParaRPr>
                    </a:p>
                  </a:txBody>
                  <a:tcPr marL="4852" marR="4852" marT="4852" marB="0" anchor="ctr"/>
                </a:tc>
                <a:tc gridSpan="7">
                  <a:txBody>
                    <a:bodyPr/>
                    <a:lstStyle/>
                    <a:p>
                      <a:pPr algn="ctr" fontAlgn="ctr"/>
                      <a:r>
                        <a:rPr lang="en-AU" sz="600" u="none" strike="noStrike">
                          <a:effectLst/>
                        </a:rPr>
                        <a:t>IPAQ-SF Responses</a:t>
                      </a:r>
                      <a:endParaRPr lang="en-AU" sz="600" b="1" i="0" u="none" strike="noStrike">
                        <a:solidFill>
                          <a:srgbClr val="000000"/>
                        </a:solidFill>
                        <a:effectLst/>
                        <a:latin typeface="Calibri" panose="020F0502020204030204" pitchFamily="34" charset="0"/>
                      </a:endParaRPr>
                    </a:p>
                  </a:txBody>
                  <a:tcPr marL="4852" marR="4852" marT="4852"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8">
                  <a:txBody>
                    <a:bodyPr/>
                    <a:lstStyle/>
                    <a:p>
                      <a:pPr algn="ctr" fontAlgn="ctr"/>
                      <a:r>
                        <a:rPr lang="en-AU" sz="600" u="none" strike="noStrike">
                          <a:effectLst/>
                        </a:rPr>
                        <a:t>IPAQ-SF Intermediary Calculations</a:t>
                      </a:r>
                      <a:endParaRPr lang="en-AU" sz="600" b="1" i="0" u="none" strike="noStrike">
                        <a:solidFill>
                          <a:srgbClr val="000000"/>
                        </a:solidFill>
                        <a:effectLst/>
                        <a:latin typeface="Calibri" panose="020F0502020204030204" pitchFamily="34" charset="0"/>
                      </a:endParaRPr>
                    </a:p>
                  </a:txBody>
                  <a:tcPr marL="4852" marR="4852" marT="4852"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10">
                  <a:txBody>
                    <a:bodyPr/>
                    <a:lstStyle/>
                    <a:p>
                      <a:pPr algn="ctr" fontAlgn="ctr"/>
                      <a:r>
                        <a:rPr lang="en-AU" sz="600" u="none" strike="noStrike">
                          <a:effectLst/>
                        </a:rPr>
                        <a:t>IPAQ-SF Final MET-Minutes and Categorical Scores</a:t>
                      </a:r>
                      <a:endParaRPr lang="en-AU" sz="600" b="1" i="0" u="none" strike="noStrike">
                        <a:solidFill>
                          <a:srgbClr val="000000"/>
                        </a:solidFill>
                        <a:effectLst/>
                        <a:latin typeface="Calibri" panose="020F0502020204030204" pitchFamily="34" charset="0"/>
                      </a:endParaRPr>
                    </a:p>
                  </a:txBody>
                  <a:tcPr marL="4852" marR="4852" marT="4852"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780370721"/>
                  </a:ext>
                </a:extLst>
              </a:tr>
              <a:tr h="156535">
                <a:tc vMerge="1">
                  <a:txBody>
                    <a:bodyPr/>
                    <a:lstStyle/>
                    <a:p>
                      <a:endParaRPr lang="en-AU"/>
                    </a:p>
                  </a:txBody>
                  <a:tcPr/>
                </a:tc>
                <a:tc rowSpan="3" gridSpan="2">
                  <a:txBody>
                    <a:bodyPr/>
                    <a:lstStyle/>
                    <a:p>
                      <a:pPr algn="ctr" fontAlgn="ctr"/>
                      <a:r>
                        <a:rPr lang="en-AU" sz="500" u="none" strike="noStrike">
                          <a:effectLst/>
                        </a:rPr>
                        <a:t>Vigorous Activity</a:t>
                      </a:r>
                      <a:endParaRPr lang="en-AU" sz="500" b="1" i="0" u="none" strike="noStrike">
                        <a:solidFill>
                          <a:srgbClr val="000000"/>
                        </a:solidFill>
                        <a:effectLst/>
                        <a:latin typeface="Calibri" panose="020F0502020204030204" pitchFamily="34" charset="0"/>
                      </a:endParaRPr>
                    </a:p>
                  </a:txBody>
                  <a:tcPr marL="4852" marR="4852" marT="4852" marB="0" anchor="ctr"/>
                </a:tc>
                <a:tc rowSpan="3" hMerge="1">
                  <a:txBody>
                    <a:bodyPr/>
                    <a:lstStyle/>
                    <a:p>
                      <a:endParaRPr lang="en-AU"/>
                    </a:p>
                  </a:txBody>
                  <a:tcPr/>
                </a:tc>
                <a:tc rowSpan="3" gridSpan="2">
                  <a:txBody>
                    <a:bodyPr/>
                    <a:lstStyle/>
                    <a:p>
                      <a:pPr algn="ctr" fontAlgn="ctr"/>
                      <a:r>
                        <a:rPr lang="en-AU" sz="500" u="none" strike="noStrike">
                          <a:effectLst/>
                        </a:rPr>
                        <a:t>Moderate Activity</a:t>
                      </a:r>
                      <a:endParaRPr lang="en-AU" sz="500" b="1" i="0" u="none" strike="noStrike">
                        <a:solidFill>
                          <a:srgbClr val="000000"/>
                        </a:solidFill>
                        <a:effectLst/>
                        <a:latin typeface="Calibri" panose="020F0502020204030204" pitchFamily="34" charset="0"/>
                      </a:endParaRPr>
                    </a:p>
                  </a:txBody>
                  <a:tcPr marL="4852" marR="4852" marT="4852" marB="0" anchor="ctr"/>
                </a:tc>
                <a:tc rowSpan="3" hMerge="1">
                  <a:txBody>
                    <a:bodyPr/>
                    <a:lstStyle/>
                    <a:p>
                      <a:endParaRPr lang="en-AU"/>
                    </a:p>
                  </a:txBody>
                  <a:tcPr/>
                </a:tc>
                <a:tc rowSpan="3" gridSpan="2">
                  <a:txBody>
                    <a:bodyPr/>
                    <a:lstStyle/>
                    <a:p>
                      <a:pPr algn="ctr" fontAlgn="ctr"/>
                      <a:r>
                        <a:rPr lang="en-AU" sz="500" u="none" strike="noStrike">
                          <a:effectLst/>
                        </a:rPr>
                        <a:t>Walking Activity</a:t>
                      </a:r>
                      <a:endParaRPr lang="en-AU" sz="500" b="1" i="0" u="none" strike="noStrike">
                        <a:solidFill>
                          <a:srgbClr val="000000"/>
                        </a:solidFill>
                        <a:effectLst/>
                        <a:latin typeface="Calibri" panose="020F0502020204030204" pitchFamily="34" charset="0"/>
                      </a:endParaRPr>
                    </a:p>
                  </a:txBody>
                  <a:tcPr marL="4852" marR="4852" marT="4852" marB="0" anchor="ctr"/>
                </a:tc>
                <a:tc rowSpan="3" hMerge="1">
                  <a:txBody>
                    <a:bodyPr/>
                    <a:lstStyle/>
                    <a:p>
                      <a:endParaRPr lang="en-AU"/>
                    </a:p>
                  </a:txBody>
                  <a:tcPr/>
                </a:tc>
                <a:tc rowSpan="3">
                  <a:txBody>
                    <a:bodyPr/>
                    <a:lstStyle/>
                    <a:p>
                      <a:pPr algn="ctr" fontAlgn="ctr"/>
                      <a:r>
                        <a:rPr lang="en-AU" sz="500" u="none" strike="noStrike">
                          <a:effectLst/>
                        </a:rPr>
                        <a:t>Sitting</a:t>
                      </a:r>
                      <a:endParaRPr lang="en-AU" sz="500" b="1" i="0" u="none" strike="noStrike">
                        <a:solidFill>
                          <a:srgbClr val="000000"/>
                        </a:solidFill>
                        <a:effectLst/>
                        <a:latin typeface="Calibri" panose="020F0502020204030204" pitchFamily="34" charset="0"/>
                      </a:endParaRPr>
                    </a:p>
                  </a:txBody>
                  <a:tcPr marL="4852" marR="4852" marT="4852" marB="0" anchor="ctr"/>
                </a:tc>
                <a:tc rowSpan="3">
                  <a:txBody>
                    <a:bodyPr/>
                    <a:lstStyle/>
                    <a:p>
                      <a:pPr algn="ctr" fontAlgn="ctr"/>
                      <a:r>
                        <a:rPr lang="en-AU" sz="500" u="none" strike="noStrike">
                          <a:effectLst/>
                        </a:rPr>
                        <a:t>Vigorous (min/d)</a:t>
                      </a:r>
                      <a:endParaRPr lang="en-AU" sz="500" b="1" i="0" u="none" strike="noStrike">
                        <a:solidFill>
                          <a:srgbClr val="000000"/>
                        </a:solidFill>
                        <a:effectLst/>
                        <a:latin typeface="Calibri" panose="020F0502020204030204" pitchFamily="34" charset="0"/>
                      </a:endParaRPr>
                    </a:p>
                  </a:txBody>
                  <a:tcPr marL="4852" marR="4852" marT="4852" marB="0" anchor="ctr"/>
                </a:tc>
                <a:tc rowSpan="3">
                  <a:txBody>
                    <a:bodyPr/>
                    <a:lstStyle/>
                    <a:p>
                      <a:pPr algn="ctr" fontAlgn="ctr"/>
                      <a:r>
                        <a:rPr lang="en-AU" sz="500" u="none" strike="noStrike">
                          <a:effectLst/>
                        </a:rPr>
                        <a:t>Moderate (min/d)</a:t>
                      </a:r>
                      <a:endParaRPr lang="en-AU" sz="500" b="1" i="0" u="none" strike="noStrike">
                        <a:solidFill>
                          <a:srgbClr val="000000"/>
                        </a:solidFill>
                        <a:effectLst/>
                        <a:latin typeface="Calibri" panose="020F0502020204030204" pitchFamily="34" charset="0"/>
                      </a:endParaRPr>
                    </a:p>
                  </a:txBody>
                  <a:tcPr marL="4852" marR="4852" marT="4852" marB="0" anchor="ctr"/>
                </a:tc>
                <a:tc rowSpan="3">
                  <a:txBody>
                    <a:bodyPr/>
                    <a:lstStyle/>
                    <a:p>
                      <a:pPr algn="ctr" fontAlgn="ctr"/>
                      <a:r>
                        <a:rPr lang="en-AU" sz="500" u="none" strike="noStrike">
                          <a:effectLst/>
                        </a:rPr>
                        <a:t>Walking (min/d)</a:t>
                      </a:r>
                      <a:endParaRPr lang="en-AU" sz="500" b="1" i="0" u="none" strike="noStrike">
                        <a:solidFill>
                          <a:srgbClr val="000000"/>
                        </a:solidFill>
                        <a:effectLst/>
                        <a:latin typeface="Calibri" panose="020F0502020204030204" pitchFamily="34" charset="0"/>
                      </a:endParaRPr>
                    </a:p>
                  </a:txBody>
                  <a:tcPr marL="4852" marR="4852" marT="4852" marB="0" anchor="ctr"/>
                </a:tc>
                <a:tc gridSpan="5">
                  <a:txBody>
                    <a:bodyPr/>
                    <a:lstStyle/>
                    <a:p>
                      <a:pPr algn="ctr" fontAlgn="ctr"/>
                      <a:r>
                        <a:rPr lang="en-AU" sz="500" u="none" strike="noStrike">
                          <a:effectLst/>
                        </a:rPr>
                        <a:t>Categorical Score Criteria</a:t>
                      </a:r>
                      <a:endParaRPr lang="en-AU" sz="500" b="1" i="0" u="none" strike="noStrike">
                        <a:solidFill>
                          <a:srgbClr val="000000"/>
                        </a:solidFill>
                        <a:effectLst/>
                        <a:latin typeface="Calibri" panose="020F0502020204030204" pitchFamily="34" charset="0"/>
                      </a:endParaRPr>
                    </a:p>
                  </a:txBody>
                  <a:tcPr marL="4852" marR="4852" marT="4852"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rowSpan="3" gridSpan="2">
                  <a:txBody>
                    <a:bodyPr/>
                    <a:lstStyle/>
                    <a:p>
                      <a:pPr algn="ctr" fontAlgn="ctr"/>
                      <a:r>
                        <a:rPr lang="en-AU" sz="500" u="none" strike="noStrike">
                          <a:effectLst/>
                        </a:rPr>
                        <a:t>TOTAL DAYS OF ACTIVITY</a:t>
                      </a:r>
                      <a:endParaRPr lang="en-AU" sz="500" b="1" i="0" u="none" strike="noStrike">
                        <a:solidFill>
                          <a:srgbClr val="000000"/>
                        </a:solidFill>
                        <a:effectLst/>
                        <a:latin typeface="Calibri" panose="020F0502020204030204" pitchFamily="34" charset="0"/>
                      </a:endParaRPr>
                    </a:p>
                  </a:txBody>
                  <a:tcPr marL="4852" marR="4852" marT="4852" marB="0" anchor="ctr"/>
                </a:tc>
                <a:tc rowSpan="3" hMerge="1">
                  <a:txBody>
                    <a:bodyPr/>
                    <a:lstStyle/>
                    <a:p>
                      <a:endParaRPr lang="en-AU"/>
                    </a:p>
                  </a:txBody>
                  <a:tcPr/>
                </a:tc>
                <a:tc rowSpan="3" gridSpan="2">
                  <a:txBody>
                    <a:bodyPr/>
                    <a:lstStyle/>
                    <a:p>
                      <a:pPr algn="ctr" fontAlgn="ctr"/>
                      <a:r>
                        <a:rPr lang="en-AU" sz="500" u="none" strike="noStrike">
                          <a:effectLst/>
                        </a:rPr>
                        <a:t>TOTAL ACTIVITY (min/wk)</a:t>
                      </a:r>
                      <a:endParaRPr lang="en-AU" sz="500" b="1" i="0" u="none" strike="noStrike">
                        <a:solidFill>
                          <a:srgbClr val="000000"/>
                        </a:solidFill>
                        <a:effectLst/>
                        <a:latin typeface="Calibri" panose="020F0502020204030204" pitchFamily="34" charset="0"/>
                      </a:endParaRPr>
                    </a:p>
                  </a:txBody>
                  <a:tcPr marL="4852" marR="4852" marT="4852" marB="0" anchor="ctr"/>
                </a:tc>
                <a:tc rowSpan="3" hMerge="1">
                  <a:txBody>
                    <a:bodyPr/>
                    <a:lstStyle/>
                    <a:p>
                      <a:endParaRPr lang="en-AU"/>
                    </a:p>
                  </a:txBody>
                  <a:tcPr/>
                </a:tc>
                <a:tc rowSpan="3" gridSpan="4">
                  <a:txBody>
                    <a:bodyPr/>
                    <a:lstStyle/>
                    <a:p>
                      <a:pPr algn="ctr" fontAlgn="ctr"/>
                      <a:r>
                        <a:rPr lang="en-AU" sz="500" u="none" strike="noStrike">
                          <a:effectLst/>
                        </a:rPr>
                        <a:t>MET-MINUTES PER WEEK</a:t>
                      </a:r>
                      <a:endParaRPr lang="en-AU" sz="500" b="1" i="0" u="none" strike="noStrike">
                        <a:solidFill>
                          <a:srgbClr val="000000"/>
                        </a:solidFill>
                        <a:effectLst/>
                        <a:latin typeface="Calibri" panose="020F0502020204030204" pitchFamily="34" charset="0"/>
                      </a:endParaRPr>
                    </a:p>
                  </a:txBody>
                  <a:tcPr marL="4852" marR="4852" marT="4852" marB="0" anchor="ctr"/>
                </a:tc>
                <a:tc rowSpan="3" hMerge="1">
                  <a:txBody>
                    <a:bodyPr/>
                    <a:lstStyle/>
                    <a:p>
                      <a:endParaRPr lang="en-AU"/>
                    </a:p>
                  </a:txBody>
                  <a:tcPr/>
                </a:tc>
                <a:tc rowSpan="3" hMerge="1">
                  <a:txBody>
                    <a:bodyPr/>
                    <a:lstStyle/>
                    <a:p>
                      <a:endParaRPr lang="en-AU"/>
                    </a:p>
                  </a:txBody>
                  <a:tcPr/>
                </a:tc>
                <a:tc rowSpan="3" hMerge="1">
                  <a:txBody>
                    <a:bodyPr/>
                    <a:lstStyle/>
                    <a:p>
                      <a:endParaRPr lang="en-AU"/>
                    </a:p>
                  </a:txBody>
                  <a:tcPr/>
                </a:tc>
                <a:tc rowSpan="3" gridSpan="2">
                  <a:txBody>
                    <a:bodyPr/>
                    <a:lstStyle/>
                    <a:p>
                      <a:pPr algn="ctr" fontAlgn="ctr"/>
                      <a:r>
                        <a:rPr lang="en-AU" sz="500" u="none" strike="noStrike">
                          <a:effectLst/>
                        </a:rPr>
                        <a:t>PHYSICAL ACTIVITY CATEGORY</a:t>
                      </a:r>
                      <a:endParaRPr lang="en-AU" sz="500" b="1" i="0" u="none" strike="noStrike">
                        <a:solidFill>
                          <a:srgbClr val="000000"/>
                        </a:solidFill>
                        <a:effectLst/>
                        <a:latin typeface="Calibri" panose="020F0502020204030204" pitchFamily="34" charset="0"/>
                      </a:endParaRPr>
                    </a:p>
                  </a:txBody>
                  <a:tcPr marL="4852" marR="4852" marT="4852" marB="0" anchor="ctr"/>
                </a:tc>
                <a:tc rowSpan="3" hMerge="1">
                  <a:txBody>
                    <a:bodyPr/>
                    <a:lstStyle/>
                    <a:p>
                      <a:endParaRPr lang="en-AU"/>
                    </a:p>
                  </a:txBody>
                  <a:tcPr/>
                </a:tc>
                <a:extLst>
                  <a:ext uri="{0D108BD9-81ED-4DB2-BD59-A6C34878D82A}">
                    <a16:rowId xmlns:a16="http://schemas.microsoft.com/office/drawing/2014/main" val="3675638253"/>
                  </a:ext>
                </a:extLst>
              </a:tr>
              <a:tr h="156535">
                <a:tc vMerge="1">
                  <a:txBody>
                    <a:bodyPr/>
                    <a:lstStyle/>
                    <a:p>
                      <a:endParaRPr lang="en-AU"/>
                    </a:p>
                  </a:txBody>
                  <a:tcPr/>
                </a:tc>
                <a:tc gridSpan="2" vMerge="1">
                  <a:txBody>
                    <a:bodyPr/>
                    <a:lstStyle/>
                    <a:p>
                      <a:endParaRPr lang="en-AU"/>
                    </a:p>
                  </a:txBody>
                  <a:tcPr/>
                </a:tc>
                <a:tc hMerge="1" vMerge="1">
                  <a:txBody>
                    <a:bodyPr/>
                    <a:lstStyle/>
                    <a:p>
                      <a:endParaRPr lang="en-AU"/>
                    </a:p>
                  </a:txBody>
                  <a:tcPr/>
                </a:tc>
                <a:tc gridSpan="2" vMerge="1">
                  <a:txBody>
                    <a:bodyPr/>
                    <a:lstStyle/>
                    <a:p>
                      <a:endParaRPr lang="en-AU"/>
                    </a:p>
                  </a:txBody>
                  <a:tcPr/>
                </a:tc>
                <a:tc hMerge="1" vMerge="1">
                  <a:txBody>
                    <a:bodyPr/>
                    <a:lstStyle/>
                    <a:p>
                      <a:endParaRPr lang="en-AU"/>
                    </a:p>
                  </a:txBody>
                  <a:tcPr/>
                </a:tc>
                <a:tc gridSpan="2" vMerge="1">
                  <a:txBody>
                    <a:bodyPr/>
                    <a:lstStyle/>
                    <a:p>
                      <a:endParaRPr lang="en-AU"/>
                    </a:p>
                  </a:txBody>
                  <a:tcPr/>
                </a:tc>
                <a:tc hMerge="1"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gridSpan="2">
                  <a:txBody>
                    <a:bodyPr/>
                    <a:lstStyle/>
                    <a:p>
                      <a:pPr algn="ctr" fontAlgn="ctr"/>
                      <a:r>
                        <a:rPr lang="en-AU" sz="500" u="none" strike="noStrike">
                          <a:effectLst/>
                        </a:rPr>
                        <a:t>High Activity Criteria</a:t>
                      </a:r>
                      <a:endParaRPr lang="en-AU" sz="500" b="1" i="0" u="none" strike="noStrike">
                        <a:solidFill>
                          <a:srgbClr val="000000"/>
                        </a:solidFill>
                        <a:effectLst/>
                        <a:latin typeface="Calibri" panose="020F0502020204030204" pitchFamily="34" charset="0"/>
                      </a:endParaRPr>
                    </a:p>
                  </a:txBody>
                  <a:tcPr marL="4852" marR="4852" marT="4852" marB="0" anchor="ctr"/>
                </a:tc>
                <a:tc hMerge="1">
                  <a:txBody>
                    <a:bodyPr/>
                    <a:lstStyle/>
                    <a:p>
                      <a:endParaRPr lang="en-AU"/>
                    </a:p>
                  </a:txBody>
                  <a:tcPr/>
                </a:tc>
                <a:tc gridSpan="3">
                  <a:txBody>
                    <a:bodyPr/>
                    <a:lstStyle/>
                    <a:p>
                      <a:pPr algn="ctr" fontAlgn="ctr"/>
                      <a:r>
                        <a:rPr lang="en-AU" sz="500" u="none" strike="noStrike">
                          <a:effectLst/>
                        </a:rPr>
                        <a:t>Moderate Activity Criteria</a:t>
                      </a:r>
                      <a:endParaRPr lang="en-AU" sz="500" b="1" i="0" u="none" strike="noStrike">
                        <a:solidFill>
                          <a:srgbClr val="000000"/>
                        </a:solidFill>
                        <a:effectLst/>
                        <a:latin typeface="Calibri" panose="020F0502020204030204" pitchFamily="34" charset="0"/>
                      </a:endParaRPr>
                    </a:p>
                  </a:txBody>
                  <a:tcPr marL="4852" marR="4852" marT="4852" marB="0" anchor="ctr"/>
                </a:tc>
                <a:tc hMerge="1">
                  <a:txBody>
                    <a:bodyPr/>
                    <a:lstStyle/>
                    <a:p>
                      <a:endParaRPr lang="en-AU"/>
                    </a:p>
                  </a:txBody>
                  <a:tcPr/>
                </a:tc>
                <a:tc hMerge="1">
                  <a:txBody>
                    <a:bodyPr/>
                    <a:lstStyle/>
                    <a:p>
                      <a:endParaRPr lang="en-AU"/>
                    </a:p>
                  </a:txBody>
                  <a:tcPr/>
                </a:tc>
                <a:tc gridSpan="2" vMerge="1">
                  <a:txBody>
                    <a:bodyPr/>
                    <a:lstStyle/>
                    <a:p>
                      <a:endParaRPr lang="en-AU"/>
                    </a:p>
                  </a:txBody>
                  <a:tcPr/>
                </a:tc>
                <a:tc hMerge="1" vMerge="1">
                  <a:txBody>
                    <a:bodyPr/>
                    <a:lstStyle/>
                    <a:p>
                      <a:endParaRPr lang="en-AU"/>
                    </a:p>
                  </a:txBody>
                  <a:tcPr/>
                </a:tc>
                <a:tc gridSpan="2" vMerge="1">
                  <a:txBody>
                    <a:bodyPr/>
                    <a:lstStyle/>
                    <a:p>
                      <a:endParaRPr lang="en-AU"/>
                    </a:p>
                  </a:txBody>
                  <a:tcPr/>
                </a:tc>
                <a:tc hMerge="1" vMerge="1">
                  <a:txBody>
                    <a:bodyPr/>
                    <a:lstStyle/>
                    <a:p>
                      <a:endParaRPr lang="en-AU"/>
                    </a:p>
                  </a:txBody>
                  <a:tcPr/>
                </a:tc>
                <a:tc gridSpan="4"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gridSpan="2"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3281253310"/>
                  </a:ext>
                </a:extLst>
              </a:tr>
              <a:tr h="129928">
                <a:tc vMerge="1">
                  <a:txBody>
                    <a:bodyPr/>
                    <a:lstStyle/>
                    <a:p>
                      <a:endParaRPr lang="en-AU"/>
                    </a:p>
                  </a:txBody>
                  <a:tcPr/>
                </a:tc>
                <a:tc gridSpan="2" vMerge="1">
                  <a:txBody>
                    <a:bodyPr/>
                    <a:lstStyle/>
                    <a:p>
                      <a:endParaRPr lang="en-AU"/>
                    </a:p>
                  </a:txBody>
                  <a:tcPr/>
                </a:tc>
                <a:tc hMerge="1" vMerge="1">
                  <a:txBody>
                    <a:bodyPr/>
                    <a:lstStyle/>
                    <a:p>
                      <a:endParaRPr lang="en-AU"/>
                    </a:p>
                  </a:txBody>
                  <a:tcPr/>
                </a:tc>
                <a:tc gridSpan="2" vMerge="1">
                  <a:txBody>
                    <a:bodyPr/>
                    <a:lstStyle/>
                    <a:p>
                      <a:endParaRPr lang="en-AU"/>
                    </a:p>
                  </a:txBody>
                  <a:tcPr/>
                </a:tc>
                <a:tc hMerge="1" vMerge="1">
                  <a:txBody>
                    <a:bodyPr/>
                    <a:lstStyle/>
                    <a:p>
                      <a:endParaRPr lang="en-AU"/>
                    </a:p>
                  </a:txBody>
                  <a:tcPr/>
                </a:tc>
                <a:tc gridSpan="2" vMerge="1">
                  <a:txBody>
                    <a:bodyPr/>
                    <a:lstStyle/>
                    <a:p>
                      <a:endParaRPr lang="en-AU"/>
                    </a:p>
                  </a:txBody>
                  <a:tcPr/>
                </a:tc>
                <a:tc hMerge="1"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rowSpan="3">
                  <a:txBody>
                    <a:bodyPr/>
                    <a:lstStyle/>
                    <a:p>
                      <a:pPr algn="ctr" fontAlgn="b"/>
                      <a:r>
                        <a:rPr lang="en-AU" sz="500" u="none" strike="noStrike">
                          <a:effectLst/>
                        </a:rPr>
                        <a:t>≥3 Days Vig (≥1500 MET-min/wk)</a:t>
                      </a:r>
                      <a:endParaRPr lang="en-AU" sz="500" b="1" i="0" u="none" strike="noStrike">
                        <a:solidFill>
                          <a:srgbClr val="000000"/>
                        </a:solidFill>
                        <a:effectLst/>
                        <a:latin typeface="Calibri" panose="020F0502020204030204" pitchFamily="34" charset="0"/>
                      </a:endParaRPr>
                    </a:p>
                  </a:txBody>
                  <a:tcPr marL="4852" marR="4852" marT="4852" marB="0" anchor="b"/>
                </a:tc>
                <a:tc rowSpan="3">
                  <a:txBody>
                    <a:bodyPr/>
                    <a:lstStyle/>
                    <a:p>
                      <a:pPr algn="ctr" fontAlgn="b"/>
                      <a:r>
                        <a:rPr lang="en-AU" sz="500" u="none" strike="noStrike">
                          <a:effectLst/>
                        </a:rPr>
                        <a:t>≥7 Days Any (≥3000 MET-min/wk)</a:t>
                      </a:r>
                      <a:endParaRPr lang="en-AU" sz="500" b="1" i="0" u="none" strike="noStrike">
                        <a:solidFill>
                          <a:srgbClr val="000000"/>
                        </a:solidFill>
                        <a:effectLst/>
                        <a:latin typeface="Calibri" panose="020F0502020204030204" pitchFamily="34" charset="0"/>
                      </a:endParaRPr>
                    </a:p>
                  </a:txBody>
                  <a:tcPr marL="4852" marR="4852" marT="4852" marB="0" anchor="b"/>
                </a:tc>
                <a:tc rowSpan="3">
                  <a:txBody>
                    <a:bodyPr/>
                    <a:lstStyle/>
                    <a:p>
                      <a:pPr algn="ctr" fontAlgn="b"/>
                      <a:r>
                        <a:rPr lang="da-DK" sz="500" u="none" strike="noStrike">
                          <a:effectLst/>
                        </a:rPr>
                        <a:t>≥3 Days Vig (≥20 min/d)</a:t>
                      </a:r>
                      <a:endParaRPr lang="da-DK" sz="500" b="1" i="0" u="none" strike="noStrike">
                        <a:solidFill>
                          <a:srgbClr val="000000"/>
                        </a:solidFill>
                        <a:effectLst/>
                        <a:latin typeface="Calibri" panose="020F0502020204030204" pitchFamily="34" charset="0"/>
                      </a:endParaRPr>
                    </a:p>
                  </a:txBody>
                  <a:tcPr marL="4852" marR="4852" marT="4852" marB="0" anchor="b"/>
                </a:tc>
                <a:tc rowSpan="3">
                  <a:txBody>
                    <a:bodyPr/>
                    <a:lstStyle/>
                    <a:p>
                      <a:pPr algn="ctr" fontAlgn="b"/>
                      <a:r>
                        <a:rPr lang="en-AU" sz="500" u="none" strike="noStrike">
                          <a:effectLst/>
                        </a:rPr>
                        <a:t>≥5 Days Mod/Walk (≥30 min/d)</a:t>
                      </a:r>
                      <a:endParaRPr lang="en-AU" sz="500" b="1" i="0" u="none" strike="noStrike">
                        <a:solidFill>
                          <a:srgbClr val="000000"/>
                        </a:solidFill>
                        <a:effectLst/>
                        <a:latin typeface="Calibri" panose="020F0502020204030204" pitchFamily="34" charset="0"/>
                      </a:endParaRPr>
                    </a:p>
                  </a:txBody>
                  <a:tcPr marL="4852" marR="4852" marT="4852" marB="0" anchor="b"/>
                </a:tc>
                <a:tc rowSpan="3">
                  <a:txBody>
                    <a:bodyPr/>
                    <a:lstStyle/>
                    <a:p>
                      <a:pPr algn="ctr" fontAlgn="b"/>
                      <a:r>
                        <a:rPr lang="en-AU" sz="500" u="none" strike="noStrike">
                          <a:effectLst/>
                        </a:rPr>
                        <a:t>≥5 Days Any (≥600 MET-min/wk)</a:t>
                      </a:r>
                      <a:endParaRPr lang="en-AU" sz="500" b="1" i="0" u="none" strike="noStrike">
                        <a:solidFill>
                          <a:srgbClr val="000000"/>
                        </a:solidFill>
                        <a:effectLst/>
                        <a:latin typeface="Calibri" panose="020F0502020204030204" pitchFamily="34" charset="0"/>
                      </a:endParaRPr>
                    </a:p>
                  </a:txBody>
                  <a:tcPr marL="4852" marR="4852" marT="4852" marB="0" anchor="b"/>
                </a:tc>
                <a:tc gridSpan="2" vMerge="1">
                  <a:txBody>
                    <a:bodyPr/>
                    <a:lstStyle/>
                    <a:p>
                      <a:endParaRPr lang="en-AU"/>
                    </a:p>
                  </a:txBody>
                  <a:tcPr/>
                </a:tc>
                <a:tc hMerge="1" vMerge="1">
                  <a:txBody>
                    <a:bodyPr/>
                    <a:lstStyle/>
                    <a:p>
                      <a:endParaRPr lang="en-AU"/>
                    </a:p>
                  </a:txBody>
                  <a:tcPr/>
                </a:tc>
                <a:tc gridSpan="2" vMerge="1">
                  <a:txBody>
                    <a:bodyPr/>
                    <a:lstStyle/>
                    <a:p>
                      <a:endParaRPr lang="en-AU"/>
                    </a:p>
                  </a:txBody>
                  <a:tcPr/>
                </a:tc>
                <a:tc hMerge="1" vMerge="1">
                  <a:txBody>
                    <a:bodyPr/>
                    <a:lstStyle/>
                    <a:p>
                      <a:endParaRPr lang="en-AU"/>
                    </a:p>
                  </a:txBody>
                  <a:tcPr/>
                </a:tc>
                <a:tc gridSpan="4"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gridSpan="2"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1809341827"/>
                  </a:ext>
                </a:extLst>
              </a:tr>
              <a:tr h="156535">
                <a:tc vMerge="1">
                  <a:txBody>
                    <a:bodyPr/>
                    <a:lstStyle/>
                    <a:p>
                      <a:endParaRPr lang="en-AU"/>
                    </a:p>
                  </a:txBody>
                  <a:tcPr/>
                </a:tc>
                <a:tc>
                  <a:txBody>
                    <a:bodyPr/>
                    <a:lstStyle/>
                    <a:p>
                      <a:pPr algn="ctr" fontAlgn="b"/>
                      <a:r>
                        <a:rPr lang="en-AU" sz="500" u="none" strike="noStrike">
                          <a:effectLst/>
                        </a:rPr>
                        <a:t>Days</a:t>
                      </a:r>
                      <a:endParaRPr lang="en-AU" sz="500" b="1"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AU" sz="500" u="none" strike="noStrike">
                          <a:effectLst/>
                        </a:rPr>
                        <a:t>Min</a:t>
                      </a:r>
                      <a:endParaRPr lang="en-AU" sz="500" b="1"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AU" sz="500" u="none" strike="noStrike">
                          <a:effectLst/>
                        </a:rPr>
                        <a:t>Days</a:t>
                      </a:r>
                      <a:endParaRPr lang="en-AU" sz="500" b="1"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AU" sz="500" u="none" strike="noStrike">
                          <a:effectLst/>
                        </a:rPr>
                        <a:t>Min</a:t>
                      </a:r>
                      <a:endParaRPr lang="en-AU" sz="500" b="1"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AU" sz="500" u="none" strike="noStrike">
                          <a:effectLst/>
                        </a:rPr>
                        <a:t>Days</a:t>
                      </a:r>
                      <a:endParaRPr lang="en-AU" sz="500" b="1"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AU" sz="500" u="none" strike="noStrike">
                          <a:effectLst/>
                        </a:rPr>
                        <a:t>Min</a:t>
                      </a:r>
                      <a:endParaRPr lang="en-AU" sz="500" b="1"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AU" sz="500" u="none" strike="noStrike">
                          <a:effectLst/>
                        </a:rPr>
                        <a:t>Hours</a:t>
                      </a:r>
                      <a:endParaRPr lang="en-AU" sz="500" b="1" i="0" u="none" strike="noStrike">
                        <a:solidFill>
                          <a:srgbClr val="000000"/>
                        </a:solidFill>
                        <a:effectLst/>
                        <a:latin typeface="Calibri" panose="020F0502020204030204" pitchFamily="34" charset="0"/>
                      </a:endParaRPr>
                    </a:p>
                  </a:txBody>
                  <a:tcPr marL="4852" marR="4852" marT="4852" marB="0" anchor="b"/>
                </a:tc>
                <a:tc rowSpan="2">
                  <a:txBody>
                    <a:bodyPr/>
                    <a:lstStyle/>
                    <a:p>
                      <a:pPr algn="ctr" fontAlgn="b"/>
                      <a:r>
                        <a:rPr lang="en-AU" sz="500" u="none" strike="noStrike">
                          <a:effectLst/>
                        </a:rPr>
                        <a:t>(Q2 Truncated)</a:t>
                      </a:r>
                      <a:endParaRPr lang="en-AU" sz="500" b="1" i="0" u="none" strike="noStrike">
                        <a:solidFill>
                          <a:srgbClr val="000000"/>
                        </a:solidFill>
                        <a:effectLst/>
                        <a:latin typeface="Calibri" panose="020F0502020204030204" pitchFamily="34" charset="0"/>
                      </a:endParaRPr>
                    </a:p>
                  </a:txBody>
                  <a:tcPr marL="4852" marR="4852" marT="4852" marB="0" anchor="b"/>
                </a:tc>
                <a:tc rowSpan="2">
                  <a:txBody>
                    <a:bodyPr/>
                    <a:lstStyle/>
                    <a:p>
                      <a:pPr algn="ctr" fontAlgn="b"/>
                      <a:r>
                        <a:rPr lang="en-AU" sz="500" u="none" strike="noStrike">
                          <a:effectLst/>
                        </a:rPr>
                        <a:t>(Q4 Truncated)</a:t>
                      </a:r>
                      <a:endParaRPr lang="en-AU" sz="500" b="1" i="0" u="none" strike="noStrike">
                        <a:solidFill>
                          <a:srgbClr val="000000"/>
                        </a:solidFill>
                        <a:effectLst/>
                        <a:latin typeface="Calibri" panose="020F0502020204030204" pitchFamily="34" charset="0"/>
                      </a:endParaRPr>
                    </a:p>
                  </a:txBody>
                  <a:tcPr marL="4852" marR="4852" marT="4852" marB="0" anchor="b"/>
                </a:tc>
                <a:tc rowSpan="2">
                  <a:txBody>
                    <a:bodyPr/>
                    <a:lstStyle/>
                    <a:p>
                      <a:pPr algn="ctr" fontAlgn="b"/>
                      <a:r>
                        <a:rPr lang="en-AU" sz="500" u="none" strike="noStrike">
                          <a:effectLst/>
                        </a:rPr>
                        <a:t>(Q6 Truncated)</a:t>
                      </a:r>
                      <a:endParaRPr lang="en-AU" sz="500" b="1" i="0" u="none" strike="noStrike">
                        <a:solidFill>
                          <a:srgbClr val="000000"/>
                        </a:solidFill>
                        <a:effectLst/>
                        <a:latin typeface="Calibri" panose="020F0502020204030204" pitchFamily="34" charset="0"/>
                      </a:endParaRPr>
                    </a:p>
                  </a:txBody>
                  <a:tcPr marL="4852" marR="4852" marT="4852" marB="0" anchor="b"/>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rowSpan="2">
                  <a:txBody>
                    <a:bodyPr/>
                    <a:lstStyle/>
                    <a:p>
                      <a:pPr algn="ctr" fontAlgn="b"/>
                      <a:r>
                        <a:rPr lang="en-AU" sz="500" u="none" strike="noStrike">
                          <a:effectLst/>
                        </a:rPr>
                        <a:t>Days</a:t>
                      </a:r>
                      <a:endParaRPr lang="en-AU" sz="500" b="1" i="0" u="none" strike="noStrike">
                        <a:solidFill>
                          <a:srgbClr val="000000"/>
                        </a:solidFill>
                        <a:effectLst/>
                        <a:latin typeface="Calibri" panose="020F0502020204030204" pitchFamily="34" charset="0"/>
                      </a:endParaRPr>
                    </a:p>
                  </a:txBody>
                  <a:tcPr marL="4852" marR="4852" marT="4852" marB="0" anchor="b"/>
                </a:tc>
                <a:tc rowSpan="2">
                  <a:txBody>
                    <a:bodyPr/>
                    <a:lstStyle/>
                    <a:p>
                      <a:pPr algn="ctr" fontAlgn="b"/>
                      <a:r>
                        <a:rPr lang="en-AU" sz="500" u="none" strike="noStrike">
                          <a:effectLst/>
                        </a:rPr>
                        <a:t>Days (Recoded)</a:t>
                      </a:r>
                      <a:endParaRPr lang="en-AU" sz="500" b="1" i="0" u="none" strike="noStrike">
                        <a:solidFill>
                          <a:srgbClr val="000000"/>
                        </a:solidFill>
                        <a:effectLst/>
                        <a:latin typeface="Calibri" panose="020F0502020204030204" pitchFamily="34" charset="0"/>
                      </a:endParaRPr>
                    </a:p>
                  </a:txBody>
                  <a:tcPr marL="4852" marR="4852" marT="4852" marB="0" anchor="b"/>
                </a:tc>
                <a:tc rowSpan="2">
                  <a:txBody>
                    <a:bodyPr/>
                    <a:lstStyle/>
                    <a:p>
                      <a:pPr algn="ctr" fontAlgn="b"/>
                      <a:r>
                        <a:rPr lang="en-AU" sz="500" u="none" strike="noStrike">
                          <a:effectLst/>
                        </a:rPr>
                        <a:t>(Self-Reported)</a:t>
                      </a:r>
                      <a:endParaRPr lang="en-AU" sz="500" b="1" i="0" u="none" strike="noStrike">
                        <a:solidFill>
                          <a:srgbClr val="000000"/>
                        </a:solidFill>
                        <a:effectLst/>
                        <a:latin typeface="Calibri" panose="020F0502020204030204" pitchFamily="34" charset="0"/>
                      </a:endParaRPr>
                    </a:p>
                  </a:txBody>
                  <a:tcPr marL="4852" marR="4852" marT="4852" marB="0" anchor="b"/>
                </a:tc>
                <a:tc rowSpan="2">
                  <a:txBody>
                    <a:bodyPr/>
                    <a:lstStyle/>
                    <a:p>
                      <a:pPr algn="ctr" fontAlgn="b"/>
                      <a:r>
                        <a:rPr lang="en-AU" sz="500" u="none" strike="noStrike">
                          <a:effectLst/>
                        </a:rPr>
                        <a:t>(Truncated)</a:t>
                      </a:r>
                      <a:endParaRPr lang="en-AU" sz="500" b="1" i="0" u="none" strike="noStrike">
                        <a:solidFill>
                          <a:srgbClr val="000000"/>
                        </a:solidFill>
                        <a:effectLst/>
                        <a:latin typeface="Calibri" panose="020F0502020204030204" pitchFamily="34" charset="0"/>
                      </a:endParaRPr>
                    </a:p>
                  </a:txBody>
                  <a:tcPr marL="4852" marR="4852" marT="4852" marB="0" anchor="b"/>
                </a:tc>
                <a:tc rowSpan="2">
                  <a:txBody>
                    <a:bodyPr/>
                    <a:lstStyle/>
                    <a:p>
                      <a:pPr algn="ctr" fontAlgn="b"/>
                      <a:r>
                        <a:rPr lang="en-AU" sz="500" u="none" strike="noStrike">
                          <a:effectLst/>
                        </a:rPr>
                        <a:t>Vigorous</a:t>
                      </a:r>
                      <a:endParaRPr lang="en-AU" sz="500" b="1" i="0" u="none" strike="noStrike">
                        <a:solidFill>
                          <a:srgbClr val="000000"/>
                        </a:solidFill>
                        <a:effectLst/>
                        <a:latin typeface="Calibri" panose="020F0502020204030204" pitchFamily="34" charset="0"/>
                      </a:endParaRPr>
                    </a:p>
                  </a:txBody>
                  <a:tcPr marL="4852" marR="4852" marT="4852" marB="0" anchor="b"/>
                </a:tc>
                <a:tc rowSpan="2">
                  <a:txBody>
                    <a:bodyPr/>
                    <a:lstStyle/>
                    <a:p>
                      <a:pPr algn="ctr" fontAlgn="b"/>
                      <a:r>
                        <a:rPr lang="en-AU" sz="500" u="none" strike="noStrike">
                          <a:effectLst/>
                        </a:rPr>
                        <a:t>Moderate</a:t>
                      </a:r>
                      <a:endParaRPr lang="en-AU" sz="500" b="1" i="0" u="none" strike="noStrike">
                        <a:solidFill>
                          <a:srgbClr val="000000"/>
                        </a:solidFill>
                        <a:effectLst/>
                        <a:latin typeface="Calibri" panose="020F0502020204030204" pitchFamily="34" charset="0"/>
                      </a:endParaRPr>
                    </a:p>
                  </a:txBody>
                  <a:tcPr marL="4852" marR="4852" marT="4852" marB="0" anchor="b"/>
                </a:tc>
                <a:tc rowSpan="2">
                  <a:txBody>
                    <a:bodyPr/>
                    <a:lstStyle/>
                    <a:p>
                      <a:pPr algn="ctr" fontAlgn="b"/>
                      <a:r>
                        <a:rPr lang="en-AU" sz="500" u="none" strike="noStrike">
                          <a:effectLst/>
                        </a:rPr>
                        <a:t>Walk</a:t>
                      </a:r>
                      <a:endParaRPr lang="en-AU" sz="500" b="1" i="0" u="none" strike="noStrike">
                        <a:solidFill>
                          <a:srgbClr val="000000"/>
                        </a:solidFill>
                        <a:effectLst/>
                        <a:latin typeface="Calibri" panose="020F0502020204030204" pitchFamily="34" charset="0"/>
                      </a:endParaRPr>
                    </a:p>
                  </a:txBody>
                  <a:tcPr marL="4852" marR="4852" marT="4852" marB="0" anchor="b"/>
                </a:tc>
                <a:tc rowSpan="2">
                  <a:txBody>
                    <a:bodyPr/>
                    <a:lstStyle/>
                    <a:p>
                      <a:pPr algn="ctr" fontAlgn="b"/>
                      <a:r>
                        <a:rPr lang="en-AU" sz="500" u="none" strike="noStrike">
                          <a:effectLst/>
                        </a:rPr>
                        <a:t>Total</a:t>
                      </a:r>
                      <a:endParaRPr lang="en-AU" sz="500" b="1" i="0" u="none" strike="noStrike">
                        <a:solidFill>
                          <a:srgbClr val="000000"/>
                        </a:solidFill>
                        <a:effectLst/>
                        <a:latin typeface="Calibri" panose="020F0502020204030204" pitchFamily="34" charset="0"/>
                      </a:endParaRPr>
                    </a:p>
                  </a:txBody>
                  <a:tcPr marL="4852" marR="4852" marT="4852" marB="0" anchor="b"/>
                </a:tc>
                <a:tc rowSpan="2">
                  <a:txBody>
                    <a:bodyPr/>
                    <a:lstStyle/>
                    <a:p>
                      <a:pPr algn="ctr" fontAlgn="b"/>
                      <a:r>
                        <a:rPr lang="en-AU" sz="500" u="none" strike="noStrike">
                          <a:effectLst/>
                        </a:rPr>
                        <a:t>Category</a:t>
                      </a:r>
                      <a:endParaRPr lang="en-AU" sz="500" b="1" i="0" u="none" strike="noStrike">
                        <a:solidFill>
                          <a:srgbClr val="000000"/>
                        </a:solidFill>
                        <a:effectLst/>
                        <a:latin typeface="Calibri" panose="020F0502020204030204" pitchFamily="34" charset="0"/>
                      </a:endParaRPr>
                    </a:p>
                  </a:txBody>
                  <a:tcPr marL="4852" marR="4852" marT="4852" marB="0" anchor="b"/>
                </a:tc>
                <a:tc rowSpan="2">
                  <a:txBody>
                    <a:bodyPr/>
                    <a:lstStyle/>
                    <a:p>
                      <a:pPr algn="ctr" fontAlgn="b"/>
                      <a:r>
                        <a:rPr lang="en-AU" sz="500" u="none" strike="noStrike">
                          <a:effectLst/>
                        </a:rPr>
                        <a:t>Category (Recoded)</a:t>
                      </a:r>
                      <a:endParaRPr lang="en-AU" sz="500" b="1" i="0" u="none" strike="noStrike">
                        <a:solidFill>
                          <a:srgbClr val="000000"/>
                        </a:solidFill>
                        <a:effectLst/>
                        <a:latin typeface="Calibri" panose="020F0502020204030204" pitchFamily="34" charset="0"/>
                      </a:endParaRPr>
                    </a:p>
                  </a:txBody>
                  <a:tcPr marL="4852" marR="4852" marT="4852" marB="0" anchor="b"/>
                </a:tc>
                <a:extLst>
                  <a:ext uri="{0D108BD9-81ED-4DB2-BD59-A6C34878D82A}">
                    <a16:rowId xmlns:a16="http://schemas.microsoft.com/office/drawing/2014/main" val="3629831526"/>
                  </a:ext>
                </a:extLst>
              </a:tr>
              <a:tr h="408219">
                <a:tc vMerge="1">
                  <a:txBody>
                    <a:bodyPr/>
                    <a:lstStyle/>
                    <a:p>
                      <a:endParaRPr lang="en-AU"/>
                    </a:p>
                  </a:txBody>
                  <a:tcPr/>
                </a:tc>
                <a:tc>
                  <a:txBody>
                    <a:bodyPr/>
                    <a:lstStyle/>
                    <a:p>
                      <a:pPr algn="ctr" fontAlgn="b"/>
                      <a:r>
                        <a:rPr lang="en-AU" sz="500" u="none" strike="noStrike">
                          <a:effectLst/>
                        </a:rPr>
                        <a:t>Q1</a:t>
                      </a:r>
                      <a:endParaRPr lang="en-AU" sz="500" b="1"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AU" sz="500" u="none" strike="noStrike">
                          <a:effectLst/>
                        </a:rPr>
                        <a:t>Q2</a:t>
                      </a:r>
                      <a:endParaRPr lang="en-AU" sz="500" b="1"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AU" sz="500" u="none" strike="noStrike">
                          <a:effectLst/>
                        </a:rPr>
                        <a:t>Q3</a:t>
                      </a:r>
                      <a:endParaRPr lang="en-AU" sz="500" b="1"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AU" sz="500" u="none" strike="noStrike">
                          <a:effectLst/>
                        </a:rPr>
                        <a:t>Q4</a:t>
                      </a:r>
                      <a:endParaRPr lang="en-AU" sz="500" b="1"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AU" sz="500" u="none" strike="noStrike">
                          <a:effectLst/>
                        </a:rPr>
                        <a:t>Q5</a:t>
                      </a:r>
                      <a:endParaRPr lang="en-AU" sz="500" b="1"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AU" sz="500" u="none" strike="noStrike">
                          <a:effectLst/>
                        </a:rPr>
                        <a:t>Q6</a:t>
                      </a:r>
                      <a:endParaRPr lang="en-AU" sz="500" b="1" i="0" u="none" strike="noStrike">
                        <a:solidFill>
                          <a:srgbClr val="000000"/>
                        </a:solidFill>
                        <a:effectLst/>
                        <a:latin typeface="Calibri" panose="020F0502020204030204" pitchFamily="34" charset="0"/>
                      </a:endParaRPr>
                    </a:p>
                  </a:txBody>
                  <a:tcPr marL="4852" marR="4852" marT="4852" marB="0" anchor="b"/>
                </a:tc>
                <a:tc>
                  <a:txBody>
                    <a:bodyPr/>
                    <a:lstStyle/>
                    <a:p>
                      <a:pPr algn="ctr" fontAlgn="b"/>
                      <a:r>
                        <a:rPr lang="en-AU" sz="500" u="none" strike="noStrike">
                          <a:effectLst/>
                        </a:rPr>
                        <a:t>Q7</a:t>
                      </a:r>
                      <a:endParaRPr lang="en-AU" sz="500" b="1" i="0" u="none" strike="noStrike">
                        <a:solidFill>
                          <a:srgbClr val="000000"/>
                        </a:solidFill>
                        <a:effectLst/>
                        <a:latin typeface="Calibri" panose="020F0502020204030204" pitchFamily="34" charset="0"/>
                      </a:endParaRPr>
                    </a:p>
                  </a:txBody>
                  <a:tcPr marL="4852" marR="4852" marT="4852" marB="0" anchor="b"/>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904258190"/>
                  </a:ext>
                </a:extLst>
              </a:tr>
              <a:tr h="156535">
                <a:tc>
                  <a:txBody>
                    <a:bodyPr/>
                    <a:lstStyle/>
                    <a:p>
                      <a:pPr algn="r" fontAlgn="ctr"/>
                      <a:r>
                        <a:rPr lang="en-AU" sz="500" u="none" strike="noStrike">
                          <a:effectLst/>
                        </a:rPr>
                        <a:t>1</a:t>
                      </a:r>
                      <a:endParaRPr lang="en-AU" sz="500" b="1"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2</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75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7</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60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240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75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60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Y</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Y</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7</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165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165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240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600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1386</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2226</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Moderate</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2</a:t>
                      </a:r>
                      <a:endParaRPr lang="en-AU" sz="500" b="0" i="0" u="none" strike="noStrike">
                        <a:solidFill>
                          <a:srgbClr val="000000"/>
                        </a:solidFill>
                        <a:effectLst/>
                        <a:latin typeface="Calibri" panose="020F0502020204030204" pitchFamily="34" charset="0"/>
                      </a:endParaRPr>
                    </a:p>
                  </a:txBody>
                  <a:tcPr marL="4852" marR="4852" marT="4852" marB="0" anchor="ctr"/>
                </a:tc>
                <a:extLst>
                  <a:ext uri="{0D108BD9-81ED-4DB2-BD59-A6C34878D82A}">
                    <a16:rowId xmlns:a16="http://schemas.microsoft.com/office/drawing/2014/main" val="85149645"/>
                  </a:ext>
                </a:extLst>
              </a:tr>
              <a:tr h="156535">
                <a:tc>
                  <a:txBody>
                    <a:bodyPr/>
                    <a:lstStyle/>
                    <a:p>
                      <a:pPr algn="r" fontAlgn="ctr"/>
                      <a:r>
                        <a:rPr lang="en-AU" sz="500" u="none" strike="noStrike">
                          <a:effectLst/>
                        </a:rPr>
                        <a:t>2</a:t>
                      </a:r>
                      <a:endParaRPr lang="en-AU" sz="500" b="1"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7</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 </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7</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7</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231</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231</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Low</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a:t>
                      </a:r>
                      <a:endParaRPr lang="en-AU" sz="500" b="0" i="0" u="none" strike="noStrike">
                        <a:solidFill>
                          <a:srgbClr val="000000"/>
                        </a:solidFill>
                        <a:effectLst/>
                        <a:latin typeface="Calibri" panose="020F0502020204030204" pitchFamily="34" charset="0"/>
                      </a:endParaRPr>
                    </a:p>
                  </a:txBody>
                  <a:tcPr marL="4852" marR="4852" marT="4852" marB="0" anchor="ctr"/>
                </a:tc>
                <a:extLst>
                  <a:ext uri="{0D108BD9-81ED-4DB2-BD59-A6C34878D82A}">
                    <a16:rowId xmlns:a16="http://schemas.microsoft.com/office/drawing/2014/main" val="3586455171"/>
                  </a:ext>
                </a:extLst>
              </a:tr>
              <a:tr h="156535">
                <a:tc>
                  <a:txBody>
                    <a:bodyPr/>
                    <a:lstStyle/>
                    <a:p>
                      <a:pPr algn="r" fontAlgn="ctr"/>
                      <a:r>
                        <a:rPr lang="en-AU" sz="500" u="none" strike="noStrike">
                          <a:effectLst/>
                        </a:rPr>
                        <a:t>3</a:t>
                      </a:r>
                      <a:endParaRPr lang="en-AU" sz="500" b="1"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6</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300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Y</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6</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6</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594</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594</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Moderate</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2</a:t>
                      </a:r>
                      <a:endParaRPr lang="en-AU" sz="500" b="0" i="0" u="none" strike="noStrike">
                        <a:solidFill>
                          <a:srgbClr val="000000"/>
                        </a:solidFill>
                        <a:effectLst/>
                        <a:latin typeface="Calibri" panose="020F0502020204030204" pitchFamily="34" charset="0"/>
                      </a:endParaRPr>
                    </a:p>
                  </a:txBody>
                  <a:tcPr marL="4852" marR="4852" marT="4852" marB="0" anchor="ctr"/>
                </a:tc>
                <a:extLst>
                  <a:ext uri="{0D108BD9-81ED-4DB2-BD59-A6C34878D82A}">
                    <a16:rowId xmlns:a16="http://schemas.microsoft.com/office/drawing/2014/main" val="1945932388"/>
                  </a:ext>
                </a:extLst>
              </a:tr>
              <a:tr h="156535">
                <a:tc>
                  <a:txBody>
                    <a:bodyPr/>
                    <a:lstStyle/>
                    <a:p>
                      <a:pPr algn="r" fontAlgn="ctr"/>
                      <a:r>
                        <a:rPr lang="en-AU" sz="500" u="none" strike="noStrike">
                          <a:effectLst/>
                        </a:rPr>
                        <a:t>4</a:t>
                      </a:r>
                      <a:endParaRPr lang="en-AU" sz="500" b="1"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360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33</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33</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Low</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a:t>
                      </a:r>
                      <a:endParaRPr lang="en-AU" sz="500" b="0" i="0" u="none" strike="noStrike">
                        <a:solidFill>
                          <a:srgbClr val="000000"/>
                        </a:solidFill>
                        <a:effectLst/>
                        <a:latin typeface="Calibri" panose="020F0502020204030204" pitchFamily="34" charset="0"/>
                      </a:endParaRPr>
                    </a:p>
                  </a:txBody>
                  <a:tcPr marL="4852" marR="4852" marT="4852" marB="0" anchor="ctr"/>
                </a:tc>
                <a:extLst>
                  <a:ext uri="{0D108BD9-81ED-4DB2-BD59-A6C34878D82A}">
                    <a16:rowId xmlns:a16="http://schemas.microsoft.com/office/drawing/2014/main" val="3907628224"/>
                  </a:ext>
                </a:extLst>
              </a:tr>
              <a:tr h="156535">
                <a:tc>
                  <a:txBody>
                    <a:bodyPr/>
                    <a:lstStyle/>
                    <a:p>
                      <a:pPr algn="r" fontAlgn="ctr"/>
                      <a:r>
                        <a:rPr lang="en-AU" sz="500" u="none" strike="noStrike">
                          <a:effectLst/>
                        </a:rPr>
                        <a:t>5</a:t>
                      </a:r>
                      <a:endParaRPr lang="en-AU" sz="500" b="1"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90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630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90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Y</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Y</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90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90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1800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1800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Moderate</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2</a:t>
                      </a:r>
                      <a:endParaRPr lang="en-AU" sz="500" b="0" i="0" u="none" strike="noStrike">
                        <a:solidFill>
                          <a:srgbClr val="000000"/>
                        </a:solidFill>
                        <a:effectLst/>
                        <a:latin typeface="Calibri" panose="020F0502020204030204" pitchFamily="34" charset="0"/>
                      </a:endParaRPr>
                    </a:p>
                  </a:txBody>
                  <a:tcPr marL="4852" marR="4852" marT="4852" marB="0" anchor="ctr"/>
                </a:tc>
                <a:extLst>
                  <a:ext uri="{0D108BD9-81ED-4DB2-BD59-A6C34878D82A}">
                    <a16:rowId xmlns:a16="http://schemas.microsoft.com/office/drawing/2014/main" val="3012135496"/>
                  </a:ext>
                </a:extLst>
              </a:tr>
              <a:tr h="156535">
                <a:tc>
                  <a:txBody>
                    <a:bodyPr/>
                    <a:lstStyle/>
                    <a:p>
                      <a:pPr algn="r" fontAlgn="ctr"/>
                      <a:r>
                        <a:rPr lang="en-AU" sz="500" u="none" strike="noStrike">
                          <a:effectLst/>
                        </a:rPr>
                        <a:t>6</a:t>
                      </a:r>
                      <a:endParaRPr lang="en-AU" sz="500" b="1"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480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99</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99</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Low</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a:t>
                      </a:r>
                      <a:endParaRPr lang="en-AU" sz="500" b="0" i="0" u="none" strike="noStrike">
                        <a:solidFill>
                          <a:srgbClr val="000000"/>
                        </a:solidFill>
                        <a:effectLst/>
                        <a:latin typeface="Calibri" panose="020F0502020204030204" pitchFamily="34" charset="0"/>
                      </a:endParaRPr>
                    </a:p>
                  </a:txBody>
                  <a:tcPr marL="4852" marR="4852" marT="4852" marB="0" anchor="ctr"/>
                </a:tc>
                <a:extLst>
                  <a:ext uri="{0D108BD9-81ED-4DB2-BD59-A6C34878D82A}">
                    <a16:rowId xmlns:a16="http://schemas.microsoft.com/office/drawing/2014/main" val="413048741"/>
                  </a:ext>
                </a:extLst>
              </a:tr>
              <a:tr h="156535">
                <a:tc>
                  <a:txBody>
                    <a:bodyPr/>
                    <a:lstStyle/>
                    <a:p>
                      <a:pPr algn="r" fontAlgn="ctr"/>
                      <a:r>
                        <a:rPr lang="en-AU" sz="500" u="none" strike="noStrike">
                          <a:effectLst/>
                        </a:rPr>
                        <a:t>7</a:t>
                      </a:r>
                      <a:endParaRPr lang="en-AU" sz="500" b="1"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90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630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90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90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90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891</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891</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Low</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a:t>
                      </a:r>
                      <a:endParaRPr lang="en-AU" sz="500" b="0" i="0" u="none" strike="noStrike">
                        <a:solidFill>
                          <a:srgbClr val="000000"/>
                        </a:solidFill>
                        <a:effectLst/>
                        <a:latin typeface="Calibri" panose="020F0502020204030204" pitchFamily="34" charset="0"/>
                      </a:endParaRPr>
                    </a:p>
                  </a:txBody>
                  <a:tcPr marL="4852" marR="4852" marT="4852" marB="0" anchor="ctr"/>
                </a:tc>
                <a:extLst>
                  <a:ext uri="{0D108BD9-81ED-4DB2-BD59-A6C34878D82A}">
                    <a16:rowId xmlns:a16="http://schemas.microsoft.com/office/drawing/2014/main" val="1921413209"/>
                  </a:ext>
                </a:extLst>
              </a:tr>
              <a:tr h="156535">
                <a:tc>
                  <a:txBody>
                    <a:bodyPr/>
                    <a:lstStyle/>
                    <a:p>
                      <a:pPr algn="r" fontAlgn="ctr"/>
                      <a:r>
                        <a:rPr lang="en-AU" sz="500" u="none" strike="noStrike">
                          <a:effectLst/>
                        </a:rPr>
                        <a:t>8</a:t>
                      </a:r>
                      <a:endParaRPr lang="en-AU" sz="500" b="1"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660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Low</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a:t>
                      </a:r>
                      <a:endParaRPr lang="en-AU" sz="500" b="0" i="0" u="none" strike="noStrike">
                        <a:solidFill>
                          <a:srgbClr val="000000"/>
                        </a:solidFill>
                        <a:effectLst/>
                        <a:latin typeface="Calibri" panose="020F0502020204030204" pitchFamily="34" charset="0"/>
                      </a:endParaRPr>
                    </a:p>
                  </a:txBody>
                  <a:tcPr marL="4852" marR="4852" marT="4852" marB="0" anchor="ctr"/>
                </a:tc>
                <a:extLst>
                  <a:ext uri="{0D108BD9-81ED-4DB2-BD59-A6C34878D82A}">
                    <a16:rowId xmlns:a16="http://schemas.microsoft.com/office/drawing/2014/main" val="1118558879"/>
                  </a:ext>
                </a:extLst>
              </a:tr>
              <a:tr h="156535">
                <a:tc>
                  <a:txBody>
                    <a:bodyPr/>
                    <a:lstStyle/>
                    <a:p>
                      <a:pPr algn="r" fontAlgn="ctr"/>
                      <a:r>
                        <a:rPr lang="en-AU" sz="500" u="none" strike="noStrike">
                          <a:effectLst/>
                        </a:rPr>
                        <a:t>9</a:t>
                      </a:r>
                      <a:endParaRPr lang="en-AU" sz="500" b="1"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60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7</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180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60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8</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7</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75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75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240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346.5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587</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Low</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a:t>
                      </a:r>
                      <a:endParaRPr lang="en-AU" sz="500" b="0" i="0" u="none" strike="noStrike">
                        <a:solidFill>
                          <a:srgbClr val="000000"/>
                        </a:solidFill>
                        <a:effectLst/>
                        <a:latin typeface="Calibri" panose="020F0502020204030204" pitchFamily="34" charset="0"/>
                      </a:endParaRPr>
                    </a:p>
                  </a:txBody>
                  <a:tcPr marL="4852" marR="4852" marT="4852" marB="0" anchor="ctr"/>
                </a:tc>
                <a:extLst>
                  <a:ext uri="{0D108BD9-81ED-4DB2-BD59-A6C34878D82A}">
                    <a16:rowId xmlns:a16="http://schemas.microsoft.com/office/drawing/2014/main" val="1630213199"/>
                  </a:ext>
                </a:extLst>
              </a:tr>
              <a:tr h="156535">
                <a:tc>
                  <a:txBody>
                    <a:bodyPr/>
                    <a:lstStyle/>
                    <a:p>
                      <a:pPr algn="r" fontAlgn="ctr"/>
                      <a:r>
                        <a:rPr lang="en-AU" sz="500" u="none" strike="noStrike">
                          <a:effectLst/>
                        </a:rPr>
                        <a:t>10</a:t>
                      </a:r>
                      <a:endParaRPr lang="en-AU" sz="500" b="1"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25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7</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60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480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25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60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N</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Y</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Y</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12</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7</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85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85</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500</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1386</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1886</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Moderate</a:t>
                      </a:r>
                      <a:endParaRPr lang="en-AU" sz="500" b="0" i="0" u="none" strike="noStrike">
                        <a:solidFill>
                          <a:srgbClr val="000000"/>
                        </a:solidFill>
                        <a:effectLst/>
                        <a:latin typeface="Calibri" panose="020F0502020204030204" pitchFamily="34" charset="0"/>
                      </a:endParaRPr>
                    </a:p>
                  </a:txBody>
                  <a:tcPr marL="4852" marR="4852" marT="4852" marB="0" anchor="ctr"/>
                </a:tc>
                <a:tc>
                  <a:txBody>
                    <a:bodyPr/>
                    <a:lstStyle/>
                    <a:p>
                      <a:pPr algn="ctr" fontAlgn="ctr"/>
                      <a:r>
                        <a:rPr lang="en-AU" sz="500" u="none" strike="noStrike">
                          <a:effectLst/>
                        </a:rPr>
                        <a:t>2</a:t>
                      </a:r>
                      <a:endParaRPr lang="en-AU" sz="500" b="0" i="0" u="none" strike="noStrike">
                        <a:solidFill>
                          <a:srgbClr val="000000"/>
                        </a:solidFill>
                        <a:effectLst/>
                        <a:latin typeface="Calibri" panose="020F0502020204030204" pitchFamily="34" charset="0"/>
                      </a:endParaRPr>
                    </a:p>
                  </a:txBody>
                  <a:tcPr marL="4852" marR="4852" marT="4852" marB="0" anchor="ctr"/>
                </a:tc>
                <a:extLst>
                  <a:ext uri="{0D108BD9-81ED-4DB2-BD59-A6C34878D82A}">
                    <a16:rowId xmlns:a16="http://schemas.microsoft.com/office/drawing/2014/main" val="3679174584"/>
                  </a:ext>
                </a:extLst>
              </a:tr>
            </a:tbl>
          </a:graphicData>
        </a:graphic>
      </p:graphicFrame>
    </p:spTree>
    <p:extLst>
      <p:ext uri="{BB962C8B-B14F-4D97-AF65-F5344CB8AC3E}">
        <p14:creationId xmlns:p14="http://schemas.microsoft.com/office/powerpoint/2010/main" val="19476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BB0C-772B-4B1F-BCAF-9614462B3419}"/>
              </a:ext>
            </a:extLst>
          </p:cNvPr>
          <p:cNvSpPr>
            <a:spLocks noGrp="1"/>
          </p:cNvSpPr>
          <p:nvPr>
            <p:ph type="title"/>
          </p:nvPr>
        </p:nvSpPr>
        <p:spPr>
          <a:xfrm>
            <a:off x="3107827" y="599584"/>
            <a:ext cx="7958331" cy="1077229"/>
          </a:xfrm>
        </p:spPr>
        <p:txBody>
          <a:bodyPr/>
          <a:lstStyle/>
          <a:p>
            <a:r>
              <a:rPr lang="en-AU"/>
              <a:t>Interventions in a forensic setting</a:t>
            </a:r>
          </a:p>
        </p:txBody>
      </p:sp>
      <p:graphicFrame>
        <p:nvGraphicFramePr>
          <p:cNvPr id="4" name="Table 4">
            <a:extLst>
              <a:ext uri="{FF2B5EF4-FFF2-40B4-BE49-F238E27FC236}">
                <a16:creationId xmlns:a16="http://schemas.microsoft.com/office/drawing/2014/main" id="{5E648CC9-4D3B-47AA-8CDC-E46808095656}"/>
              </a:ext>
            </a:extLst>
          </p:cNvPr>
          <p:cNvGraphicFramePr>
            <a:graphicFrameLocks noGrp="1"/>
          </p:cNvGraphicFramePr>
          <p:nvPr>
            <p:ph idx="1"/>
            <p:extLst>
              <p:ext uri="{D42A27DB-BD31-4B8C-83A1-F6EECF244321}">
                <p14:modId xmlns:p14="http://schemas.microsoft.com/office/powerpoint/2010/main" val="355308651"/>
              </p:ext>
            </p:extLst>
          </p:nvPr>
        </p:nvGraphicFramePr>
        <p:xfrm>
          <a:off x="1214887" y="1674962"/>
          <a:ext cx="9875767" cy="5039800"/>
        </p:xfrm>
        <a:graphic>
          <a:graphicData uri="http://schemas.openxmlformats.org/drawingml/2006/table">
            <a:tbl>
              <a:tblPr firstRow="1" bandRow="1">
                <a:tableStyleId>{5C22544A-7EE6-4342-B048-85BDC9FD1C3A}</a:tableStyleId>
              </a:tblPr>
              <a:tblGrid>
                <a:gridCol w="1351235">
                  <a:extLst>
                    <a:ext uri="{9D8B030D-6E8A-4147-A177-3AD203B41FA5}">
                      <a16:colId xmlns:a16="http://schemas.microsoft.com/office/drawing/2014/main" val="3480158551"/>
                    </a:ext>
                  </a:extLst>
                </a:gridCol>
                <a:gridCol w="1387956">
                  <a:extLst>
                    <a:ext uri="{9D8B030D-6E8A-4147-A177-3AD203B41FA5}">
                      <a16:colId xmlns:a16="http://schemas.microsoft.com/office/drawing/2014/main" val="188832307"/>
                    </a:ext>
                  </a:extLst>
                </a:gridCol>
                <a:gridCol w="638898">
                  <a:extLst>
                    <a:ext uri="{9D8B030D-6E8A-4147-A177-3AD203B41FA5}">
                      <a16:colId xmlns:a16="http://schemas.microsoft.com/office/drawing/2014/main" val="3846137676"/>
                    </a:ext>
                  </a:extLst>
                </a:gridCol>
                <a:gridCol w="1293962">
                  <a:extLst>
                    <a:ext uri="{9D8B030D-6E8A-4147-A177-3AD203B41FA5}">
                      <a16:colId xmlns:a16="http://schemas.microsoft.com/office/drawing/2014/main" val="2564870939"/>
                    </a:ext>
                  </a:extLst>
                </a:gridCol>
                <a:gridCol w="2745067">
                  <a:extLst>
                    <a:ext uri="{9D8B030D-6E8A-4147-A177-3AD203B41FA5}">
                      <a16:colId xmlns:a16="http://schemas.microsoft.com/office/drawing/2014/main" val="3154061409"/>
                    </a:ext>
                  </a:extLst>
                </a:gridCol>
                <a:gridCol w="2458649">
                  <a:extLst>
                    <a:ext uri="{9D8B030D-6E8A-4147-A177-3AD203B41FA5}">
                      <a16:colId xmlns:a16="http://schemas.microsoft.com/office/drawing/2014/main" val="1014661794"/>
                    </a:ext>
                  </a:extLst>
                </a:gridCol>
              </a:tblGrid>
              <a:tr h="381000">
                <a:tc>
                  <a:txBody>
                    <a:bodyPr/>
                    <a:lstStyle/>
                    <a:p>
                      <a:pPr algn="ctr"/>
                      <a:r>
                        <a:rPr lang="en-US" sz="1200" dirty="0"/>
                        <a:t>Study</a:t>
                      </a:r>
                    </a:p>
                  </a:txBody>
                  <a:tcPr/>
                </a:tc>
                <a:tc>
                  <a:txBody>
                    <a:bodyPr/>
                    <a:lstStyle/>
                    <a:p>
                      <a:pPr algn="ctr"/>
                      <a:r>
                        <a:rPr lang="en-US" sz="1200" dirty="0"/>
                        <a:t>Setting</a:t>
                      </a:r>
                    </a:p>
                  </a:txBody>
                  <a:tcPr/>
                </a:tc>
                <a:tc>
                  <a:txBody>
                    <a:bodyPr/>
                    <a:lstStyle/>
                    <a:p>
                      <a:pPr algn="ctr"/>
                      <a:r>
                        <a:rPr lang="en-US" sz="1200" dirty="0"/>
                        <a:t>Participants</a:t>
                      </a:r>
                    </a:p>
                  </a:txBody>
                  <a:tcPr/>
                </a:tc>
                <a:tc>
                  <a:txBody>
                    <a:bodyPr/>
                    <a:lstStyle/>
                    <a:p>
                      <a:pPr algn="ctr"/>
                      <a:r>
                        <a:rPr lang="en-US" sz="1200" dirty="0"/>
                        <a:t>Study Design</a:t>
                      </a:r>
                    </a:p>
                  </a:txBody>
                  <a:tcPr/>
                </a:tc>
                <a:tc>
                  <a:txBody>
                    <a:bodyPr/>
                    <a:lstStyle/>
                    <a:p>
                      <a:pPr algn="ctr"/>
                      <a:r>
                        <a:rPr lang="en-US" sz="1200" dirty="0"/>
                        <a:t>Intervention</a:t>
                      </a:r>
                    </a:p>
                  </a:txBody>
                  <a:tcPr/>
                </a:tc>
                <a:tc>
                  <a:txBody>
                    <a:bodyPr/>
                    <a:lstStyle/>
                    <a:p>
                      <a:pPr algn="ctr"/>
                      <a:r>
                        <a:rPr lang="en-US" sz="1200" dirty="0"/>
                        <a:t>Findings</a:t>
                      </a:r>
                    </a:p>
                  </a:txBody>
                  <a:tcPr/>
                </a:tc>
                <a:extLst>
                  <a:ext uri="{0D108BD9-81ED-4DB2-BD59-A6C34878D82A}">
                    <a16:rowId xmlns:a16="http://schemas.microsoft.com/office/drawing/2014/main" val="2347028555"/>
                  </a:ext>
                </a:extLst>
              </a:tr>
              <a:tr h="461348">
                <a:tc>
                  <a:txBody>
                    <a:bodyPr/>
                    <a:lstStyle/>
                    <a:p>
                      <a:pPr lvl="0">
                        <a:buNone/>
                      </a:pPr>
                      <a:r>
                        <a:rPr lang="en-AU" sz="800" b="0" i="0" u="none" strike="noStrike" noProof="0" dirty="0">
                          <a:solidFill>
                            <a:srgbClr val="000000"/>
                          </a:solidFill>
                          <a:latin typeface="Arial"/>
                        </a:rPr>
                        <a:t>Bacon et al 2012</a:t>
                      </a:r>
                    </a:p>
                    <a:p>
                      <a:pPr lvl="0">
                        <a:buNone/>
                      </a:pPr>
                      <a:r>
                        <a:rPr lang="en-AU" sz="800" b="0" i="0" u="none" strike="noStrike" noProof="0" dirty="0">
                          <a:solidFill>
                            <a:srgbClr val="000000"/>
                          </a:solidFill>
                          <a:latin typeface="Arial"/>
                        </a:rPr>
                        <a:t>Australia</a:t>
                      </a:r>
                    </a:p>
                  </a:txBody>
                  <a:tcPr/>
                </a:tc>
                <a:tc>
                  <a:txBody>
                    <a:bodyPr/>
                    <a:lstStyle/>
                    <a:p>
                      <a:pPr lvl="0">
                        <a:buNone/>
                      </a:pPr>
                      <a:r>
                        <a:rPr lang="en-US" sz="800" dirty="0"/>
                        <a:t>Secure mental health hospital (116 beds)</a:t>
                      </a:r>
                    </a:p>
                  </a:txBody>
                  <a:tcPr/>
                </a:tc>
                <a:tc>
                  <a:txBody>
                    <a:bodyPr/>
                    <a:lstStyle/>
                    <a:p>
                      <a:pPr lvl="0">
                        <a:buNone/>
                      </a:pPr>
                      <a:r>
                        <a:rPr lang="en-US" sz="800" dirty="0"/>
                        <a:t>2</a:t>
                      </a:r>
                    </a:p>
                  </a:txBody>
                  <a:tcPr/>
                </a:tc>
                <a:tc>
                  <a:txBody>
                    <a:bodyPr/>
                    <a:lstStyle/>
                    <a:p>
                      <a:pPr lvl="0">
                        <a:buNone/>
                      </a:pPr>
                      <a:r>
                        <a:rPr lang="en-US" sz="800" dirty="0"/>
                        <a:t>Mixed methods</a:t>
                      </a:r>
                    </a:p>
                    <a:p>
                      <a:pPr lvl="0">
                        <a:buNone/>
                      </a:pPr>
                      <a:r>
                        <a:rPr lang="en-US" sz="800" dirty="0"/>
                        <a:t>Before-after evaluation</a:t>
                      </a:r>
                    </a:p>
                    <a:p>
                      <a:pPr lvl="0">
                        <a:buNone/>
                      </a:pPr>
                      <a:r>
                        <a:rPr lang="en-US" sz="800" dirty="0"/>
                        <a:t>(8 weeks)</a:t>
                      </a:r>
                    </a:p>
                  </a:txBody>
                  <a:tcPr/>
                </a:tc>
                <a:tc>
                  <a:txBody>
                    <a:bodyPr/>
                    <a:lstStyle/>
                    <a:p>
                      <a:pPr lvl="0" algn="l">
                        <a:lnSpc>
                          <a:spcPct val="100000"/>
                        </a:lnSpc>
                        <a:spcBef>
                          <a:spcPts val="0"/>
                        </a:spcBef>
                        <a:spcAft>
                          <a:spcPts val="0"/>
                        </a:spcAft>
                        <a:buNone/>
                      </a:pPr>
                      <a:r>
                        <a:rPr lang="en-AU" sz="800" b="0" i="0" u="none" strike="noStrike" noProof="0" dirty="0">
                          <a:solidFill>
                            <a:srgbClr val="000000"/>
                          </a:solidFill>
                          <a:latin typeface="Arial"/>
                        </a:rPr>
                        <a:t>Group session with training x2 per week; individual sessions</a:t>
                      </a:r>
                      <a:endParaRPr lang="en-US" sz="800" b="0" i="0" u="none" strike="noStrike" noProof="0" dirty="0">
                        <a:solidFill>
                          <a:srgbClr val="000000"/>
                        </a:solidFill>
                        <a:latin typeface="Arial"/>
                      </a:endParaRPr>
                    </a:p>
                    <a:p>
                      <a:pPr lvl="0">
                        <a:buNone/>
                      </a:pPr>
                      <a:endParaRPr lang="en-US" sz="800" b="0" i="0" u="none" strike="noStrike" noProof="0">
                        <a:solidFill>
                          <a:srgbClr val="000000"/>
                        </a:solidFill>
                        <a:latin typeface="Arial"/>
                      </a:endParaRPr>
                    </a:p>
                  </a:txBody>
                  <a:tcPr/>
                </a:tc>
                <a:tc>
                  <a:txBody>
                    <a:bodyPr/>
                    <a:lstStyle/>
                    <a:p>
                      <a:pPr lvl="0" algn="l">
                        <a:lnSpc>
                          <a:spcPct val="100000"/>
                        </a:lnSpc>
                        <a:spcBef>
                          <a:spcPts val="0"/>
                        </a:spcBef>
                        <a:spcAft>
                          <a:spcPts val="0"/>
                        </a:spcAft>
                        <a:buNone/>
                      </a:pPr>
                      <a:r>
                        <a:rPr lang="en-AU" sz="800" b="0" i="0" u="none" strike="noStrike" noProof="0" dirty="0">
                          <a:solidFill>
                            <a:srgbClr val="000000"/>
                          </a:solidFill>
                          <a:latin typeface="Arial"/>
                        </a:rPr>
                        <a:t>Weight loss for both participants (3.4kg; 1kg)</a:t>
                      </a:r>
                      <a:endParaRPr lang="en-US" sz="800" b="0" i="0" u="none" strike="noStrike" noProof="0" dirty="0">
                        <a:solidFill>
                          <a:srgbClr val="000000"/>
                        </a:solidFill>
                        <a:latin typeface="Arial"/>
                      </a:endParaRPr>
                    </a:p>
                    <a:p>
                      <a:pPr lvl="0">
                        <a:buNone/>
                      </a:pPr>
                      <a:endParaRPr lang="en-US" sz="800"/>
                    </a:p>
                  </a:txBody>
                  <a:tcPr/>
                </a:tc>
                <a:extLst>
                  <a:ext uri="{0D108BD9-81ED-4DB2-BD59-A6C34878D82A}">
                    <a16:rowId xmlns:a16="http://schemas.microsoft.com/office/drawing/2014/main" val="1988766066"/>
                  </a:ext>
                </a:extLst>
              </a:tr>
              <a:tr h="585292">
                <a:tc>
                  <a:txBody>
                    <a:bodyPr/>
                    <a:lstStyle/>
                    <a:p>
                      <a:pPr lvl="0">
                        <a:buNone/>
                      </a:pPr>
                      <a:r>
                        <a:rPr lang="en-AU" sz="800" b="0" i="0" u="none" strike="noStrike" noProof="0" dirty="0">
                          <a:solidFill>
                            <a:srgbClr val="000000"/>
                          </a:solidFill>
                          <a:latin typeface="Arial"/>
                        </a:rPr>
                        <a:t>Cormac et al 2008</a:t>
                      </a:r>
                    </a:p>
                    <a:p>
                      <a:pPr lvl="0">
                        <a:buNone/>
                      </a:pPr>
                      <a:r>
                        <a:rPr lang="en-AU" sz="800" b="0" i="0" u="none" strike="noStrike" noProof="0" dirty="0">
                          <a:solidFill>
                            <a:srgbClr val="000000"/>
                          </a:solidFill>
                          <a:latin typeface="Arial"/>
                        </a:rPr>
                        <a:t>UK</a:t>
                      </a:r>
                    </a:p>
                  </a:txBody>
                  <a:tcPr/>
                </a:tc>
                <a:tc>
                  <a:txBody>
                    <a:bodyPr/>
                    <a:lstStyle/>
                    <a:p>
                      <a:r>
                        <a:rPr lang="en-US" sz="800" dirty="0"/>
                        <a:t>High secure psychiatric unit</a:t>
                      </a:r>
                    </a:p>
                  </a:txBody>
                  <a:tcPr/>
                </a:tc>
                <a:tc>
                  <a:txBody>
                    <a:bodyPr/>
                    <a:lstStyle/>
                    <a:p>
                      <a:r>
                        <a:rPr lang="en-US" sz="800" dirty="0"/>
                        <a:t>95</a:t>
                      </a:r>
                    </a:p>
                  </a:txBody>
                  <a:tcPr/>
                </a:tc>
                <a:tc>
                  <a:txBody>
                    <a:bodyPr/>
                    <a:lstStyle/>
                    <a:p>
                      <a:pPr lvl="0">
                        <a:buNone/>
                      </a:pPr>
                      <a:r>
                        <a:rPr lang="en-US" sz="800" b="0" i="0" u="none" strike="noStrike" noProof="0" dirty="0">
                          <a:solidFill>
                            <a:srgbClr val="000000"/>
                          </a:solidFill>
                          <a:latin typeface="Arial"/>
                        </a:rPr>
                        <a:t>Before-after evaluation</a:t>
                      </a:r>
                      <a:endParaRPr lang="en-US" sz="800" b="0" i="0" u="none" strike="noStrike" noProof="0" dirty="0">
                        <a:latin typeface="Arial"/>
                      </a:endParaRPr>
                    </a:p>
                    <a:p>
                      <a:pPr lvl="0">
                        <a:buNone/>
                      </a:pPr>
                      <a:r>
                        <a:rPr lang="en-US" sz="800" b="0" i="0" u="none" strike="noStrike" noProof="0" dirty="0">
                          <a:solidFill>
                            <a:srgbClr val="000000"/>
                          </a:solidFill>
                          <a:latin typeface="Arial"/>
                        </a:rPr>
                        <a:t>(10-12 weeks)</a:t>
                      </a:r>
                      <a:endParaRPr lang="en-US" sz="800" dirty="0"/>
                    </a:p>
                  </a:txBody>
                  <a:tcPr/>
                </a:tc>
                <a:tc>
                  <a:txBody>
                    <a:bodyPr/>
                    <a:lstStyle/>
                    <a:p>
                      <a:pPr lvl="0" algn="l">
                        <a:lnSpc>
                          <a:spcPct val="100000"/>
                        </a:lnSpc>
                        <a:spcBef>
                          <a:spcPts val="0"/>
                        </a:spcBef>
                        <a:spcAft>
                          <a:spcPts val="0"/>
                        </a:spcAft>
                        <a:buNone/>
                      </a:pPr>
                      <a:r>
                        <a:rPr lang="en-AU" sz="800" b="0" i="0" u="none" strike="noStrike" noProof="0" dirty="0">
                          <a:solidFill>
                            <a:srgbClr val="000000"/>
                          </a:solidFill>
                          <a:latin typeface="Arial"/>
                        </a:rPr>
                        <a:t>1hr fitness session + weight management education session (+ optional 1hr fitness session)</a:t>
                      </a:r>
                      <a:endParaRPr lang="en-US" sz="800" b="0" i="0" u="none" strike="noStrike" noProof="0" dirty="0">
                        <a:solidFill>
                          <a:srgbClr val="000000"/>
                        </a:solidFill>
                        <a:latin typeface="Arial"/>
                      </a:endParaRPr>
                    </a:p>
                    <a:p>
                      <a:pPr lvl="0">
                        <a:buNone/>
                      </a:pPr>
                      <a:endParaRPr lang="en-US" sz="800"/>
                    </a:p>
                  </a:txBody>
                  <a:tcPr/>
                </a:tc>
                <a:tc>
                  <a:txBody>
                    <a:bodyPr/>
                    <a:lstStyle/>
                    <a:p>
                      <a:pPr lvl="0">
                        <a:buNone/>
                      </a:pPr>
                      <a:r>
                        <a:rPr lang="en-AU" sz="800" b="0" i="0" u="none" strike="noStrike" noProof="0" dirty="0">
                          <a:solidFill>
                            <a:srgbClr val="000000"/>
                          </a:solidFill>
                          <a:latin typeface="Arial"/>
                        </a:rPr>
                        <a:t>Mean weight loss 1.3kg, mean waist size reduction was 2cm</a:t>
                      </a:r>
                      <a:endParaRPr lang="en-US" sz="800" b="0" i="0" u="none" strike="noStrike" noProof="0" dirty="0">
                        <a:solidFill>
                          <a:srgbClr val="000000"/>
                        </a:solidFill>
                        <a:latin typeface="Arial"/>
                      </a:endParaRPr>
                    </a:p>
                  </a:txBody>
                  <a:tcPr/>
                </a:tc>
                <a:extLst>
                  <a:ext uri="{0D108BD9-81ED-4DB2-BD59-A6C34878D82A}">
                    <a16:rowId xmlns:a16="http://schemas.microsoft.com/office/drawing/2014/main" val="3559159782"/>
                  </a:ext>
                </a:extLst>
              </a:tr>
              <a:tr h="585292">
                <a:tc>
                  <a:txBody>
                    <a:bodyPr/>
                    <a:lstStyle/>
                    <a:p>
                      <a:pPr lvl="0">
                        <a:buNone/>
                      </a:pPr>
                      <a:r>
                        <a:rPr lang="en-AU" sz="800" b="0" i="0" u="none" strike="noStrike" noProof="0" dirty="0">
                          <a:solidFill>
                            <a:srgbClr val="000000"/>
                          </a:solidFill>
                          <a:latin typeface="Arial"/>
                        </a:rPr>
                        <a:t>Cormac et al 2013</a:t>
                      </a:r>
                    </a:p>
                    <a:p>
                      <a:pPr lvl="0">
                        <a:buNone/>
                      </a:pPr>
                      <a:r>
                        <a:rPr lang="en-AU" sz="800" b="0" i="0" u="none" strike="noStrike" noProof="0" dirty="0">
                          <a:solidFill>
                            <a:srgbClr val="000000"/>
                          </a:solidFill>
                          <a:latin typeface="Arial"/>
                        </a:rPr>
                        <a:t>UK</a:t>
                      </a:r>
                    </a:p>
                  </a:txBody>
                  <a:tcPr/>
                </a:tc>
                <a:tc>
                  <a:txBody>
                    <a:bodyPr/>
                    <a:lstStyle/>
                    <a:p>
                      <a:r>
                        <a:rPr lang="en-US" sz="800" dirty="0"/>
                        <a:t>High secure psychiatric unit</a:t>
                      </a:r>
                    </a:p>
                  </a:txBody>
                  <a:tcPr/>
                </a:tc>
                <a:tc>
                  <a:txBody>
                    <a:bodyPr/>
                    <a:lstStyle/>
                    <a:p>
                      <a:r>
                        <a:rPr lang="en-US" sz="800" dirty="0"/>
                        <a:t>102</a:t>
                      </a:r>
                    </a:p>
                  </a:txBody>
                  <a:tcPr/>
                </a:tc>
                <a:tc>
                  <a:txBody>
                    <a:bodyPr/>
                    <a:lstStyle/>
                    <a:p>
                      <a:pPr lvl="0">
                        <a:buNone/>
                      </a:pPr>
                      <a:r>
                        <a:rPr lang="en-US" sz="800" b="0" i="0" u="none" strike="noStrike" noProof="0" dirty="0">
                          <a:solidFill>
                            <a:srgbClr val="000000"/>
                          </a:solidFill>
                          <a:latin typeface="Arial"/>
                        </a:rPr>
                        <a:t>Before-after evaluation</a:t>
                      </a:r>
                      <a:endParaRPr lang="en-US" sz="800" b="0" i="0" u="none" strike="noStrike" noProof="0" dirty="0">
                        <a:latin typeface="Arial"/>
                      </a:endParaRPr>
                    </a:p>
                    <a:p>
                      <a:pPr lvl="0">
                        <a:buNone/>
                      </a:pPr>
                      <a:r>
                        <a:rPr lang="en-US" sz="800" b="0" i="0" u="none" strike="noStrike" noProof="0" dirty="0">
                          <a:solidFill>
                            <a:srgbClr val="000000"/>
                          </a:solidFill>
                          <a:latin typeface="Arial"/>
                        </a:rPr>
                        <a:t>(10-12 weeks)</a:t>
                      </a:r>
                    </a:p>
                    <a:p>
                      <a:pPr lvl="0">
                        <a:buNone/>
                      </a:pPr>
                      <a:r>
                        <a:rPr lang="en-US" sz="800" b="0" i="0" u="none" strike="noStrike" noProof="0" dirty="0">
                          <a:solidFill>
                            <a:srgbClr val="000000"/>
                          </a:solidFill>
                          <a:latin typeface="Arial"/>
                        </a:rPr>
                        <a:t>- 14 programmes</a:t>
                      </a:r>
                    </a:p>
                  </a:txBody>
                  <a:tcPr/>
                </a:tc>
                <a:tc>
                  <a:txBody>
                    <a:bodyPr/>
                    <a:lstStyle/>
                    <a:p>
                      <a:pPr lvl="0">
                        <a:buNone/>
                      </a:pPr>
                      <a:r>
                        <a:rPr lang="en-AU" sz="800" b="0" i="0" u="none" strike="noStrike" noProof="0" dirty="0">
                          <a:solidFill>
                            <a:srgbClr val="000000"/>
                          </a:solidFill>
                          <a:latin typeface="Arial"/>
                        </a:rPr>
                        <a:t>1hr fitness session + weight management education session (+ optional 1hr fitness session)</a:t>
                      </a:r>
                      <a:endParaRPr lang="en-US" sz="800" dirty="0"/>
                    </a:p>
                  </a:txBody>
                  <a:tcPr/>
                </a:tc>
                <a:tc>
                  <a:txBody>
                    <a:bodyPr/>
                    <a:lstStyle/>
                    <a:p>
                      <a:pPr lvl="0" algn="l">
                        <a:lnSpc>
                          <a:spcPct val="100000"/>
                        </a:lnSpc>
                        <a:spcBef>
                          <a:spcPts val="0"/>
                        </a:spcBef>
                        <a:spcAft>
                          <a:spcPts val="0"/>
                        </a:spcAft>
                        <a:buNone/>
                      </a:pPr>
                      <a:r>
                        <a:rPr lang="en-AU" sz="800" b="0" i="0" u="none" strike="noStrike" noProof="0" dirty="0">
                          <a:solidFill>
                            <a:srgbClr val="000000"/>
                          </a:solidFill>
                          <a:latin typeface="Arial"/>
                        </a:rPr>
                        <a:t>Mean weight loss 1.3kg</a:t>
                      </a:r>
                      <a:endParaRPr lang="en-US" sz="800" b="0" i="0" u="none" strike="noStrike" noProof="0" dirty="0">
                        <a:solidFill>
                          <a:srgbClr val="000000"/>
                        </a:solidFill>
                        <a:latin typeface="Arial"/>
                      </a:endParaRPr>
                    </a:p>
                    <a:p>
                      <a:pPr lvl="0" algn="l">
                        <a:lnSpc>
                          <a:spcPct val="100000"/>
                        </a:lnSpc>
                        <a:spcBef>
                          <a:spcPts val="0"/>
                        </a:spcBef>
                        <a:spcAft>
                          <a:spcPts val="0"/>
                        </a:spcAft>
                        <a:buNone/>
                      </a:pPr>
                      <a:r>
                        <a:rPr lang="en-AU" sz="800" b="0" i="0" u="none" strike="noStrike" noProof="0" dirty="0">
                          <a:solidFill>
                            <a:srgbClr val="000000"/>
                          </a:solidFill>
                          <a:latin typeface="Arial"/>
                        </a:rPr>
                        <a:t>63% lost weight</a:t>
                      </a:r>
                      <a:endParaRPr lang="en-US" sz="800" b="0" i="0" u="none" strike="noStrike" noProof="0" dirty="0">
                        <a:solidFill>
                          <a:srgbClr val="000000"/>
                        </a:solidFill>
                        <a:latin typeface="Arial"/>
                      </a:endParaRPr>
                    </a:p>
                    <a:p>
                      <a:pPr lvl="0" algn="l">
                        <a:lnSpc>
                          <a:spcPct val="100000"/>
                        </a:lnSpc>
                        <a:spcBef>
                          <a:spcPts val="0"/>
                        </a:spcBef>
                        <a:spcAft>
                          <a:spcPts val="0"/>
                        </a:spcAft>
                        <a:buNone/>
                      </a:pPr>
                      <a:r>
                        <a:rPr lang="en-AU" sz="800" b="0" i="0" u="none" strike="noStrike" noProof="0" dirty="0">
                          <a:solidFill>
                            <a:srgbClr val="000000"/>
                          </a:solidFill>
                          <a:latin typeface="Arial"/>
                        </a:rPr>
                        <a:t>21/76 lost &gt;5kg</a:t>
                      </a:r>
                      <a:endParaRPr lang="en-US" sz="800" b="0" i="0" u="none" strike="noStrike" noProof="0" dirty="0">
                        <a:solidFill>
                          <a:srgbClr val="000000"/>
                        </a:solidFill>
                        <a:latin typeface="Arial"/>
                      </a:endParaRPr>
                    </a:p>
                    <a:p>
                      <a:pPr lvl="0">
                        <a:buNone/>
                      </a:pPr>
                      <a:endParaRPr lang="en-US" sz="800"/>
                    </a:p>
                  </a:txBody>
                  <a:tcPr/>
                </a:tc>
                <a:extLst>
                  <a:ext uri="{0D108BD9-81ED-4DB2-BD59-A6C34878D82A}">
                    <a16:rowId xmlns:a16="http://schemas.microsoft.com/office/drawing/2014/main" val="1239520514"/>
                  </a:ext>
                </a:extLst>
              </a:tr>
              <a:tr h="709236">
                <a:tc>
                  <a:txBody>
                    <a:bodyPr/>
                    <a:lstStyle/>
                    <a:p>
                      <a:pPr lvl="0">
                        <a:buNone/>
                      </a:pPr>
                      <a:r>
                        <a:rPr lang="en-AU" sz="800" b="0" i="0" u="none" strike="noStrike" noProof="0" dirty="0">
                          <a:solidFill>
                            <a:srgbClr val="000000"/>
                          </a:solidFill>
                          <a:latin typeface="Arial"/>
                        </a:rPr>
                        <a:t>Long et al 2015</a:t>
                      </a:r>
                    </a:p>
                    <a:p>
                      <a:pPr lvl="0">
                        <a:buNone/>
                      </a:pPr>
                      <a:r>
                        <a:rPr lang="en-AU" sz="800" b="0" i="0" u="none" strike="noStrike" noProof="0" dirty="0">
                          <a:solidFill>
                            <a:srgbClr val="000000"/>
                          </a:solidFill>
                          <a:latin typeface="Arial"/>
                        </a:rPr>
                        <a:t>UK</a:t>
                      </a:r>
                    </a:p>
                  </a:txBody>
                  <a:tcPr/>
                </a:tc>
                <a:tc>
                  <a:txBody>
                    <a:bodyPr/>
                    <a:lstStyle/>
                    <a:p>
                      <a:pPr lvl="0">
                        <a:buNone/>
                      </a:pPr>
                      <a:r>
                        <a:rPr lang="en-US" sz="800" dirty="0"/>
                        <a:t>Low and medium secure psychiatric unit</a:t>
                      </a:r>
                    </a:p>
                  </a:txBody>
                  <a:tcPr/>
                </a:tc>
                <a:tc>
                  <a:txBody>
                    <a:bodyPr/>
                    <a:lstStyle/>
                    <a:p>
                      <a:pPr lvl="0">
                        <a:buNone/>
                      </a:pPr>
                      <a:r>
                        <a:rPr lang="en-US" sz="800" dirty="0"/>
                        <a:t>32</a:t>
                      </a:r>
                    </a:p>
                  </a:txBody>
                  <a:tcPr/>
                </a:tc>
                <a:tc>
                  <a:txBody>
                    <a:bodyPr/>
                    <a:lstStyle/>
                    <a:p>
                      <a:pPr lvl="0">
                        <a:buNone/>
                      </a:pPr>
                      <a:r>
                        <a:rPr lang="en-US" sz="800" dirty="0"/>
                        <a:t>Before-after evaluation</a:t>
                      </a:r>
                    </a:p>
                  </a:txBody>
                  <a:tcPr/>
                </a:tc>
                <a:tc>
                  <a:txBody>
                    <a:bodyPr/>
                    <a:lstStyle/>
                    <a:p>
                      <a:pPr lvl="0">
                        <a:buNone/>
                      </a:pPr>
                      <a:r>
                        <a:rPr lang="en-AU" sz="800" b="0" i="0" u="none" strike="noStrike" noProof="0" dirty="0">
                          <a:solidFill>
                            <a:srgbClr val="000000"/>
                          </a:solidFill>
                          <a:latin typeface="Arial"/>
                        </a:rPr>
                        <a:t>Environmental interventions including  30mins of activity on ward per day, flashcards, supervised group exercise, prioritised time-tabling of PA, incentives</a:t>
                      </a:r>
                      <a:endParaRPr lang="en-US" sz="800" b="0" i="0" u="none" strike="noStrike" noProof="0" dirty="0">
                        <a:solidFill>
                          <a:srgbClr val="000000"/>
                        </a:solidFill>
                        <a:latin typeface="Arial"/>
                      </a:endParaRPr>
                    </a:p>
                  </a:txBody>
                  <a:tcPr/>
                </a:tc>
                <a:tc>
                  <a:txBody>
                    <a:bodyPr/>
                    <a:lstStyle/>
                    <a:p>
                      <a:pPr lvl="0" algn="l">
                        <a:lnSpc>
                          <a:spcPct val="100000"/>
                        </a:lnSpc>
                        <a:spcBef>
                          <a:spcPts val="0"/>
                        </a:spcBef>
                        <a:spcAft>
                          <a:spcPts val="0"/>
                        </a:spcAft>
                        <a:buNone/>
                      </a:pPr>
                      <a:r>
                        <a:rPr lang="en-AU" sz="800" b="0" i="0" u="none" strike="noStrike" noProof="0" dirty="0">
                          <a:solidFill>
                            <a:srgbClr val="000000"/>
                          </a:solidFill>
                          <a:latin typeface="Arial"/>
                        </a:rPr>
                        <a:t>No significant changes in weight, BMI, body fat, muscle mass, bone mass, metabolic age or PEF.</a:t>
                      </a:r>
                      <a:endParaRPr lang="en-US" sz="800" b="0" i="0" u="none" strike="noStrike" noProof="0" dirty="0">
                        <a:solidFill>
                          <a:srgbClr val="000000"/>
                        </a:solidFill>
                        <a:latin typeface="Arial"/>
                      </a:endParaRPr>
                    </a:p>
                    <a:p>
                      <a:pPr lvl="0" algn="l">
                        <a:lnSpc>
                          <a:spcPct val="100000"/>
                        </a:lnSpc>
                        <a:spcBef>
                          <a:spcPts val="0"/>
                        </a:spcBef>
                        <a:spcAft>
                          <a:spcPts val="0"/>
                        </a:spcAft>
                        <a:buNone/>
                      </a:pPr>
                      <a:r>
                        <a:rPr lang="en-AU" sz="800" b="0" i="0" u="none" strike="noStrike" noProof="0" dirty="0">
                          <a:solidFill>
                            <a:srgbClr val="000000"/>
                          </a:solidFill>
                          <a:latin typeface="Arial"/>
                        </a:rPr>
                        <a:t>~1/3 lost weight </a:t>
                      </a:r>
                      <a:endParaRPr lang="en-US" sz="800" b="0" i="0" u="none" strike="noStrike" noProof="0" dirty="0">
                        <a:solidFill>
                          <a:srgbClr val="000000"/>
                        </a:solidFill>
                        <a:latin typeface="Arial"/>
                      </a:endParaRPr>
                    </a:p>
                    <a:p>
                      <a:pPr lvl="0">
                        <a:buNone/>
                      </a:pPr>
                      <a:endParaRPr lang="en-US" sz="800"/>
                    </a:p>
                  </a:txBody>
                  <a:tcPr/>
                </a:tc>
                <a:extLst>
                  <a:ext uri="{0D108BD9-81ED-4DB2-BD59-A6C34878D82A}">
                    <a16:rowId xmlns:a16="http://schemas.microsoft.com/office/drawing/2014/main" val="2880799638"/>
                  </a:ext>
                </a:extLst>
              </a:tr>
              <a:tr h="783566">
                <a:tc>
                  <a:txBody>
                    <a:bodyPr/>
                    <a:lstStyle/>
                    <a:p>
                      <a:pPr lvl="0" algn="l">
                        <a:lnSpc>
                          <a:spcPct val="100000"/>
                        </a:lnSpc>
                        <a:spcBef>
                          <a:spcPts val="0"/>
                        </a:spcBef>
                        <a:spcAft>
                          <a:spcPts val="0"/>
                        </a:spcAft>
                        <a:buNone/>
                      </a:pPr>
                      <a:r>
                        <a:rPr lang="en-AU" sz="800" b="0" i="0" u="none" strike="noStrike" noProof="0" dirty="0">
                          <a:solidFill>
                            <a:srgbClr val="000000"/>
                          </a:solidFill>
                          <a:latin typeface="Arial"/>
                        </a:rPr>
                        <a:t>Savage et al</a:t>
                      </a:r>
                      <a:endParaRPr lang="en-US" sz="800" b="0" i="0" u="none" strike="noStrike" noProof="0" dirty="0">
                        <a:latin typeface="Arial"/>
                      </a:endParaRPr>
                    </a:p>
                    <a:p>
                      <a:pPr lvl="0" algn="l">
                        <a:lnSpc>
                          <a:spcPct val="100000"/>
                        </a:lnSpc>
                        <a:spcBef>
                          <a:spcPts val="0"/>
                        </a:spcBef>
                        <a:spcAft>
                          <a:spcPts val="0"/>
                        </a:spcAft>
                        <a:buNone/>
                      </a:pPr>
                      <a:r>
                        <a:rPr lang="en-AU" sz="800" b="0" i="0" u="none" strike="noStrike" noProof="0" dirty="0">
                          <a:solidFill>
                            <a:srgbClr val="000000"/>
                          </a:solidFill>
                          <a:latin typeface="Arial"/>
                        </a:rPr>
                        <a:t>2009</a:t>
                      </a:r>
                    </a:p>
                    <a:p>
                      <a:pPr lvl="0" algn="l">
                        <a:lnSpc>
                          <a:spcPct val="100000"/>
                        </a:lnSpc>
                        <a:spcBef>
                          <a:spcPts val="0"/>
                        </a:spcBef>
                        <a:spcAft>
                          <a:spcPts val="0"/>
                        </a:spcAft>
                        <a:buNone/>
                      </a:pPr>
                      <a:r>
                        <a:rPr lang="en-AU" sz="800" b="0" i="0" u="none" strike="noStrike" noProof="0" dirty="0">
                          <a:solidFill>
                            <a:srgbClr val="000000"/>
                          </a:solidFill>
                          <a:latin typeface="Arial"/>
                        </a:rPr>
                        <a:t>UK</a:t>
                      </a:r>
                    </a:p>
                  </a:txBody>
                  <a:tcPr/>
                </a:tc>
                <a:tc>
                  <a:txBody>
                    <a:bodyPr/>
                    <a:lstStyle/>
                    <a:p>
                      <a:r>
                        <a:rPr lang="en-US" sz="800" dirty="0"/>
                        <a:t>Medium secure forensic unit</a:t>
                      </a:r>
                    </a:p>
                  </a:txBody>
                  <a:tcPr/>
                </a:tc>
                <a:tc>
                  <a:txBody>
                    <a:bodyPr/>
                    <a:lstStyle/>
                    <a:p>
                      <a:r>
                        <a:rPr lang="en-US" sz="800" dirty="0"/>
                        <a:t>6</a:t>
                      </a:r>
                    </a:p>
                  </a:txBody>
                  <a:tcPr/>
                </a:tc>
                <a:tc>
                  <a:txBody>
                    <a:bodyPr/>
                    <a:lstStyle/>
                    <a:p>
                      <a:pPr lvl="0">
                        <a:buNone/>
                      </a:pPr>
                      <a:r>
                        <a:rPr lang="en-US" sz="800" b="0" i="0" u="none" strike="noStrike" noProof="0" dirty="0">
                          <a:solidFill>
                            <a:srgbClr val="000000"/>
                          </a:solidFill>
                          <a:latin typeface="Arial"/>
                        </a:rPr>
                        <a:t>Before-after evaluation (12 weeks)</a:t>
                      </a:r>
                      <a:endParaRPr lang="en-US" sz="800" b="0" i="0" u="none" strike="noStrike" noProof="0" dirty="0">
                        <a:latin typeface="Arial"/>
                      </a:endParaRPr>
                    </a:p>
                    <a:p>
                      <a:pPr lvl="0">
                        <a:buNone/>
                      </a:pPr>
                      <a:endParaRPr lang="en-US" sz="800" b="0" i="0" u="none" strike="noStrike" noProof="0">
                        <a:solidFill>
                          <a:srgbClr val="000000"/>
                        </a:solidFill>
                        <a:latin typeface="Arial"/>
                      </a:endParaRPr>
                    </a:p>
                  </a:txBody>
                  <a:tcPr/>
                </a:tc>
                <a:tc>
                  <a:txBody>
                    <a:bodyPr/>
                    <a:lstStyle/>
                    <a:p>
                      <a:pPr lvl="0" algn="l">
                        <a:lnSpc>
                          <a:spcPct val="100000"/>
                        </a:lnSpc>
                        <a:spcBef>
                          <a:spcPts val="0"/>
                        </a:spcBef>
                        <a:spcAft>
                          <a:spcPts val="0"/>
                        </a:spcAft>
                        <a:buNone/>
                      </a:pPr>
                      <a:r>
                        <a:rPr lang="en-AU" sz="800" b="0" i="0" u="none" strike="noStrike" noProof="0" dirty="0">
                          <a:solidFill>
                            <a:srgbClr val="000000"/>
                          </a:solidFill>
                          <a:latin typeface="Arial"/>
                        </a:rPr>
                        <a:t>Personalised training programme, 1:1 basis, one session per week for 12 weeks</a:t>
                      </a:r>
                      <a:endParaRPr lang="en-US" sz="800" b="0" i="0" u="none" strike="noStrike" noProof="0" dirty="0">
                        <a:solidFill>
                          <a:srgbClr val="000000"/>
                        </a:solidFill>
                        <a:latin typeface="Arial"/>
                      </a:endParaRPr>
                    </a:p>
                    <a:p>
                      <a:pPr lvl="0" algn="l">
                        <a:lnSpc>
                          <a:spcPct val="100000"/>
                        </a:lnSpc>
                        <a:spcBef>
                          <a:spcPts val="0"/>
                        </a:spcBef>
                        <a:spcAft>
                          <a:spcPts val="0"/>
                        </a:spcAft>
                        <a:buNone/>
                      </a:pPr>
                      <a:r>
                        <a:rPr lang="en-AU" sz="800" b="0" i="0" u="none" strike="noStrike" noProof="0" dirty="0">
                          <a:solidFill>
                            <a:srgbClr val="000000"/>
                          </a:solidFill>
                          <a:latin typeface="Arial"/>
                        </a:rPr>
                        <a:t>Combination of aerobic (e.g. cycling and weight-training)</a:t>
                      </a:r>
                      <a:endParaRPr lang="en-US" sz="800" dirty="0"/>
                    </a:p>
                    <a:p>
                      <a:pPr lvl="0">
                        <a:buNone/>
                      </a:pPr>
                      <a:endParaRPr lang="en-US" sz="800"/>
                    </a:p>
                  </a:txBody>
                  <a:tcPr/>
                </a:tc>
                <a:tc>
                  <a:txBody>
                    <a:bodyPr/>
                    <a:lstStyle/>
                    <a:p>
                      <a:pPr lvl="0" algn="l">
                        <a:lnSpc>
                          <a:spcPct val="100000"/>
                        </a:lnSpc>
                        <a:spcBef>
                          <a:spcPts val="0"/>
                        </a:spcBef>
                        <a:spcAft>
                          <a:spcPts val="0"/>
                        </a:spcAft>
                        <a:buNone/>
                      </a:pPr>
                      <a:r>
                        <a:rPr lang="en-AU" sz="800" b="0" i="0" u="none" strike="noStrike" noProof="0" dirty="0">
                          <a:solidFill>
                            <a:srgbClr val="000000"/>
                          </a:solidFill>
                          <a:latin typeface="Arial"/>
                        </a:rPr>
                        <a:t>A statistically significant improvement</a:t>
                      </a:r>
                      <a:endParaRPr lang="en-US" sz="800" b="0" i="0" u="none" strike="noStrike" noProof="0" dirty="0">
                        <a:solidFill>
                          <a:srgbClr val="000000"/>
                        </a:solidFill>
                        <a:latin typeface="Arial"/>
                      </a:endParaRPr>
                    </a:p>
                    <a:p>
                      <a:pPr lvl="0" algn="l">
                        <a:lnSpc>
                          <a:spcPct val="100000"/>
                        </a:lnSpc>
                        <a:spcBef>
                          <a:spcPts val="0"/>
                        </a:spcBef>
                        <a:spcAft>
                          <a:spcPts val="0"/>
                        </a:spcAft>
                        <a:buNone/>
                      </a:pPr>
                      <a:r>
                        <a:rPr lang="en-AU" sz="800" b="0" i="0" u="none" strike="noStrike" noProof="0" dirty="0">
                          <a:solidFill>
                            <a:srgbClr val="000000"/>
                          </a:solidFill>
                          <a:latin typeface="Arial"/>
                        </a:rPr>
                        <a:t>in service users’ self-reported feelings of relaxation, happiness and calmness followed engagement in personal</a:t>
                      </a:r>
                      <a:endParaRPr lang="en-US" sz="800" b="0" i="0" u="none" strike="noStrike" noProof="0" dirty="0">
                        <a:solidFill>
                          <a:srgbClr val="000000"/>
                        </a:solidFill>
                        <a:latin typeface="Arial"/>
                      </a:endParaRPr>
                    </a:p>
                    <a:p>
                      <a:pPr lvl="0" algn="l">
                        <a:lnSpc>
                          <a:spcPct val="100000"/>
                        </a:lnSpc>
                        <a:spcBef>
                          <a:spcPts val="0"/>
                        </a:spcBef>
                        <a:spcAft>
                          <a:spcPts val="0"/>
                        </a:spcAft>
                        <a:buNone/>
                      </a:pPr>
                      <a:r>
                        <a:rPr lang="en-AU" sz="800" b="0" i="0" u="none" strike="noStrike" noProof="0" dirty="0">
                          <a:solidFill>
                            <a:srgbClr val="000000"/>
                          </a:solidFill>
                          <a:latin typeface="Arial"/>
                        </a:rPr>
                        <a:t>training sessions.</a:t>
                      </a:r>
                      <a:endParaRPr lang="en-US" sz="800" dirty="0"/>
                    </a:p>
                    <a:p>
                      <a:pPr lvl="0">
                        <a:buNone/>
                      </a:pPr>
                      <a:endParaRPr lang="en-US" sz="800"/>
                    </a:p>
                  </a:txBody>
                  <a:tcPr/>
                </a:tc>
                <a:extLst>
                  <a:ext uri="{0D108BD9-81ED-4DB2-BD59-A6C34878D82A}">
                    <a16:rowId xmlns:a16="http://schemas.microsoft.com/office/drawing/2014/main" val="3060723446"/>
                  </a:ext>
                </a:extLst>
              </a:tr>
              <a:tr h="585292">
                <a:tc>
                  <a:txBody>
                    <a:bodyPr/>
                    <a:lstStyle/>
                    <a:p>
                      <a:pPr lvl="0" algn="l">
                        <a:lnSpc>
                          <a:spcPct val="100000"/>
                        </a:lnSpc>
                        <a:spcBef>
                          <a:spcPts val="0"/>
                        </a:spcBef>
                        <a:spcAft>
                          <a:spcPts val="0"/>
                        </a:spcAft>
                        <a:buNone/>
                      </a:pPr>
                      <a:r>
                        <a:rPr lang="en-AU" sz="800" b="0" i="0" u="none" strike="noStrike" noProof="0" dirty="0" err="1">
                          <a:solidFill>
                            <a:srgbClr val="000000"/>
                          </a:solidFill>
                          <a:latin typeface="Arial"/>
                        </a:rPr>
                        <a:t>Tetile</a:t>
                      </a:r>
                      <a:r>
                        <a:rPr lang="en-AU" sz="800" b="0" i="0" u="none" strike="noStrike" noProof="0" dirty="0">
                          <a:solidFill>
                            <a:srgbClr val="000000"/>
                          </a:solidFill>
                          <a:latin typeface="Arial"/>
                        </a:rPr>
                        <a:t> et al 2008</a:t>
                      </a:r>
                    </a:p>
                    <a:p>
                      <a:pPr lvl="0" algn="l">
                        <a:lnSpc>
                          <a:spcPct val="100000"/>
                        </a:lnSpc>
                        <a:spcBef>
                          <a:spcPts val="0"/>
                        </a:spcBef>
                        <a:spcAft>
                          <a:spcPts val="0"/>
                        </a:spcAft>
                        <a:buNone/>
                      </a:pPr>
                      <a:r>
                        <a:rPr lang="en-AU" sz="800" b="0" i="0" u="none" strike="noStrike" noProof="0" dirty="0">
                          <a:solidFill>
                            <a:srgbClr val="000000"/>
                          </a:solidFill>
                          <a:latin typeface="Arial"/>
                        </a:rPr>
                        <a:t>Norway</a:t>
                      </a:r>
                    </a:p>
                  </a:txBody>
                  <a:tcPr/>
                </a:tc>
                <a:tc>
                  <a:txBody>
                    <a:bodyPr/>
                    <a:lstStyle/>
                    <a:p>
                      <a:r>
                        <a:rPr lang="en-US" sz="800" dirty="0"/>
                        <a:t>Secure forensic mental health hospital</a:t>
                      </a:r>
                    </a:p>
                  </a:txBody>
                  <a:tcPr/>
                </a:tc>
                <a:tc>
                  <a:txBody>
                    <a:bodyPr/>
                    <a:lstStyle/>
                    <a:p>
                      <a:r>
                        <a:rPr lang="en-US" sz="800" dirty="0"/>
                        <a:t>15</a:t>
                      </a:r>
                    </a:p>
                  </a:txBody>
                  <a:tcPr/>
                </a:tc>
                <a:tc>
                  <a:txBody>
                    <a:bodyPr/>
                    <a:lstStyle/>
                    <a:p>
                      <a:pPr lvl="0">
                        <a:buNone/>
                      </a:pPr>
                      <a:r>
                        <a:rPr lang="en-US" sz="800" b="0" i="0" u="none" strike="noStrike" noProof="0" dirty="0">
                          <a:solidFill>
                            <a:srgbClr val="000000"/>
                          </a:solidFill>
                          <a:latin typeface="Arial"/>
                        </a:rPr>
                        <a:t>Before-after evaluation (8-12 weeks)</a:t>
                      </a:r>
                      <a:endParaRPr lang="en-US" sz="800" dirty="0"/>
                    </a:p>
                  </a:txBody>
                  <a:tcPr/>
                </a:tc>
                <a:tc>
                  <a:txBody>
                    <a:bodyPr/>
                    <a:lstStyle/>
                    <a:p>
                      <a:pPr lvl="0">
                        <a:buNone/>
                      </a:pPr>
                      <a:r>
                        <a:rPr lang="en-US" sz="800" b="0" i="0" u="none" strike="noStrike" noProof="0" dirty="0">
                          <a:solidFill>
                            <a:srgbClr val="000000"/>
                          </a:solidFill>
                          <a:latin typeface="Arial"/>
                        </a:rPr>
                        <a:t>Exercise 3 x per week (2 indoor and 1 outdoor)</a:t>
                      </a:r>
                      <a:endParaRPr lang="en-US" sz="800" dirty="0"/>
                    </a:p>
                  </a:txBody>
                  <a:tcPr/>
                </a:tc>
                <a:tc>
                  <a:txBody>
                    <a:bodyPr/>
                    <a:lstStyle/>
                    <a:p>
                      <a:pPr lvl="0">
                        <a:buNone/>
                      </a:pPr>
                      <a:r>
                        <a:rPr lang="en-AU" sz="800" b="0" i="0" u="none" strike="noStrike" noProof="0" dirty="0">
                          <a:solidFill>
                            <a:srgbClr val="000000"/>
                          </a:solidFill>
                          <a:latin typeface="Arial"/>
                        </a:rPr>
                        <a:t>Statistically significant improvements were found in resting heart rate and systolic blood pressure. No significant changes found in weight/BMI. </a:t>
                      </a:r>
                      <a:endParaRPr lang="en-US" sz="800" b="0" i="0" u="none" strike="noStrike" noProof="0" dirty="0">
                        <a:solidFill>
                          <a:srgbClr val="000000"/>
                        </a:solidFill>
                        <a:latin typeface="Arial"/>
                      </a:endParaRPr>
                    </a:p>
                  </a:txBody>
                  <a:tcPr/>
                </a:tc>
                <a:extLst>
                  <a:ext uri="{0D108BD9-81ED-4DB2-BD59-A6C34878D82A}">
                    <a16:rowId xmlns:a16="http://schemas.microsoft.com/office/drawing/2014/main" val="3669660569"/>
                  </a:ext>
                </a:extLst>
              </a:tr>
              <a:tr h="833180">
                <a:tc>
                  <a:txBody>
                    <a:bodyPr/>
                    <a:lstStyle/>
                    <a:p>
                      <a:pPr lvl="0" algn="l">
                        <a:lnSpc>
                          <a:spcPct val="100000"/>
                        </a:lnSpc>
                        <a:spcBef>
                          <a:spcPts val="0"/>
                        </a:spcBef>
                        <a:spcAft>
                          <a:spcPts val="0"/>
                        </a:spcAft>
                        <a:buNone/>
                      </a:pPr>
                      <a:r>
                        <a:rPr lang="en-AU" sz="800" b="0" i="0" u="none" strike="noStrike" noProof="0" dirty="0" err="1">
                          <a:solidFill>
                            <a:srgbClr val="000000"/>
                          </a:solidFill>
                          <a:latin typeface="Arial"/>
                        </a:rPr>
                        <a:t>Wynaden</a:t>
                      </a:r>
                      <a:r>
                        <a:rPr lang="en-AU" sz="800" b="0" i="0" u="none" strike="noStrike" noProof="0" dirty="0">
                          <a:solidFill>
                            <a:srgbClr val="000000"/>
                          </a:solidFill>
                          <a:latin typeface="Arial"/>
                        </a:rPr>
                        <a:t> et al </a:t>
                      </a:r>
                    </a:p>
                    <a:p>
                      <a:pPr lvl="0" algn="l">
                        <a:lnSpc>
                          <a:spcPct val="100000"/>
                        </a:lnSpc>
                        <a:spcBef>
                          <a:spcPts val="0"/>
                        </a:spcBef>
                        <a:spcAft>
                          <a:spcPts val="0"/>
                        </a:spcAft>
                        <a:buNone/>
                      </a:pPr>
                      <a:r>
                        <a:rPr lang="en-AU" sz="800" b="0" i="0" u="none" strike="noStrike" noProof="0" dirty="0">
                          <a:solidFill>
                            <a:srgbClr val="000000"/>
                          </a:solidFill>
                          <a:latin typeface="Arial"/>
                        </a:rPr>
                        <a:t>2012</a:t>
                      </a:r>
                    </a:p>
                    <a:p>
                      <a:pPr lvl="0" algn="l">
                        <a:lnSpc>
                          <a:spcPct val="100000"/>
                        </a:lnSpc>
                        <a:spcBef>
                          <a:spcPts val="0"/>
                        </a:spcBef>
                        <a:spcAft>
                          <a:spcPts val="0"/>
                        </a:spcAft>
                        <a:buNone/>
                      </a:pPr>
                      <a:r>
                        <a:rPr lang="en-AU" sz="800" b="0" i="0" u="none" strike="noStrike" noProof="0" dirty="0">
                          <a:solidFill>
                            <a:srgbClr val="000000"/>
                          </a:solidFill>
                          <a:latin typeface="Arial"/>
                        </a:rPr>
                        <a:t>Australia</a:t>
                      </a:r>
                    </a:p>
                  </a:txBody>
                  <a:tcPr/>
                </a:tc>
                <a:tc>
                  <a:txBody>
                    <a:bodyPr/>
                    <a:lstStyle/>
                    <a:p>
                      <a:r>
                        <a:rPr lang="en-US" sz="800" dirty="0"/>
                        <a:t>Secure forensic mental health hospital</a:t>
                      </a:r>
                    </a:p>
                  </a:txBody>
                  <a:tcPr/>
                </a:tc>
                <a:tc>
                  <a:txBody>
                    <a:bodyPr/>
                    <a:lstStyle/>
                    <a:p>
                      <a:r>
                        <a:rPr lang="en-US" sz="800" dirty="0"/>
                        <a:t>56</a:t>
                      </a:r>
                    </a:p>
                  </a:txBody>
                  <a:tcPr/>
                </a:tc>
                <a:tc>
                  <a:txBody>
                    <a:bodyPr/>
                    <a:lstStyle/>
                    <a:p>
                      <a:r>
                        <a:rPr lang="en-US" sz="800" dirty="0"/>
                        <a:t>Mixed methods evaluation</a:t>
                      </a:r>
                    </a:p>
                    <a:p>
                      <a:pPr lvl="0">
                        <a:buNone/>
                      </a:pPr>
                      <a:r>
                        <a:rPr lang="en-US" sz="800" dirty="0"/>
                        <a:t>(6 months)</a:t>
                      </a:r>
                    </a:p>
                  </a:txBody>
                  <a:tcPr/>
                </a:tc>
                <a:tc>
                  <a:txBody>
                    <a:bodyPr/>
                    <a:lstStyle/>
                    <a:p>
                      <a:pPr lvl="0" algn="l">
                        <a:lnSpc>
                          <a:spcPct val="100000"/>
                        </a:lnSpc>
                        <a:spcBef>
                          <a:spcPts val="0"/>
                        </a:spcBef>
                        <a:spcAft>
                          <a:spcPts val="0"/>
                        </a:spcAft>
                        <a:buNone/>
                      </a:pPr>
                      <a:r>
                        <a:rPr lang="en-AU" sz="800" b="0" i="0" u="none" strike="noStrike" noProof="0" dirty="0">
                          <a:solidFill>
                            <a:srgbClr val="000000"/>
                          </a:solidFill>
                          <a:latin typeface="Arial"/>
                        </a:rPr>
                        <a:t>Education sessions and formal exercise programme</a:t>
                      </a:r>
                      <a:endParaRPr lang="en-US" sz="800" b="0" i="0" u="none" strike="noStrike" noProof="0" dirty="0">
                        <a:solidFill>
                          <a:srgbClr val="000000"/>
                        </a:solidFill>
                        <a:latin typeface="Arial"/>
                      </a:endParaRPr>
                    </a:p>
                    <a:p>
                      <a:pPr lvl="0" algn="l">
                        <a:lnSpc>
                          <a:spcPct val="100000"/>
                        </a:lnSpc>
                        <a:spcBef>
                          <a:spcPts val="0"/>
                        </a:spcBef>
                        <a:spcAft>
                          <a:spcPts val="0"/>
                        </a:spcAft>
                        <a:buNone/>
                      </a:pPr>
                      <a:r>
                        <a:rPr lang="en-AU" sz="800" b="0" i="0" u="none" strike="noStrike" noProof="0" dirty="0">
                          <a:solidFill>
                            <a:srgbClr val="000000"/>
                          </a:solidFill>
                          <a:latin typeface="Arial"/>
                        </a:rPr>
                        <a:t>Range of individual, group and team exercises</a:t>
                      </a:r>
                      <a:endParaRPr lang="en-US" sz="800" b="0" i="0" u="none" strike="noStrike" noProof="0" dirty="0">
                        <a:solidFill>
                          <a:srgbClr val="000000"/>
                        </a:solidFill>
                        <a:latin typeface="Arial"/>
                      </a:endParaRPr>
                    </a:p>
                    <a:p>
                      <a:pPr lvl="0" algn="l">
                        <a:lnSpc>
                          <a:spcPct val="100000"/>
                        </a:lnSpc>
                        <a:spcBef>
                          <a:spcPts val="0"/>
                        </a:spcBef>
                        <a:spcAft>
                          <a:spcPts val="0"/>
                        </a:spcAft>
                        <a:buNone/>
                      </a:pPr>
                      <a:r>
                        <a:rPr lang="en-AU" sz="800" b="0" i="0" u="none" strike="noStrike" noProof="0" dirty="0">
                          <a:solidFill>
                            <a:srgbClr val="000000"/>
                          </a:solidFill>
                          <a:latin typeface="Arial"/>
                        </a:rPr>
                        <a:t>30-60 min/day</a:t>
                      </a:r>
                      <a:endParaRPr lang="en-US" sz="800" b="0" i="0" u="none" strike="noStrike" noProof="0" dirty="0">
                        <a:solidFill>
                          <a:srgbClr val="000000"/>
                        </a:solidFill>
                        <a:latin typeface="Arial"/>
                      </a:endParaRPr>
                    </a:p>
                    <a:p>
                      <a:pPr lvl="0">
                        <a:buNone/>
                      </a:pPr>
                      <a:endParaRPr lang="en-US" sz="800"/>
                    </a:p>
                  </a:txBody>
                  <a:tcPr/>
                </a:tc>
                <a:tc>
                  <a:txBody>
                    <a:bodyPr/>
                    <a:lstStyle/>
                    <a:p>
                      <a:pPr lvl="0" algn="l">
                        <a:lnSpc>
                          <a:spcPct val="100000"/>
                        </a:lnSpc>
                        <a:spcBef>
                          <a:spcPts val="0"/>
                        </a:spcBef>
                        <a:spcAft>
                          <a:spcPts val="0"/>
                        </a:spcAft>
                        <a:buNone/>
                      </a:pPr>
                      <a:r>
                        <a:rPr lang="en-AU" sz="800" b="0" i="0" u="none" strike="noStrike" noProof="0" dirty="0">
                          <a:solidFill>
                            <a:srgbClr val="000000"/>
                          </a:solidFill>
                          <a:latin typeface="Arial"/>
                        </a:rPr>
                        <a:t>40.6% reported programme was enjoyable</a:t>
                      </a:r>
                      <a:endParaRPr lang="en-US" sz="800" b="0" i="0" u="none" strike="noStrike" noProof="0" dirty="0">
                        <a:solidFill>
                          <a:srgbClr val="000000"/>
                        </a:solidFill>
                        <a:latin typeface="Arial"/>
                      </a:endParaRPr>
                    </a:p>
                    <a:p>
                      <a:pPr lvl="0" algn="l">
                        <a:lnSpc>
                          <a:spcPct val="100000"/>
                        </a:lnSpc>
                        <a:spcBef>
                          <a:spcPts val="0"/>
                        </a:spcBef>
                        <a:spcAft>
                          <a:spcPts val="0"/>
                        </a:spcAft>
                        <a:buNone/>
                      </a:pPr>
                      <a:r>
                        <a:rPr lang="en-AU" sz="800" b="0" i="0" u="none" strike="noStrike" noProof="0" dirty="0">
                          <a:solidFill>
                            <a:srgbClr val="000000"/>
                          </a:solidFill>
                          <a:latin typeface="Arial"/>
                        </a:rPr>
                        <a:t>26.4% reported it was useful, 21.7% reported it made them feel better</a:t>
                      </a:r>
                      <a:endParaRPr lang="en-US" sz="800" b="0" i="0" u="none" strike="noStrike" noProof="0" dirty="0">
                        <a:solidFill>
                          <a:srgbClr val="000000"/>
                        </a:solidFill>
                        <a:latin typeface="Arial"/>
                      </a:endParaRPr>
                    </a:p>
                    <a:p>
                      <a:pPr lvl="0" algn="l">
                        <a:lnSpc>
                          <a:spcPct val="100000"/>
                        </a:lnSpc>
                        <a:spcBef>
                          <a:spcPts val="0"/>
                        </a:spcBef>
                        <a:spcAft>
                          <a:spcPts val="0"/>
                        </a:spcAft>
                        <a:buNone/>
                      </a:pPr>
                      <a:r>
                        <a:rPr lang="en-AU" sz="800" b="0" i="0" u="none" strike="noStrike" noProof="0" dirty="0">
                          <a:solidFill>
                            <a:srgbClr val="000000"/>
                          </a:solidFill>
                          <a:latin typeface="Arial"/>
                        </a:rPr>
                        <a:t>15.4% thought their fitness was improved and 13% though it helped them cope with stress</a:t>
                      </a:r>
                      <a:endParaRPr lang="en-US" sz="800" b="0" i="0" u="none" strike="noStrike" noProof="0" dirty="0">
                        <a:solidFill>
                          <a:srgbClr val="000000"/>
                        </a:solidFill>
                        <a:latin typeface="Arial"/>
                      </a:endParaRPr>
                    </a:p>
                    <a:p>
                      <a:pPr lvl="0">
                        <a:buNone/>
                      </a:pPr>
                      <a:endParaRPr lang="en-US" sz="800"/>
                    </a:p>
                  </a:txBody>
                  <a:tcPr/>
                </a:tc>
                <a:extLst>
                  <a:ext uri="{0D108BD9-81ED-4DB2-BD59-A6C34878D82A}">
                    <a16:rowId xmlns:a16="http://schemas.microsoft.com/office/drawing/2014/main" val="4191080141"/>
                  </a:ext>
                </a:extLst>
              </a:tr>
            </a:tbl>
          </a:graphicData>
        </a:graphic>
      </p:graphicFrame>
    </p:spTree>
    <p:extLst>
      <p:ext uri="{BB962C8B-B14F-4D97-AF65-F5344CB8AC3E}">
        <p14:creationId xmlns:p14="http://schemas.microsoft.com/office/powerpoint/2010/main" val="4121824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3B7A-FBE8-4445-9DB8-1E71832CE05D}"/>
              </a:ext>
            </a:extLst>
          </p:cNvPr>
          <p:cNvSpPr>
            <a:spLocks noGrp="1"/>
          </p:cNvSpPr>
          <p:nvPr>
            <p:ph type="title"/>
          </p:nvPr>
        </p:nvSpPr>
        <p:spPr/>
        <p:txBody>
          <a:bodyPr/>
          <a:lstStyle/>
          <a:p>
            <a:r>
              <a:rPr lang="en-US">
                <a:cs typeface="Arial"/>
              </a:rPr>
              <a:t>What happened to Peter?</a:t>
            </a:r>
            <a:endParaRPr lang="en-US"/>
          </a:p>
        </p:txBody>
      </p:sp>
      <p:sp>
        <p:nvSpPr>
          <p:cNvPr id="3" name="Content Placeholder 2">
            <a:extLst>
              <a:ext uri="{FF2B5EF4-FFF2-40B4-BE49-F238E27FC236}">
                <a16:creationId xmlns:a16="http://schemas.microsoft.com/office/drawing/2014/main" id="{F4F9D278-397E-4A8B-84EE-5B3B42A5CAA6}"/>
              </a:ext>
            </a:extLst>
          </p:cNvPr>
          <p:cNvSpPr>
            <a:spLocks noGrp="1"/>
          </p:cNvSpPr>
          <p:nvPr>
            <p:ph idx="1"/>
          </p:nvPr>
        </p:nvSpPr>
        <p:spPr/>
        <p:txBody>
          <a:bodyPr/>
          <a:lstStyle/>
          <a:p>
            <a:pPr marL="344170" indent="-344170"/>
            <a:r>
              <a:rPr lang="en-US">
                <a:cs typeface="Arial" panose="020B0604020202020204"/>
              </a:rPr>
              <a:t>Has been inpatient for 5.5 years</a:t>
            </a:r>
            <a:endParaRPr lang="en-US"/>
          </a:p>
          <a:p>
            <a:pPr marL="344170" indent="-344170"/>
            <a:r>
              <a:rPr lang="en-US">
                <a:cs typeface="Arial" panose="020B0604020202020204"/>
              </a:rPr>
              <a:t>Put on 14.7kg</a:t>
            </a:r>
            <a:endParaRPr lang="en-US" dirty="0">
              <a:cs typeface="Arial" panose="020B0604020202020204"/>
            </a:endParaRPr>
          </a:p>
          <a:p>
            <a:pPr marL="344170" indent="-344170"/>
            <a:r>
              <a:rPr lang="en-US">
                <a:cs typeface="Arial" panose="020B0604020202020204"/>
              </a:rPr>
              <a:t>Diagnosed with metabolic syndrome in 2019</a:t>
            </a:r>
          </a:p>
          <a:p>
            <a:pPr marL="344170" indent="-344170"/>
            <a:r>
              <a:rPr lang="en-US">
                <a:cs typeface="Arial" panose="020B0604020202020204"/>
              </a:rPr>
              <a:t>Cardiomyopathy from clozapine, on B-blocker</a:t>
            </a:r>
            <a:endParaRPr lang="en-US" dirty="0">
              <a:cs typeface="Arial" panose="020B0604020202020204"/>
            </a:endParaRPr>
          </a:p>
          <a:p>
            <a:pPr marL="344170" indent="-344170"/>
            <a:r>
              <a:rPr lang="en-US">
                <a:cs typeface="Arial" panose="020B0604020202020204"/>
              </a:rPr>
              <a:t>IPAQ-SF – 1888 MET-minutes per week</a:t>
            </a:r>
          </a:p>
          <a:p>
            <a:pPr marL="344170" indent="-344170"/>
            <a:r>
              <a:rPr lang="en-US">
                <a:cs typeface="Arial" panose="020B0604020202020204"/>
              </a:rPr>
              <a:t>Awaiting review for consideration of rehabilitation ward</a:t>
            </a:r>
            <a:endParaRPr lang="en-US" dirty="0">
              <a:cs typeface="Arial" panose="020B0604020202020204"/>
            </a:endParaRPr>
          </a:p>
        </p:txBody>
      </p:sp>
    </p:spTree>
    <p:extLst>
      <p:ext uri="{BB962C8B-B14F-4D97-AF65-F5344CB8AC3E}">
        <p14:creationId xmlns:p14="http://schemas.microsoft.com/office/powerpoint/2010/main" val="892749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16D64-4488-4A87-9DCA-7C2832451BF7}"/>
              </a:ext>
            </a:extLst>
          </p:cNvPr>
          <p:cNvSpPr>
            <a:spLocks noGrp="1"/>
          </p:cNvSpPr>
          <p:nvPr>
            <p:ph type="title"/>
          </p:nvPr>
        </p:nvSpPr>
        <p:spPr/>
        <p:txBody>
          <a:bodyPr/>
          <a:lstStyle/>
          <a:p>
            <a:r>
              <a:rPr lang="en-US" dirty="0">
                <a:cs typeface="Arial"/>
              </a:rPr>
              <a:t>Things to consider</a:t>
            </a:r>
            <a:endParaRPr lang="en-US" dirty="0"/>
          </a:p>
        </p:txBody>
      </p:sp>
      <p:sp>
        <p:nvSpPr>
          <p:cNvPr id="3" name="Content Placeholder 2">
            <a:extLst>
              <a:ext uri="{FF2B5EF4-FFF2-40B4-BE49-F238E27FC236}">
                <a16:creationId xmlns:a16="http://schemas.microsoft.com/office/drawing/2014/main" id="{E40664F8-CDFF-497C-9098-58D1A0189543}"/>
              </a:ext>
            </a:extLst>
          </p:cNvPr>
          <p:cNvSpPr>
            <a:spLocks noGrp="1"/>
          </p:cNvSpPr>
          <p:nvPr>
            <p:ph idx="1"/>
          </p:nvPr>
        </p:nvSpPr>
        <p:spPr>
          <a:xfrm>
            <a:off x="1670705" y="2302774"/>
            <a:ext cx="9558233" cy="4950328"/>
          </a:xfrm>
        </p:spPr>
        <p:txBody>
          <a:bodyPr>
            <a:normAutofit fontScale="77500" lnSpcReduction="20000"/>
          </a:bodyPr>
          <a:lstStyle/>
          <a:p>
            <a:pPr marL="344170" indent="-344170"/>
            <a:r>
              <a:rPr lang="en-US" dirty="0">
                <a:cs typeface="Arial" panose="020B0604020202020204"/>
              </a:rPr>
              <a:t>Where?</a:t>
            </a:r>
          </a:p>
          <a:p>
            <a:pPr marL="795020" lvl="1" indent="-337820"/>
            <a:r>
              <a:rPr lang="en-US" dirty="0">
                <a:cs typeface="Arial" panose="020B0604020202020204"/>
              </a:rPr>
              <a:t>Ward, courtyard, gym, outside exercise equipment</a:t>
            </a:r>
          </a:p>
          <a:p>
            <a:pPr marL="344170" indent="-344170"/>
            <a:r>
              <a:rPr lang="en-US" dirty="0">
                <a:cs typeface="Arial" panose="020B0604020202020204"/>
              </a:rPr>
              <a:t>When?</a:t>
            </a:r>
          </a:p>
          <a:p>
            <a:pPr marL="795020" lvl="1" indent="-337820"/>
            <a:r>
              <a:rPr lang="en-US" dirty="0">
                <a:cs typeface="Arial" panose="020B0604020202020204"/>
              </a:rPr>
              <a:t>Current campus walks 4:30-5:30pm but specialist staff have gone home by then</a:t>
            </a:r>
          </a:p>
          <a:p>
            <a:pPr marL="795020" lvl="1" indent="-337820"/>
            <a:r>
              <a:rPr lang="en-US" dirty="0">
                <a:cs typeface="Arial" panose="020B0604020202020204"/>
              </a:rPr>
              <a:t>Consider other rehabilitation needs</a:t>
            </a:r>
          </a:p>
          <a:p>
            <a:pPr marL="344170" indent="-344170"/>
            <a:r>
              <a:rPr lang="en-US" dirty="0">
                <a:cs typeface="Arial" panose="020B0604020202020204"/>
              </a:rPr>
              <a:t>What?</a:t>
            </a:r>
          </a:p>
          <a:p>
            <a:pPr marL="795020" lvl="1" indent="-337820"/>
            <a:r>
              <a:rPr lang="en-US">
                <a:cs typeface="Arial" panose="020B0604020202020204"/>
              </a:rPr>
              <a:t>Low, moderate, high intensity, what "dose" of exercise </a:t>
            </a:r>
          </a:p>
          <a:p>
            <a:pPr marL="344170" indent="-344170"/>
            <a:r>
              <a:rPr lang="en-US" dirty="0">
                <a:cs typeface="Arial" panose="020B0604020202020204"/>
              </a:rPr>
              <a:t>Who?</a:t>
            </a:r>
          </a:p>
          <a:p>
            <a:pPr marL="795020" lvl="1" indent="-337820"/>
            <a:r>
              <a:rPr lang="en-US" dirty="0">
                <a:cs typeface="Arial" panose="020B0604020202020204"/>
              </a:rPr>
              <a:t>Group vs Individual vs Choice of either</a:t>
            </a:r>
          </a:p>
          <a:p>
            <a:pPr marL="795020" lvl="1" indent="-337820"/>
            <a:r>
              <a:rPr lang="en-US" dirty="0">
                <a:cs typeface="Arial" panose="020B0604020202020204"/>
              </a:rPr>
              <a:t>Supervision</a:t>
            </a:r>
          </a:p>
          <a:p>
            <a:pPr marL="344170" indent="-344170"/>
            <a:r>
              <a:rPr lang="en-US" dirty="0">
                <a:cs typeface="Arial" panose="020B0604020202020204"/>
              </a:rPr>
              <a:t>Why?</a:t>
            </a:r>
          </a:p>
          <a:p>
            <a:pPr marL="795020" lvl="1" indent="-337820"/>
            <a:r>
              <a:rPr lang="en-US" dirty="0">
                <a:cs typeface="Arial" panose="020B0604020202020204"/>
              </a:rPr>
              <a:t>Increase activity, reduce cardiovascular risk, weight loss, improve psychiatric symptoms, reduce stress, improve sleep</a:t>
            </a:r>
          </a:p>
          <a:p>
            <a:pPr marL="795020" lvl="1" indent="-337820"/>
            <a:endParaRPr lang="en-US" dirty="0">
              <a:cs typeface="Arial" panose="020B0604020202020204"/>
            </a:endParaRPr>
          </a:p>
          <a:p>
            <a:pPr marL="344170" indent="-344170"/>
            <a:endParaRPr lang="en-US" dirty="0">
              <a:cs typeface="Arial" panose="020B0604020202020204"/>
            </a:endParaRPr>
          </a:p>
        </p:txBody>
      </p:sp>
    </p:spTree>
    <p:extLst>
      <p:ext uri="{BB962C8B-B14F-4D97-AF65-F5344CB8AC3E}">
        <p14:creationId xmlns:p14="http://schemas.microsoft.com/office/powerpoint/2010/main" val="4014980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5A46-B74E-DB43-B906-5C6E5C594EDE}"/>
              </a:ext>
            </a:extLst>
          </p:cNvPr>
          <p:cNvSpPr>
            <a:spLocks noGrp="1"/>
          </p:cNvSpPr>
          <p:nvPr>
            <p:ph type="title"/>
          </p:nvPr>
        </p:nvSpPr>
        <p:spPr/>
        <p:txBody>
          <a:bodyPr/>
          <a:lstStyle/>
          <a:p>
            <a:r>
              <a:rPr lang="en-US" dirty="0"/>
              <a:t>Conclusions                                             </a:t>
            </a:r>
            <a:endParaRPr lang="en-US" dirty="0">
              <a:cs typeface="Arial"/>
            </a:endParaRPr>
          </a:p>
        </p:txBody>
      </p:sp>
      <p:sp>
        <p:nvSpPr>
          <p:cNvPr id="3" name="Content Placeholder 2">
            <a:extLst>
              <a:ext uri="{FF2B5EF4-FFF2-40B4-BE49-F238E27FC236}">
                <a16:creationId xmlns:a16="http://schemas.microsoft.com/office/drawing/2014/main" id="{0FD2481D-60B3-FB4D-B3B4-79255A2B1AB9}"/>
              </a:ext>
            </a:extLst>
          </p:cNvPr>
          <p:cNvSpPr>
            <a:spLocks noGrp="1"/>
          </p:cNvSpPr>
          <p:nvPr>
            <p:ph idx="1"/>
          </p:nvPr>
        </p:nvSpPr>
        <p:spPr>
          <a:xfrm>
            <a:off x="1234623" y="3138655"/>
            <a:ext cx="9974709" cy="3997828"/>
          </a:xfrm>
        </p:spPr>
        <p:txBody>
          <a:bodyPr>
            <a:normAutofit fontScale="70000" lnSpcReduction="20000"/>
          </a:bodyPr>
          <a:lstStyle/>
          <a:p>
            <a:pPr marL="344170" indent="-344170"/>
            <a:r>
              <a:rPr lang="en-US"/>
              <a:t>The physical health and health needs of patients at The Park has not really changed over the past 9 years</a:t>
            </a:r>
          </a:p>
          <a:p>
            <a:pPr marL="344170" indent="-344170"/>
            <a:r>
              <a:rPr lang="en-US" dirty="0">
                <a:cs typeface="Arial"/>
              </a:rPr>
              <a:t>Patients currently do a variety of different physical activities to meet their needs (campus walks, gym, swimming) but there is no </a:t>
            </a:r>
            <a:r>
              <a:rPr lang="en-US">
                <a:cs typeface="Arial"/>
              </a:rPr>
              <a:t>one overseeing this</a:t>
            </a:r>
          </a:p>
          <a:p>
            <a:pPr marL="344170" indent="-344170"/>
            <a:r>
              <a:rPr lang="en-US" dirty="0"/>
              <a:t>Addressing the physical health needs of forensic patients is complex</a:t>
            </a:r>
            <a:endParaRPr lang="en-US" dirty="0">
              <a:cs typeface="Arial"/>
            </a:endParaRPr>
          </a:p>
          <a:p>
            <a:pPr marL="795020" lvl="1" indent="-337820"/>
            <a:r>
              <a:rPr lang="en-US">
                <a:cs typeface="Arial"/>
              </a:rPr>
              <a:t>Illness factors, environmental factors, risk factors, motivation factors, movements in/out of facilities</a:t>
            </a:r>
            <a:endParaRPr lang="en-US" dirty="0">
              <a:cs typeface="Arial"/>
            </a:endParaRPr>
          </a:p>
          <a:p>
            <a:pPr marL="795020" lvl="1" indent="-337820"/>
            <a:r>
              <a:rPr lang="en-US">
                <a:cs typeface="Arial"/>
              </a:rPr>
              <a:t>Current studies – small numbers, staff shortages during studies, no control group, recruitment rates 52-70.3%, attrition rates 13-55%</a:t>
            </a:r>
            <a:endParaRPr lang="en-US" dirty="0">
              <a:cs typeface="Arial"/>
            </a:endParaRPr>
          </a:p>
          <a:p>
            <a:pPr marL="344170" indent="-344170"/>
            <a:r>
              <a:rPr lang="en-US">
                <a:cs typeface="Arial"/>
              </a:rPr>
              <a:t>Where to from here </a:t>
            </a:r>
            <a:endParaRPr lang="en-US" dirty="0">
              <a:cs typeface="Arial"/>
            </a:endParaRPr>
          </a:p>
          <a:p>
            <a:pPr marL="795020" lvl="1" indent="-337820"/>
            <a:r>
              <a:rPr lang="en-AU">
                <a:cs typeface="Arial"/>
              </a:rPr>
              <a:t>Phase 2 – collection of data to inform physical activity intervention (physical activity questionnaire, semi-structured interview)</a:t>
            </a:r>
            <a:endParaRPr lang="en-US">
              <a:cs typeface="Arial"/>
            </a:endParaRPr>
          </a:p>
          <a:p>
            <a:pPr marL="795020" lvl="1" indent="-337820"/>
            <a:r>
              <a:rPr lang="en-AU">
                <a:cs typeface="Arial"/>
              </a:rPr>
              <a:t>Phase 3 – design and implementation of a physical activity intervention and evaluation (this will include a wait list control design)</a:t>
            </a:r>
            <a:endParaRPr lang="en-US">
              <a:cs typeface="Arial"/>
            </a:endParaRPr>
          </a:p>
          <a:p>
            <a:pPr marL="795020" lvl="1" indent="-337820"/>
            <a:endParaRPr lang="en-US" dirty="0">
              <a:cs typeface="Arial"/>
            </a:endParaRPr>
          </a:p>
          <a:p>
            <a:pPr marL="795020" lvl="1" indent="-337820"/>
            <a:endParaRPr lang="en-US" dirty="0">
              <a:cs typeface="Arial"/>
            </a:endParaRPr>
          </a:p>
          <a:p>
            <a:pPr marL="795020" lvl="1" indent="-337820"/>
            <a:endParaRPr lang="en-US" dirty="0">
              <a:cs typeface="Arial"/>
            </a:endParaRPr>
          </a:p>
          <a:p>
            <a:endParaRPr lang="en-US">
              <a:cs typeface="Arial"/>
            </a:endParaRPr>
          </a:p>
        </p:txBody>
      </p:sp>
      <p:pic>
        <p:nvPicPr>
          <p:cNvPr id="4" name="Picture 4" descr="A picture containing clipart&#10;&#10;Description generated with high confidence">
            <a:extLst>
              <a:ext uri="{FF2B5EF4-FFF2-40B4-BE49-F238E27FC236}">
                <a16:creationId xmlns:a16="http://schemas.microsoft.com/office/drawing/2014/main" id="{8F1000EE-49C8-41DD-86A1-67D760CAF694}"/>
              </a:ext>
            </a:extLst>
          </p:cNvPr>
          <p:cNvPicPr>
            <a:picLocks noChangeAspect="1"/>
          </p:cNvPicPr>
          <p:nvPr/>
        </p:nvPicPr>
        <p:blipFill>
          <a:blip r:embed="rId3"/>
          <a:stretch>
            <a:fillRect/>
          </a:stretch>
        </p:blipFill>
        <p:spPr>
          <a:xfrm>
            <a:off x="8100006" y="747424"/>
            <a:ext cx="2438400" cy="1057275"/>
          </a:xfrm>
          <a:prstGeom prst="rect">
            <a:avLst/>
          </a:prstGeom>
        </p:spPr>
      </p:pic>
    </p:spTree>
    <p:extLst>
      <p:ext uri="{BB962C8B-B14F-4D97-AF65-F5344CB8AC3E}">
        <p14:creationId xmlns:p14="http://schemas.microsoft.com/office/powerpoint/2010/main" val="507869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9A1F-878D-4CCF-93D6-C6E486E194FF}"/>
              </a:ext>
            </a:extLst>
          </p:cNvPr>
          <p:cNvSpPr>
            <a:spLocks noGrp="1"/>
          </p:cNvSpPr>
          <p:nvPr>
            <p:ph type="title"/>
          </p:nvPr>
        </p:nvSpPr>
        <p:spPr/>
        <p:txBody>
          <a:bodyPr/>
          <a:lstStyle/>
          <a:p>
            <a:r>
              <a:rPr lang="en-AU"/>
              <a:t>References</a:t>
            </a:r>
          </a:p>
        </p:txBody>
      </p:sp>
      <p:sp>
        <p:nvSpPr>
          <p:cNvPr id="3" name="Content Placeholder 2">
            <a:extLst>
              <a:ext uri="{FF2B5EF4-FFF2-40B4-BE49-F238E27FC236}">
                <a16:creationId xmlns:a16="http://schemas.microsoft.com/office/drawing/2014/main" id="{286CE7D5-AD36-45E2-9632-C26F7BB47EF9}"/>
              </a:ext>
            </a:extLst>
          </p:cNvPr>
          <p:cNvSpPr>
            <a:spLocks noGrp="1"/>
          </p:cNvSpPr>
          <p:nvPr>
            <p:ph idx="1"/>
          </p:nvPr>
        </p:nvSpPr>
        <p:spPr>
          <a:xfrm>
            <a:off x="1034877" y="1954769"/>
            <a:ext cx="10178136" cy="5496235"/>
          </a:xfrm>
        </p:spPr>
        <p:txBody>
          <a:bodyPr>
            <a:normAutofit fontScale="40000" lnSpcReduction="20000"/>
          </a:bodyPr>
          <a:lstStyle/>
          <a:p>
            <a:pPr marL="344170" indent="-344170"/>
            <a:r>
              <a:rPr lang="en-AU"/>
              <a:t>Australian Health Policy Collaboration (2018) </a:t>
            </a:r>
            <a:r>
              <a:rPr lang="en-AU" i="1"/>
              <a:t>Australia’s Mental and Physical Health Tracker 2018 </a:t>
            </a:r>
            <a:r>
              <a:rPr lang="en-AU" dirty="0"/>
              <a:t>https://www.vu.edu.au/sites/default/files/australias-mental-and-physical-health-tracker-report-card.pdf</a:t>
            </a:r>
            <a:endParaRPr lang="en-AU" dirty="0">
              <a:cs typeface="Arial" panose="020B0604020202020204"/>
            </a:endParaRPr>
          </a:p>
          <a:p>
            <a:pPr marL="344170" indent="-344170"/>
            <a:r>
              <a:rPr lang="en-AU"/>
              <a:t>Australian Institute of Health and Welfare (2017) </a:t>
            </a:r>
            <a:r>
              <a:rPr lang="en-AU" i="1"/>
              <a:t>A picture of obesity in Australia </a:t>
            </a:r>
            <a:r>
              <a:rPr lang="en-AU" dirty="0"/>
              <a:t>https://www.aihw.gov.au/getmedia/172fba28-785e-4a08-ab37-2da3bbae40b8/aihw-phe-216.pdf.aspx?inline=true</a:t>
            </a:r>
            <a:endParaRPr lang="en-AU" dirty="0">
              <a:cs typeface="Arial" panose="020B0604020202020204"/>
            </a:endParaRPr>
          </a:p>
          <a:p>
            <a:pPr marL="344170" indent="-344170"/>
            <a:r>
              <a:rPr lang="en-AU"/>
              <a:t>Bacon, N., Farnworth, L., &amp; Boyd, R.  (2012).  The use of the Wii-fit in Forensic Mental Health: Exercise for People at Risk of Obesity.  </a:t>
            </a:r>
            <a:r>
              <a:rPr lang="en-AU" i="1"/>
              <a:t>British Journal of Occupational </a:t>
            </a:r>
            <a:r>
              <a:rPr lang="en-AU"/>
              <a:t>Therapy, 75(2): 61-68.</a:t>
            </a:r>
            <a:endParaRPr lang="en-AU">
              <a:cs typeface="Arial" panose="020B0604020202020204"/>
            </a:endParaRPr>
          </a:p>
          <a:p>
            <a:pPr marL="344170" indent="-344170"/>
            <a:r>
              <a:rPr lang="en-AU"/>
              <a:t>Bergman, H., Nilsson, T., </a:t>
            </a:r>
            <a:r>
              <a:rPr lang="en-AU" err="1"/>
              <a:t>Andine</a:t>
            </a:r>
            <a:r>
              <a:rPr lang="en-AU"/>
              <a:t>, P., et al. (2018). Physical performance and physical activity of patients under compulsory forensic psychiatric inpatient care. </a:t>
            </a:r>
            <a:r>
              <a:rPr lang="en-AU" i="1"/>
              <a:t>Physiotherapy Theory and Practice</a:t>
            </a:r>
            <a:r>
              <a:rPr lang="en-AU"/>
              <a:t>, DOI: 10.1080/09593985.2018.1488320</a:t>
            </a:r>
            <a:endParaRPr lang="en-AU">
              <a:cs typeface="Arial"/>
            </a:endParaRPr>
          </a:p>
          <a:p>
            <a:pPr marL="344170" indent="-344170"/>
            <a:r>
              <a:rPr lang="en-AU"/>
              <a:t>Cormac, I., </a:t>
            </a:r>
            <a:r>
              <a:rPr lang="en-AU" err="1"/>
              <a:t>Ferriter</a:t>
            </a:r>
            <a:r>
              <a:rPr lang="en-AU"/>
              <a:t>, M., Benning, R. &amp; Saul, C. (2005) Physical health and health risk factors in a population of long-stay psychiatric patients. </a:t>
            </a:r>
            <a:r>
              <a:rPr lang="en-AU" i="1"/>
              <a:t>Psychiatric Bulletin</a:t>
            </a:r>
            <a:r>
              <a:rPr lang="en-AU"/>
              <a:t>, 29, 18-20.</a:t>
            </a:r>
            <a:endParaRPr lang="en-AU">
              <a:cs typeface="Arial"/>
            </a:endParaRPr>
          </a:p>
          <a:p>
            <a:pPr marL="344170" indent="-344170"/>
            <a:r>
              <a:rPr lang="en-AU"/>
              <a:t>Every-Palmer, S., Huthwaite, M.A., Elmslie, J.L., Grant, E &amp;Romans, S.E. (2018). Long-term psychiatric inpatients’ perspectives on weight gain, body satisfaction, diet and physical activity: a mixed methods study. </a:t>
            </a:r>
            <a:r>
              <a:rPr lang="en-AU" i="1"/>
              <a:t>BMC Psychiatry</a:t>
            </a:r>
            <a:r>
              <a:rPr lang="en-AU"/>
              <a:t>, 18, 300.</a:t>
            </a:r>
            <a:endParaRPr lang="en-AU">
              <a:cs typeface="Arial"/>
            </a:endParaRPr>
          </a:p>
          <a:p>
            <a:pPr marL="344170" indent="-344170"/>
            <a:r>
              <a:rPr lang="en-AU"/>
              <a:t>Farnworth, L., Nikitin, L &amp; Foessey, E. (2004). Being in a Secure Forensic Psychiatric Unit: Every Day is the Same, Killing Time or Making the Most of it. </a:t>
            </a:r>
            <a:r>
              <a:rPr lang="en-AU" i="1"/>
              <a:t>British Journal of Occupational Therapy</a:t>
            </a:r>
            <a:r>
              <a:rPr lang="en-AU"/>
              <a:t>, 67 (10), 430-438.</a:t>
            </a:r>
            <a:endParaRPr lang="en-AU">
              <a:cs typeface="Arial"/>
            </a:endParaRPr>
          </a:p>
          <a:p>
            <a:pPr marL="344170" indent="-344170"/>
            <a:r>
              <a:rPr lang="en-AU"/>
              <a:t>Haw, C &amp; Rowell, A. (2011). Obesity and its complications: a survey of inpatients at a secure psychiatric hospital. </a:t>
            </a:r>
            <a:r>
              <a:rPr lang="en-AU" i="1"/>
              <a:t>The British Journal of Forensic Psychiatry</a:t>
            </a:r>
            <a:r>
              <a:rPr lang="en-AU"/>
              <a:t>, 13, 270-277.</a:t>
            </a:r>
            <a:endParaRPr lang="en-AU">
              <a:cs typeface="Arial"/>
            </a:endParaRPr>
          </a:p>
          <a:p>
            <a:pPr marL="344170" indent="-344170"/>
            <a:r>
              <a:rPr lang="en-AU"/>
              <a:t> Hilton, N.Z., Ham, E., Lang, C.L., &amp; Harris, G.T. (2015). Weight Gain and Its Correlates Among Forensic Inpatients. The Canadian Journal of Psychiatry, 60, 232-238. </a:t>
            </a:r>
            <a:endParaRPr lang="en-AU">
              <a:cs typeface="Arial" panose="020B0604020202020204"/>
            </a:endParaRPr>
          </a:p>
          <a:p>
            <a:pPr marL="344170" indent="-344170"/>
            <a:r>
              <a:rPr lang="en-AU" err="1"/>
              <a:t>Ojala</a:t>
            </a:r>
            <a:r>
              <a:rPr lang="en-AU"/>
              <a:t>, K., </a:t>
            </a:r>
            <a:r>
              <a:rPr lang="en-AU" err="1"/>
              <a:t>Niskanen</a:t>
            </a:r>
            <a:r>
              <a:rPr lang="en-AU"/>
              <a:t>, L., </a:t>
            </a:r>
            <a:r>
              <a:rPr lang="en-AU" err="1"/>
              <a:t>Tiihonen</a:t>
            </a:r>
            <a:r>
              <a:rPr lang="en-AU"/>
              <a:t>, J., Paavola, P, Putkonen, A &amp; Repo-Tiihonen, E. (2008). Characterisation of metabolic syndrome among forensic psychiatric patients. </a:t>
            </a:r>
            <a:r>
              <a:rPr lang="en-AU" i="1"/>
              <a:t>The Journal of Forensic Psychiatry and Psychology</a:t>
            </a:r>
            <a:r>
              <a:rPr lang="en-AU"/>
              <a:t>, 19, 33-51.</a:t>
            </a:r>
            <a:endParaRPr lang="en-AU">
              <a:cs typeface="Arial" panose="020B0604020202020204"/>
            </a:endParaRPr>
          </a:p>
          <a:p>
            <a:pPr marL="344170" indent="-344170"/>
            <a:r>
              <a:rPr lang="en-AU">
                <a:cs typeface="Arial" panose="020B0604020202020204"/>
              </a:rPr>
              <a:t>Vancampfort, D., Firth, J., Schuch, F.B., Rosenbaum, S., Mugisha, J., Hallgren, M., Probst, M., Ward, P.B., Gaughran, F., De Hert, M., Carvalho, A.F &amp; Stubbs, B. (</a:t>
            </a:r>
            <a:r>
              <a:rPr lang="en-AU"/>
              <a:t>2017). Sedentary behavior and physical activity levels in people with schizophrenia, bipolar disorder and major depressive disorder: a global systematic review and meta-analysis. </a:t>
            </a:r>
            <a:r>
              <a:rPr lang="en-AU" i="1"/>
              <a:t>World Psychiatry, </a:t>
            </a:r>
            <a:r>
              <a:rPr lang="en-AU"/>
              <a:t>16, 308-315.</a:t>
            </a:r>
            <a:endParaRPr lang="en-AU">
              <a:cs typeface="Arial"/>
            </a:endParaRPr>
          </a:p>
          <a:p>
            <a:pPr marL="344170" indent="-344170"/>
            <a:r>
              <a:rPr lang="en-AU" dirty="0"/>
              <a:t> </a:t>
            </a:r>
            <a:r>
              <a:rPr lang="en-AU" err="1"/>
              <a:t>Wynaden</a:t>
            </a:r>
            <a:r>
              <a:rPr lang="en-AU"/>
              <a:t>, D., Barr, L., Omari, O., &amp; Fulton, A. (2012).  Evaluation of service users’ experiences of participating in an exercise programme at the Western Australian State Forensic Mental Health Services. </a:t>
            </a:r>
            <a:r>
              <a:rPr lang="en-AU" i="1"/>
              <a:t>International Journal of Mental Health Nursing</a:t>
            </a:r>
            <a:r>
              <a:rPr lang="en-AU"/>
              <a:t>, 21, 229–235.</a:t>
            </a:r>
            <a:endParaRPr lang="en-AU">
              <a:cs typeface="Arial"/>
            </a:endParaRPr>
          </a:p>
          <a:p>
            <a:endParaRPr lang="en-AU"/>
          </a:p>
          <a:p>
            <a:endParaRPr lang="en-AU"/>
          </a:p>
          <a:p>
            <a:endParaRPr lang="en-AU"/>
          </a:p>
        </p:txBody>
      </p:sp>
    </p:spTree>
    <p:extLst>
      <p:ext uri="{BB962C8B-B14F-4D97-AF65-F5344CB8AC3E}">
        <p14:creationId xmlns:p14="http://schemas.microsoft.com/office/powerpoint/2010/main" val="420157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3453-1332-044A-9996-B7D3BBF554E9}"/>
              </a:ext>
            </a:extLst>
          </p:cNvPr>
          <p:cNvSpPr>
            <a:spLocks noGrp="1"/>
          </p:cNvSpPr>
          <p:nvPr>
            <p:ph type="title"/>
          </p:nvPr>
        </p:nvSpPr>
        <p:spPr/>
        <p:txBody>
          <a:bodyPr>
            <a:normAutofit/>
          </a:bodyPr>
          <a:lstStyle/>
          <a:p>
            <a:r>
              <a:rPr lang="en-US"/>
              <a:t>Background</a:t>
            </a:r>
            <a:br>
              <a:rPr lang="en-US"/>
            </a:br>
            <a:endParaRPr lang="en-US">
              <a:solidFill>
                <a:schemeClr val="accent1">
                  <a:lumMod val="60000"/>
                  <a:lumOff val="40000"/>
                </a:schemeClr>
              </a:solidFill>
              <a:cs typeface="Arial"/>
            </a:endParaRPr>
          </a:p>
        </p:txBody>
      </p:sp>
      <p:sp>
        <p:nvSpPr>
          <p:cNvPr id="3" name="Content Placeholder 2">
            <a:extLst>
              <a:ext uri="{FF2B5EF4-FFF2-40B4-BE49-F238E27FC236}">
                <a16:creationId xmlns:a16="http://schemas.microsoft.com/office/drawing/2014/main" id="{8E944520-CF99-D348-B856-33B54B811EDC}"/>
              </a:ext>
            </a:extLst>
          </p:cNvPr>
          <p:cNvSpPr>
            <a:spLocks noGrp="1"/>
          </p:cNvSpPr>
          <p:nvPr>
            <p:ph sz="half" idx="1"/>
          </p:nvPr>
        </p:nvSpPr>
        <p:spPr>
          <a:xfrm>
            <a:off x="4418042" y="2251391"/>
            <a:ext cx="3731543" cy="4462714"/>
          </a:xfrm>
        </p:spPr>
        <p:txBody>
          <a:bodyPr vert="horz" lIns="91440" tIns="45720" rIns="91440" bIns="45720" rtlCol="0" anchor="t">
            <a:normAutofit/>
          </a:bodyPr>
          <a:lstStyle/>
          <a:p>
            <a:pPr marL="0" indent="0" algn="ctr">
              <a:buNone/>
            </a:pPr>
            <a:r>
              <a:rPr lang="en-US"/>
              <a:t>We know </a:t>
            </a:r>
            <a:r>
              <a:rPr lang="en-US" dirty="0"/>
              <a:t>people with severe mental illness have high rates of obesity</a:t>
            </a:r>
          </a:p>
          <a:p>
            <a:pPr marL="0" indent="0" algn="ctr">
              <a:buNone/>
            </a:pPr>
            <a:r>
              <a:rPr lang="en-US" dirty="0"/>
              <a:t>We know that people with severe mental illness have low rates of physical activity</a:t>
            </a:r>
            <a:endParaRPr lang="en-US" dirty="0">
              <a:cs typeface="Arial"/>
            </a:endParaRPr>
          </a:p>
          <a:p>
            <a:pPr marL="0" indent="0" algn="ctr">
              <a:buNone/>
            </a:pPr>
            <a:r>
              <a:rPr lang="en-US" dirty="0"/>
              <a:t>What is happening in forensic psychiatric facilities?</a:t>
            </a:r>
            <a:endParaRPr lang="en-US" dirty="0">
              <a:cs typeface="Arial"/>
            </a:endParaRPr>
          </a:p>
        </p:txBody>
      </p:sp>
      <p:pic>
        <p:nvPicPr>
          <p:cNvPr id="1060" name="Picture 36" descr="/var/folders/35/j6vs7kcs3ws209pbbft_pq7w0000gn/T/com.microsoft.Powerpoint/WebArchiveCopyPasteTempFiles/2Q==">
            <a:extLst>
              <a:ext uri="{FF2B5EF4-FFF2-40B4-BE49-F238E27FC236}">
                <a16:creationId xmlns:a16="http://schemas.microsoft.com/office/drawing/2014/main" id="{16B75DBC-485F-CB46-982D-314FCDFF740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89227" y="2302104"/>
            <a:ext cx="2636601" cy="193750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var/folders/35/j6vs7kcs3ws209pbbft_pq7w0000gn/T/com.microsoft.Powerpoint/WebArchiveCopyPasteTempFiles/9k=">
            <a:extLst>
              <a:ext uri="{FF2B5EF4-FFF2-40B4-BE49-F238E27FC236}">
                <a16:creationId xmlns:a16="http://schemas.microsoft.com/office/drawing/2014/main" id="{9E6A127A-56F0-8140-89EB-DB8DB663F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0587" y="3563606"/>
            <a:ext cx="2634940" cy="19347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C0CDE57-8C5E-4B91-9091-98C61B272F45}"/>
              </a:ext>
            </a:extLst>
          </p:cNvPr>
          <p:cNvSpPr/>
          <p:nvPr/>
        </p:nvSpPr>
        <p:spPr>
          <a:xfrm>
            <a:off x="977828" y="6607138"/>
            <a:ext cx="6096000" cy="215444"/>
          </a:xfrm>
          <a:prstGeom prst="rect">
            <a:avLst/>
          </a:prstGeom>
        </p:spPr>
        <p:txBody>
          <a:bodyPr>
            <a:spAutoFit/>
          </a:bodyPr>
          <a:lstStyle/>
          <a:p>
            <a:r>
              <a:rPr lang="en-AU" sz="800"/>
              <a:t>Australian Health Policy Collaboration (2018) </a:t>
            </a:r>
            <a:r>
              <a:rPr lang="en-AU" sz="800" i="1"/>
              <a:t>Australia’s Mental and Physical Health Tracker 2018 </a:t>
            </a:r>
            <a:endParaRPr lang="en-AU" sz="800"/>
          </a:p>
        </p:txBody>
      </p:sp>
    </p:spTree>
    <p:extLst>
      <p:ext uri="{BB962C8B-B14F-4D97-AF65-F5344CB8AC3E}">
        <p14:creationId xmlns:p14="http://schemas.microsoft.com/office/powerpoint/2010/main" val="26538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7380-A31E-8248-8AF7-ED53DE779D99}"/>
              </a:ext>
            </a:extLst>
          </p:cNvPr>
          <p:cNvSpPr>
            <a:spLocks noGrp="1"/>
          </p:cNvSpPr>
          <p:nvPr>
            <p:ph type="title"/>
          </p:nvPr>
        </p:nvSpPr>
        <p:spPr>
          <a:xfrm>
            <a:off x="2611808" y="808056"/>
            <a:ext cx="8734735" cy="1077229"/>
          </a:xfrm>
        </p:spPr>
        <p:txBody>
          <a:bodyPr/>
          <a:lstStyle/>
          <a:p>
            <a:r>
              <a:rPr lang="en-US"/>
              <a:t>What is the prevalence of obesity and overweight in forensic psychiatric units? </a:t>
            </a:r>
          </a:p>
        </p:txBody>
      </p:sp>
      <p:sp>
        <p:nvSpPr>
          <p:cNvPr id="3" name="Content Placeholder 2">
            <a:extLst>
              <a:ext uri="{FF2B5EF4-FFF2-40B4-BE49-F238E27FC236}">
                <a16:creationId xmlns:a16="http://schemas.microsoft.com/office/drawing/2014/main" id="{BFC6E1FA-915D-754F-AD56-D47D7C27BE93}"/>
              </a:ext>
            </a:extLst>
          </p:cNvPr>
          <p:cNvSpPr>
            <a:spLocks noGrp="1"/>
          </p:cNvSpPr>
          <p:nvPr>
            <p:ph idx="1"/>
          </p:nvPr>
        </p:nvSpPr>
        <p:spPr>
          <a:xfrm>
            <a:off x="1246752" y="3165107"/>
            <a:ext cx="9960427" cy="3997828"/>
          </a:xfrm>
        </p:spPr>
        <p:txBody>
          <a:bodyPr>
            <a:normAutofit fontScale="92500" lnSpcReduction="20000"/>
          </a:bodyPr>
          <a:lstStyle/>
          <a:p>
            <a:r>
              <a:rPr lang="en-US"/>
              <a:t>Cormac et al 2005 – 36% men and 75% women were obese (N=248, </a:t>
            </a:r>
            <a:r>
              <a:rPr lang="en-US" err="1"/>
              <a:t>Rampton</a:t>
            </a:r>
            <a:r>
              <a:rPr lang="en-US"/>
              <a:t> Hospital, UK)</a:t>
            </a:r>
          </a:p>
          <a:p>
            <a:r>
              <a:rPr lang="en-US" err="1"/>
              <a:t>Ojala</a:t>
            </a:r>
            <a:r>
              <a:rPr lang="en-US"/>
              <a:t> et al (2008) – &gt;33% were obese and metabolic syndrome was found in 33% of the sample (N=221, Forensic psychiatric unit, Finland)</a:t>
            </a:r>
          </a:p>
          <a:p>
            <a:r>
              <a:rPr lang="en-US"/>
              <a:t>Haw and Rowell (2011) – 47% men and 63% women were obese (N=234, secure forensic unit, UK)</a:t>
            </a:r>
          </a:p>
          <a:p>
            <a:r>
              <a:rPr lang="en-US"/>
              <a:t>Hilton et al (2015) – 33% were obese (N=291, Ontario Maximum Secure Psychiatric Hospital, Canada)</a:t>
            </a:r>
          </a:p>
          <a:p>
            <a:r>
              <a:rPr lang="en-US"/>
              <a:t>Every-Palmer et al (2018) – 94% of patients were overweight/obese (N= 51, forensic and rehabilitation inpatients, NZ)</a:t>
            </a:r>
          </a:p>
          <a:p>
            <a:endParaRPr lang="en-US"/>
          </a:p>
          <a:p>
            <a:endParaRPr lang="en-US"/>
          </a:p>
        </p:txBody>
      </p:sp>
      <p:pic>
        <p:nvPicPr>
          <p:cNvPr id="5" name="Picture 4">
            <a:extLst>
              <a:ext uri="{FF2B5EF4-FFF2-40B4-BE49-F238E27FC236}">
                <a16:creationId xmlns:a16="http://schemas.microsoft.com/office/drawing/2014/main" id="{A5D96294-397D-7B48-9AF8-8D611DB1CB5F}"/>
              </a:ext>
            </a:extLst>
          </p:cNvPr>
          <p:cNvPicPr>
            <a:picLocks noChangeAspect="1"/>
          </p:cNvPicPr>
          <p:nvPr/>
        </p:nvPicPr>
        <p:blipFill>
          <a:blip r:embed="rId3"/>
          <a:stretch>
            <a:fillRect/>
          </a:stretch>
        </p:blipFill>
        <p:spPr>
          <a:xfrm>
            <a:off x="1110341" y="229991"/>
            <a:ext cx="2358068" cy="1655294"/>
          </a:xfrm>
          <a:prstGeom prst="rect">
            <a:avLst/>
          </a:prstGeom>
        </p:spPr>
      </p:pic>
      <p:sp>
        <p:nvSpPr>
          <p:cNvPr id="4" name="Rectangle 3">
            <a:extLst>
              <a:ext uri="{FF2B5EF4-FFF2-40B4-BE49-F238E27FC236}">
                <a16:creationId xmlns:a16="http://schemas.microsoft.com/office/drawing/2014/main" id="{9A08D6A8-2986-433E-92D6-6D64069CA6E1}"/>
              </a:ext>
            </a:extLst>
          </p:cNvPr>
          <p:cNvSpPr/>
          <p:nvPr/>
        </p:nvSpPr>
        <p:spPr>
          <a:xfrm>
            <a:off x="1246752" y="1921092"/>
            <a:ext cx="2085246" cy="338554"/>
          </a:xfrm>
          <a:prstGeom prst="rect">
            <a:avLst/>
          </a:prstGeom>
        </p:spPr>
        <p:txBody>
          <a:bodyPr wrap="square">
            <a:spAutoFit/>
          </a:bodyPr>
          <a:lstStyle/>
          <a:p>
            <a:r>
              <a:rPr lang="en-AU" sz="800"/>
              <a:t>Australian Institute of Health and Welfare (2017) </a:t>
            </a:r>
            <a:r>
              <a:rPr lang="en-AU" sz="800" i="1"/>
              <a:t>A picture of obesity in Australia </a:t>
            </a:r>
            <a:endParaRPr lang="en-AU" sz="800"/>
          </a:p>
        </p:txBody>
      </p:sp>
    </p:spTree>
    <p:extLst>
      <p:ext uri="{BB962C8B-B14F-4D97-AF65-F5344CB8AC3E}">
        <p14:creationId xmlns:p14="http://schemas.microsoft.com/office/powerpoint/2010/main" val="2984402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F01F-AD99-B843-91FB-DB226F6B2BC5}"/>
              </a:ext>
            </a:extLst>
          </p:cNvPr>
          <p:cNvSpPr>
            <a:spLocks noGrp="1"/>
          </p:cNvSpPr>
          <p:nvPr>
            <p:ph type="title"/>
          </p:nvPr>
        </p:nvSpPr>
        <p:spPr/>
        <p:txBody>
          <a:bodyPr/>
          <a:lstStyle/>
          <a:p>
            <a:r>
              <a:rPr lang="en-US"/>
              <a:t>What about weight gain </a:t>
            </a:r>
            <a:br>
              <a:rPr lang="en-US"/>
            </a:br>
            <a:r>
              <a:rPr lang="en-US"/>
              <a:t>in forensic psychiatric units?</a:t>
            </a:r>
          </a:p>
        </p:txBody>
      </p:sp>
      <p:sp>
        <p:nvSpPr>
          <p:cNvPr id="3" name="Content Placeholder 2">
            <a:extLst>
              <a:ext uri="{FF2B5EF4-FFF2-40B4-BE49-F238E27FC236}">
                <a16:creationId xmlns:a16="http://schemas.microsoft.com/office/drawing/2014/main" id="{659D9073-CEA2-5541-B40E-E3D9C9D8457A}"/>
              </a:ext>
            </a:extLst>
          </p:cNvPr>
          <p:cNvSpPr>
            <a:spLocks noGrp="1"/>
          </p:cNvSpPr>
          <p:nvPr>
            <p:ph idx="1"/>
          </p:nvPr>
        </p:nvSpPr>
        <p:spPr>
          <a:xfrm>
            <a:off x="1193321" y="2447493"/>
            <a:ext cx="9960429" cy="3997828"/>
          </a:xfrm>
        </p:spPr>
        <p:txBody>
          <a:bodyPr/>
          <a:lstStyle/>
          <a:p>
            <a:r>
              <a:rPr lang="en-US"/>
              <a:t>Cormac et al (2005) – mean increase in weight during admission 10.62kg in men and 12.7kg in women</a:t>
            </a:r>
          </a:p>
          <a:p>
            <a:r>
              <a:rPr lang="en-US"/>
              <a:t>Haw and Rowell (2011) – 103/234 patients had gained weight (median 2.9kg)</a:t>
            </a:r>
          </a:p>
          <a:p>
            <a:r>
              <a:rPr lang="en-US"/>
              <a:t>Hilton et al (2015) – average gain of 12% of body weight, 40% increased by at least 1 BMI category, average gain of 3.67kg/month</a:t>
            </a:r>
          </a:p>
          <a:p>
            <a:pPr marL="344170" indent="-344170"/>
            <a:r>
              <a:rPr lang="en-US">
                <a:cs typeface="Arial"/>
              </a:rPr>
              <a:t>Huthwaite et al (2017) - 47.2% of their sample of (N=36) gained weight</a:t>
            </a:r>
            <a:endParaRPr lang="en-US"/>
          </a:p>
          <a:p>
            <a:r>
              <a:rPr lang="en-US"/>
              <a:t>Every-Palmer et al (2018) – 75% attempting to lose weight</a:t>
            </a:r>
          </a:p>
        </p:txBody>
      </p:sp>
      <p:pic>
        <p:nvPicPr>
          <p:cNvPr id="2050" name="Picture 2" descr="/var/folders/35/j6vs7kcs3ws209pbbft_pq7w0000gn/T/com.microsoft.Powerpoint/WebArchiveCopyPasteTempFiles/IAAAAAAElFTkSuQmCC">
            <a:extLst>
              <a:ext uri="{FF2B5EF4-FFF2-40B4-BE49-F238E27FC236}">
                <a16:creationId xmlns:a16="http://schemas.microsoft.com/office/drawing/2014/main" id="{8B2422CC-B070-2849-8FCE-3728D5679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808" y="635907"/>
            <a:ext cx="2006600" cy="176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98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551F8-2B04-46FE-807F-F2C5E4873498}"/>
              </a:ext>
            </a:extLst>
          </p:cNvPr>
          <p:cNvSpPr>
            <a:spLocks noGrp="1"/>
          </p:cNvSpPr>
          <p:nvPr>
            <p:ph type="title"/>
          </p:nvPr>
        </p:nvSpPr>
        <p:spPr/>
        <p:txBody>
          <a:bodyPr/>
          <a:lstStyle/>
          <a:p>
            <a:r>
              <a:rPr lang="en-AU"/>
              <a:t>So what?</a:t>
            </a:r>
          </a:p>
        </p:txBody>
      </p:sp>
      <p:sp>
        <p:nvSpPr>
          <p:cNvPr id="3" name="Content Placeholder 2">
            <a:extLst>
              <a:ext uri="{FF2B5EF4-FFF2-40B4-BE49-F238E27FC236}">
                <a16:creationId xmlns:a16="http://schemas.microsoft.com/office/drawing/2014/main" id="{BA751212-6EEF-402B-BA3C-8515946217B1}"/>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35185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ECD6-B2CA-4117-932D-63DEA11731AA}"/>
              </a:ext>
            </a:extLst>
          </p:cNvPr>
          <p:cNvSpPr>
            <a:spLocks noGrp="1"/>
          </p:cNvSpPr>
          <p:nvPr>
            <p:ph type="title"/>
          </p:nvPr>
        </p:nvSpPr>
        <p:spPr/>
        <p:txBody>
          <a:bodyPr/>
          <a:lstStyle/>
          <a:p>
            <a:r>
              <a:rPr lang="en-US" dirty="0">
                <a:cs typeface="Arial"/>
              </a:rPr>
              <a:t>Research project plan</a:t>
            </a:r>
            <a:endParaRPr lang="en-US" dirty="0"/>
          </a:p>
        </p:txBody>
      </p:sp>
      <p:sp>
        <p:nvSpPr>
          <p:cNvPr id="3" name="Content Placeholder 2">
            <a:extLst>
              <a:ext uri="{FF2B5EF4-FFF2-40B4-BE49-F238E27FC236}">
                <a16:creationId xmlns:a16="http://schemas.microsoft.com/office/drawing/2014/main" id="{7A814E66-DDC3-4BC8-8816-FDE811BB906E}"/>
              </a:ext>
            </a:extLst>
          </p:cNvPr>
          <p:cNvSpPr>
            <a:spLocks noGrp="1"/>
          </p:cNvSpPr>
          <p:nvPr>
            <p:ph idx="1"/>
          </p:nvPr>
        </p:nvSpPr>
        <p:spPr/>
        <p:txBody>
          <a:bodyPr>
            <a:normAutofit fontScale="85000" lnSpcReduction="10000"/>
          </a:bodyPr>
          <a:lstStyle/>
          <a:p>
            <a:pPr marL="344170" indent="-344170"/>
            <a:r>
              <a:rPr lang="en-AU" dirty="0">
                <a:cs typeface="Arial"/>
              </a:rPr>
              <a:t>The development and implementation of a physical activity intervention for patients with serious mental illness residing in a high secure forensic setting</a:t>
            </a:r>
          </a:p>
          <a:p>
            <a:pPr marL="344170" indent="-344170"/>
            <a:r>
              <a:rPr lang="en-AU" dirty="0">
                <a:solidFill>
                  <a:schemeClr val="tx2">
                    <a:lumMod val="75000"/>
                  </a:schemeClr>
                </a:solidFill>
                <a:cs typeface="Arial"/>
              </a:rPr>
              <a:t>Phase 1 – collection of data to inform the current health status and current physical activity levels of patients</a:t>
            </a:r>
          </a:p>
          <a:p>
            <a:pPr marL="344170" indent="-344170"/>
            <a:r>
              <a:rPr lang="en-AU" dirty="0">
                <a:cs typeface="Arial"/>
              </a:rPr>
              <a:t>Phase 2 – collection of data to inform physical activity intervention (physical activity questionnaire, semi-structured interview)</a:t>
            </a:r>
          </a:p>
          <a:p>
            <a:pPr marL="344170" indent="-344170"/>
            <a:r>
              <a:rPr lang="en-AU" dirty="0">
                <a:cs typeface="Arial"/>
              </a:rPr>
              <a:t>Phase 3 – design and implementation of a physical activity intervention and evaluation (this will include a wait list control design)</a:t>
            </a:r>
          </a:p>
          <a:p>
            <a:pPr marL="344170" indent="-344170"/>
            <a:r>
              <a:rPr lang="en-AU" dirty="0">
                <a:cs typeface="Arial"/>
              </a:rPr>
              <a:t>Longer term plan – ongoing assessment of physical activity levels, physical health outcomes and implementation strategies over time</a:t>
            </a:r>
          </a:p>
          <a:p>
            <a:pPr marL="344170" indent="-344170"/>
            <a:endParaRPr lang="en-AU" dirty="0">
              <a:cs typeface="Arial"/>
            </a:endParaRPr>
          </a:p>
        </p:txBody>
      </p:sp>
    </p:spTree>
    <p:extLst>
      <p:ext uri="{BB962C8B-B14F-4D97-AF65-F5344CB8AC3E}">
        <p14:creationId xmlns:p14="http://schemas.microsoft.com/office/powerpoint/2010/main" val="201092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9BBA-5FCF-A44A-900F-3CCB6B14B1C7}"/>
              </a:ext>
            </a:extLst>
          </p:cNvPr>
          <p:cNvSpPr>
            <a:spLocks noGrp="1"/>
          </p:cNvSpPr>
          <p:nvPr>
            <p:ph type="title"/>
          </p:nvPr>
        </p:nvSpPr>
        <p:spPr/>
        <p:txBody>
          <a:bodyPr/>
          <a:lstStyle/>
          <a:p>
            <a:r>
              <a:rPr lang="en-US"/>
              <a:t>The Park, Centre for Mental Health</a:t>
            </a:r>
          </a:p>
        </p:txBody>
      </p:sp>
      <p:pic>
        <p:nvPicPr>
          <p:cNvPr id="5" name="Content Placeholder 4">
            <a:extLst>
              <a:ext uri="{FF2B5EF4-FFF2-40B4-BE49-F238E27FC236}">
                <a16:creationId xmlns:a16="http://schemas.microsoft.com/office/drawing/2014/main" id="{23F6A9D7-CAD8-B140-AA57-14C7F5A0A639}"/>
              </a:ext>
            </a:extLst>
          </p:cNvPr>
          <p:cNvPicPr>
            <a:picLocks noGrp="1" noChangeAspect="1"/>
          </p:cNvPicPr>
          <p:nvPr>
            <p:ph idx="1"/>
          </p:nvPr>
        </p:nvPicPr>
        <p:blipFill>
          <a:blip r:embed="rId3"/>
          <a:stretch>
            <a:fillRect/>
          </a:stretch>
        </p:blipFill>
        <p:spPr>
          <a:xfrm>
            <a:off x="2848026" y="1999629"/>
            <a:ext cx="8064917" cy="4103341"/>
          </a:xfrm>
        </p:spPr>
      </p:pic>
      <p:pic>
        <p:nvPicPr>
          <p:cNvPr id="7" name="Picture 6">
            <a:extLst>
              <a:ext uri="{FF2B5EF4-FFF2-40B4-BE49-F238E27FC236}">
                <a16:creationId xmlns:a16="http://schemas.microsoft.com/office/drawing/2014/main" id="{6649C190-4288-284C-9AFB-BC60EEA79E8D}"/>
              </a:ext>
            </a:extLst>
          </p:cNvPr>
          <p:cNvPicPr>
            <a:picLocks noChangeAspect="1"/>
          </p:cNvPicPr>
          <p:nvPr/>
        </p:nvPicPr>
        <p:blipFill>
          <a:blip r:embed="rId4"/>
          <a:stretch>
            <a:fillRect/>
          </a:stretch>
        </p:blipFill>
        <p:spPr>
          <a:xfrm>
            <a:off x="1741435" y="1999629"/>
            <a:ext cx="5798617" cy="4103341"/>
          </a:xfrm>
          <a:prstGeom prst="rect">
            <a:avLst/>
          </a:prstGeom>
        </p:spPr>
      </p:pic>
    </p:spTree>
    <p:extLst>
      <p:ext uri="{BB962C8B-B14F-4D97-AF65-F5344CB8AC3E}">
        <p14:creationId xmlns:p14="http://schemas.microsoft.com/office/powerpoint/2010/main" val="123163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FB0D8-099F-5E49-83E6-4860A8C4221E}"/>
              </a:ext>
            </a:extLst>
          </p:cNvPr>
          <p:cNvSpPr>
            <a:spLocks noGrp="1"/>
          </p:cNvSpPr>
          <p:nvPr>
            <p:ph type="title"/>
          </p:nvPr>
        </p:nvSpPr>
        <p:spPr/>
        <p:txBody>
          <a:bodyPr/>
          <a:lstStyle/>
          <a:p>
            <a:r>
              <a:rPr lang="en-US"/>
              <a:t>What can patients expect when they go to a forensic psychiatric facility?</a:t>
            </a:r>
          </a:p>
        </p:txBody>
      </p:sp>
      <p:sp>
        <p:nvSpPr>
          <p:cNvPr id="3" name="Content Placeholder 2">
            <a:extLst>
              <a:ext uri="{FF2B5EF4-FFF2-40B4-BE49-F238E27FC236}">
                <a16:creationId xmlns:a16="http://schemas.microsoft.com/office/drawing/2014/main" id="{4664D0A9-61AE-914E-AA83-DCBA8DDCA7FA}"/>
              </a:ext>
            </a:extLst>
          </p:cNvPr>
          <p:cNvSpPr>
            <a:spLocks noGrp="1"/>
          </p:cNvSpPr>
          <p:nvPr>
            <p:ph idx="1"/>
          </p:nvPr>
        </p:nvSpPr>
        <p:spPr/>
        <p:txBody>
          <a:bodyPr/>
          <a:lstStyle/>
          <a:p>
            <a:r>
              <a:rPr lang="en-US"/>
              <a:t>Meet Peter…</a:t>
            </a:r>
          </a:p>
          <a:p>
            <a:endParaRPr lang="en-US"/>
          </a:p>
        </p:txBody>
      </p:sp>
    </p:spTree>
    <p:extLst>
      <p:ext uri="{BB962C8B-B14F-4D97-AF65-F5344CB8AC3E}">
        <p14:creationId xmlns:p14="http://schemas.microsoft.com/office/powerpoint/2010/main" val="39206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163F-E899-8546-AC25-3EF6188ED084}"/>
              </a:ext>
            </a:extLst>
          </p:cNvPr>
          <p:cNvSpPr>
            <a:spLocks noGrp="1"/>
          </p:cNvSpPr>
          <p:nvPr>
            <p:ph type="title"/>
          </p:nvPr>
        </p:nvSpPr>
        <p:spPr/>
        <p:txBody>
          <a:bodyPr/>
          <a:lstStyle/>
          <a:p>
            <a:r>
              <a:rPr lang="en-US"/>
              <a:t>What can patients expect when they go to a forensic psychiatric facility? </a:t>
            </a:r>
          </a:p>
        </p:txBody>
      </p:sp>
      <p:pic>
        <p:nvPicPr>
          <p:cNvPr id="5" name="Content Placeholder 4">
            <a:extLst>
              <a:ext uri="{FF2B5EF4-FFF2-40B4-BE49-F238E27FC236}">
                <a16:creationId xmlns:a16="http://schemas.microsoft.com/office/drawing/2014/main" id="{5FF97262-2BEC-6B46-B766-2DD2C6A5AE7A}"/>
              </a:ext>
            </a:extLst>
          </p:cNvPr>
          <p:cNvPicPr>
            <a:picLocks noGrp="1" noChangeAspect="1"/>
          </p:cNvPicPr>
          <p:nvPr>
            <p:ph idx="1"/>
          </p:nvPr>
        </p:nvPicPr>
        <p:blipFill>
          <a:blip r:embed="rId3"/>
          <a:stretch>
            <a:fillRect/>
          </a:stretch>
        </p:blipFill>
        <p:spPr>
          <a:xfrm>
            <a:off x="1499199" y="2410800"/>
            <a:ext cx="6085824" cy="1718682"/>
          </a:xfrm>
        </p:spPr>
      </p:pic>
      <p:pic>
        <p:nvPicPr>
          <p:cNvPr id="7" name="Picture 6">
            <a:extLst>
              <a:ext uri="{FF2B5EF4-FFF2-40B4-BE49-F238E27FC236}">
                <a16:creationId xmlns:a16="http://schemas.microsoft.com/office/drawing/2014/main" id="{DF42669B-F0A0-7443-9114-09E229B7BAD3}"/>
              </a:ext>
            </a:extLst>
          </p:cNvPr>
          <p:cNvPicPr>
            <a:picLocks noChangeAspect="1"/>
          </p:cNvPicPr>
          <p:nvPr/>
        </p:nvPicPr>
        <p:blipFill>
          <a:blip r:embed="rId4"/>
          <a:stretch>
            <a:fillRect/>
          </a:stretch>
        </p:blipFill>
        <p:spPr>
          <a:xfrm>
            <a:off x="4241488" y="4507133"/>
            <a:ext cx="6328651" cy="2070985"/>
          </a:xfrm>
          <a:prstGeom prst="rect">
            <a:avLst/>
          </a:prstGeom>
        </p:spPr>
      </p:pic>
    </p:spTree>
    <p:extLst>
      <p:ext uri="{BB962C8B-B14F-4D97-AF65-F5344CB8AC3E}">
        <p14:creationId xmlns:p14="http://schemas.microsoft.com/office/powerpoint/2010/main" val="3564659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{4E3D6454-7302-D34A-A09B-EF47E03D2447}tf16401378</Template>
  <TotalTime>0</TotalTime>
  <Words>2779</Words>
  <Application>Microsoft Macintosh PowerPoint</Application>
  <PresentationFormat>Widescreen</PresentationFormat>
  <Paragraphs>627</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MS Shell Dlg 2</vt:lpstr>
      <vt:lpstr>Wingdings</vt:lpstr>
      <vt:lpstr>Wingdings 3</vt:lpstr>
      <vt:lpstr>Madison</vt:lpstr>
      <vt:lpstr>The Physical Health and Activity  of Forensic Mental  Health Patients </vt:lpstr>
      <vt:lpstr>Background </vt:lpstr>
      <vt:lpstr>What is the prevalence of obesity and overweight in forensic psychiatric units? </vt:lpstr>
      <vt:lpstr>What about weight gain  in forensic psychiatric units?</vt:lpstr>
      <vt:lpstr>So what?</vt:lpstr>
      <vt:lpstr>Research project plan</vt:lpstr>
      <vt:lpstr>The Park, Centre for Mental Health</vt:lpstr>
      <vt:lpstr>What can patients expect when they go to a forensic psychiatric facility?</vt:lpstr>
      <vt:lpstr>What can patients expect when they go to a forensic psychiatric facility? </vt:lpstr>
      <vt:lpstr>Physical health at The Park, Centre for Mental Health (2010)</vt:lpstr>
      <vt:lpstr>Physical health at The Park, Centre for Mental Health (2019)</vt:lpstr>
      <vt:lpstr>Physical health data comparison from The Park: 2010 vs 2019</vt:lpstr>
      <vt:lpstr>Physical activity of patients with serious mental illness</vt:lpstr>
      <vt:lpstr>Current physical activity levels of patients at The Park</vt:lpstr>
      <vt:lpstr>Interventions in a forensic setting</vt:lpstr>
      <vt:lpstr>What happened to Peter?</vt:lpstr>
      <vt:lpstr>Things to consider</vt:lpstr>
      <vt:lpstr>Conclusions                                             </vt:lpstr>
      <vt:lpstr>References</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get unfit when I go into hospital….”  Physical health and mental illness:  giving a voice to consumers</dc:title>
  <dc:creator>Stephen Moss</dc:creator>
  <cp:lastModifiedBy>Stephen Moss</cp:lastModifiedBy>
  <cp:revision>515</cp:revision>
  <dcterms:created xsi:type="dcterms:W3CDTF">2019-03-21T03:43:32Z</dcterms:created>
  <dcterms:modified xsi:type="dcterms:W3CDTF">2019-03-27T03:36:47Z</dcterms:modified>
</cp:coreProperties>
</file>