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0"/>
  </p:notesMasterIdLst>
  <p:handoutMasterIdLst>
    <p:handoutMasterId r:id="rId21"/>
  </p:handoutMasterIdLst>
  <p:sldIdLst>
    <p:sldId id="267" r:id="rId6"/>
    <p:sldId id="273" r:id="rId7"/>
    <p:sldId id="279" r:id="rId8"/>
    <p:sldId id="286" r:id="rId9"/>
    <p:sldId id="275" r:id="rId10"/>
    <p:sldId id="285" r:id="rId11"/>
    <p:sldId id="282" r:id="rId12"/>
    <p:sldId id="291" r:id="rId13"/>
    <p:sldId id="288" r:id="rId14"/>
    <p:sldId id="289" r:id="rId15"/>
    <p:sldId id="290" r:id="rId16"/>
    <p:sldId id="268" r:id="rId17"/>
    <p:sldId id="274" r:id="rId18"/>
    <p:sldId id="271" r:id="rId19"/>
  </p:sldIdLst>
  <p:sldSz cx="9144000" cy="6858000" type="screen4x3"/>
  <p:notesSz cx="6797675" cy="9926638"/>
  <p:defaultTex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434">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DCA"/>
    <a:srgbClr val="F8E5AE"/>
    <a:srgbClr val="FDF7E7"/>
    <a:srgbClr val="FCFBE8"/>
    <a:srgbClr val="FF9900"/>
    <a:srgbClr val="F7FAEA"/>
    <a:srgbClr val="C63C1B"/>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30B183-AEBC-4787-ACF5-DD95315E5F6C}" v="1" dt="2018-10-26T03:10:14.5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103" autoAdjust="0"/>
  </p:normalViewPr>
  <p:slideViewPr>
    <p:cSldViewPr>
      <p:cViewPr varScale="1">
        <p:scale>
          <a:sx n="125" d="100"/>
          <a:sy n="125" d="100"/>
        </p:scale>
        <p:origin x="1194" y="96"/>
      </p:cViewPr>
      <p:guideLst>
        <p:guide orient="horz" pos="1434"/>
        <p:guide/>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6145" cy="498475"/>
          </a:xfrm>
          <a:prstGeom prst="rect">
            <a:avLst/>
          </a:prstGeom>
        </p:spPr>
        <p:txBody>
          <a:bodyPr vert="horz" lIns="91440" tIns="45720" rIns="91440" bIns="45720" rtlCol="0"/>
          <a:lstStyle>
            <a:lvl1pPr algn="l">
              <a:defRPr sz="1200"/>
            </a:lvl1pPr>
          </a:lstStyle>
          <a:p>
            <a:pPr>
              <a:defRPr/>
            </a:pPr>
            <a:endParaRPr lang="en-AU"/>
          </a:p>
        </p:txBody>
      </p:sp>
      <p:sp>
        <p:nvSpPr>
          <p:cNvPr id="3" name="Date Placeholder 2"/>
          <p:cNvSpPr>
            <a:spLocks noGrp="1"/>
          </p:cNvSpPr>
          <p:nvPr>
            <p:ph type="dt" sz="quarter" idx="1"/>
          </p:nvPr>
        </p:nvSpPr>
        <p:spPr>
          <a:xfrm>
            <a:off x="3849911" y="1"/>
            <a:ext cx="2946144" cy="498475"/>
          </a:xfrm>
          <a:prstGeom prst="rect">
            <a:avLst/>
          </a:prstGeom>
        </p:spPr>
        <p:txBody>
          <a:bodyPr vert="horz" lIns="91440" tIns="45720" rIns="91440" bIns="45720" rtlCol="0"/>
          <a:lstStyle>
            <a:lvl1pPr algn="r">
              <a:defRPr sz="1200"/>
            </a:lvl1pPr>
          </a:lstStyle>
          <a:p>
            <a:pPr>
              <a:defRPr/>
            </a:pPr>
            <a:fld id="{14234873-474C-41E1-8F45-1080E3DAF0AC}" type="datetimeFigureOut">
              <a:rPr lang="en-AU"/>
              <a:pPr>
                <a:defRPr/>
              </a:pPr>
              <a:t>25/03/2019</a:t>
            </a:fld>
            <a:endParaRPr lang="en-AU"/>
          </a:p>
        </p:txBody>
      </p:sp>
      <p:sp>
        <p:nvSpPr>
          <p:cNvPr id="4" name="Footer Placeholder 3"/>
          <p:cNvSpPr>
            <a:spLocks noGrp="1"/>
          </p:cNvSpPr>
          <p:nvPr>
            <p:ph type="ftr" sz="quarter" idx="2"/>
          </p:nvPr>
        </p:nvSpPr>
        <p:spPr>
          <a:xfrm>
            <a:off x="1" y="9428164"/>
            <a:ext cx="2946145" cy="498475"/>
          </a:xfrm>
          <a:prstGeom prst="rect">
            <a:avLst/>
          </a:prstGeom>
        </p:spPr>
        <p:txBody>
          <a:bodyPr vert="horz" lIns="91440" tIns="45720" rIns="91440" bIns="45720" rtlCol="0" anchor="b"/>
          <a:lstStyle>
            <a:lvl1pPr algn="l">
              <a:defRPr sz="1200"/>
            </a:lvl1pPr>
          </a:lstStyle>
          <a:p>
            <a:pPr>
              <a:defRPr/>
            </a:pPr>
            <a:endParaRPr lang="en-AU"/>
          </a:p>
        </p:txBody>
      </p:sp>
      <p:sp>
        <p:nvSpPr>
          <p:cNvPr id="5" name="Slide Number Placeholder 4"/>
          <p:cNvSpPr>
            <a:spLocks noGrp="1"/>
          </p:cNvSpPr>
          <p:nvPr>
            <p:ph type="sldNum" sz="quarter" idx="3"/>
          </p:nvPr>
        </p:nvSpPr>
        <p:spPr>
          <a:xfrm>
            <a:off x="3849911" y="9428164"/>
            <a:ext cx="2946144" cy="498475"/>
          </a:xfrm>
          <a:prstGeom prst="rect">
            <a:avLst/>
          </a:prstGeom>
        </p:spPr>
        <p:txBody>
          <a:bodyPr vert="horz" lIns="91440" tIns="45720" rIns="91440" bIns="45720" rtlCol="0" anchor="b"/>
          <a:lstStyle>
            <a:lvl1pPr algn="r">
              <a:defRPr sz="1200"/>
            </a:lvl1pPr>
          </a:lstStyle>
          <a:p>
            <a:pPr>
              <a:defRPr/>
            </a:pPr>
            <a:fld id="{18650BFB-D6FD-4A7E-A4D4-89220F11C212}" type="slidenum">
              <a:rPr lang="en-AU"/>
              <a:pPr>
                <a:defRPr/>
              </a:pPr>
              <a:t>‹#›</a:t>
            </a:fld>
            <a:endParaRPr lang="en-AU"/>
          </a:p>
        </p:txBody>
      </p:sp>
    </p:spTree>
    <p:extLst>
      <p:ext uri="{BB962C8B-B14F-4D97-AF65-F5344CB8AC3E}">
        <p14:creationId xmlns:p14="http://schemas.microsoft.com/office/powerpoint/2010/main" val="3955584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45" cy="496888"/>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49911" y="0"/>
            <a:ext cx="2946144"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C6B3DFC8-4E91-4DFE-B4A2-2B77B1B69324}" type="datetimeFigureOut">
              <a:rPr lang="en-US" altLang="en-US"/>
              <a:pPr>
                <a:defRPr/>
              </a:pPr>
              <a:t>3/25/2019</a:t>
            </a:fld>
            <a:endParaRPr lang="en-US" altLang="en-US"/>
          </a:p>
        </p:txBody>
      </p:sp>
      <p:sp>
        <p:nvSpPr>
          <p:cNvPr id="4" name="Slide Image Placeholder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0254" y="4714876"/>
            <a:ext cx="5437168" cy="4467225"/>
          </a:xfrm>
          <a:prstGeom prst="rect">
            <a:avLst/>
          </a:prstGeom>
        </p:spPr>
        <p:txBody>
          <a:bodyPr vert="horz" lIns="91440" tIns="45720" rIns="91440" bIns="45720" rtlCol="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1" y="9428164"/>
            <a:ext cx="2946145" cy="496887"/>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49911" y="9428164"/>
            <a:ext cx="2946144"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6BD13D8-F0B9-493D-8725-34ABA9434E39}" type="slidenum">
              <a:rPr lang="en-US" altLang="en-US"/>
              <a:pPr>
                <a:defRPr/>
              </a:pPr>
              <a:t>‹#›</a:t>
            </a:fld>
            <a:endParaRPr lang="en-US" altLang="en-US"/>
          </a:p>
        </p:txBody>
      </p:sp>
    </p:spTree>
    <p:extLst>
      <p:ext uri="{BB962C8B-B14F-4D97-AF65-F5344CB8AC3E}">
        <p14:creationId xmlns:p14="http://schemas.microsoft.com/office/powerpoint/2010/main" val="170825341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ea typeface="ＭＳ Ｐゴシック" panose="020B0600070205080204" pitchFamily="34" charset="-128"/>
              </a:rPr>
              <a:t>‘I would like to acknowledge and pay my respects to the traditional custodians of the land we are gathered on today –the </a:t>
            </a:r>
            <a:r>
              <a:rPr lang="en-AU" altLang="en-US" dirty="0" err="1">
                <a:ea typeface="ＭＳ Ｐゴシック" panose="020B0600070205080204" pitchFamily="34" charset="-128"/>
              </a:rPr>
              <a:t>Gunditjmara</a:t>
            </a:r>
            <a:r>
              <a:rPr lang="en-AU" altLang="en-US" dirty="0">
                <a:ea typeface="ＭＳ Ｐゴシック" panose="020B0600070205080204" pitchFamily="34" charset="-128"/>
              </a:rPr>
              <a:t> (goon-ditch-</a:t>
            </a:r>
            <a:r>
              <a:rPr lang="en-AU" altLang="en-US" dirty="0" err="1">
                <a:ea typeface="ＭＳ Ｐゴシック" panose="020B0600070205080204" pitchFamily="34" charset="-128"/>
              </a:rPr>
              <a:t>mara</a:t>
            </a:r>
            <a:r>
              <a:rPr lang="en-AU" altLang="en-US" dirty="0">
                <a:ea typeface="ＭＳ Ｐゴシック" panose="020B0600070205080204" pitchFamily="34" charset="-128"/>
              </a:rPr>
              <a:t>) People and pay my respects to their Elders past and present. I would also like to acknowledge other Elders and community members present here today.</a:t>
            </a: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CCA1935-0D5D-49E2-9772-4B4E564CD3BC}" type="slidenum">
              <a:rPr lang="en-US" altLang="en-US" smtClean="0"/>
              <a:pPr/>
              <a:t>1</a:t>
            </a:fld>
            <a:endParaRPr lang="en-US" altLang="en-US"/>
          </a:p>
        </p:txBody>
      </p:sp>
    </p:spTree>
    <p:extLst>
      <p:ext uri="{BB962C8B-B14F-4D97-AF65-F5344CB8AC3E}">
        <p14:creationId xmlns:p14="http://schemas.microsoft.com/office/powerpoint/2010/main" val="908380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E6BD13D8-F0B9-493D-8725-34ABA9434E39}" type="slidenum">
              <a:rPr lang="en-US" altLang="en-US" smtClean="0"/>
              <a:pPr>
                <a:defRPr/>
              </a:pPr>
              <a:t>10</a:t>
            </a:fld>
            <a:endParaRPr lang="en-US" altLang="en-US"/>
          </a:p>
        </p:txBody>
      </p:sp>
    </p:spTree>
    <p:extLst>
      <p:ext uri="{BB962C8B-B14F-4D97-AF65-F5344CB8AC3E}">
        <p14:creationId xmlns:p14="http://schemas.microsoft.com/office/powerpoint/2010/main" val="926955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E6BD13D8-F0B9-493D-8725-34ABA9434E39}" type="slidenum">
              <a:rPr lang="en-US" altLang="en-US" smtClean="0"/>
              <a:pPr>
                <a:defRPr/>
              </a:pPr>
              <a:t>11</a:t>
            </a:fld>
            <a:endParaRPr lang="en-US" altLang="en-US"/>
          </a:p>
        </p:txBody>
      </p:sp>
    </p:spTree>
    <p:extLst>
      <p:ext uri="{BB962C8B-B14F-4D97-AF65-F5344CB8AC3E}">
        <p14:creationId xmlns:p14="http://schemas.microsoft.com/office/powerpoint/2010/main" val="1335124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z="1400" b="1">
              <a:ea typeface="ＭＳ Ｐゴシック" panose="020B0600070205080204" pitchFamily="34" charset="-128"/>
            </a:endParaRPr>
          </a:p>
          <a:p>
            <a:r>
              <a:rPr lang="en-AU" altLang="en-US" sz="1400" b="1">
                <a:ea typeface="ＭＳ Ｐゴシック" panose="020B0600070205080204" pitchFamily="34" charset="-128"/>
              </a:rPr>
              <a:t>Priority Clients- </a:t>
            </a:r>
            <a:r>
              <a:rPr lang="en-AU" altLang="en-US" sz="1400">
                <a:ea typeface="ＭＳ Ｐゴシック" panose="020B0600070205080204" pitchFamily="34" charset="-128"/>
              </a:rPr>
              <a:t>A&amp;TSI, CALD, Dual Disability, Assistance with Communication, voluntary inpatients at risk of becoming compulsory, ECT -1</a:t>
            </a:r>
            <a:r>
              <a:rPr lang="en-AU" altLang="en-US" sz="1400" baseline="30000">
                <a:ea typeface="ＭＳ Ｐゴシック" panose="020B0600070205080204" pitchFamily="34" charset="-128"/>
              </a:rPr>
              <a:t>st</a:t>
            </a:r>
            <a:r>
              <a:rPr lang="en-AU" altLang="en-US" sz="1400">
                <a:ea typeface="ＭＳ Ｐゴシック" panose="020B0600070205080204" pitchFamily="34" charset="-128"/>
              </a:rPr>
              <a:t> time, subject to restrictive interventions e.g. bodily restraint, seclusion, people in SECU, experiencing homeless</a:t>
            </a:r>
          </a:p>
          <a:p>
            <a:endParaRPr lang="en-AU" altLang="en-US" sz="1400">
              <a:ea typeface="ＭＳ Ｐゴシック" panose="020B0600070205080204" pitchFamily="34" charset="-128"/>
            </a:endParaRPr>
          </a:p>
          <a:p>
            <a:r>
              <a:rPr lang="en-AU" altLang="en-US" sz="1400">
                <a:ea typeface="ＭＳ Ｐゴシック" panose="020B0600070205080204" pitchFamily="34" charset="-128"/>
              </a:rPr>
              <a:t>In early phase- significant outreach at inpatient facilities and community settings</a:t>
            </a:r>
          </a:p>
          <a:p>
            <a:r>
              <a:rPr lang="en-AU" altLang="en-US" sz="1400">
                <a:ea typeface="ＭＳ Ｐゴシック" panose="020B0600070205080204" pitchFamily="34" charset="-128"/>
              </a:rPr>
              <a:t>Connecting with people who may not feel able/inclined to approach </a:t>
            </a:r>
          </a:p>
          <a:p>
            <a:endParaRPr lang="en-AU" altLang="en-US" sz="1400">
              <a:ea typeface="ＭＳ Ｐゴシック" panose="020B0600070205080204" pitchFamily="34" charset="-128"/>
            </a:endParaRPr>
          </a:p>
          <a:p>
            <a:r>
              <a:rPr lang="en-AU" altLang="en-US" sz="1400">
                <a:ea typeface="ＭＳ Ｐゴシック" panose="020B0600070205080204" pitchFamily="34" charset="-128"/>
              </a:rPr>
              <a:t>Providing information via IMHA website and inquiry line to family members &amp; carers – provide information to anyone who contacts IMHA</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A8D75AF-64F3-4E13-B278-6B75EA1506FE}" type="slidenum">
              <a:rPr lang="en-US" altLang="en-US" smtClean="0"/>
              <a:pPr/>
              <a:t>12</a:t>
            </a:fld>
            <a:endParaRPr lang="en-US" altLang="en-US"/>
          </a:p>
        </p:txBody>
      </p:sp>
    </p:spTree>
    <p:extLst>
      <p:ext uri="{BB962C8B-B14F-4D97-AF65-F5344CB8AC3E}">
        <p14:creationId xmlns:p14="http://schemas.microsoft.com/office/powerpoint/2010/main" val="281733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EEE6782-F560-4FD5-8F24-D919EBD5D5F9}" type="slidenum">
              <a:rPr lang="en-US" altLang="en-US" smtClean="0"/>
              <a:pPr/>
              <a:t>13</a:t>
            </a:fld>
            <a:endParaRPr lang="en-US" altLang="en-US"/>
          </a:p>
        </p:txBody>
      </p:sp>
    </p:spTree>
    <p:extLst>
      <p:ext uri="{BB962C8B-B14F-4D97-AF65-F5344CB8AC3E}">
        <p14:creationId xmlns:p14="http://schemas.microsoft.com/office/powerpoint/2010/main" val="1671278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AU" altLang="en-US" dirty="0">
                <a:solidFill>
                  <a:schemeClr val="tx2">
                    <a:lumMod val="65000"/>
                    <a:lumOff val="35000"/>
                  </a:schemeClr>
                </a:solidFill>
              </a:rPr>
              <a:t>Entry points include a </a:t>
            </a:r>
            <a:r>
              <a:rPr lang="en-AU" altLang="en-US" b="1" dirty="0">
                <a:solidFill>
                  <a:schemeClr val="tx2">
                    <a:lumMod val="65000"/>
                    <a:lumOff val="35000"/>
                  </a:schemeClr>
                </a:solidFill>
              </a:rPr>
              <a:t>phone line staffed by Advocates, outposts and a </a:t>
            </a:r>
            <a:r>
              <a:rPr lang="en-AU" altLang="en-US" b="1" dirty="0">
                <a:solidFill>
                  <a:srgbClr val="C00000"/>
                </a:solidFill>
              </a:rPr>
              <a:t>website</a:t>
            </a:r>
          </a:p>
          <a:p>
            <a:pPr>
              <a:defRPr/>
            </a:pPr>
            <a:endParaRPr lang="en-AU" b="1" dirty="0">
              <a:solidFill>
                <a:srgbClr val="C00000"/>
              </a:solidFill>
            </a:endParaRPr>
          </a:p>
          <a:p>
            <a:pPr>
              <a:defRPr/>
            </a:pPr>
            <a:r>
              <a:rPr lang="en-AU" b="1" dirty="0">
                <a:solidFill>
                  <a:srgbClr val="C00000"/>
                </a:solidFill>
              </a:rPr>
              <a:t>IMHA inquiry line staffed by an IMHA advocate</a:t>
            </a:r>
            <a:r>
              <a:rPr lang="en-AU" dirty="0">
                <a:solidFill>
                  <a:srgbClr val="C00000"/>
                </a:solidFill>
              </a:rPr>
              <a:t> – information provision open to all, consumers, service providers, carers and support people </a:t>
            </a:r>
          </a:p>
          <a:p>
            <a:pPr>
              <a:defRPr/>
            </a:pPr>
            <a:endParaRPr lang="en-AU" dirty="0"/>
          </a:p>
          <a:p>
            <a:pPr>
              <a:defRPr/>
            </a:pPr>
            <a:endParaRPr lang="en-AU"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038FA24-AD74-45E9-A159-19C59B1D87FE}" type="slidenum">
              <a:rPr lang="en-US" altLang="en-US" smtClean="0"/>
              <a:pPr/>
              <a:t>14</a:t>
            </a:fld>
            <a:endParaRPr lang="en-US" altLang="en-US"/>
          </a:p>
        </p:txBody>
      </p:sp>
    </p:spTree>
    <p:extLst>
      <p:ext uri="{BB962C8B-B14F-4D97-AF65-F5344CB8AC3E}">
        <p14:creationId xmlns:p14="http://schemas.microsoft.com/office/powerpoint/2010/main" val="1153118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nSpc>
                <a:spcPct val="150000"/>
              </a:lnSpc>
              <a:spcAft>
                <a:spcPts val="600"/>
              </a:spcAft>
              <a:buFontTx/>
              <a:buChar char="•"/>
              <a:defRPr/>
            </a:pPr>
            <a:r>
              <a:rPr lang="en-US" altLang="en-US" sz="1400" dirty="0">
                <a:ea typeface="ＭＳ Ｐゴシック" panose="020B0600070205080204" pitchFamily="34" charset="-128"/>
              </a:rPr>
              <a:t>How did</a:t>
            </a:r>
            <a:r>
              <a:rPr lang="en-US" altLang="en-US" sz="1400" baseline="0" dirty="0">
                <a:ea typeface="ＭＳ Ｐゴシック" panose="020B0600070205080204" pitchFamily="34" charset="-128"/>
              </a:rPr>
              <a:t> IMHA come about? From Reforms to MH Act in 2014 which include the following:</a:t>
            </a:r>
            <a:endParaRPr lang="en-US" altLang="en-US" sz="1400" dirty="0">
              <a:ea typeface="ＭＳ Ｐゴシック" panose="020B0600070205080204" pitchFamily="34" charset="-128"/>
            </a:endParaRPr>
          </a:p>
          <a:p>
            <a:pPr marL="171450" indent="-171450">
              <a:lnSpc>
                <a:spcPct val="150000"/>
              </a:lnSpc>
              <a:spcAft>
                <a:spcPts val="600"/>
              </a:spcAft>
              <a:buFontTx/>
              <a:buChar char="•"/>
              <a:defRPr/>
            </a:pPr>
            <a:r>
              <a:rPr lang="en-US" altLang="en-US" sz="1400" dirty="0">
                <a:ea typeface="ＭＳ Ｐゴシック" panose="020B0600070205080204" pitchFamily="34" charset="-128"/>
              </a:rPr>
              <a:t>provide the services to implement supported decision making mechanisms &amp; working with regard to the </a:t>
            </a:r>
            <a:r>
              <a:rPr lang="en-US" altLang="en-US" sz="1400" b="1" dirty="0">
                <a:ea typeface="ＭＳ Ｐゴシック" panose="020B0600070205080204" pitchFamily="34" charset="-128"/>
              </a:rPr>
              <a:t>MH Act principles </a:t>
            </a:r>
          </a:p>
          <a:p>
            <a:pPr marL="171450" indent="-171450">
              <a:lnSpc>
                <a:spcPct val="150000"/>
              </a:lnSpc>
              <a:spcAft>
                <a:spcPts val="600"/>
              </a:spcAft>
              <a:buFontTx/>
              <a:buChar char="•"/>
              <a:defRPr/>
            </a:pPr>
            <a:r>
              <a:rPr lang="en-AU" altLang="en-US" sz="1400" dirty="0">
                <a:solidFill>
                  <a:schemeClr val="accent4">
                    <a:lumMod val="65000"/>
                    <a:lumOff val="35000"/>
                  </a:schemeClr>
                </a:solidFill>
              </a:rPr>
              <a:t>ensure people are supported to make, or participate in, decisions about their assessment, treatment and recovery.</a:t>
            </a:r>
            <a:endParaRPr lang="en-US" altLang="en-US" sz="1400" dirty="0">
              <a:ea typeface="ＭＳ Ｐゴシック" panose="020B0600070205080204" pitchFamily="34" charset="-128"/>
            </a:endParaRPr>
          </a:p>
          <a:p>
            <a:pPr marL="171450" indent="-171450">
              <a:lnSpc>
                <a:spcPct val="150000"/>
              </a:lnSpc>
              <a:spcAft>
                <a:spcPts val="600"/>
              </a:spcAft>
              <a:buFontTx/>
              <a:buChar char="•"/>
              <a:defRPr/>
            </a:pPr>
            <a:r>
              <a:rPr lang="en-AU" altLang="en-US" sz="1400" dirty="0">
                <a:solidFill>
                  <a:schemeClr val="accent4">
                    <a:lumMod val="65000"/>
                    <a:lumOff val="35000"/>
                  </a:schemeClr>
                </a:solidFill>
              </a:rPr>
              <a:t>working with the mental health sector to improve outcomes for consumers and help realise the objectives of the Act. </a:t>
            </a:r>
          </a:p>
          <a:p>
            <a:pPr marL="171450" indent="-171450">
              <a:lnSpc>
                <a:spcPct val="150000"/>
              </a:lnSpc>
              <a:spcAft>
                <a:spcPts val="600"/>
              </a:spcAft>
              <a:buFontTx/>
              <a:buChar char="•"/>
              <a:defRPr/>
            </a:pPr>
            <a:r>
              <a:rPr lang="en-US" altLang="en-US" sz="1400" b="1" dirty="0">
                <a:ea typeface="ＭＳ Ｐゴシック" panose="020B0600070205080204" pitchFamily="34" charset="-128"/>
              </a:rPr>
              <a:t>Independent</a:t>
            </a:r>
            <a:r>
              <a:rPr lang="en-US" altLang="en-US" sz="1400" dirty="0">
                <a:ea typeface="ＭＳ Ｐゴシック" panose="020B0600070205080204" pitchFamily="34" charset="-128"/>
              </a:rPr>
              <a:t>- IMHA sits outside mental health services, hospitals and government so that there is no conflict of interest</a:t>
            </a:r>
          </a:p>
          <a:p>
            <a:pPr>
              <a:lnSpc>
                <a:spcPct val="150000"/>
              </a:lnSpc>
              <a:spcAft>
                <a:spcPts val="600"/>
              </a:spcAft>
              <a:defRPr/>
            </a:pPr>
            <a:endParaRPr lang="en-US" altLang="en-US" sz="1400" b="1" dirty="0">
              <a:ea typeface="ＭＳ Ｐゴシック" panose="020B0600070205080204" pitchFamily="34" charset="-128"/>
            </a:endParaRPr>
          </a:p>
          <a:p>
            <a:pPr marL="171450" indent="-171450">
              <a:lnSpc>
                <a:spcPct val="150000"/>
              </a:lnSpc>
              <a:spcAft>
                <a:spcPts val="600"/>
              </a:spcAft>
              <a:buFontTx/>
              <a:buChar char="•"/>
              <a:defRPr/>
            </a:pPr>
            <a:endParaRPr lang="en-US" altLang="en-US" sz="1400" b="1" dirty="0">
              <a:ea typeface="ＭＳ Ｐゴシック" panose="020B0600070205080204" pitchFamily="34" charset="-128"/>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0B6833C-1F13-435A-894F-79D508DD404D}" type="slidenum">
              <a:rPr lang="en-US" altLang="en-US" smtClean="0"/>
              <a:pPr/>
              <a:t>2</a:t>
            </a:fld>
            <a:endParaRPr lang="en-US" altLang="en-US"/>
          </a:p>
        </p:txBody>
      </p:sp>
    </p:spTree>
    <p:extLst>
      <p:ext uri="{BB962C8B-B14F-4D97-AF65-F5344CB8AC3E}">
        <p14:creationId xmlns:p14="http://schemas.microsoft.com/office/powerpoint/2010/main" val="1234326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a:lnSpc>
                <a:spcPct val="150000"/>
              </a:lnSpc>
              <a:spcAft>
                <a:spcPts val="600"/>
              </a:spcAft>
              <a:buFontTx/>
              <a:buChar char="•"/>
              <a:defRPr/>
            </a:pPr>
            <a:r>
              <a:rPr lang="en-US" altLang="en-US" b="1" dirty="0">
                <a:ea typeface="ＭＳ Ｐゴシック" panose="020B0600070205080204" pitchFamily="34" charset="-128"/>
              </a:rPr>
              <a:t>Not best interest advocacy – take instructions from consumers </a:t>
            </a:r>
          </a:p>
          <a:p>
            <a:pPr marL="171450" indent="-171450">
              <a:lnSpc>
                <a:spcPct val="150000"/>
              </a:lnSpc>
              <a:spcAft>
                <a:spcPts val="600"/>
              </a:spcAft>
              <a:buFontTx/>
              <a:buChar char="•"/>
              <a:defRPr/>
            </a:pPr>
            <a:r>
              <a:rPr lang="en-US" altLang="en-US" dirty="0">
                <a:ea typeface="ＭＳ Ｐゴシック" panose="020B0600070205080204" pitchFamily="34" charset="-128"/>
              </a:rPr>
              <a:t>Support consumers to self advocate where possible</a:t>
            </a:r>
          </a:p>
          <a:p>
            <a:pPr marL="171450" indent="-171450">
              <a:lnSpc>
                <a:spcPct val="150000"/>
              </a:lnSpc>
              <a:spcAft>
                <a:spcPts val="600"/>
              </a:spcAft>
              <a:buFontTx/>
              <a:buChar char="•"/>
              <a:defRPr/>
            </a:pPr>
            <a:r>
              <a:rPr lang="en-US" altLang="en-US" dirty="0">
                <a:ea typeface="ＭＳ Ｐゴシック" panose="020B0600070205080204" pitchFamily="34" charset="-128"/>
              </a:rPr>
              <a:t>Provide representational advocacy where needed e.g. represent their views to clinicians</a:t>
            </a:r>
          </a:p>
          <a:p>
            <a:pPr marL="171450" indent="-171450">
              <a:lnSpc>
                <a:spcPct val="150000"/>
              </a:lnSpc>
              <a:spcAft>
                <a:spcPts val="600"/>
              </a:spcAft>
              <a:buFontTx/>
              <a:buChar char="•"/>
              <a:defRPr/>
            </a:pPr>
            <a:r>
              <a:rPr lang="en-AU" altLang="en-US" dirty="0">
                <a:solidFill>
                  <a:schemeClr val="accent4">
                    <a:lumMod val="65000"/>
                    <a:lumOff val="35000"/>
                  </a:schemeClr>
                </a:solidFill>
              </a:rPr>
              <a:t>in the community, in-patient facilities and forensic facilities</a:t>
            </a:r>
          </a:p>
          <a:p>
            <a:pPr>
              <a:defRPr/>
            </a:pPr>
            <a:endParaRPr lang="en-AU"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B8D0444-6895-4F0C-9ACF-4E886298D7EC}" type="slidenum">
              <a:rPr lang="en-US" altLang="en-US" smtClean="0"/>
              <a:pPr/>
              <a:t>3</a:t>
            </a:fld>
            <a:endParaRPr lang="en-US" altLang="en-US"/>
          </a:p>
        </p:txBody>
      </p:sp>
    </p:spTree>
    <p:extLst>
      <p:ext uri="{BB962C8B-B14F-4D97-AF65-F5344CB8AC3E}">
        <p14:creationId xmlns:p14="http://schemas.microsoft.com/office/powerpoint/2010/main" val="1484803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E6BD13D8-F0B9-493D-8725-34ABA9434E39}" type="slidenum">
              <a:rPr lang="en-US" altLang="en-US" smtClean="0"/>
              <a:pPr>
                <a:defRPr/>
              </a:pPr>
              <a:t>4</a:t>
            </a:fld>
            <a:endParaRPr lang="en-US" altLang="en-US"/>
          </a:p>
        </p:txBody>
      </p:sp>
    </p:spTree>
    <p:extLst>
      <p:ext uri="{BB962C8B-B14F-4D97-AF65-F5344CB8AC3E}">
        <p14:creationId xmlns:p14="http://schemas.microsoft.com/office/powerpoint/2010/main" val="2071031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ea typeface="ＭＳ Ｐゴシック" panose="020B0600070205080204" pitchFamily="34" charset="-128"/>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F4B0CE8-4FE5-4995-B86B-3B1911BB4CA3}" type="slidenum">
              <a:rPr lang="en-US" altLang="en-US" smtClean="0"/>
              <a:pPr/>
              <a:t>5</a:t>
            </a:fld>
            <a:endParaRPr lang="en-US" altLang="en-US"/>
          </a:p>
        </p:txBody>
      </p:sp>
    </p:spTree>
    <p:extLst>
      <p:ext uri="{BB962C8B-B14F-4D97-AF65-F5344CB8AC3E}">
        <p14:creationId xmlns:p14="http://schemas.microsoft.com/office/powerpoint/2010/main" val="4165045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E6BD13D8-F0B9-493D-8725-34ABA9434E39}" type="slidenum">
              <a:rPr lang="en-US" altLang="en-US" smtClean="0"/>
              <a:pPr>
                <a:defRPr/>
              </a:pPr>
              <a:t>6</a:t>
            </a:fld>
            <a:endParaRPr lang="en-US" altLang="en-US"/>
          </a:p>
        </p:txBody>
      </p:sp>
    </p:spTree>
    <p:extLst>
      <p:ext uri="{BB962C8B-B14F-4D97-AF65-F5344CB8AC3E}">
        <p14:creationId xmlns:p14="http://schemas.microsoft.com/office/powerpoint/2010/main" val="3060275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defRPr/>
            </a:pPr>
            <a:r>
              <a:rPr lang="en-AU" altLang="en-US" dirty="0">
                <a:ea typeface="ＭＳ Ｐゴシック" panose="020B0600070205080204" pitchFamily="34" charset="-128"/>
              </a:rPr>
              <a:t>Mental Health Act, mental health services, treatment orders and the Mental Health Tribunal process (not legal advice) </a:t>
            </a:r>
          </a:p>
          <a:p>
            <a:pPr marL="171450" indent="-171450">
              <a:buFontTx/>
              <a:buChar char="•"/>
              <a:defRPr/>
            </a:pPr>
            <a:endParaRPr lang="en-AU" altLang="en-US" dirty="0">
              <a:ea typeface="ＭＳ Ｐゴシック" panose="020B0600070205080204" pitchFamily="34" charset="-128"/>
            </a:endParaRPr>
          </a:p>
          <a:p>
            <a:pPr marL="171450" indent="-171450">
              <a:buFontTx/>
              <a:buChar char="•"/>
              <a:defRPr/>
            </a:pPr>
            <a:r>
              <a:rPr lang="en-AU" altLang="en-US" dirty="0">
                <a:ea typeface="ＭＳ Ｐゴシック" panose="020B0600070205080204" pitchFamily="34" charset="-128"/>
              </a:rPr>
              <a:t>Assisting a client to self-advocate around the views and preferences regarding treatment e.g. medication, leave entitlements </a:t>
            </a:r>
            <a:r>
              <a:rPr lang="en-AU" altLang="en-US" dirty="0" err="1">
                <a:ea typeface="ＭＳ Ｐゴシック" panose="020B0600070205080204" pitchFamily="34" charset="-128"/>
              </a:rPr>
              <a:t>etc</a:t>
            </a:r>
            <a:r>
              <a:rPr lang="en-AU" altLang="en-US" dirty="0">
                <a:ea typeface="ＭＳ Ｐゴシック" panose="020B0600070205080204" pitchFamily="34" charset="-128"/>
              </a:rPr>
              <a:t>, and providing representational advocacy if needed</a:t>
            </a:r>
          </a:p>
          <a:p>
            <a:pPr marL="171450" indent="-171450">
              <a:buFontTx/>
              <a:buChar char="•"/>
              <a:defRPr/>
            </a:pPr>
            <a:endParaRPr lang="en-AU" altLang="en-US" dirty="0">
              <a:ea typeface="ＭＳ Ｐゴシック" panose="020B0600070205080204" pitchFamily="34" charset="-128"/>
            </a:endParaRPr>
          </a:p>
          <a:p>
            <a:pPr marL="171450" indent="-171450">
              <a:buFontTx/>
              <a:buChar char="•"/>
              <a:defRPr/>
            </a:pPr>
            <a:r>
              <a:rPr lang="en-AU" altLang="en-US" dirty="0">
                <a:ea typeface="ＭＳ Ｐゴシック" panose="020B0600070205080204" pitchFamily="34" charset="-128"/>
              </a:rPr>
              <a:t>Explaining the role of advance statements/when they can be overridden and/or assisting someone in the process of preparing an Advance Statement.</a:t>
            </a:r>
          </a:p>
          <a:p>
            <a:pPr>
              <a:defRPr/>
            </a:pPr>
            <a:endParaRPr lang="en-AU" altLang="en-US" dirty="0">
              <a:ea typeface="ＭＳ Ｐゴシック" panose="020B0600070205080204" pitchFamily="34" charset="-128"/>
            </a:endParaRPr>
          </a:p>
          <a:p>
            <a:pPr marL="171450" indent="-171450">
              <a:buFontTx/>
              <a:buChar char="•"/>
              <a:defRPr/>
            </a:pPr>
            <a:r>
              <a:rPr lang="en-AU" altLang="en-US" dirty="0">
                <a:ea typeface="ＭＳ Ｐゴシック" panose="020B0600070205080204" pitchFamily="34" charset="-128"/>
              </a:rPr>
              <a:t>Identifying relevant services (e.g. housing, family violence, employment, debt advice) and making referrals</a:t>
            </a:r>
          </a:p>
          <a:p>
            <a:pPr>
              <a:defRPr/>
            </a:pPr>
            <a:endParaRPr lang="en-AU" altLang="en-US" dirty="0">
              <a:ea typeface="ＭＳ Ｐゴシック" panose="020B0600070205080204" pitchFamily="34" charset="-128"/>
            </a:endParaRPr>
          </a:p>
          <a:p>
            <a:pPr marL="171450" indent="-171450">
              <a:buFont typeface="Arial" panose="020B0604020202020204" pitchFamily="34" charset="0"/>
              <a:buChar char="•"/>
              <a:defRPr/>
            </a:pPr>
            <a:r>
              <a:rPr lang="en-AU" altLang="en-US" dirty="0">
                <a:ea typeface="ＭＳ Ｐゴシック" panose="020B0600070205080204" pitchFamily="34" charset="-128"/>
              </a:rPr>
              <a:t>Not an exhaustive list! Support consumers around many different issues related to mental health assessment, treatment and recovery </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9B7542E-9FAD-41D5-8862-6FE53888B1A6}" type="slidenum">
              <a:rPr lang="en-US" altLang="en-US" smtClean="0"/>
              <a:pPr/>
              <a:t>7</a:t>
            </a:fld>
            <a:endParaRPr lang="en-US" altLang="en-US"/>
          </a:p>
        </p:txBody>
      </p:sp>
    </p:spTree>
    <p:extLst>
      <p:ext uri="{BB962C8B-B14F-4D97-AF65-F5344CB8AC3E}">
        <p14:creationId xmlns:p14="http://schemas.microsoft.com/office/powerpoint/2010/main" val="2778035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AU" sz="1200" kern="1200" dirty="0">
                <a:solidFill>
                  <a:schemeClr val="tx1"/>
                </a:solidFill>
                <a:effectLst/>
                <a:latin typeface="+mn-lt"/>
                <a:ea typeface="ＭＳ Ｐゴシック" charset="0"/>
                <a:cs typeface="ＭＳ Ｐゴシック" charset="0"/>
              </a:rPr>
              <a:t>Here are just a few examples of the need for advocacy around physical health needs for people in mental health systems. Not always able to get outcome for everyone in way would like, but this highlights even more the need for this work when related to physical health needs in mental health.</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AU" sz="1200" kern="1200" dirty="0">
              <a:solidFill>
                <a:schemeClr val="tx1"/>
              </a:solidFill>
              <a:effectLst/>
              <a:latin typeface="+mn-lt"/>
              <a:ea typeface="ＭＳ Ｐゴシック" charset="0"/>
              <a:cs typeface="ＭＳ Ｐゴシック" charset="0"/>
            </a:endParaRPr>
          </a:p>
          <a:p>
            <a:r>
              <a:rPr lang="en-AU" sz="1200" b="1" kern="1200" dirty="0">
                <a:solidFill>
                  <a:schemeClr val="tx1"/>
                </a:solidFill>
                <a:effectLst/>
                <a:latin typeface="+mn-lt"/>
                <a:ea typeface="ＭＳ Ｐゴシック" charset="0"/>
                <a:cs typeface="ＭＳ Ｐゴシック" charset="0"/>
              </a:rPr>
              <a:t>Example 1</a:t>
            </a:r>
            <a:r>
              <a:rPr lang="en-AU" sz="1200" kern="1200" dirty="0">
                <a:solidFill>
                  <a:schemeClr val="tx1"/>
                </a:solidFill>
                <a:effectLst/>
                <a:latin typeface="+mn-lt"/>
                <a:ea typeface="ＭＳ Ｐゴシック" charset="0"/>
                <a:cs typeface="ＭＳ Ｐゴシック" charset="0"/>
              </a:rPr>
              <a:t>.  A consumer within an acute unit wanted some further tests completed with regards to ear, nose and throat difficulties they were experiencing.  The consumer felt that this impacted on his mental health as he wanted a holistic approach taken to his health concerns and he felt that his physical health needs were being minimalised and not taken seriously.  As the consumer didn’t feel he was being supported around his physical health then he harmed himself so that he could receive emergency treatment for his physical health and he verbalised how he thought this would then ensure he received the appropriate treatment and that his treating team would have to listen.  I had been advocating to the treating team for referrals and appointments to take place with the ear, nose and throat specialist but unfortunately I wasn’t able to pursue this as the consumer was returned to prison so IMHA had to stop at this stage.</a:t>
            </a:r>
          </a:p>
          <a:p>
            <a:endParaRPr lang="en-AU" sz="1200" kern="1200" dirty="0">
              <a:solidFill>
                <a:schemeClr val="tx1"/>
              </a:solidFill>
              <a:effectLst/>
              <a:latin typeface="+mn-lt"/>
              <a:ea typeface="ＭＳ Ｐゴシック" charset="0"/>
              <a:cs typeface="ＭＳ Ｐゴシック" charset="0"/>
            </a:endParaRPr>
          </a:p>
          <a:p>
            <a:r>
              <a:rPr lang="en-AU" sz="1200" b="1" kern="1200" dirty="0">
                <a:solidFill>
                  <a:schemeClr val="tx1"/>
                </a:solidFill>
                <a:effectLst/>
                <a:latin typeface="+mn-lt"/>
                <a:ea typeface="ＭＳ Ｐゴシック" charset="0"/>
                <a:cs typeface="ＭＳ Ｐゴシック" charset="0"/>
              </a:rPr>
              <a:t>Example 2.  </a:t>
            </a:r>
            <a:r>
              <a:rPr lang="en-AU" sz="1200" b="0" kern="1200" dirty="0">
                <a:solidFill>
                  <a:schemeClr val="tx1"/>
                </a:solidFill>
                <a:effectLst/>
                <a:latin typeface="+mn-lt"/>
                <a:ea typeface="ＭＳ Ｐゴシック" charset="0"/>
                <a:cs typeface="ＭＳ Ｐゴシック" charset="0"/>
              </a:rPr>
              <a:t>A</a:t>
            </a:r>
            <a:r>
              <a:rPr lang="en-AU" sz="1200" kern="1200" dirty="0">
                <a:solidFill>
                  <a:schemeClr val="tx1"/>
                </a:solidFill>
                <a:effectLst/>
                <a:latin typeface="+mn-lt"/>
                <a:ea typeface="ＭＳ Ｐゴシック" charset="0"/>
                <a:cs typeface="ＭＳ Ｐゴシック" charset="0"/>
              </a:rPr>
              <a:t> consumer Jane (not their real name) who was taking a combination of clozapine and another </a:t>
            </a:r>
            <a:r>
              <a:rPr lang="en-AU" sz="1200" kern="1200" dirty="0" err="1">
                <a:solidFill>
                  <a:schemeClr val="tx1"/>
                </a:solidFill>
                <a:effectLst/>
                <a:latin typeface="+mn-lt"/>
                <a:ea typeface="ＭＳ Ｐゴシック" charset="0"/>
                <a:cs typeface="ＭＳ Ｐゴシック" charset="0"/>
              </a:rPr>
              <a:t>zuclopenthixal</a:t>
            </a:r>
            <a:r>
              <a:rPr lang="en-AU" sz="1200" kern="1200" dirty="0">
                <a:solidFill>
                  <a:schemeClr val="tx1"/>
                </a:solidFill>
                <a:effectLst/>
                <a:latin typeface="+mn-lt"/>
                <a:ea typeface="ＭＳ Ｐゴシック" charset="0"/>
                <a:cs typeface="ＭＳ Ｐゴシック" charset="0"/>
              </a:rPr>
              <a:t>. She said that this was making her feel very groggy and had been struggling for a number of years with these concerns. When we spoke to the psychiatrist about this, the psychiatrist said that the consumer had a severe long-term mental illness and that would require treatment. We highlighted the importance of Jane being involved in the decisions about her treatment, and that she would like one of the medications lowered to be able to live a meaningful life and work. The psychiatrist said that the mental side-effects were due to the person’s diet, and that until they fixed their diet medications would not be discussed. Both Jane and I highlighted that these two things are not contingent, and continued this discussion over the course of 6 months. After this we made a complaint that the consumer has had no involvement in any of the treatment decisions and that their community life and physical health is deteriorating. </a:t>
            </a:r>
          </a:p>
          <a:p>
            <a:r>
              <a:rPr lang="en-AU" sz="1200" kern="1200" dirty="0">
                <a:solidFill>
                  <a:schemeClr val="tx1"/>
                </a:solidFill>
                <a:effectLst/>
                <a:latin typeface="+mn-lt"/>
                <a:ea typeface="ＭＳ Ｐゴシック" charset="0"/>
                <a:cs typeface="ＭＳ Ｐゴシック" charset="0"/>
              </a:rPr>
              <a:t> </a:t>
            </a:r>
          </a:p>
          <a:p>
            <a:endParaRPr lang="en-AU" sz="1200" kern="1200" dirty="0">
              <a:solidFill>
                <a:schemeClr val="tx1"/>
              </a:solidFill>
              <a:effectLst/>
              <a:latin typeface="+mn-lt"/>
              <a:ea typeface="ＭＳ Ｐゴシック" charset="0"/>
              <a:cs typeface="ＭＳ Ｐゴシック" charset="0"/>
            </a:endParaRPr>
          </a:p>
          <a:p>
            <a:endParaRPr lang="en-AU" sz="1200" kern="1200" dirty="0">
              <a:solidFill>
                <a:schemeClr val="tx1"/>
              </a:solidFill>
              <a:effectLst/>
              <a:latin typeface="+mn-lt"/>
              <a:ea typeface="ＭＳ Ｐゴシック" charset="0"/>
              <a:cs typeface="ＭＳ Ｐゴシック" charset="0"/>
            </a:endParaRPr>
          </a:p>
          <a:p>
            <a:r>
              <a:rPr lang="en-AU" sz="1200" b="1" kern="1200" dirty="0">
                <a:solidFill>
                  <a:schemeClr val="tx1"/>
                </a:solidFill>
                <a:effectLst/>
                <a:latin typeface="+mn-lt"/>
                <a:ea typeface="ＭＳ Ｐゴシック" charset="0"/>
                <a:cs typeface="ＭＳ Ｐゴシック" charset="0"/>
              </a:rPr>
              <a:t>Example 3 - </a:t>
            </a:r>
            <a:r>
              <a:rPr lang="en-AU" sz="1200" b="0" kern="1200" dirty="0">
                <a:solidFill>
                  <a:schemeClr val="tx1"/>
                </a:solidFill>
                <a:effectLst/>
                <a:latin typeface="+mn-lt"/>
                <a:ea typeface="ＭＳ Ｐゴシック" charset="0"/>
                <a:cs typeface="ＭＳ Ｐゴシック" charset="0"/>
              </a:rPr>
              <a:t>A</a:t>
            </a:r>
            <a:r>
              <a:rPr lang="en-AU" sz="1200" kern="1200" dirty="0">
                <a:solidFill>
                  <a:schemeClr val="tx1"/>
                </a:solidFill>
                <a:effectLst/>
                <a:latin typeface="+mn-lt"/>
                <a:ea typeface="ＭＳ Ｐゴシック" charset="0"/>
                <a:cs typeface="ＭＳ Ｐゴシック" charset="0"/>
              </a:rPr>
              <a:t> consumer who was in the HDU area, and had reported to staff over a period of 3 – 4 days that he had intense tooth pain. He wanted to be able to have his tooth checked by a dentist, however had just been given Panadol each day with no further medical attention. I advocated to the Nurse Unit Manager who at first said that this would be dealt with in time as this had only just been reported. I asked that she check his file to see that this had been reported over a number of days, which she then confirmed, and noted that the fellow said he thought the tooth might be broken.</a:t>
            </a:r>
          </a:p>
          <a:p>
            <a:r>
              <a:rPr lang="en-AU" sz="1200" kern="1200" dirty="0">
                <a:solidFill>
                  <a:schemeClr val="tx1"/>
                </a:solidFill>
                <a:effectLst/>
                <a:latin typeface="+mn-lt"/>
                <a:ea typeface="ＭＳ Ｐゴシック" charset="0"/>
                <a:cs typeface="ＭＳ Ｐゴシック" charset="0"/>
              </a:rPr>
              <a:t>Following my advocacy, he was able to be seen by a dentist at the hospital the next day, who confirmed his tooth was cracked. He then received dental care. </a:t>
            </a:r>
          </a:p>
          <a:p>
            <a:r>
              <a:rPr lang="en-AU" sz="1200" kern="1200" dirty="0">
                <a:solidFill>
                  <a:schemeClr val="tx1"/>
                </a:solidFill>
                <a:effectLst/>
                <a:latin typeface="+mn-lt"/>
                <a:ea typeface="ＭＳ Ｐゴシック" charset="0"/>
                <a:cs typeface="ＭＳ Ｐゴシック" charset="0"/>
              </a:rPr>
              <a:t>The consumer said that he felt nobody was taking his pain seriously due to him being in the HDU area, prior to engaging with IMHA.</a:t>
            </a:r>
          </a:p>
          <a:p>
            <a:endParaRPr lang="en-AU" sz="1200" kern="1200" dirty="0">
              <a:solidFill>
                <a:schemeClr val="tx1"/>
              </a:solidFill>
              <a:effectLst/>
              <a:latin typeface="+mn-lt"/>
              <a:ea typeface="ＭＳ Ｐゴシック" charset="0"/>
              <a:cs typeface="ＭＳ Ｐゴシック" charset="0"/>
            </a:endParaRPr>
          </a:p>
          <a:p>
            <a:endParaRPr lang="en-AU" sz="1200" kern="1200" dirty="0">
              <a:solidFill>
                <a:schemeClr val="tx1"/>
              </a:solidFill>
              <a:effectLst/>
              <a:latin typeface="+mn-lt"/>
              <a:ea typeface="ＭＳ Ｐゴシック" charset="0"/>
              <a:cs typeface="ＭＳ Ｐゴシック" charset="0"/>
            </a:endParaRPr>
          </a:p>
          <a:p>
            <a:r>
              <a:rPr lang="en-AU" sz="1200" b="1" kern="1200" dirty="0">
                <a:solidFill>
                  <a:schemeClr val="tx1"/>
                </a:solidFill>
                <a:effectLst/>
                <a:latin typeface="+mn-lt"/>
                <a:ea typeface="ＭＳ Ｐゴシック" charset="0"/>
                <a:cs typeface="ＭＳ Ｐゴシック" charset="0"/>
              </a:rPr>
              <a:t>Example 4 </a:t>
            </a:r>
            <a:r>
              <a:rPr lang="en-AU" sz="1200" kern="1200" dirty="0">
                <a:solidFill>
                  <a:schemeClr val="tx1"/>
                </a:solidFill>
                <a:effectLst/>
                <a:latin typeface="+mn-lt"/>
                <a:ea typeface="ＭＳ Ｐゴシック" charset="0"/>
                <a:cs typeface="ＭＳ Ｐゴシック" charset="0"/>
              </a:rPr>
              <a:t>Gynaecological health  a person was told it was their mental health, not a gynaecological problem so not referred anywhere</a:t>
            </a:r>
          </a:p>
          <a:p>
            <a:endParaRPr lang="en-AU" sz="1200" kern="1200" dirty="0">
              <a:solidFill>
                <a:schemeClr val="tx1"/>
              </a:solidFill>
              <a:effectLst/>
              <a:latin typeface="+mn-lt"/>
              <a:ea typeface="ＭＳ Ｐゴシック" charset="0"/>
              <a:cs typeface="ＭＳ Ｐゴシック" charset="0"/>
            </a:endParaRPr>
          </a:p>
          <a:p>
            <a:r>
              <a:rPr lang="en-AU" sz="1200" b="1" kern="1200" dirty="0">
                <a:solidFill>
                  <a:schemeClr val="tx1"/>
                </a:solidFill>
                <a:effectLst/>
                <a:latin typeface="+mn-lt"/>
                <a:ea typeface="ＭＳ Ｐゴシック" charset="0"/>
                <a:cs typeface="ＭＳ Ｐゴシック" charset="0"/>
              </a:rPr>
              <a:t>Example 5 </a:t>
            </a:r>
            <a:r>
              <a:rPr lang="en-AU" sz="1200" kern="1200" dirty="0">
                <a:solidFill>
                  <a:schemeClr val="tx1"/>
                </a:solidFill>
                <a:effectLst/>
                <a:latin typeface="+mn-lt"/>
                <a:ea typeface="ＭＳ Ｐゴシック" charset="0"/>
                <a:cs typeface="ＭＳ Ｐゴシック" charset="0"/>
              </a:rPr>
              <a:t>Rural challenges – wait for weeks as no services in rural areas</a:t>
            </a:r>
          </a:p>
          <a:p>
            <a:r>
              <a:rPr lang="en-AU" sz="1200" kern="1200" dirty="0">
                <a:solidFill>
                  <a:schemeClr val="tx1"/>
                </a:solidFill>
                <a:effectLst/>
                <a:latin typeface="+mn-lt"/>
                <a:ea typeface="ＭＳ Ｐゴシック" charset="0"/>
                <a:cs typeface="ＭＳ Ｐゴシック" charset="0"/>
              </a:rPr>
              <a:t> </a:t>
            </a:r>
          </a:p>
          <a:p>
            <a:endParaRPr lang="en-AU" sz="1200" kern="1200" dirty="0">
              <a:solidFill>
                <a:schemeClr val="tx1"/>
              </a:solidFill>
              <a:effectLst/>
              <a:latin typeface="+mn-lt"/>
              <a:ea typeface="ＭＳ Ｐゴシック" charset="0"/>
              <a:cs typeface="ＭＳ Ｐゴシック" charset="0"/>
            </a:endParaRPr>
          </a:p>
          <a:p>
            <a:r>
              <a:rPr lang="en-AU" sz="1200" kern="1200" dirty="0">
                <a:solidFill>
                  <a:schemeClr val="tx1"/>
                </a:solidFill>
                <a:effectLst/>
                <a:latin typeface="+mn-lt"/>
                <a:ea typeface="ＭＳ Ｐゴシック" charset="0"/>
                <a:cs typeface="ＭＳ Ｐゴシック" charset="0"/>
              </a:rPr>
              <a:t> </a:t>
            </a:r>
          </a:p>
          <a:p>
            <a:endParaRPr lang="en-AU" sz="1200" kern="1200" dirty="0">
              <a:solidFill>
                <a:schemeClr val="tx1"/>
              </a:solidFill>
              <a:effectLst/>
              <a:latin typeface="+mn-lt"/>
              <a:ea typeface="ＭＳ Ｐゴシック" charset="0"/>
              <a:cs typeface="ＭＳ Ｐゴシック" charset="0"/>
            </a:endParaRPr>
          </a:p>
          <a:p>
            <a:r>
              <a:rPr lang="en-AU" sz="1200" kern="1200" dirty="0">
                <a:solidFill>
                  <a:schemeClr val="tx1"/>
                </a:solidFill>
                <a:effectLst/>
                <a:latin typeface="+mn-lt"/>
                <a:ea typeface="ＭＳ Ｐゴシック" charset="0"/>
                <a:cs typeface="ＭＳ Ｐゴシック" charset="0"/>
              </a:rPr>
              <a:t> </a:t>
            </a:r>
          </a:p>
          <a:p>
            <a:endParaRPr lang="en-AU" dirty="0"/>
          </a:p>
        </p:txBody>
      </p:sp>
      <p:sp>
        <p:nvSpPr>
          <p:cNvPr id="4" name="Slide Number Placeholder 3"/>
          <p:cNvSpPr>
            <a:spLocks noGrp="1"/>
          </p:cNvSpPr>
          <p:nvPr>
            <p:ph type="sldNum" sz="quarter" idx="5"/>
          </p:nvPr>
        </p:nvSpPr>
        <p:spPr/>
        <p:txBody>
          <a:bodyPr/>
          <a:lstStyle/>
          <a:p>
            <a:pPr>
              <a:defRPr/>
            </a:pPr>
            <a:fld id="{E6BD13D8-F0B9-493D-8725-34ABA9434E39}" type="slidenum">
              <a:rPr lang="en-US" altLang="en-US" smtClean="0"/>
              <a:pPr>
                <a:defRPr/>
              </a:pPr>
              <a:t>8</a:t>
            </a:fld>
            <a:endParaRPr lang="en-US" altLang="en-US"/>
          </a:p>
        </p:txBody>
      </p:sp>
    </p:spTree>
    <p:extLst>
      <p:ext uri="{BB962C8B-B14F-4D97-AF65-F5344CB8AC3E}">
        <p14:creationId xmlns:p14="http://schemas.microsoft.com/office/powerpoint/2010/main" val="4102424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E6BD13D8-F0B9-493D-8725-34ABA9434E39}" type="slidenum">
              <a:rPr lang="en-US" altLang="en-US" smtClean="0"/>
              <a:pPr>
                <a:defRPr/>
              </a:pPr>
              <a:t>9</a:t>
            </a:fld>
            <a:endParaRPr lang="en-US" altLang="en-US"/>
          </a:p>
        </p:txBody>
      </p:sp>
    </p:spTree>
    <p:extLst>
      <p:ext uri="{BB962C8B-B14F-4D97-AF65-F5344CB8AC3E}">
        <p14:creationId xmlns:p14="http://schemas.microsoft.com/office/powerpoint/2010/main" val="2193763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3"/>
          <p:cNvSpPr>
            <a:spLocks noGrp="1" noChangeArrowheads="1"/>
          </p:cNvSpPr>
          <p:nvPr>
            <p:ph type="body" idx="4294967295"/>
          </p:nvPr>
        </p:nvSpPr>
        <p:spPr>
          <a:xfrm>
            <a:off x="466725" y="1484313"/>
            <a:ext cx="8209731" cy="4968875"/>
          </a:xfrm>
        </p:spPr>
        <p:txBody>
          <a:bodyPr/>
          <a:lstStyle/>
          <a:p>
            <a:pPr lvl="0"/>
            <a:r>
              <a:rPr lang="en-AU"/>
              <a:t>Click to edit Master text styles</a:t>
            </a:r>
          </a:p>
        </p:txBody>
      </p:sp>
      <p:sp>
        <p:nvSpPr>
          <p:cNvPr id="4" name="Rectangle 13"/>
          <p:cNvSpPr>
            <a:spLocks noGrp="1" noChangeArrowheads="1"/>
          </p:cNvSpPr>
          <p:nvPr>
            <p:ph type="title"/>
          </p:nvPr>
        </p:nvSpPr>
        <p:spPr bwMode="auto">
          <a:xfrm>
            <a:off x="468313" y="332011"/>
            <a:ext cx="8229600" cy="72072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a:lstStyle/>
          <a:p>
            <a:pPr lvl="0"/>
            <a:r>
              <a:rPr lang="en-US" dirty="0"/>
              <a:t>This is a title the size for title is 24 </a:t>
            </a:r>
            <a:r>
              <a:rPr lang="en-US" dirty="0" err="1"/>
              <a:t>pt</a:t>
            </a:r>
            <a:r>
              <a:rPr lang="en-US" dirty="0"/>
              <a:t> Arial regular</a:t>
            </a:r>
            <a:endParaRPr lang="en-AU" dirty="0"/>
          </a:p>
        </p:txBody>
      </p:sp>
    </p:spTree>
    <p:extLst>
      <p:ext uri="{BB962C8B-B14F-4D97-AF65-F5344CB8AC3E}">
        <p14:creationId xmlns:p14="http://schemas.microsoft.com/office/powerpoint/2010/main" val="526469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3"/>
          <p:cNvSpPr>
            <a:spLocks noGrp="1" noChangeArrowheads="1"/>
          </p:cNvSpPr>
          <p:nvPr>
            <p:ph type="body" idx="4294967295"/>
          </p:nvPr>
        </p:nvSpPr>
        <p:spPr>
          <a:xfrm>
            <a:off x="466725" y="1484313"/>
            <a:ext cx="8209731" cy="4968875"/>
          </a:xfrm>
        </p:spPr>
        <p:txBody>
          <a:bodyPr/>
          <a:lstStyle/>
          <a:p>
            <a:pPr lvl="0"/>
            <a:r>
              <a:rPr lang="en-AU"/>
              <a:t>Click to edit Master text styles</a:t>
            </a:r>
          </a:p>
        </p:txBody>
      </p:sp>
      <p:sp>
        <p:nvSpPr>
          <p:cNvPr id="4" name="Rectangle 13"/>
          <p:cNvSpPr>
            <a:spLocks noGrp="1" noChangeArrowheads="1"/>
          </p:cNvSpPr>
          <p:nvPr>
            <p:ph type="title"/>
          </p:nvPr>
        </p:nvSpPr>
        <p:spPr bwMode="auto">
          <a:xfrm>
            <a:off x="468313" y="332011"/>
            <a:ext cx="8229600" cy="72072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a:lstStyle/>
          <a:p>
            <a:pPr lvl="0"/>
            <a:r>
              <a:rPr lang="en-US" dirty="0"/>
              <a:t>This is a title the size for title is 24 </a:t>
            </a:r>
            <a:r>
              <a:rPr lang="en-US" dirty="0" err="1"/>
              <a:t>pt</a:t>
            </a:r>
            <a:r>
              <a:rPr lang="en-US" dirty="0"/>
              <a:t> Arial regular</a:t>
            </a:r>
            <a:endParaRPr lang="en-AU" dirty="0"/>
          </a:p>
        </p:txBody>
      </p:sp>
    </p:spTree>
    <p:extLst>
      <p:ext uri="{BB962C8B-B14F-4D97-AF65-F5344CB8AC3E}">
        <p14:creationId xmlns:p14="http://schemas.microsoft.com/office/powerpoint/2010/main" val="30373026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slide_backer.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3"/>
          <p:cNvSpPr>
            <a:spLocks noGrp="1" noChangeArrowheads="1"/>
          </p:cNvSpPr>
          <p:nvPr>
            <p:ph type="title"/>
          </p:nvPr>
        </p:nvSpPr>
        <p:spPr bwMode="auto">
          <a:xfrm>
            <a:off x="468313" y="331788"/>
            <a:ext cx="8229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This is a title the size for title is 24 pt Arial regular</a:t>
            </a:r>
            <a:endParaRPr lang="en-AU" altLang="en-US"/>
          </a:p>
        </p:txBody>
      </p:sp>
      <p:sp>
        <p:nvSpPr>
          <p:cNvPr id="1028" name="Rectangle 14"/>
          <p:cNvSpPr>
            <a:spLocks noGrp="1" noChangeArrowheads="1"/>
          </p:cNvSpPr>
          <p:nvPr>
            <p:ph type="body" idx="1"/>
          </p:nvPr>
        </p:nvSpPr>
        <p:spPr bwMode="auto">
          <a:xfrm>
            <a:off x="466725" y="1484313"/>
            <a:ext cx="835342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First line for any content the size for content is 22pt Arial regular</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rtl="0" eaLnBrk="0" fontAlgn="base" hangingPunct="0">
        <a:lnSpc>
          <a:spcPts val="2800"/>
        </a:lnSpc>
        <a:spcBef>
          <a:spcPct val="0"/>
        </a:spcBef>
        <a:spcAft>
          <a:spcPct val="0"/>
        </a:spcAft>
        <a:defRPr sz="2400">
          <a:solidFill>
            <a:srgbClr val="C63C1B"/>
          </a:solidFill>
          <a:latin typeface="+mj-lt"/>
          <a:ea typeface="+mj-ea"/>
          <a:cs typeface="ＭＳ Ｐゴシック" charset="0"/>
        </a:defRPr>
      </a:lvl1pPr>
      <a:lvl2pPr algn="l" rtl="0" eaLnBrk="0" fontAlgn="base" hangingPunct="0">
        <a:lnSpc>
          <a:spcPts val="2800"/>
        </a:lnSpc>
        <a:spcBef>
          <a:spcPct val="0"/>
        </a:spcBef>
        <a:spcAft>
          <a:spcPct val="0"/>
        </a:spcAft>
        <a:defRPr sz="2400">
          <a:solidFill>
            <a:srgbClr val="C63C1B"/>
          </a:solidFill>
          <a:latin typeface="Arial" charset="0"/>
          <a:ea typeface="ＭＳ Ｐゴシック" charset="0"/>
          <a:cs typeface="ＭＳ Ｐゴシック" charset="0"/>
        </a:defRPr>
      </a:lvl2pPr>
      <a:lvl3pPr algn="l" rtl="0" eaLnBrk="0" fontAlgn="base" hangingPunct="0">
        <a:lnSpc>
          <a:spcPts val="2800"/>
        </a:lnSpc>
        <a:spcBef>
          <a:spcPct val="0"/>
        </a:spcBef>
        <a:spcAft>
          <a:spcPct val="0"/>
        </a:spcAft>
        <a:defRPr sz="2400">
          <a:solidFill>
            <a:srgbClr val="C63C1B"/>
          </a:solidFill>
          <a:latin typeface="Arial" charset="0"/>
          <a:ea typeface="ＭＳ Ｐゴシック" charset="0"/>
          <a:cs typeface="ＭＳ Ｐゴシック" charset="0"/>
        </a:defRPr>
      </a:lvl3pPr>
      <a:lvl4pPr algn="l" rtl="0" eaLnBrk="0" fontAlgn="base" hangingPunct="0">
        <a:lnSpc>
          <a:spcPts val="2800"/>
        </a:lnSpc>
        <a:spcBef>
          <a:spcPct val="0"/>
        </a:spcBef>
        <a:spcAft>
          <a:spcPct val="0"/>
        </a:spcAft>
        <a:defRPr sz="2400">
          <a:solidFill>
            <a:srgbClr val="C63C1B"/>
          </a:solidFill>
          <a:latin typeface="Arial" charset="0"/>
          <a:ea typeface="ＭＳ Ｐゴシック" charset="0"/>
          <a:cs typeface="ＭＳ Ｐゴシック" charset="0"/>
        </a:defRPr>
      </a:lvl4pPr>
      <a:lvl5pPr algn="l" rtl="0" eaLnBrk="0" fontAlgn="base" hangingPunct="0">
        <a:lnSpc>
          <a:spcPts val="2800"/>
        </a:lnSpc>
        <a:spcBef>
          <a:spcPct val="0"/>
        </a:spcBef>
        <a:spcAft>
          <a:spcPct val="0"/>
        </a:spcAft>
        <a:defRPr sz="2400">
          <a:solidFill>
            <a:srgbClr val="C63C1B"/>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lnSpc>
          <a:spcPts val="2600"/>
        </a:lnSpc>
        <a:spcBef>
          <a:spcPct val="0"/>
        </a:spcBef>
        <a:spcAft>
          <a:spcPts val="1400"/>
        </a:spcAft>
        <a:defRPr sz="2200">
          <a:solidFill>
            <a:schemeClr val="tx1"/>
          </a:solidFill>
          <a:latin typeface="+mn-lt"/>
          <a:ea typeface="+mn-ea"/>
          <a:cs typeface="ＭＳ Ｐゴシック" charset="0"/>
        </a:defRPr>
      </a:lvl1pPr>
      <a:lvl2pPr marL="827088" indent="-285750" algn="l" rtl="0" eaLnBrk="0" fontAlgn="base" hangingPunct="0">
        <a:spcBef>
          <a:spcPct val="20000"/>
        </a:spcBef>
        <a:spcAft>
          <a:spcPct val="0"/>
        </a:spcAft>
        <a:buChar char="–"/>
        <a:defRPr sz="2800">
          <a:solidFill>
            <a:schemeClr val="tx1"/>
          </a:solidFill>
          <a:latin typeface="+mn-lt"/>
          <a:ea typeface="+mn-ea"/>
        </a:defRPr>
      </a:lvl2pPr>
      <a:lvl3pPr marL="1235075" indent="-228600" algn="l" rtl="0" eaLnBrk="0" fontAlgn="base" hangingPunct="0">
        <a:spcBef>
          <a:spcPct val="20000"/>
        </a:spcBef>
        <a:spcAft>
          <a:spcPct val="0"/>
        </a:spcAft>
        <a:buChar char="•"/>
        <a:defRPr sz="2400">
          <a:solidFill>
            <a:schemeClr val="tx1"/>
          </a:solidFill>
          <a:latin typeface="+mn-lt"/>
          <a:ea typeface="+mn-ea"/>
        </a:defRPr>
      </a:lvl3pPr>
      <a:lvl4pPr marL="1643063"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imha.vic.gov.a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mailto:contact@imha.vic.gov.a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it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84" y="0"/>
            <a:ext cx="9144000" cy="6093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ChangeArrowheads="1"/>
          </p:cNvSpPr>
          <p:nvPr/>
        </p:nvSpPr>
        <p:spPr bwMode="auto">
          <a:xfrm>
            <a:off x="388136" y="5500748"/>
            <a:ext cx="6551612" cy="743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spAutoFit/>
          </a:bodyPr>
          <a:lstStyle>
            <a:lvl1pPr>
              <a:lnSpc>
                <a:spcPts val="2600"/>
              </a:lnSpc>
              <a:spcAft>
                <a:spcPts val="1400"/>
              </a:spcAft>
              <a:defRPr sz="2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defRPr/>
            </a:pPr>
            <a:r>
              <a:rPr lang="en-US" altLang="en-US" sz="2400" b="1" dirty="0">
                <a:solidFill>
                  <a:schemeClr val="accent4">
                    <a:lumMod val="65000"/>
                    <a:lumOff val="35000"/>
                  </a:schemeClr>
                </a:solidFill>
                <a:cs typeface="Arial"/>
              </a:rPr>
              <a:t>Wanda Bennetts</a:t>
            </a:r>
          </a:p>
          <a:p>
            <a:pPr eaLnBrk="1" hangingPunct="1">
              <a:spcAft>
                <a:spcPts val="600"/>
              </a:spcAft>
              <a:defRPr/>
            </a:pPr>
            <a:r>
              <a:rPr lang="en-US" altLang="en-US" sz="2400" b="1" dirty="0">
                <a:solidFill>
                  <a:schemeClr val="accent4">
                    <a:lumMod val="65000"/>
                    <a:lumOff val="35000"/>
                  </a:schemeClr>
                </a:solidFill>
                <a:cs typeface="Arial"/>
              </a:rPr>
              <a:t>Senior Consumer Consultant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Our First Three Years of Service, cont.</a:t>
            </a:r>
            <a:endParaRPr lang="en-AU" dirty="0"/>
          </a:p>
        </p:txBody>
      </p:sp>
      <p:pic>
        <p:nvPicPr>
          <p:cNvPr id="5" name="Picture 4" descr="The graphic shows that the majority of consumers were aged between 41 and 50 years old in the third year, which differed from the first and second year, where the majority of consumers were aged between 31 and 40. &#10;Likewise, 52.8% of consumers identified as male, whilst 46.9% identified as female in the past year. &#10;Further, 18.1% of consumers that IMHA provided service to were from overseas, whilst in the first year that percentage was only 17.6%. &#10;The percentage of consumers who identify as Aboriginal or as both Aboriginal and Torres Strait Islander has increased slightly from previous years to constitute 3.6% and 0.7% respectively. &#10;Furthermore, 75% of consumers are located in major cities, whilst 15.8% were located in Inner Regional Australia, and 2.4% live in Outer regional Australia. &#10;">
            <a:extLst>
              <a:ext uri="{FF2B5EF4-FFF2-40B4-BE49-F238E27FC236}">
                <a16:creationId xmlns:a16="http://schemas.microsoft.com/office/drawing/2014/main" id="{35D4654A-DC90-461E-812A-FE31DCF2A6E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1196752"/>
            <a:ext cx="5412516" cy="5544616"/>
          </a:xfrm>
          <a:prstGeom prst="rect">
            <a:avLst/>
          </a:prstGeom>
          <a:noFill/>
          <a:ln>
            <a:noFill/>
          </a:ln>
        </p:spPr>
      </p:pic>
    </p:spTree>
    <p:extLst>
      <p:ext uri="{BB962C8B-B14F-4D97-AF65-F5344CB8AC3E}">
        <p14:creationId xmlns:p14="http://schemas.microsoft.com/office/powerpoint/2010/main" val="1483878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Our First Three Years of Service, cont.</a:t>
            </a:r>
            <a:endParaRPr lang="en-AU" dirty="0"/>
          </a:p>
        </p:txBody>
      </p:sp>
      <p:pic>
        <p:nvPicPr>
          <p:cNvPr id="5" name="Picture 4" descr="Th following graphic shows the main issues that consumers requested advocacy for. The categories include; participation in decisions; medication changes; discharge planning; and mental health systems. In the first year, only participation and decisions and medication changes were featured at 22.9% and 20.1% respectively. In the third year 18.2% of consumers sought advocacy for participation in decisions, 19.3% sought advocacy for medication changes, 25.7% sought advocacy for discharge planning, and 19.3% sought advocacy for mental health systems. ">
            <a:extLst>
              <a:ext uri="{FF2B5EF4-FFF2-40B4-BE49-F238E27FC236}">
                <a16:creationId xmlns:a16="http://schemas.microsoft.com/office/drawing/2014/main" id="{5B126D35-1506-4782-98FE-8555C04E962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268760"/>
            <a:ext cx="7488832" cy="4608512"/>
          </a:xfrm>
          <a:prstGeom prst="rect">
            <a:avLst/>
          </a:prstGeom>
          <a:noFill/>
          <a:ln>
            <a:noFill/>
          </a:ln>
        </p:spPr>
      </p:pic>
    </p:spTree>
    <p:extLst>
      <p:ext uri="{BB962C8B-B14F-4D97-AF65-F5344CB8AC3E}">
        <p14:creationId xmlns:p14="http://schemas.microsoft.com/office/powerpoint/2010/main" val="3205799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Placeholder 1"/>
          <p:cNvSpPr>
            <a:spLocks noGrp="1"/>
          </p:cNvSpPr>
          <p:nvPr>
            <p:ph type="body" idx="4294967295"/>
          </p:nvPr>
        </p:nvSpPr>
        <p:spPr>
          <a:xfrm>
            <a:off x="395288" y="1773238"/>
            <a:ext cx="8208962" cy="4824412"/>
          </a:xfrm>
        </p:spPr>
        <p:txBody>
          <a:bodyPr/>
          <a:lstStyle/>
          <a:p>
            <a:pPr>
              <a:lnSpc>
                <a:spcPct val="100000"/>
              </a:lnSpc>
              <a:spcBef>
                <a:spcPts val="1200"/>
              </a:spcBef>
              <a:spcAft>
                <a:spcPts val="1200"/>
              </a:spcAft>
              <a:buFont typeface="Arial" panose="020B0604020202020204" pitchFamily="34" charset="0"/>
              <a:buChar char="•"/>
              <a:defRPr/>
            </a:pPr>
            <a:r>
              <a:rPr lang="en-AU" altLang="en-US" sz="3200" dirty="0">
                <a:solidFill>
                  <a:schemeClr val="tx2">
                    <a:lumMod val="65000"/>
                    <a:lumOff val="35000"/>
                  </a:schemeClr>
                </a:solidFill>
              </a:rPr>
              <a:t>Free service</a:t>
            </a:r>
          </a:p>
          <a:p>
            <a:pPr>
              <a:lnSpc>
                <a:spcPct val="100000"/>
              </a:lnSpc>
              <a:spcBef>
                <a:spcPts val="1200"/>
              </a:spcBef>
              <a:spcAft>
                <a:spcPts val="1200"/>
              </a:spcAft>
              <a:buFont typeface="Arial" panose="020B0604020202020204" pitchFamily="34" charset="0"/>
              <a:buChar char="•"/>
              <a:defRPr/>
            </a:pPr>
            <a:r>
              <a:rPr lang="en-AU" altLang="en-US" sz="3200" dirty="0">
                <a:solidFill>
                  <a:schemeClr val="tx2">
                    <a:lumMod val="65000"/>
                    <a:lumOff val="35000"/>
                  </a:schemeClr>
                </a:solidFill>
              </a:rPr>
              <a:t>All people on </a:t>
            </a:r>
            <a:r>
              <a:rPr lang="en-AU" altLang="en-US" sz="3200" b="1" dirty="0">
                <a:solidFill>
                  <a:schemeClr val="tx2">
                    <a:lumMod val="65000"/>
                    <a:lumOff val="35000"/>
                  </a:schemeClr>
                </a:solidFill>
              </a:rPr>
              <a:t>compulsory treatment orders </a:t>
            </a:r>
          </a:p>
          <a:p>
            <a:pPr>
              <a:lnSpc>
                <a:spcPct val="100000"/>
              </a:lnSpc>
              <a:spcBef>
                <a:spcPts val="1200"/>
              </a:spcBef>
              <a:spcAft>
                <a:spcPts val="1200"/>
              </a:spcAft>
              <a:buFont typeface="Arial" panose="020B0604020202020204" pitchFamily="34" charset="0"/>
              <a:buChar char="•"/>
              <a:defRPr/>
            </a:pPr>
            <a:r>
              <a:rPr lang="en-AU" altLang="en-US" sz="3200" dirty="0">
                <a:solidFill>
                  <a:schemeClr val="tx2">
                    <a:lumMod val="65000"/>
                    <a:lumOff val="35000"/>
                  </a:schemeClr>
                </a:solidFill>
              </a:rPr>
              <a:t>Graduated levels of service based on </a:t>
            </a:r>
            <a:r>
              <a:rPr lang="en-AU" altLang="en-US" sz="3200" b="1" dirty="0">
                <a:solidFill>
                  <a:schemeClr val="tx2">
                    <a:lumMod val="65000"/>
                    <a:lumOff val="35000"/>
                  </a:schemeClr>
                </a:solidFill>
              </a:rPr>
              <a:t>priority indicators</a:t>
            </a:r>
          </a:p>
          <a:p>
            <a:pPr>
              <a:defRPr/>
            </a:pPr>
            <a:endParaRPr lang="en-AU" altLang="en-US" sz="2400" dirty="0"/>
          </a:p>
        </p:txBody>
      </p:sp>
      <p:sp>
        <p:nvSpPr>
          <p:cNvPr id="14339" name="Title 2"/>
          <p:cNvSpPr>
            <a:spLocks noGrp="1"/>
          </p:cNvSpPr>
          <p:nvPr>
            <p:ph type="title"/>
          </p:nvPr>
        </p:nvSpPr>
        <p:spPr>
          <a:xfrm>
            <a:off x="468313" y="331788"/>
            <a:ext cx="8229600" cy="720725"/>
          </a:xfrm>
        </p:spPr>
        <p:txBody>
          <a:bodyPr/>
          <a:lstStyle/>
          <a:p>
            <a:r>
              <a:rPr lang="en-US" altLang="en-US" sz="3600"/>
              <a:t>IMHA: Eligibility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468313" y="1268413"/>
            <a:ext cx="8208962" cy="5400675"/>
          </a:xfrm>
        </p:spPr>
        <p:txBody>
          <a:bodyPr/>
          <a:lstStyle/>
          <a:p>
            <a:pPr marL="0" indent="0">
              <a:defRPr/>
            </a:pPr>
            <a:endParaRPr lang="en-AU" dirty="0"/>
          </a:p>
          <a:p>
            <a:pPr marL="0" indent="0">
              <a:defRPr/>
            </a:pPr>
            <a:r>
              <a:rPr lang="en-AU" dirty="0"/>
              <a:t> </a:t>
            </a:r>
            <a:r>
              <a:rPr lang="en-AU" sz="2800" b="1" u="sng" dirty="0">
                <a:solidFill>
                  <a:schemeClr val="tx2">
                    <a:lumMod val="65000"/>
                    <a:lumOff val="35000"/>
                  </a:schemeClr>
                </a:solidFill>
              </a:rPr>
              <a:t>Is the person: </a:t>
            </a:r>
          </a:p>
          <a:p>
            <a:pPr>
              <a:lnSpc>
                <a:spcPct val="100000"/>
              </a:lnSpc>
              <a:spcBef>
                <a:spcPts val="1200"/>
              </a:spcBef>
              <a:spcAft>
                <a:spcPts val="1200"/>
              </a:spcAft>
              <a:buFont typeface="Arial" panose="020B0604020202020204" pitchFamily="34" charset="0"/>
              <a:buChar char="•"/>
              <a:defRPr/>
            </a:pPr>
            <a:r>
              <a:rPr lang="en-AU" sz="2800" dirty="0">
                <a:solidFill>
                  <a:schemeClr val="tx2">
                    <a:lumMod val="65000"/>
                    <a:lumOff val="35000"/>
                  </a:schemeClr>
                </a:solidFill>
              </a:rPr>
              <a:t>on a </a:t>
            </a:r>
            <a:r>
              <a:rPr lang="en-AU" sz="2800" b="1" dirty="0">
                <a:solidFill>
                  <a:schemeClr val="tx2">
                    <a:lumMod val="65000"/>
                    <a:lumOff val="35000"/>
                  </a:schemeClr>
                </a:solidFill>
              </a:rPr>
              <a:t>compulsory treatment order?</a:t>
            </a:r>
          </a:p>
          <a:p>
            <a:pPr>
              <a:lnSpc>
                <a:spcPct val="100000"/>
              </a:lnSpc>
              <a:spcBef>
                <a:spcPts val="1200"/>
              </a:spcBef>
              <a:spcAft>
                <a:spcPts val="1200"/>
              </a:spcAft>
              <a:buFont typeface="Arial" panose="020B0604020202020204" pitchFamily="34" charset="0"/>
              <a:buChar char="•"/>
              <a:defRPr/>
            </a:pPr>
            <a:r>
              <a:rPr lang="en-AU" sz="2800" dirty="0">
                <a:solidFill>
                  <a:schemeClr val="tx2">
                    <a:lumMod val="65000"/>
                    <a:lumOff val="35000"/>
                  </a:schemeClr>
                </a:solidFill>
              </a:rPr>
              <a:t>needing advocacy around an issue to do with their </a:t>
            </a:r>
            <a:r>
              <a:rPr lang="en-AU" sz="2800" b="1" dirty="0">
                <a:solidFill>
                  <a:schemeClr val="tx2">
                    <a:lumMod val="65000"/>
                    <a:lumOff val="35000"/>
                  </a:schemeClr>
                </a:solidFill>
              </a:rPr>
              <a:t>mental health assessment, treatment and recovery?</a:t>
            </a:r>
          </a:p>
          <a:p>
            <a:pPr>
              <a:lnSpc>
                <a:spcPct val="100000"/>
              </a:lnSpc>
              <a:spcBef>
                <a:spcPts val="1200"/>
              </a:spcBef>
              <a:spcAft>
                <a:spcPts val="1200"/>
              </a:spcAft>
              <a:buFont typeface="Arial" panose="020B0604020202020204" pitchFamily="34" charset="0"/>
              <a:buChar char="•"/>
              <a:defRPr/>
            </a:pPr>
            <a:r>
              <a:rPr lang="en-AU" sz="2800" dirty="0">
                <a:solidFill>
                  <a:schemeClr val="tx2">
                    <a:lumMod val="65000"/>
                    <a:lumOff val="35000"/>
                  </a:schemeClr>
                </a:solidFill>
              </a:rPr>
              <a:t>needing </a:t>
            </a:r>
            <a:r>
              <a:rPr lang="en-AU" sz="2800" b="1" dirty="0">
                <a:solidFill>
                  <a:schemeClr val="tx2">
                    <a:lumMod val="65000"/>
                    <a:lumOff val="35000"/>
                  </a:schemeClr>
                </a:solidFill>
              </a:rPr>
              <a:t>issue-specific, time limited advocacy</a:t>
            </a:r>
            <a:r>
              <a:rPr lang="en-AU" sz="2800" dirty="0">
                <a:solidFill>
                  <a:schemeClr val="tx2">
                    <a:lumMod val="65000"/>
                    <a:lumOff val="35000"/>
                  </a:schemeClr>
                </a:solidFill>
              </a:rPr>
              <a:t> – not ongoing support?</a:t>
            </a:r>
          </a:p>
          <a:p>
            <a:pPr marL="0" indent="0">
              <a:defRPr/>
            </a:pPr>
            <a:endParaRPr lang="en-AU" b="1" dirty="0"/>
          </a:p>
          <a:p>
            <a:pPr marL="0" indent="0">
              <a:defRPr/>
            </a:pPr>
            <a:endParaRPr lang="en-AU" dirty="0"/>
          </a:p>
        </p:txBody>
      </p:sp>
      <p:sp>
        <p:nvSpPr>
          <p:cNvPr id="16387" name="Title 2"/>
          <p:cNvSpPr>
            <a:spLocks noGrp="1"/>
          </p:cNvSpPr>
          <p:nvPr>
            <p:ph type="title"/>
          </p:nvPr>
        </p:nvSpPr>
        <p:spPr>
          <a:xfrm>
            <a:off x="468313" y="331788"/>
            <a:ext cx="8424862" cy="720725"/>
          </a:xfrm>
        </p:spPr>
        <p:txBody>
          <a:bodyPr/>
          <a:lstStyle/>
          <a:p>
            <a:r>
              <a:rPr lang="en-AU" altLang="en-US" sz="3600"/>
              <a:t>IMHA :Thinking about making a referral?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501650" y="1484313"/>
            <a:ext cx="8229600" cy="4897437"/>
          </a:xfrm>
        </p:spPr>
        <p:txBody>
          <a:bodyPr/>
          <a:lstStyle/>
          <a:p>
            <a:pPr marL="0" indent="-324000">
              <a:lnSpc>
                <a:spcPct val="100000"/>
              </a:lnSpc>
              <a:spcBef>
                <a:spcPts val="0"/>
              </a:spcBef>
              <a:spcAft>
                <a:spcPts val="0"/>
              </a:spcAft>
              <a:defRPr/>
            </a:pPr>
            <a:r>
              <a:rPr lang="en-AU" sz="2800" dirty="0">
                <a:solidFill>
                  <a:schemeClr val="tx2">
                    <a:lumMod val="65000"/>
                    <a:lumOff val="35000"/>
                  </a:schemeClr>
                </a:solidFill>
              </a:rPr>
              <a:t>IMHA phone line on </a:t>
            </a:r>
            <a:r>
              <a:rPr lang="en-AU" sz="2800" b="1" dirty="0">
                <a:solidFill>
                  <a:schemeClr val="tx2">
                    <a:lumMod val="65000"/>
                    <a:lumOff val="35000"/>
                  </a:schemeClr>
                </a:solidFill>
              </a:rPr>
              <a:t>1300 947 820</a:t>
            </a:r>
            <a:r>
              <a:rPr lang="en-AU" sz="2800" dirty="0">
                <a:solidFill>
                  <a:schemeClr val="tx2">
                    <a:lumMod val="65000"/>
                    <a:lumOff val="35000"/>
                  </a:schemeClr>
                </a:solidFill>
              </a:rPr>
              <a:t> </a:t>
            </a:r>
          </a:p>
          <a:p>
            <a:pPr marL="0" indent="-324000">
              <a:lnSpc>
                <a:spcPct val="100000"/>
              </a:lnSpc>
              <a:spcBef>
                <a:spcPts val="0"/>
              </a:spcBef>
              <a:spcAft>
                <a:spcPts val="0"/>
              </a:spcAft>
              <a:defRPr/>
            </a:pPr>
            <a:r>
              <a:rPr lang="en-AU" sz="2800" dirty="0">
                <a:solidFill>
                  <a:schemeClr val="tx2">
                    <a:lumMod val="65000"/>
                    <a:lumOff val="35000"/>
                  </a:schemeClr>
                </a:solidFill>
              </a:rPr>
              <a:t>(9.30am - 4.30pm, Monday to Friday)</a:t>
            </a:r>
          </a:p>
          <a:p>
            <a:pPr marL="0" indent="-324000">
              <a:lnSpc>
                <a:spcPct val="100000"/>
              </a:lnSpc>
              <a:spcBef>
                <a:spcPts val="0"/>
              </a:spcBef>
              <a:spcAft>
                <a:spcPts val="0"/>
              </a:spcAft>
              <a:defRPr/>
            </a:pPr>
            <a:endParaRPr lang="en-AU" sz="2800" dirty="0">
              <a:solidFill>
                <a:schemeClr val="tx2">
                  <a:lumMod val="65000"/>
                  <a:lumOff val="35000"/>
                </a:schemeClr>
              </a:solidFill>
            </a:endParaRPr>
          </a:p>
          <a:p>
            <a:pPr marL="0" indent="-324000">
              <a:lnSpc>
                <a:spcPct val="100000"/>
              </a:lnSpc>
              <a:spcBef>
                <a:spcPts val="0"/>
              </a:spcBef>
              <a:spcAft>
                <a:spcPts val="0"/>
              </a:spcAft>
              <a:defRPr/>
            </a:pPr>
            <a:endParaRPr lang="en-AU" sz="2800" dirty="0">
              <a:solidFill>
                <a:schemeClr val="tx2">
                  <a:lumMod val="65000"/>
                  <a:lumOff val="35000"/>
                </a:schemeClr>
              </a:solidFill>
            </a:endParaRPr>
          </a:p>
          <a:p>
            <a:pPr marL="0" indent="-324000">
              <a:lnSpc>
                <a:spcPct val="100000"/>
              </a:lnSpc>
              <a:spcBef>
                <a:spcPts val="0"/>
              </a:spcBef>
              <a:spcAft>
                <a:spcPts val="0"/>
              </a:spcAft>
              <a:defRPr/>
            </a:pPr>
            <a:endParaRPr lang="en-AU" sz="2800" dirty="0">
              <a:solidFill>
                <a:schemeClr val="tx2">
                  <a:lumMod val="65000"/>
                  <a:lumOff val="35000"/>
                </a:schemeClr>
              </a:solidFill>
            </a:endParaRPr>
          </a:p>
          <a:p>
            <a:pPr marL="0" indent="0">
              <a:defRPr/>
            </a:pPr>
            <a:r>
              <a:rPr lang="en-AU" sz="2800" b="1" u="sng" dirty="0">
                <a:hlinkClick r:id="rId3"/>
              </a:rPr>
              <a:t>www.imha.vic.gov.au</a:t>
            </a:r>
            <a:endParaRPr lang="en-AU" sz="2800" b="1" u="sng" dirty="0"/>
          </a:p>
          <a:p>
            <a:pPr marL="0" indent="0">
              <a:defRPr/>
            </a:pPr>
            <a:endParaRPr lang="en-AU" sz="2800" dirty="0"/>
          </a:p>
          <a:p>
            <a:pPr marL="0" indent="0">
              <a:defRPr/>
            </a:pPr>
            <a:r>
              <a:rPr lang="en-AU" sz="2800" u="sng" dirty="0">
                <a:hlinkClick r:id="rId4"/>
              </a:rPr>
              <a:t>contact@imha.vic.gov.au</a:t>
            </a:r>
            <a:endParaRPr lang="en-AU" sz="2800" dirty="0"/>
          </a:p>
          <a:p>
            <a:pPr marL="0" indent="-324000">
              <a:lnSpc>
                <a:spcPct val="100000"/>
              </a:lnSpc>
              <a:spcBef>
                <a:spcPts val="0"/>
              </a:spcBef>
              <a:spcAft>
                <a:spcPts val="0"/>
              </a:spcAft>
              <a:defRPr/>
            </a:pPr>
            <a:endParaRPr lang="en-AU" sz="2800" dirty="0">
              <a:solidFill>
                <a:schemeClr val="tx2">
                  <a:lumMod val="65000"/>
                  <a:lumOff val="35000"/>
                </a:schemeClr>
              </a:solidFill>
            </a:endParaRPr>
          </a:p>
          <a:p>
            <a:pPr marL="0" indent="0">
              <a:defRPr/>
            </a:pPr>
            <a:endParaRPr lang="en-AU" sz="2800" dirty="0">
              <a:solidFill>
                <a:schemeClr val="tx2">
                  <a:lumMod val="65000"/>
                  <a:lumOff val="35000"/>
                </a:schemeClr>
              </a:solidFill>
            </a:endParaRPr>
          </a:p>
          <a:p>
            <a:pPr>
              <a:defRPr/>
            </a:pPr>
            <a:endParaRPr lang="en-AU" dirty="0"/>
          </a:p>
        </p:txBody>
      </p:sp>
      <p:sp>
        <p:nvSpPr>
          <p:cNvPr id="26627" name="Title 2"/>
          <p:cNvSpPr>
            <a:spLocks noGrp="1"/>
          </p:cNvSpPr>
          <p:nvPr>
            <p:ph type="title"/>
          </p:nvPr>
        </p:nvSpPr>
        <p:spPr>
          <a:xfrm>
            <a:off x="468313" y="331788"/>
            <a:ext cx="8229600" cy="720725"/>
          </a:xfrm>
        </p:spPr>
        <p:txBody>
          <a:bodyPr/>
          <a:lstStyle/>
          <a:p>
            <a:r>
              <a:rPr lang="en-AU" altLang="en-US" sz="3600"/>
              <a:t>IMHA referrals</a:t>
            </a:r>
          </a:p>
        </p:txBody>
      </p:sp>
      <p:pic>
        <p:nvPicPr>
          <p:cNvPr id="26628" name="Picture 1" descr="image0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2492896"/>
            <a:ext cx="3912516"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1"/>
          <p:cNvSpPr>
            <a:spLocks noGrp="1"/>
          </p:cNvSpPr>
          <p:nvPr>
            <p:ph type="body" idx="4294967295"/>
          </p:nvPr>
        </p:nvSpPr>
        <p:spPr>
          <a:xfrm>
            <a:off x="323850" y="1557338"/>
            <a:ext cx="8135938" cy="4679950"/>
          </a:xfrm>
        </p:spPr>
        <p:txBody>
          <a:bodyPr/>
          <a:lstStyle/>
          <a:p>
            <a:pPr>
              <a:lnSpc>
                <a:spcPct val="100000"/>
              </a:lnSpc>
              <a:spcBef>
                <a:spcPts val="1200"/>
              </a:spcBef>
              <a:spcAft>
                <a:spcPts val="1200"/>
              </a:spcAft>
              <a:buFontTx/>
              <a:buChar char="•"/>
              <a:defRPr/>
            </a:pPr>
            <a:r>
              <a:rPr lang="en-AU" altLang="en-US" sz="3200" dirty="0">
                <a:solidFill>
                  <a:schemeClr val="accent4">
                    <a:lumMod val="65000"/>
                    <a:lumOff val="35000"/>
                  </a:schemeClr>
                </a:solidFill>
              </a:rPr>
              <a:t>Reforms to the Mental Health Act 2014 (Vic)</a:t>
            </a:r>
          </a:p>
          <a:p>
            <a:pPr>
              <a:lnSpc>
                <a:spcPct val="100000"/>
              </a:lnSpc>
              <a:spcBef>
                <a:spcPts val="1200"/>
              </a:spcBef>
              <a:spcAft>
                <a:spcPts val="1200"/>
              </a:spcAft>
              <a:buFontTx/>
              <a:buChar char="•"/>
              <a:defRPr/>
            </a:pPr>
            <a:r>
              <a:rPr lang="en-AU" altLang="en-US" sz="3200" dirty="0">
                <a:solidFill>
                  <a:schemeClr val="accent4">
                    <a:lumMod val="65000"/>
                    <a:lumOff val="35000"/>
                  </a:schemeClr>
                </a:solidFill>
              </a:rPr>
              <a:t>Mental Health Principles </a:t>
            </a:r>
          </a:p>
          <a:p>
            <a:pPr>
              <a:lnSpc>
                <a:spcPct val="100000"/>
              </a:lnSpc>
              <a:spcBef>
                <a:spcPts val="1200"/>
              </a:spcBef>
              <a:spcAft>
                <a:spcPts val="1200"/>
              </a:spcAft>
              <a:buFontTx/>
              <a:buChar char="•"/>
              <a:defRPr/>
            </a:pPr>
            <a:r>
              <a:rPr lang="en-US" altLang="en-US" sz="3200" dirty="0">
                <a:solidFill>
                  <a:schemeClr val="accent4">
                    <a:lumMod val="65000"/>
                    <a:lumOff val="35000"/>
                  </a:schemeClr>
                </a:solidFill>
              </a:rPr>
              <a:t>Supported decision making mechanisms</a:t>
            </a:r>
          </a:p>
          <a:p>
            <a:pPr>
              <a:lnSpc>
                <a:spcPct val="100000"/>
              </a:lnSpc>
              <a:spcBef>
                <a:spcPts val="1200"/>
              </a:spcBef>
              <a:spcAft>
                <a:spcPts val="1200"/>
              </a:spcAft>
              <a:buFontTx/>
              <a:buChar char="•"/>
              <a:defRPr/>
            </a:pPr>
            <a:r>
              <a:rPr lang="en-AU" altLang="en-US" sz="3200" dirty="0">
                <a:solidFill>
                  <a:schemeClr val="accent4">
                    <a:lumMod val="65000"/>
                    <a:lumOff val="35000"/>
                  </a:schemeClr>
                </a:solidFill>
              </a:rPr>
              <a:t>Independent, representational advocacy - a key mechanism</a:t>
            </a:r>
            <a:endParaRPr lang="en-AU" altLang="en-US" sz="2000" dirty="0"/>
          </a:p>
          <a:p>
            <a:pPr>
              <a:defRPr/>
            </a:pPr>
            <a:endParaRPr lang="en-AU" altLang="en-US" sz="2000" dirty="0"/>
          </a:p>
          <a:p>
            <a:pPr>
              <a:defRPr/>
            </a:pPr>
            <a:r>
              <a:rPr lang="en-AU" altLang="en-US" sz="2000" dirty="0"/>
              <a:t>	</a:t>
            </a:r>
            <a:endParaRPr lang="en-AU" altLang="en-US" dirty="0"/>
          </a:p>
        </p:txBody>
      </p:sp>
      <p:sp>
        <p:nvSpPr>
          <p:cNvPr id="6147" name="Title 2"/>
          <p:cNvSpPr>
            <a:spLocks noGrp="1"/>
          </p:cNvSpPr>
          <p:nvPr>
            <p:ph type="title"/>
          </p:nvPr>
        </p:nvSpPr>
        <p:spPr>
          <a:xfrm>
            <a:off x="468313" y="331788"/>
            <a:ext cx="8229600" cy="720725"/>
          </a:xfrm>
        </p:spPr>
        <p:txBody>
          <a:bodyPr/>
          <a:lstStyle/>
          <a:p>
            <a:r>
              <a:rPr lang="en-AU" altLang="en-US" sz="3600"/>
              <a:t>IMHA: Background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611188" y="1268760"/>
            <a:ext cx="7777162" cy="4752628"/>
          </a:xfrm>
        </p:spPr>
        <p:txBody>
          <a:bodyPr/>
          <a:lstStyle/>
          <a:p>
            <a:pPr marL="342000" indent="-342000">
              <a:lnSpc>
                <a:spcPct val="150000"/>
              </a:lnSpc>
              <a:spcBef>
                <a:spcPts val="1200"/>
              </a:spcBef>
              <a:spcAft>
                <a:spcPts val="1200"/>
              </a:spcAft>
              <a:buFontTx/>
              <a:buChar char="•"/>
              <a:defRPr/>
            </a:pPr>
            <a:r>
              <a:rPr lang="en-US" altLang="en-US" sz="2400" dirty="0">
                <a:solidFill>
                  <a:schemeClr val="accent4">
                    <a:lumMod val="65000"/>
                    <a:lumOff val="35000"/>
                  </a:schemeClr>
                </a:solidFill>
              </a:rPr>
              <a:t>Representational advocacy</a:t>
            </a:r>
          </a:p>
          <a:p>
            <a:pPr marL="342000" indent="-342000">
              <a:lnSpc>
                <a:spcPct val="150000"/>
              </a:lnSpc>
              <a:spcBef>
                <a:spcPts val="1200"/>
              </a:spcBef>
              <a:spcAft>
                <a:spcPts val="1200"/>
              </a:spcAft>
              <a:buFontTx/>
              <a:buChar char="•"/>
              <a:defRPr/>
            </a:pPr>
            <a:r>
              <a:rPr lang="en-US" altLang="en-US" sz="2400" dirty="0">
                <a:solidFill>
                  <a:schemeClr val="accent4">
                    <a:lumMod val="65000"/>
                    <a:lumOff val="35000"/>
                  </a:schemeClr>
                </a:solidFill>
              </a:rPr>
              <a:t>Taking instructions from consumers</a:t>
            </a:r>
          </a:p>
          <a:p>
            <a:pPr marL="342000" indent="-342000">
              <a:lnSpc>
                <a:spcPct val="150000"/>
              </a:lnSpc>
              <a:spcBef>
                <a:spcPts val="1200"/>
              </a:spcBef>
              <a:spcAft>
                <a:spcPts val="1200"/>
              </a:spcAft>
              <a:buFontTx/>
              <a:buChar char="•"/>
              <a:defRPr/>
            </a:pPr>
            <a:r>
              <a:rPr lang="en-US" altLang="en-US" sz="2400" dirty="0">
                <a:solidFill>
                  <a:schemeClr val="accent4">
                    <a:lumMod val="65000"/>
                    <a:lumOff val="35000"/>
                  </a:schemeClr>
                </a:solidFill>
              </a:rPr>
              <a:t>Consumer voice - </a:t>
            </a:r>
            <a:r>
              <a:rPr lang="en-US" altLang="en-US" sz="2400" b="1" dirty="0">
                <a:solidFill>
                  <a:schemeClr val="accent4">
                    <a:lumMod val="65000"/>
                    <a:lumOff val="35000"/>
                  </a:schemeClr>
                </a:solidFill>
              </a:rPr>
              <a:t>Not</a:t>
            </a:r>
            <a:r>
              <a:rPr lang="en-US" altLang="en-US" sz="2400" dirty="0">
                <a:solidFill>
                  <a:schemeClr val="accent4">
                    <a:lumMod val="65000"/>
                    <a:lumOff val="35000"/>
                  </a:schemeClr>
                </a:solidFill>
              </a:rPr>
              <a:t> </a:t>
            </a:r>
            <a:r>
              <a:rPr lang="en-US" altLang="en-US" sz="2400" b="1" dirty="0">
                <a:solidFill>
                  <a:schemeClr val="accent4">
                    <a:lumMod val="65000"/>
                    <a:lumOff val="35000"/>
                  </a:schemeClr>
                </a:solidFill>
              </a:rPr>
              <a:t>best-interests</a:t>
            </a:r>
          </a:p>
          <a:p>
            <a:pPr marL="342000" indent="-342000">
              <a:lnSpc>
                <a:spcPct val="150000"/>
              </a:lnSpc>
              <a:spcBef>
                <a:spcPts val="1200"/>
              </a:spcBef>
              <a:spcAft>
                <a:spcPts val="1200"/>
              </a:spcAft>
              <a:buFontTx/>
              <a:buChar char="•"/>
              <a:defRPr/>
            </a:pPr>
            <a:r>
              <a:rPr lang="en-US" altLang="en-US" sz="2400" dirty="0">
                <a:solidFill>
                  <a:schemeClr val="accent4">
                    <a:lumMod val="65000"/>
                    <a:lumOff val="35000"/>
                  </a:schemeClr>
                </a:solidFill>
              </a:rPr>
              <a:t>Supporting self advocacy by consumers</a:t>
            </a:r>
          </a:p>
          <a:p>
            <a:pPr marL="342000" indent="-342000">
              <a:lnSpc>
                <a:spcPct val="150000"/>
              </a:lnSpc>
              <a:spcBef>
                <a:spcPts val="1200"/>
              </a:spcBef>
              <a:spcAft>
                <a:spcPts val="1200"/>
              </a:spcAft>
              <a:buFontTx/>
              <a:buChar char="•"/>
              <a:defRPr/>
            </a:pPr>
            <a:r>
              <a:rPr lang="en-US" altLang="en-US" sz="2400" dirty="0">
                <a:solidFill>
                  <a:schemeClr val="accent4">
                    <a:lumMod val="65000"/>
                    <a:lumOff val="35000"/>
                  </a:schemeClr>
                </a:solidFill>
              </a:rPr>
              <a:t>Information provided by clinicians/support people is shared with consumers</a:t>
            </a:r>
          </a:p>
        </p:txBody>
      </p:sp>
      <p:sp>
        <p:nvSpPr>
          <p:cNvPr id="8195" name="Title 2"/>
          <p:cNvSpPr>
            <a:spLocks noGrp="1"/>
          </p:cNvSpPr>
          <p:nvPr>
            <p:ph type="title"/>
          </p:nvPr>
        </p:nvSpPr>
        <p:spPr>
          <a:xfrm>
            <a:off x="468313" y="331788"/>
            <a:ext cx="8229600" cy="720725"/>
          </a:xfrm>
        </p:spPr>
        <p:txBody>
          <a:bodyPr/>
          <a:lstStyle/>
          <a:p>
            <a:r>
              <a:rPr lang="en-AU" altLang="en-US" sz="3600"/>
              <a:t>IMHA: our advocacy model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62637" y="260648"/>
            <a:ext cx="5818726" cy="6336704"/>
          </a:xfrm>
          <a:prstGeom prst="rect">
            <a:avLst/>
          </a:prstGeom>
        </p:spPr>
      </p:pic>
    </p:spTree>
    <p:extLst>
      <p:ext uri="{BB962C8B-B14F-4D97-AF65-F5344CB8AC3E}">
        <p14:creationId xmlns:p14="http://schemas.microsoft.com/office/powerpoint/2010/main" val="2913868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Placeholder 1"/>
          <p:cNvSpPr>
            <a:spLocks noGrp="1"/>
          </p:cNvSpPr>
          <p:nvPr>
            <p:ph type="body" idx="4294967295"/>
          </p:nvPr>
        </p:nvSpPr>
        <p:spPr>
          <a:xfrm>
            <a:off x="450850" y="1628775"/>
            <a:ext cx="8208963" cy="4752975"/>
          </a:xfrm>
        </p:spPr>
        <p:txBody>
          <a:bodyPr/>
          <a:lstStyle/>
          <a:p>
            <a:pPr marL="0" lvl="1" indent="0">
              <a:lnSpc>
                <a:spcPct val="150000"/>
              </a:lnSpc>
              <a:buFontTx/>
              <a:buNone/>
              <a:defRPr/>
            </a:pPr>
            <a:r>
              <a:rPr lang="en-AU" altLang="en-US" sz="3400" dirty="0">
                <a:solidFill>
                  <a:schemeClr val="tx2">
                    <a:lumMod val="65000"/>
                    <a:lumOff val="35000"/>
                  </a:schemeClr>
                </a:solidFill>
              </a:rPr>
              <a:t>IMHA advocates support and assist people  who are receiving compulsory mental health treatment to make decisions and be involved in their mental health assessment, treatment and recovery</a:t>
            </a:r>
          </a:p>
        </p:txBody>
      </p:sp>
      <p:sp>
        <p:nvSpPr>
          <p:cNvPr id="10243" name="Title 2"/>
          <p:cNvSpPr>
            <a:spLocks noGrp="1"/>
          </p:cNvSpPr>
          <p:nvPr>
            <p:ph type="title"/>
          </p:nvPr>
        </p:nvSpPr>
        <p:spPr>
          <a:xfrm>
            <a:off x="468313" y="331788"/>
            <a:ext cx="8229600" cy="720725"/>
          </a:xfrm>
        </p:spPr>
        <p:txBody>
          <a:bodyPr/>
          <a:lstStyle/>
          <a:p>
            <a:r>
              <a:rPr lang="en-AU" altLang="en-US" sz="3600"/>
              <a:t>IMHA: What do advocates assist with?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p:txBody>
          <a:bodyPr/>
          <a:lstStyle/>
          <a:p>
            <a:pPr marL="342000" indent="-342000">
              <a:lnSpc>
                <a:spcPct val="150000"/>
              </a:lnSpc>
              <a:spcBef>
                <a:spcPts val="1200"/>
              </a:spcBef>
              <a:spcAft>
                <a:spcPts val="1200"/>
              </a:spcAft>
              <a:buFontTx/>
              <a:buChar char="•"/>
              <a:defRPr/>
            </a:pPr>
            <a:r>
              <a:rPr lang="en-US" altLang="en-US" sz="2800" b="1" dirty="0">
                <a:solidFill>
                  <a:schemeClr val="accent4">
                    <a:lumMod val="65000"/>
                    <a:lumOff val="35000"/>
                  </a:schemeClr>
                </a:solidFill>
              </a:rPr>
              <a:t>Single issue/ immediate needs </a:t>
            </a:r>
            <a:r>
              <a:rPr lang="en-US" altLang="en-US" sz="2800" dirty="0">
                <a:solidFill>
                  <a:schemeClr val="accent4">
                    <a:lumMod val="65000"/>
                    <a:lumOff val="35000"/>
                  </a:schemeClr>
                </a:solidFill>
              </a:rPr>
              <a:t>– Often over the phone, may not be advocate who attends the inpatient unit in the region.</a:t>
            </a:r>
          </a:p>
          <a:p>
            <a:pPr marL="342000" indent="-342000">
              <a:lnSpc>
                <a:spcPct val="150000"/>
              </a:lnSpc>
              <a:spcBef>
                <a:spcPts val="1200"/>
              </a:spcBef>
              <a:spcAft>
                <a:spcPts val="1200"/>
              </a:spcAft>
              <a:buFontTx/>
              <a:buChar char="•"/>
              <a:defRPr/>
            </a:pPr>
            <a:r>
              <a:rPr lang="en-US" altLang="en-US" sz="2800" b="1" dirty="0">
                <a:solidFill>
                  <a:schemeClr val="accent4">
                    <a:lumMod val="65000"/>
                    <a:lumOff val="35000"/>
                  </a:schemeClr>
                </a:solidFill>
              </a:rPr>
              <a:t>Ongoing issues </a:t>
            </a:r>
            <a:r>
              <a:rPr lang="en-US" altLang="en-US" sz="2800" dirty="0">
                <a:solidFill>
                  <a:schemeClr val="accent4">
                    <a:lumMod val="65000"/>
                    <a:lumOff val="35000"/>
                  </a:schemeClr>
                </a:solidFill>
              </a:rPr>
              <a:t>– Can be in person, over the phone, through email. </a:t>
            </a:r>
            <a:r>
              <a:rPr lang="en-AU" altLang="en-US" sz="2400" dirty="0">
                <a:solidFill>
                  <a:schemeClr val="tx1">
                    <a:lumMod val="65000"/>
                    <a:lumOff val="35000"/>
                  </a:schemeClr>
                </a:solidFill>
              </a:rPr>
              <a:t>(treating team meetings, referrals to other agencies, advocacy and coaching for self-advocacy).</a:t>
            </a:r>
            <a:endParaRPr lang="en-US" altLang="en-US" sz="2400" dirty="0">
              <a:solidFill>
                <a:schemeClr val="tx1">
                  <a:lumMod val="65000"/>
                  <a:lumOff val="35000"/>
                </a:schemeClr>
              </a:solidFill>
            </a:endParaRPr>
          </a:p>
        </p:txBody>
      </p:sp>
      <p:sp>
        <p:nvSpPr>
          <p:cNvPr id="3" name="Title 2"/>
          <p:cNvSpPr>
            <a:spLocks noGrp="1"/>
          </p:cNvSpPr>
          <p:nvPr>
            <p:ph type="title"/>
          </p:nvPr>
        </p:nvSpPr>
        <p:spPr/>
        <p:txBody>
          <a:bodyPr/>
          <a:lstStyle/>
          <a:p>
            <a:r>
              <a:rPr lang="en-AU" sz="3600" dirty="0"/>
              <a:t>IMHA: Advocacy methods</a:t>
            </a:r>
          </a:p>
        </p:txBody>
      </p:sp>
    </p:spTree>
    <p:extLst>
      <p:ext uri="{BB962C8B-B14F-4D97-AF65-F5344CB8AC3E}">
        <p14:creationId xmlns:p14="http://schemas.microsoft.com/office/powerpoint/2010/main" val="2810766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Placeholder 1"/>
          <p:cNvSpPr>
            <a:spLocks noGrp="1"/>
          </p:cNvSpPr>
          <p:nvPr>
            <p:ph type="body" idx="4294967295"/>
          </p:nvPr>
        </p:nvSpPr>
        <p:spPr>
          <a:xfrm>
            <a:off x="0" y="1557338"/>
            <a:ext cx="8675688" cy="4895850"/>
          </a:xfrm>
        </p:spPr>
        <p:txBody>
          <a:bodyPr/>
          <a:lstStyle/>
          <a:p>
            <a:pPr lvl="1">
              <a:lnSpc>
                <a:spcPct val="150000"/>
              </a:lnSpc>
              <a:buFontTx/>
              <a:buChar char="•"/>
              <a:defRPr/>
            </a:pPr>
            <a:r>
              <a:rPr lang="en-AU" altLang="en-US" sz="2400" dirty="0">
                <a:solidFill>
                  <a:schemeClr val="tx2">
                    <a:lumMod val="65000"/>
                    <a:lumOff val="35000"/>
                  </a:schemeClr>
                </a:solidFill>
              </a:rPr>
              <a:t>Information about the mental health system &amp; consumers rights</a:t>
            </a:r>
          </a:p>
          <a:p>
            <a:pPr lvl="1">
              <a:lnSpc>
                <a:spcPct val="150000"/>
              </a:lnSpc>
              <a:buFontTx/>
              <a:buChar char="•"/>
              <a:defRPr/>
            </a:pPr>
            <a:r>
              <a:rPr lang="en-AU" altLang="en-US" sz="2400" dirty="0">
                <a:solidFill>
                  <a:schemeClr val="tx2">
                    <a:lumMod val="65000"/>
                    <a:lumOff val="35000"/>
                  </a:schemeClr>
                </a:solidFill>
              </a:rPr>
              <a:t>Participation in treatment decisions </a:t>
            </a:r>
          </a:p>
          <a:p>
            <a:pPr lvl="1">
              <a:lnSpc>
                <a:spcPct val="150000"/>
              </a:lnSpc>
              <a:buFontTx/>
              <a:buChar char="•"/>
              <a:defRPr/>
            </a:pPr>
            <a:r>
              <a:rPr lang="en-AU" altLang="en-US" sz="2400" dirty="0">
                <a:solidFill>
                  <a:schemeClr val="tx2">
                    <a:lumMod val="65000"/>
                    <a:lumOff val="35000"/>
                  </a:schemeClr>
                </a:solidFill>
              </a:rPr>
              <a:t>Advance Statements &amp; Nominated Persons</a:t>
            </a:r>
          </a:p>
          <a:p>
            <a:pPr lvl="1">
              <a:lnSpc>
                <a:spcPct val="150000"/>
              </a:lnSpc>
              <a:buFontTx/>
              <a:buChar char="•"/>
              <a:defRPr/>
            </a:pPr>
            <a:r>
              <a:rPr lang="en-AU" altLang="en-US" sz="2400" dirty="0">
                <a:solidFill>
                  <a:schemeClr val="tx2">
                    <a:lumMod val="65000"/>
                    <a:lumOff val="35000"/>
                  </a:schemeClr>
                </a:solidFill>
              </a:rPr>
              <a:t>Referrals</a:t>
            </a:r>
          </a:p>
          <a:p>
            <a:pPr lvl="1">
              <a:lnSpc>
                <a:spcPct val="150000"/>
              </a:lnSpc>
              <a:buFontTx/>
              <a:buChar char="•"/>
              <a:defRPr/>
            </a:pPr>
            <a:r>
              <a:rPr lang="en-AU" altLang="en-US" sz="2400" dirty="0">
                <a:solidFill>
                  <a:schemeClr val="tx2">
                    <a:lumMod val="65000"/>
                    <a:lumOff val="35000"/>
                  </a:schemeClr>
                </a:solidFill>
              </a:rPr>
              <a:t>Coaching for Self Advocacy</a:t>
            </a:r>
          </a:p>
          <a:p>
            <a:pPr lvl="1">
              <a:lnSpc>
                <a:spcPct val="150000"/>
              </a:lnSpc>
              <a:buFontTx/>
              <a:buChar char="•"/>
              <a:defRPr/>
            </a:pPr>
            <a:r>
              <a:rPr lang="en-AU" altLang="en-US" sz="2400" dirty="0">
                <a:solidFill>
                  <a:schemeClr val="tx2">
                    <a:lumMod val="65000"/>
                    <a:lumOff val="35000"/>
                  </a:schemeClr>
                </a:solidFill>
              </a:rPr>
              <a:t>Advocacy</a:t>
            </a:r>
          </a:p>
        </p:txBody>
      </p:sp>
      <p:sp>
        <p:nvSpPr>
          <p:cNvPr id="12291" name="Title 2"/>
          <p:cNvSpPr>
            <a:spLocks noGrp="1"/>
          </p:cNvSpPr>
          <p:nvPr>
            <p:ph type="title"/>
          </p:nvPr>
        </p:nvSpPr>
        <p:spPr>
          <a:xfrm>
            <a:off x="179388" y="331788"/>
            <a:ext cx="8856662" cy="720725"/>
          </a:xfrm>
        </p:spPr>
        <p:txBody>
          <a:bodyPr/>
          <a:lstStyle/>
          <a:p>
            <a:r>
              <a:rPr lang="en-AU" altLang="en-US" sz="3600"/>
              <a:t>IMHA: What does this look like in practice?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B47C60-9D37-4D5B-9F75-480254B42638}"/>
              </a:ext>
            </a:extLst>
          </p:cNvPr>
          <p:cNvSpPr>
            <a:spLocks noGrp="1"/>
          </p:cNvSpPr>
          <p:nvPr>
            <p:ph type="body" idx="4294967295"/>
          </p:nvPr>
        </p:nvSpPr>
        <p:spPr/>
        <p:txBody>
          <a:bodyPr/>
          <a:lstStyle/>
          <a:p>
            <a:pPr>
              <a:buFont typeface="Arial" panose="020B0604020202020204" pitchFamily="34" charset="0"/>
              <a:buChar char="•"/>
            </a:pPr>
            <a:r>
              <a:rPr lang="en-AU" dirty="0"/>
              <a:t>Examples of IMHA advocacy around physical health</a:t>
            </a:r>
          </a:p>
          <a:p>
            <a:pPr>
              <a:buFont typeface="Arial" panose="020B0604020202020204" pitchFamily="34" charset="0"/>
              <a:buChar char="•"/>
            </a:pPr>
            <a:r>
              <a:rPr lang="en-AU" dirty="0"/>
              <a:t>IMHA</a:t>
            </a:r>
          </a:p>
          <a:p>
            <a:pPr lvl="1">
              <a:buFont typeface="Arial" panose="020B0604020202020204" pitchFamily="34" charset="0"/>
              <a:buChar char="•"/>
            </a:pPr>
            <a:r>
              <a:rPr lang="en-AU" dirty="0"/>
              <a:t>Amplifies the voice of the consumer</a:t>
            </a:r>
          </a:p>
          <a:p>
            <a:pPr lvl="1">
              <a:buFont typeface="Arial" panose="020B0604020202020204" pitchFamily="34" charset="0"/>
              <a:buChar char="•"/>
            </a:pPr>
            <a:r>
              <a:rPr lang="en-AU" dirty="0"/>
              <a:t>Supports people to access services they need</a:t>
            </a:r>
          </a:p>
          <a:p>
            <a:pPr lvl="1">
              <a:buFont typeface="Arial" panose="020B0604020202020204" pitchFamily="34" charset="0"/>
              <a:buChar char="•"/>
            </a:pPr>
            <a:r>
              <a:rPr lang="en-AU" dirty="0"/>
              <a:t>Raises issues at a higher level</a:t>
            </a:r>
          </a:p>
          <a:p>
            <a:pPr lvl="1">
              <a:buFont typeface="Arial" panose="020B0604020202020204" pitchFamily="34" charset="0"/>
              <a:buChar char="•"/>
            </a:pPr>
            <a:r>
              <a:rPr lang="en-AU" dirty="0"/>
              <a:t>Able to raise at DHHS level</a:t>
            </a:r>
          </a:p>
        </p:txBody>
      </p:sp>
      <p:sp>
        <p:nvSpPr>
          <p:cNvPr id="3" name="Title 2">
            <a:extLst>
              <a:ext uri="{FF2B5EF4-FFF2-40B4-BE49-F238E27FC236}">
                <a16:creationId xmlns:a16="http://schemas.microsoft.com/office/drawing/2014/main" id="{4A326C68-36DB-4638-8556-87B65C13938D}"/>
              </a:ext>
            </a:extLst>
          </p:cNvPr>
          <p:cNvSpPr>
            <a:spLocks noGrp="1"/>
          </p:cNvSpPr>
          <p:nvPr>
            <p:ph type="title"/>
          </p:nvPr>
        </p:nvSpPr>
        <p:spPr/>
        <p:txBody>
          <a:bodyPr/>
          <a:lstStyle/>
          <a:p>
            <a:r>
              <a:rPr lang="en-AU" dirty="0"/>
              <a:t>IMHA advocacy and physical health</a:t>
            </a:r>
          </a:p>
        </p:txBody>
      </p:sp>
    </p:spTree>
    <p:extLst>
      <p:ext uri="{BB962C8B-B14F-4D97-AF65-F5344CB8AC3E}">
        <p14:creationId xmlns:p14="http://schemas.microsoft.com/office/powerpoint/2010/main" val="3603626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Our First Three Years of Service</a:t>
            </a:r>
            <a:endParaRPr lang="en-AU" dirty="0"/>
          </a:p>
        </p:txBody>
      </p:sp>
      <p:pic>
        <p:nvPicPr>
          <p:cNvPr id="5" name="Picture 4" descr="Included in this section is a table showing a general increase in outposts, high and low-intensity services, and self-referrals. Alternatively, in the third year, IMHA ran 155 information sessions compared to 229 in the first year, and had less participants. ">
            <a:extLst>
              <a:ext uri="{FF2B5EF4-FFF2-40B4-BE49-F238E27FC236}">
                <a16:creationId xmlns:a16="http://schemas.microsoft.com/office/drawing/2014/main" id="{A280AC37-E851-4AEF-ABD0-782312BD587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556792"/>
            <a:ext cx="7632848" cy="4392487"/>
          </a:xfrm>
          <a:prstGeom prst="rect">
            <a:avLst/>
          </a:prstGeom>
          <a:noFill/>
          <a:ln>
            <a:noFill/>
          </a:ln>
        </p:spPr>
      </p:pic>
    </p:spTree>
    <p:extLst>
      <p:ext uri="{BB962C8B-B14F-4D97-AF65-F5344CB8AC3E}">
        <p14:creationId xmlns:p14="http://schemas.microsoft.com/office/powerpoint/2010/main" val="2747492716"/>
      </p:ext>
    </p:extLst>
  </p:cSld>
  <p:clrMapOvr>
    <a:masterClrMapping/>
  </p:clrMapOvr>
</p:sld>
</file>

<file path=ppt/theme/theme1.xml><?xml version="1.0" encoding="utf-8"?>
<a:theme xmlns:a="http://schemas.openxmlformats.org/drawingml/2006/main" name="slide_master">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Blank Document" ma:contentTypeID="0x0101000CE563F8111D9B40AD48BC31ABC2E20D00A5B8577A5F418147B51706CD4565A819" ma:contentTypeVersion="9" ma:contentTypeDescription="" ma:contentTypeScope="" ma:versionID="69d335eb14e283bc7dd915141eceaaea">
  <xsd:schema xmlns:xsd="http://www.w3.org/2001/XMLSchema" xmlns:xs="http://www.w3.org/2001/XMLSchema" xmlns:p="http://schemas.microsoft.com/office/2006/metadata/properties" xmlns:ns2="51b6e2eb-ecd6-448c-a4e4-4d85f568c96a" targetNamespace="http://schemas.microsoft.com/office/2006/metadata/properties" ma:root="true" ma:fieldsID="7097b3f2cb003cc21bb64c9416161988" ns2:_="">
    <xsd:import namespace="51b6e2eb-ecd6-448c-a4e4-4d85f568c96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b6e2eb-ecd6-448c-a4e4-4d85f568c96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B4F41A-BA0F-4A47-9373-C0E51A92B56B}">
  <ds:schemaRefs>
    <ds:schemaRef ds:uri="http://schemas.microsoft.com/office/2006/metadata/longProperties"/>
  </ds:schemaRefs>
</ds:datastoreItem>
</file>

<file path=customXml/itemProps2.xml><?xml version="1.0" encoding="utf-8"?>
<ds:datastoreItem xmlns:ds="http://schemas.openxmlformats.org/officeDocument/2006/customXml" ds:itemID="{9A1F8837-589C-489F-9F97-E3A1C2164D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b6e2eb-ecd6-448c-a4e4-4d85f568c9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6C3E35-FD56-41AF-B49B-112527B23BE3}">
  <ds:schemaRefs>
    <ds:schemaRef ds:uri="http://www.w3.org/XML/1998/namespace"/>
    <ds:schemaRef ds:uri="http://schemas.microsoft.com/office/2006/metadata/properties"/>
    <ds:schemaRef ds:uri="http://purl.org/dc/dcmitype/"/>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51b6e2eb-ecd6-448c-a4e4-4d85f568c96a"/>
  </ds:schemaRefs>
</ds:datastoreItem>
</file>

<file path=customXml/itemProps4.xml><?xml version="1.0" encoding="utf-8"?>
<ds:datastoreItem xmlns:ds="http://schemas.openxmlformats.org/officeDocument/2006/customXml" ds:itemID="{198BE6E1-2075-4292-BAA6-A532B3FB2F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3071</TotalTime>
  <Words>888</Words>
  <Application>Microsoft Office PowerPoint</Application>
  <PresentationFormat>On-screen Show (4:3)</PresentationFormat>
  <Paragraphs>121</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slide_master</vt:lpstr>
      <vt:lpstr>PowerPoint Presentation</vt:lpstr>
      <vt:lpstr>IMHA: Background</vt:lpstr>
      <vt:lpstr>IMHA: our advocacy model </vt:lpstr>
      <vt:lpstr>PowerPoint Presentation</vt:lpstr>
      <vt:lpstr>IMHA: What do advocates assist with? </vt:lpstr>
      <vt:lpstr>IMHA: Advocacy methods</vt:lpstr>
      <vt:lpstr>IMHA: What does this look like in practice? </vt:lpstr>
      <vt:lpstr>IMHA advocacy and physical health</vt:lpstr>
      <vt:lpstr>Our First Three Years of Service</vt:lpstr>
      <vt:lpstr>Our First Three Years of Service, cont.</vt:lpstr>
      <vt:lpstr>Our First Three Years of Service, cont.</vt:lpstr>
      <vt:lpstr>IMHA: Eligibility</vt:lpstr>
      <vt:lpstr>IMHA :Thinking about making a referral?</vt:lpstr>
      <vt:lpstr>IMHA referrals</vt:lpstr>
    </vt:vector>
  </TitlesOfParts>
  <Company>Victoria Legal 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JulieB</dc:creator>
  <cp:lastModifiedBy>Wanda Bennetts</cp:lastModifiedBy>
  <cp:revision>1409</cp:revision>
  <cp:lastPrinted>2019-03-24T22:57:28Z</cp:lastPrinted>
  <dcterms:created xsi:type="dcterms:W3CDTF">2013-05-07T23:54:39Z</dcterms:created>
  <dcterms:modified xsi:type="dcterms:W3CDTF">2019-03-24T23:00:26Z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ctivity">
    <vt:lpwstr>57;#Client Service|76e950d3-db5e-41a3-a499-27ff3856a45b</vt:lpwstr>
  </property>
  <property fmtid="{D5CDD505-2E9C-101B-9397-08002B2CF9AE}" pid="3" name="Function">
    <vt:lpwstr>58;#Mental Health Advocacy|ce43bc44-1767-4402-a516-235ef5372288</vt:lpwstr>
  </property>
  <property fmtid="{D5CDD505-2E9C-101B-9397-08002B2CF9AE}" pid="4" name="k85b50b034274bb086b1881f82103455">
    <vt:lpwstr>Client Service|76e950d3-db5e-41a3-a499-27ff3856a45b</vt:lpwstr>
  </property>
  <property fmtid="{D5CDD505-2E9C-101B-9397-08002B2CF9AE}" pid="5" name="TaxCatchAll">
    <vt:lpwstr>58;#Mental Health Advocacy|ce43bc44-1767-4402-a516-235ef5372288;#57;#Client Service|76e950d3-db5e-41a3-a499-27ff3856a45b</vt:lpwstr>
  </property>
  <property fmtid="{D5CDD505-2E9C-101B-9397-08002B2CF9AE}" pid="6" name="g0e08bd3800f4789a2eb49265723c930">
    <vt:lpwstr>Mental Health Advocacy|ce43bc44-1767-4402-a516-235ef5372288</vt:lpwstr>
  </property>
  <property fmtid="{D5CDD505-2E9C-101B-9397-08002B2CF9AE}" pid="7" name="ContentTypeId">
    <vt:lpwstr>0x0101000CE563F8111D9B40AD48BC31ABC2E20D00A5B8577A5F418147B51706CD4565A819</vt:lpwstr>
  </property>
</Properties>
</file>