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11"/>
  </p:notesMasterIdLst>
  <p:sldIdLst>
    <p:sldId id="345" r:id="rId2"/>
    <p:sldId id="256" r:id="rId3"/>
    <p:sldId id="274" r:id="rId4"/>
    <p:sldId id="273" r:id="rId5"/>
    <p:sldId id="272" r:id="rId6"/>
    <p:sldId id="262" r:id="rId7"/>
    <p:sldId id="266" r:id="rId8"/>
    <p:sldId id="346" r:id="rId9"/>
    <p:sldId id="27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48" autoAdjust="0"/>
  </p:normalViewPr>
  <p:slideViewPr>
    <p:cSldViewPr>
      <p:cViewPr varScale="1">
        <p:scale>
          <a:sx n="102" d="100"/>
          <a:sy n="102" d="100"/>
        </p:scale>
        <p:origin x="180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71C6A-5811-4F47-9E57-427590E74841}" type="datetimeFigureOut">
              <a:rPr lang="en-AU" smtClean="0"/>
              <a:t>9/04/2022</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0DECB-F6BD-4736-8FF2-86B7679C170F}" type="slidenum">
              <a:rPr lang="en-AU" smtClean="0"/>
              <a:t>‹#›</a:t>
            </a:fld>
            <a:endParaRPr lang="en-AU"/>
          </a:p>
        </p:txBody>
      </p:sp>
    </p:spTree>
    <p:extLst>
      <p:ext uri="{BB962C8B-B14F-4D97-AF65-F5344CB8AC3E}">
        <p14:creationId xmlns:p14="http://schemas.microsoft.com/office/powerpoint/2010/main" val="161810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50900"/>
            <a:ext cx="4075112" cy="2292350"/>
          </a:xfrm>
        </p:spPr>
      </p:sp>
      <p:sp>
        <p:nvSpPr>
          <p:cNvPr id="3" name="Notes Placeholder 2"/>
          <p:cNvSpPr>
            <a:spLocks noGrp="1"/>
          </p:cNvSpPr>
          <p:nvPr>
            <p:ph type="body" idx="1"/>
          </p:nvPr>
        </p:nvSpPr>
        <p:spPr/>
        <p:txBody>
          <a:bodyPr/>
          <a:lstStyle/>
          <a:p>
            <a:r>
              <a:rPr lang="en-NZ" dirty="0"/>
              <a:t>Add your name and introduce yourself</a:t>
            </a:r>
          </a:p>
          <a:p>
            <a:r>
              <a:rPr lang="en-NZ" dirty="0"/>
              <a:t>Also let people know about following us on social media – all handles on last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4E2841-FFFD-4A59-BE8D-6DD6D3A261CD}" type="slidenum">
              <a:rPr kumimoji="0" lang="en-NZ"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NZ" sz="1200" b="0" i="0" u="none" strike="noStrike" kern="1200" cap="none" spc="0" normalizeH="0" baseline="0" noProof="0" dirty="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0189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Sharon</a:t>
            </a:r>
          </a:p>
        </p:txBody>
      </p:sp>
      <p:sp>
        <p:nvSpPr>
          <p:cNvPr id="4" name="Slide Number Placeholder 3"/>
          <p:cNvSpPr>
            <a:spLocks noGrp="1"/>
          </p:cNvSpPr>
          <p:nvPr>
            <p:ph type="sldNum" sz="quarter" idx="5"/>
          </p:nvPr>
        </p:nvSpPr>
        <p:spPr/>
        <p:txBody>
          <a:bodyPr/>
          <a:lstStyle/>
          <a:p>
            <a:fld id="{8E66508E-B513-8E4F-926C-6FC0137C8D9B}" type="slidenum">
              <a:rPr lang="en-US" smtClean="0"/>
              <a:t>9</a:t>
            </a:fld>
            <a:endParaRPr lang="en-US" dirty="0"/>
          </a:p>
        </p:txBody>
      </p:sp>
    </p:spTree>
    <p:extLst>
      <p:ext uri="{BB962C8B-B14F-4D97-AF65-F5344CB8AC3E}">
        <p14:creationId xmlns:p14="http://schemas.microsoft.com/office/powerpoint/2010/main" val="317900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CDCF40A9-C69F-44F7-9311-4D9FE1E2059B}" type="datetimeFigureOut">
              <a:rPr lang="en-AU" smtClean="0"/>
              <a:t>9/04/2022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E6B4DF-F965-4C5F-AD26-5C722B85484F}" type="slidenum">
              <a:rPr lang="en-AU" smtClean="0"/>
              <a:t>‹#›</a:t>
            </a:fld>
            <a:endParaRPr lang="en-AU"/>
          </a:p>
        </p:txBody>
      </p:sp>
    </p:spTree>
    <p:extLst>
      <p:ext uri="{BB962C8B-B14F-4D97-AF65-F5344CB8AC3E}">
        <p14:creationId xmlns:p14="http://schemas.microsoft.com/office/powerpoint/2010/main" val="407230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DCF40A9-C69F-44F7-9311-4D9FE1E2059B}" type="datetimeFigureOut">
              <a:rPr lang="en-AU" smtClean="0"/>
              <a:t>9/04/2022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E6B4DF-F965-4C5F-AD26-5C722B85484F}" type="slidenum">
              <a:rPr lang="en-AU" smtClean="0"/>
              <a:t>‹#›</a:t>
            </a:fld>
            <a:endParaRPr lang="en-AU"/>
          </a:p>
        </p:txBody>
      </p:sp>
    </p:spTree>
    <p:extLst>
      <p:ext uri="{BB962C8B-B14F-4D97-AF65-F5344CB8AC3E}">
        <p14:creationId xmlns:p14="http://schemas.microsoft.com/office/powerpoint/2010/main" val="166415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DCF40A9-C69F-44F7-9311-4D9FE1E2059B}" type="datetimeFigureOut">
              <a:rPr lang="en-AU" smtClean="0"/>
              <a:t>9/04/2022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E6B4DF-F965-4C5F-AD26-5C722B85484F}" type="slidenum">
              <a:rPr lang="en-AU" smtClean="0"/>
              <a:t>‹#›</a:t>
            </a:fld>
            <a:endParaRPr lang="en-AU"/>
          </a:p>
        </p:txBody>
      </p:sp>
    </p:spTree>
    <p:extLst>
      <p:ext uri="{BB962C8B-B14F-4D97-AF65-F5344CB8AC3E}">
        <p14:creationId xmlns:p14="http://schemas.microsoft.com/office/powerpoint/2010/main" val="756465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Content - White">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10106AC-CA51-CE4A-9ECD-9901861586DC}"/>
              </a:ext>
            </a:extLst>
          </p:cNvPr>
          <p:cNvSpPr>
            <a:spLocks noGrp="1"/>
          </p:cNvSpPr>
          <p:nvPr>
            <p:ph sz="quarter" idx="10"/>
          </p:nvPr>
        </p:nvSpPr>
        <p:spPr>
          <a:xfrm>
            <a:off x="144066" y="168689"/>
            <a:ext cx="8855869" cy="2524815"/>
          </a:xfrm>
        </p:spPr>
        <p:txBody>
          <a:bodyPr/>
          <a:lstStyle>
            <a:lvl1pPr>
              <a:buNone/>
              <a:defRPr>
                <a:latin typeface="Helvetica" pitchFamily="2" charset="0"/>
              </a:defRPr>
            </a:lvl1pPr>
            <a:lvl2pPr>
              <a:buNone/>
              <a:defRPr>
                <a:latin typeface="Helvetica" pitchFamily="2" charset="0"/>
              </a:defRPr>
            </a:lvl2pPr>
            <a:lvl3pPr>
              <a:buNone/>
              <a:defRPr>
                <a:latin typeface="Helvetica" pitchFamily="2" charset="0"/>
              </a:defRPr>
            </a:lvl3pPr>
            <a:lvl4pPr>
              <a:buNone/>
              <a:defRPr>
                <a:latin typeface="Helvetica" pitchFamily="2" charset="0"/>
              </a:defRPr>
            </a:lvl4pPr>
            <a:lvl5pPr>
              <a:buNone/>
              <a:defRPr>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2628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DCF40A9-C69F-44F7-9311-4D9FE1E2059B}" type="datetimeFigureOut">
              <a:rPr lang="en-AU" smtClean="0"/>
              <a:t>9/04/2022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E6B4DF-F965-4C5F-AD26-5C722B85484F}" type="slidenum">
              <a:rPr lang="en-AU" smtClean="0"/>
              <a:t>‹#›</a:t>
            </a:fld>
            <a:endParaRPr lang="en-AU"/>
          </a:p>
        </p:txBody>
      </p:sp>
    </p:spTree>
    <p:extLst>
      <p:ext uri="{BB962C8B-B14F-4D97-AF65-F5344CB8AC3E}">
        <p14:creationId xmlns:p14="http://schemas.microsoft.com/office/powerpoint/2010/main" val="161906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CDCF40A9-C69F-44F7-9311-4D9FE1E2059B}" type="datetimeFigureOut">
              <a:rPr lang="en-AU" smtClean="0"/>
              <a:t>9/04/2022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E6B4DF-F965-4C5F-AD26-5C722B85484F}" type="slidenum">
              <a:rPr lang="en-AU" smtClean="0"/>
              <a:t>‹#›</a:t>
            </a:fld>
            <a:endParaRPr lang="en-AU"/>
          </a:p>
        </p:txBody>
      </p:sp>
    </p:spTree>
    <p:extLst>
      <p:ext uri="{BB962C8B-B14F-4D97-AF65-F5344CB8AC3E}">
        <p14:creationId xmlns:p14="http://schemas.microsoft.com/office/powerpoint/2010/main" val="293938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CDCF40A9-C69F-44F7-9311-4D9FE1E2059B}" type="datetimeFigureOut">
              <a:rPr lang="en-AU" smtClean="0"/>
              <a:t>9/04/2022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E6B4DF-F965-4C5F-AD26-5C722B85484F}" type="slidenum">
              <a:rPr lang="en-AU" smtClean="0"/>
              <a:t>‹#›</a:t>
            </a:fld>
            <a:endParaRPr lang="en-AU"/>
          </a:p>
        </p:txBody>
      </p:sp>
    </p:spTree>
    <p:extLst>
      <p:ext uri="{BB962C8B-B14F-4D97-AF65-F5344CB8AC3E}">
        <p14:creationId xmlns:p14="http://schemas.microsoft.com/office/powerpoint/2010/main" val="20858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CDCF40A9-C69F-44F7-9311-4D9FE1E2059B}" type="datetimeFigureOut">
              <a:rPr lang="en-AU" smtClean="0"/>
              <a:t>9/04/2022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0E6B4DF-F965-4C5F-AD26-5C722B85484F}" type="slidenum">
              <a:rPr lang="en-AU" smtClean="0"/>
              <a:t>‹#›</a:t>
            </a:fld>
            <a:endParaRPr lang="en-AU"/>
          </a:p>
        </p:txBody>
      </p:sp>
    </p:spTree>
    <p:extLst>
      <p:ext uri="{BB962C8B-B14F-4D97-AF65-F5344CB8AC3E}">
        <p14:creationId xmlns:p14="http://schemas.microsoft.com/office/powerpoint/2010/main" val="225825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CDCF40A9-C69F-44F7-9311-4D9FE1E2059B}" type="datetimeFigureOut">
              <a:rPr lang="en-AU" smtClean="0"/>
              <a:t>9/04/2022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0E6B4DF-F965-4C5F-AD26-5C722B85484F}" type="slidenum">
              <a:rPr lang="en-AU" smtClean="0"/>
              <a:t>‹#›</a:t>
            </a:fld>
            <a:endParaRPr lang="en-AU"/>
          </a:p>
        </p:txBody>
      </p:sp>
    </p:spTree>
    <p:extLst>
      <p:ext uri="{BB962C8B-B14F-4D97-AF65-F5344CB8AC3E}">
        <p14:creationId xmlns:p14="http://schemas.microsoft.com/office/powerpoint/2010/main" val="357360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CF40A9-C69F-44F7-9311-4D9FE1E2059B}" type="datetimeFigureOut">
              <a:rPr lang="en-AU" smtClean="0"/>
              <a:t>9/04/2022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0E6B4DF-F965-4C5F-AD26-5C722B85484F}" type="slidenum">
              <a:rPr lang="en-AU" smtClean="0"/>
              <a:t>‹#›</a:t>
            </a:fld>
            <a:endParaRPr lang="en-AU"/>
          </a:p>
        </p:txBody>
      </p:sp>
    </p:spTree>
    <p:extLst>
      <p:ext uri="{BB962C8B-B14F-4D97-AF65-F5344CB8AC3E}">
        <p14:creationId xmlns:p14="http://schemas.microsoft.com/office/powerpoint/2010/main" val="1656029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CDCF40A9-C69F-44F7-9311-4D9FE1E2059B}" type="datetimeFigureOut">
              <a:rPr lang="en-AU" smtClean="0"/>
              <a:t>9/04/2022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E6B4DF-F965-4C5F-AD26-5C722B85484F}" type="slidenum">
              <a:rPr lang="en-AU" smtClean="0"/>
              <a:t>‹#›</a:t>
            </a:fld>
            <a:endParaRPr lang="en-AU"/>
          </a:p>
        </p:txBody>
      </p:sp>
    </p:spTree>
    <p:extLst>
      <p:ext uri="{BB962C8B-B14F-4D97-AF65-F5344CB8AC3E}">
        <p14:creationId xmlns:p14="http://schemas.microsoft.com/office/powerpoint/2010/main" val="2389236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CDCF40A9-C69F-44F7-9311-4D9FE1E2059B}" type="datetimeFigureOut">
              <a:rPr lang="en-AU" smtClean="0"/>
              <a:t>9/04/2022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E6B4DF-F965-4C5F-AD26-5C722B85484F}" type="slidenum">
              <a:rPr lang="en-AU" smtClean="0"/>
              <a:t>‹#›</a:t>
            </a:fld>
            <a:endParaRPr lang="en-AU"/>
          </a:p>
        </p:txBody>
      </p:sp>
    </p:spTree>
    <p:extLst>
      <p:ext uri="{BB962C8B-B14F-4D97-AF65-F5344CB8AC3E}">
        <p14:creationId xmlns:p14="http://schemas.microsoft.com/office/powerpoint/2010/main" val="246421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F40A9-C69F-44F7-9311-4D9FE1E2059B}" type="datetimeFigureOut">
              <a:rPr lang="en-AU" smtClean="0"/>
              <a:t>9/04/2022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6B4DF-F965-4C5F-AD26-5C722B85484F}" type="slidenum">
              <a:rPr lang="en-AU" smtClean="0"/>
              <a:t>‹#›</a:t>
            </a:fld>
            <a:endParaRPr lang="en-AU"/>
          </a:p>
        </p:txBody>
      </p:sp>
    </p:spTree>
    <p:extLst>
      <p:ext uri="{BB962C8B-B14F-4D97-AF65-F5344CB8AC3E}">
        <p14:creationId xmlns:p14="http://schemas.microsoft.com/office/powerpoint/2010/main" val="135137207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8.png"/><Relationship Id="rId11" Type="http://schemas.openxmlformats.org/officeDocument/2006/relationships/image" Target="../media/image32.jpeg"/><Relationship Id="rId5" Type="http://schemas.openxmlformats.org/officeDocument/2006/relationships/image" Target="../media/image27.png"/><Relationship Id="rId10" Type="http://schemas.openxmlformats.org/officeDocument/2006/relationships/image" Target="../media/image31.jpeg"/><Relationship Id="rId4" Type="http://schemas.openxmlformats.org/officeDocument/2006/relationships/image" Target="../media/image26.png"/><Relationship Id="rId9" Type="http://schemas.openxmlformats.org/officeDocument/2006/relationships/hyperlink" Target="mailto:slawn@LivedExperienceAustralia.com.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8133" b="13483"/>
          <a:stretch/>
        </p:blipFill>
        <p:spPr>
          <a:xfrm>
            <a:off x="1964665" y="940948"/>
            <a:ext cx="5042465" cy="1088707"/>
          </a:xfrm>
          <a:prstGeom prst="rect">
            <a:avLst/>
          </a:prstGeom>
        </p:spPr>
      </p:pic>
      <p:sp>
        <p:nvSpPr>
          <p:cNvPr id="13" name="Rectangle 12">
            <a:extLst>
              <a:ext uri="{FF2B5EF4-FFF2-40B4-BE49-F238E27FC236}">
                <a16:creationId xmlns:a16="http://schemas.microsoft.com/office/drawing/2014/main" id="{48536671-9A2F-48AB-9B8D-14BDEA6C57FD}"/>
              </a:ext>
            </a:extLst>
          </p:cNvPr>
          <p:cNvSpPr/>
          <p:nvPr/>
        </p:nvSpPr>
        <p:spPr>
          <a:xfrm>
            <a:off x="0" y="5549566"/>
            <a:ext cx="4573800" cy="451683"/>
          </a:xfrm>
          <a:prstGeom prst="rect">
            <a:avLst/>
          </a:prstGeom>
          <a:gradFill flip="none" rotWithShape="1">
            <a:gsLst>
              <a:gs pos="0">
                <a:schemeClr val="accent1">
                  <a:lumMod val="0"/>
                  <a:lumOff val="100000"/>
                </a:schemeClr>
              </a:gs>
              <a:gs pos="50000">
                <a:srgbClr val="1253A7">
                  <a:lumMod val="25000"/>
                  <a:lumOff val="75000"/>
                </a:srgbClr>
              </a:gs>
              <a:gs pos="75000">
                <a:srgbClr val="1253A7">
                  <a:lumMod val="50000"/>
                  <a:lumOff val="50000"/>
                </a:srgbClr>
              </a:gs>
              <a:gs pos="25000">
                <a:schemeClr val="accent1">
                  <a:lumMod val="0"/>
                  <a:lumOff val="100000"/>
                </a:schemeClr>
              </a:gs>
              <a:gs pos="100000">
                <a:srgbClr val="1253A7">
                  <a:lumMod val="75000"/>
                  <a:lumOff val="2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4" name="Rectangle 13">
            <a:extLst>
              <a:ext uri="{FF2B5EF4-FFF2-40B4-BE49-F238E27FC236}">
                <a16:creationId xmlns:a16="http://schemas.microsoft.com/office/drawing/2014/main" id="{782712D6-1832-4607-A833-4D643367F163}"/>
              </a:ext>
            </a:extLst>
          </p:cNvPr>
          <p:cNvSpPr/>
          <p:nvPr/>
        </p:nvSpPr>
        <p:spPr>
          <a:xfrm>
            <a:off x="4573800" y="5548017"/>
            <a:ext cx="4570200" cy="451684"/>
          </a:xfrm>
          <a:prstGeom prst="rect">
            <a:avLst/>
          </a:prstGeom>
          <a:gradFill>
            <a:gsLst>
              <a:gs pos="0">
                <a:srgbClr val="43921B"/>
              </a:gs>
              <a:gs pos="50000">
                <a:srgbClr val="43921B">
                  <a:lumMod val="25000"/>
                  <a:lumOff val="75000"/>
                </a:srgbClr>
              </a:gs>
              <a:gs pos="75000">
                <a:srgbClr val="43921B">
                  <a:lumMod val="0"/>
                  <a:lumOff val="100000"/>
                </a:srgbClr>
              </a:gs>
              <a:gs pos="25000">
                <a:srgbClr val="43921B">
                  <a:lumMod val="92000"/>
                  <a:lumOff val="8000"/>
                </a:srgbClr>
              </a:gs>
              <a:gs pos="100000">
                <a:srgbClr val="43921B">
                  <a:lumMod val="0"/>
                  <a:lumOff val="10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15" name="Picture 14">
            <a:extLst>
              <a:ext uri="{FF2B5EF4-FFF2-40B4-BE49-F238E27FC236}">
                <a16:creationId xmlns:a16="http://schemas.microsoft.com/office/drawing/2014/main" id="{112B2F38-EDD5-4D27-BDF2-C469917496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51" y="5582505"/>
            <a:ext cx="981506" cy="382706"/>
          </a:xfrm>
          <a:prstGeom prst="rect">
            <a:avLst/>
          </a:prstGeom>
        </p:spPr>
      </p:pic>
      <p:pic>
        <p:nvPicPr>
          <p:cNvPr id="16" name="Picture 15">
            <a:extLst>
              <a:ext uri="{FF2B5EF4-FFF2-40B4-BE49-F238E27FC236}">
                <a16:creationId xmlns:a16="http://schemas.microsoft.com/office/drawing/2014/main" id="{FB29C34C-A12E-41FA-B717-024FCCEDC6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1415" y="5548016"/>
            <a:ext cx="450959" cy="454350"/>
          </a:xfrm>
          <a:prstGeom prst="rect">
            <a:avLst/>
          </a:prstGeom>
        </p:spPr>
      </p:pic>
      <p:pic>
        <p:nvPicPr>
          <p:cNvPr id="18" name="Picture 17">
            <a:extLst>
              <a:ext uri="{FF2B5EF4-FFF2-40B4-BE49-F238E27FC236}">
                <a16:creationId xmlns:a16="http://schemas.microsoft.com/office/drawing/2014/main" id="{610C693B-C233-4566-A8AD-0AE09600E454}"/>
              </a:ext>
            </a:extLst>
          </p:cNvPr>
          <p:cNvPicPr>
            <a:picLocks noChangeAspect="1"/>
          </p:cNvPicPr>
          <p:nvPr/>
        </p:nvPicPr>
        <p:blipFill>
          <a:blip r:embed="rId6"/>
          <a:stretch>
            <a:fillRect/>
          </a:stretch>
        </p:blipFill>
        <p:spPr>
          <a:xfrm>
            <a:off x="8049578" y="5659792"/>
            <a:ext cx="1033672" cy="255413"/>
          </a:xfrm>
          <a:prstGeom prst="rect">
            <a:avLst/>
          </a:prstGeom>
        </p:spPr>
      </p:pic>
      <p:sp>
        <p:nvSpPr>
          <p:cNvPr id="4" name="TextBox 3">
            <a:extLst>
              <a:ext uri="{FF2B5EF4-FFF2-40B4-BE49-F238E27FC236}">
                <a16:creationId xmlns:a16="http://schemas.microsoft.com/office/drawing/2014/main" id="{D72D1E88-7B8F-40D5-98B2-513646E253BC}"/>
              </a:ext>
            </a:extLst>
          </p:cNvPr>
          <p:cNvSpPr txBox="1"/>
          <p:nvPr/>
        </p:nvSpPr>
        <p:spPr>
          <a:xfrm>
            <a:off x="540026" y="2426574"/>
            <a:ext cx="3914775" cy="461665"/>
          </a:xfrm>
          <a:prstGeom prst="rect">
            <a:avLst/>
          </a:prstGeom>
          <a:noFill/>
        </p:spPr>
        <p:txBody>
          <a:bodyPr wrap="square" rtlCol="0">
            <a:spAutoFit/>
          </a:bodyPr>
          <a:lstStyle/>
          <a:p>
            <a:r>
              <a:rPr lang="en-AU" sz="2400" b="1" dirty="0">
                <a:solidFill>
                  <a:schemeClr val="accent5">
                    <a:lumMod val="75000"/>
                  </a:schemeClr>
                </a:solidFill>
              </a:rPr>
              <a:t>Thank you to our Sponsors</a:t>
            </a:r>
          </a:p>
        </p:txBody>
      </p:sp>
      <p:pic>
        <p:nvPicPr>
          <p:cNvPr id="9" name="Picture 8" descr="A picture containing logo&#10;&#10;Description automatically generated">
            <a:extLst>
              <a:ext uri="{FF2B5EF4-FFF2-40B4-BE49-F238E27FC236}">
                <a16:creationId xmlns:a16="http://schemas.microsoft.com/office/drawing/2014/main" id="{14FE8F82-BC56-4297-844D-3973E84593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9363" y="2974479"/>
            <a:ext cx="1041372" cy="634983"/>
          </a:xfrm>
          <a:prstGeom prst="rect">
            <a:avLst/>
          </a:prstGeom>
        </p:spPr>
      </p:pic>
      <p:pic>
        <p:nvPicPr>
          <p:cNvPr id="20" name="Picture 19" descr="A black and white logo&#10;&#10;Description automatically generated with low confidence">
            <a:extLst>
              <a:ext uri="{FF2B5EF4-FFF2-40B4-BE49-F238E27FC236}">
                <a16:creationId xmlns:a16="http://schemas.microsoft.com/office/drawing/2014/main" id="{6DAE9A7A-6002-442B-8EB1-80C9A3B358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7041" y="2854742"/>
            <a:ext cx="807935" cy="807935"/>
          </a:xfrm>
          <a:prstGeom prst="rect">
            <a:avLst/>
          </a:prstGeom>
        </p:spPr>
      </p:pic>
      <p:pic>
        <p:nvPicPr>
          <p:cNvPr id="22" name="Picture 21" descr="Pie chart&#10;&#10;Description automatically generated with medium confidence">
            <a:extLst>
              <a:ext uri="{FF2B5EF4-FFF2-40B4-BE49-F238E27FC236}">
                <a16:creationId xmlns:a16="http://schemas.microsoft.com/office/drawing/2014/main" id="{7FF84D3B-10BD-499D-922D-5C9C13EC5A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21281" y="3009274"/>
            <a:ext cx="1170725" cy="468290"/>
          </a:xfrm>
          <a:prstGeom prst="rect">
            <a:avLst/>
          </a:prstGeom>
        </p:spPr>
      </p:pic>
      <p:pic>
        <p:nvPicPr>
          <p:cNvPr id="24" name="Picture 23" descr="A picture containing logo&#10;&#10;Description automatically generated">
            <a:extLst>
              <a:ext uri="{FF2B5EF4-FFF2-40B4-BE49-F238E27FC236}">
                <a16:creationId xmlns:a16="http://schemas.microsoft.com/office/drawing/2014/main" id="{B0B53593-6339-423F-BA72-ABA8218B35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2981" y="4097681"/>
            <a:ext cx="1288621" cy="451683"/>
          </a:xfrm>
          <a:prstGeom prst="rect">
            <a:avLst/>
          </a:prstGeom>
        </p:spPr>
      </p:pic>
      <p:pic>
        <p:nvPicPr>
          <p:cNvPr id="26" name="Picture 25" descr="Logo, company name&#10;&#10;Description automatically generated">
            <a:extLst>
              <a:ext uri="{FF2B5EF4-FFF2-40B4-BE49-F238E27FC236}">
                <a16:creationId xmlns:a16="http://schemas.microsoft.com/office/drawing/2014/main" id="{1B6BBBDD-E3C4-4D0C-9F12-6D8BF192A1F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17886" y="4062737"/>
            <a:ext cx="740679" cy="433298"/>
          </a:xfrm>
          <a:prstGeom prst="rect">
            <a:avLst/>
          </a:prstGeom>
        </p:spPr>
      </p:pic>
      <p:pic>
        <p:nvPicPr>
          <p:cNvPr id="28" name="Picture 27" descr="Diagram&#10;&#10;Description automatically generated with low confidence">
            <a:extLst>
              <a:ext uri="{FF2B5EF4-FFF2-40B4-BE49-F238E27FC236}">
                <a16:creationId xmlns:a16="http://schemas.microsoft.com/office/drawing/2014/main" id="{52A895F5-7F7E-4EE2-BCAA-15351874EFB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4346" y="4020615"/>
            <a:ext cx="1615962" cy="568429"/>
          </a:xfrm>
          <a:prstGeom prst="rect">
            <a:avLst/>
          </a:prstGeom>
        </p:spPr>
      </p:pic>
      <p:sp>
        <p:nvSpPr>
          <p:cNvPr id="29" name="TextBox 28">
            <a:extLst>
              <a:ext uri="{FF2B5EF4-FFF2-40B4-BE49-F238E27FC236}">
                <a16:creationId xmlns:a16="http://schemas.microsoft.com/office/drawing/2014/main" id="{94E375A3-AAFF-48E5-BDC9-653CEB9094D9}"/>
              </a:ext>
            </a:extLst>
          </p:cNvPr>
          <p:cNvSpPr txBox="1"/>
          <p:nvPr/>
        </p:nvSpPr>
        <p:spPr>
          <a:xfrm>
            <a:off x="3144399" y="5023694"/>
            <a:ext cx="3202603" cy="461665"/>
          </a:xfrm>
          <a:prstGeom prst="rect">
            <a:avLst/>
          </a:prstGeom>
          <a:noFill/>
        </p:spPr>
        <p:txBody>
          <a:bodyPr wrap="square" rtlCol="0">
            <a:spAutoFit/>
          </a:bodyPr>
          <a:lstStyle/>
          <a:p>
            <a:r>
              <a:rPr lang="en-AU" sz="1350" dirty="0"/>
              <a:t> </a:t>
            </a:r>
            <a:r>
              <a:rPr lang="en-AU" sz="2400" b="1" i="1" dirty="0">
                <a:solidFill>
                  <a:srgbClr val="002060"/>
                </a:solidFill>
                <a:latin typeface="Arial" panose="020B0604020202020204" pitchFamily="34" charset="0"/>
              </a:rPr>
              <a:t>#EquallyWellAu22</a:t>
            </a:r>
          </a:p>
        </p:txBody>
      </p:sp>
      <p:pic>
        <p:nvPicPr>
          <p:cNvPr id="5" name="Picture 4" descr="A picture containing diagram&#10;&#10;Description automatically generated">
            <a:extLst>
              <a:ext uri="{FF2B5EF4-FFF2-40B4-BE49-F238E27FC236}">
                <a16:creationId xmlns:a16="http://schemas.microsoft.com/office/drawing/2014/main" id="{A66E7D13-E537-4634-93CD-FD67AA0D50A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09134" y="2853208"/>
            <a:ext cx="1311062" cy="839508"/>
          </a:xfrm>
          <a:prstGeom prst="rect">
            <a:avLst/>
          </a:prstGeom>
        </p:spPr>
      </p:pic>
      <p:pic>
        <p:nvPicPr>
          <p:cNvPr id="7" name="Picture 6" descr="Text&#10;&#10;Description automatically generated">
            <a:extLst>
              <a:ext uri="{FF2B5EF4-FFF2-40B4-BE49-F238E27FC236}">
                <a16:creationId xmlns:a16="http://schemas.microsoft.com/office/drawing/2014/main" id="{1EBBC800-1D28-42D0-911C-3840BB5708B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73175" y="4137022"/>
            <a:ext cx="1393435" cy="32016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7B1C1C6B-7432-48F6-BE06-46447B7BDEA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18667" y="4066794"/>
            <a:ext cx="891000" cy="429241"/>
          </a:xfrm>
          <a:prstGeom prst="rect">
            <a:avLst/>
          </a:prstGeom>
        </p:spPr>
      </p:pic>
    </p:spTree>
    <p:extLst>
      <p:ext uri="{BB962C8B-B14F-4D97-AF65-F5344CB8AC3E}">
        <p14:creationId xmlns:p14="http://schemas.microsoft.com/office/powerpoint/2010/main" val="355106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532416"/>
            <a:ext cx="7175351" cy="1793167"/>
          </a:xfrm>
        </p:spPr>
        <p:txBody>
          <a:bodyPr>
            <a:normAutofit/>
          </a:bodyPr>
          <a:lstStyle/>
          <a:p>
            <a:r>
              <a:rPr lang="en-AU" sz="4800" dirty="0"/>
              <a:t>Equally Well: </a:t>
            </a:r>
            <a:br>
              <a:rPr lang="en-AU" sz="4800" dirty="0"/>
            </a:br>
            <a:r>
              <a:rPr lang="en-AU" sz="4800" dirty="0"/>
              <a:t>A Family Affair….</a:t>
            </a:r>
          </a:p>
        </p:txBody>
      </p:sp>
      <p:sp>
        <p:nvSpPr>
          <p:cNvPr id="3" name="Subtitle 2"/>
          <p:cNvSpPr>
            <a:spLocks noGrp="1"/>
          </p:cNvSpPr>
          <p:nvPr>
            <p:ph type="subTitle" idx="1"/>
          </p:nvPr>
        </p:nvSpPr>
        <p:spPr>
          <a:xfrm>
            <a:off x="1403648" y="4653136"/>
            <a:ext cx="5637010" cy="1224136"/>
          </a:xfrm>
        </p:spPr>
        <p:txBody>
          <a:bodyPr>
            <a:noAutofit/>
          </a:bodyPr>
          <a:lstStyle/>
          <a:p>
            <a:r>
              <a:rPr lang="en-AU" sz="2000" dirty="0">
                <a:solidFill>
                  <a:schemeClr val="tx1"/>
                </a:solidFill>
              </a:rPr>
              <a:t>Prof Sharon Lawn</a:t>
            </a:r>
          </a:p>
          <a:p>
            <a:r>
              <a:rPr lang="en-AU" sz="2000" dirty="0">
                <a:solidFill>
                  <a:schemeClr val="tx1"/>
                </a:solidFill>
              </a:rPr>
              <a:t>Equally Well Symposium</a:t>
            </a:r>
          </a:p>
          <a:p>
            <a:r>
              <a:rPr lang="en-AU" sz="2000" dirty="0">
                <a:solidFill>
                  <a:schemeClr val="tx1"/>
                </a:solidFill>
              </a:rPr>
              <a:t>12-13 March 2022</a:t>
            </a:r>
          </a:p>
        </p:txBody>
      </p:sp>
      <p:pic>
        <p:nvPicPr>
          <p:cNvPr id="4" name="Picture 3" descr="A red and white logo&#10;&#10;Description automatically generated with low confidence">
            <a:extLst>
              <a:ext uri="{FF2B5EF4-FFF2-40B4-BE49-F238E27FC236}">
                <a16:creationId xmlns:a16="http://schemas.microsoft.com/office/drawing/2014/main" id="{FECC635C-97B7-4135-B67F-9C6C254A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2" y="280005"/>
            <a:ext cx="4679354" cy="1929384"/>
          </a:xfrm>
          <a:prstGeom prst="rect">
            <a:avLst/>
          </a:prstGeom>
        </p:spPr>
      </p:pic>
    </p:spTree>
    <p:extLst>
      <p:ext uri="{BB962C8B-B14F-4D97-AF65-F5344CB8AC3E}">
        <p14:creationId xmlns:p14="http://schemas.microsoft.com/office/powerpoint/2010/main" val="510679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 little boy.jpg"/>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22842" t="5715" r="13285" b="25212"/>
          <a:stretch/>
        </p:blipFill>
        <p:spPr>
          <a:xfrm>
            <a:off x="1923578" y="332656"/>
            <a:ext cx="5247821" cy="6184545"/>
          </a:xfrm>
        </p:spPr>
      </p:pic>
    </p:spTree>
    <p:extLst>
      <p:ext uri="{BB962C8B-B14F-4D97-AF65-F5344CB8AC3E}">
        <p14:creationId xmlns:p14="http://schemas.microsoft.com/office/powerpoint/2010/main" val="256046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chael Rugby.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961" t="332" r="-4488" b="10281"/>
          <a:stretch/>
        </p:blipFill>
        <p:spPr>
          <a:xfrm rot="16200000">
            <a:off x="985292" y="-1300708"/>
            <a:ext cx="7173416" cy="9144000"/>
          </a:xfrm>
        </p:spPr>
      </p:pic>
      <p:pic>
        <p:nvPicPr>
          <p:cNvPr id="5" name="Picture 4" descr="IMG_0653.JPG"/>
          <p:cNvPicPr>
            <a:picLocks noChangeAspect="1"/>
          </p:cNvPicPr>
          <p:nvPr/>
        </p:nvPicPr>
        <p:blipFill rotWithShape="1">
          <a:blip r:embed="rId3">
            <a:extLst>
              <a:ext uri="{28A0092B-C50C-407E-A947-70E740481C1C}">
                <a14:useLocalDpi xmlns:a14="http://schemas.microsoft.com/office/drawing/2010/main" val="0"/>
              </a:ext>
            </a:extLst>
          </a:blip>
          <a:srcRect t="12963" r="17550"/>
          <a:stretch/>
        </p:blipFill>
        <p:spPr>
          <a:xfrm rot="5400000">
            <a:off x="-256592" y="4333664"/>
            <a:ext cx="2780928" cy="2267744"/>
          </a:xfrm>
          <a:prstGeom prst="rect">
            <a:avLst/>
          </a:prstGeom>
        </p:spPr>
      </p:pic>
    </p:spTree>
    <p:extLst>
      <p:ext uri="{BB962C8B-B14F-4D97-AF65-F5344CB8AC3E}">
        <p14:creationId xmlns:p14="http://schemas.microsoft.com/office/powerpoint/2010/main" val="26822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2432_001.jpg">
            <a:extLst>
              <a:ext uri="{FF2B5EF4-FFF2-40B4-BE49-F238E27FC236}">
                <a16:creationId xmlns:a16="http://schemas.microsoft.com/office/drawing/2014/main" id="{FE915A6C-4A1E-4F47-8562-3B90763AEE7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5789" b="6767"/>
          <a:stretch/>
        </p:blipFill>
        <p:spPr>
          <a:xfrm>
            <a:off x="179512" y="188641"/>
            <a:ext cx="8712968" cy="6480720"/>
          </a:xfrm>
          <a:prstGeom prst="rect">
            <a:avLst/>
          </a:prstGeom>
        </p:spPr>
      </p:pic>
    </p:spTree>
    <p:extLst>
      <p:ext uri="{BB962C8B-B14F-4D97-AF65-F5344CB8AC3E}">
        <p14:creationId xmlns:p14="http://schemas.microsoft.com/office/powerpoint/2010/main" val="357585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590" t="6408" r="1535" b="9569"/>
          <a:stretch/>
        </p:blipFill>
        <p:spPr>
          <a:xfrm rot="16200000">
            <a:off x="4391979" y="-799722"/>
            <a:ext cx="3168353" cy="4824536"/>
          </a:xfrm>
          <a:prstGeom prst="rect">
            <a:avLst/>
          </a:prstGeom>
        </p:spPr>
      </p:pic>
      <p:pic>
        <p:nvPicPr>
          <p:cNvPr id="3" name="Picture 2">
            <a:extLst>
              <a:ext uri="{FF2B5EF4-FFF2-40B4-BE49-F238E27FC236}">
                <a16:creationId xmlns:a16="http://schemas.microsoft.com/office/drawing/2014/main" id="{5E42B458-BDB4-4378-A505-FC8759D983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197" t="14070" r="31495" b="33141"/>
          <a:stretch/>
        </p:blipFill>
        <p:spPr>
          <a:xfrm>
            <a:off x="4499992" y="3363756"/>
            <a:ext cx="3520052" cy="3418318"/>
          </a:xfrm>
          <a:prstGeom prst="rect">
            <a:avLst/>
          </a:prstGeom>
        </p:spPr>
      </p:pic>
      <p:pic>
        <p:nvPicPr>
          <p:cNvPr id="4" name="Content Placeholder 3">
            <a:extLst>
              <a:ext uri="{FF2B5EF4-FFF2-40B4-BE49-F238E27FC236}">
                <a16:creationId xmlns:a16="http://schemas.microsoft.com/office/drawing/2014/main" id="{D5063E1A-89E8-4640-A8F8-C5849FBC0E02}"/>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3559" t="17027" r="22005" b="27118"/>
          <a:stretch/>
        </p:blipFill>
        <p:spPr>
          <a:xfrm rot="5400000">
            <a:off x="-874647" y="2682959"/>
            <a:ext cx="5204662" cy="3384376"/>
          </a:xfrm>
        </p:spPr>
      </p:pic>
    </p:spTree>
    <p:extLst>
      <p:ext uri="{BB962C8B-B14F-4D97-AF65-F5344CB8AC3E}">
        <p14:creationId xmlns:p14="http://schemas.microsoft.com/office/powerpoint/2010/main" val="4126800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0587" t="-634" r="16471" b="634"/>
          <a:stretch/>
        </p:blipFill>
        <p:spPr>
          <a:xfrm>
            <a:off x="2051720" y="2993571"/>
            <a:ext cx="4464496" cy="3840088"/>
          </a:xfrm>
          <a:prstGeom prst="rect">
            <a:avLst/>
          </a:prstGeom>
        </p:spPr>
      </p:pic>
      <p:pic>
        <p:nvPicPr>
          <p:cNvPr id="4" name="Content Placeholder 3" descr="IMG_0650.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0533" t="13336" r="1" b="13336"/>
          <a:stretch/>
        </p:blipFill>
        <p:spPr>
          <a:xfrm rot="5400000">
            <a:off x="5573872" y="554920"/>
            <a:ext cx="3900912" cy="3024336"/>
          </a:xfrm>
          <a:prstGeom prst="rect">
            <a:avLst/>
          </a:prstGeom>
        </p:spPr>
      </p:pic>
      <p:pic>
        <p:nvPicPr>
          <p:cNvPr id="5" name="Picture 4" descr="A person and person standing next to a horse statue&#10;&#10;Description automatically generated with medium confidence">
            <a:extLst>
              <a:ext uri="{FF2B5EF4-FFF2-40B4-BE49-F238E27FC236}">
                <a16:creationId xmlns:a16="http://schemas.microsoft.com/office/drawing/2014/main" id="{B00C394E-4688-4F12-BE09-EAB8B586F0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199" t="28349" r="42515" b="3402"/>
          <a:stretch/>
        </p:blipFill>
        <p:spPr>
          <a:xfrm>
            <a:off x="359532" y="24341"/>
            <a:ext cx="2952328" cy="4680520"/>
          </a:xfrm>
          <a:prstGeom prst="rect">
            <a:avLst/>
          </a:prstGeom>
        </p:spPr>
      </p:pic>
    </p:spTree>
    <p:extLst>
      <p:ext uri="{BB962C8B-B14F-4D97-AF65-F5344CB8AC3E}">
        <p14:creationId xmlns:p14="http://schemas.microsoft.com/office/powerpoint/2010/main" val="1147213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9422-61F1-4B31-9F60-3A75CCDDE972}"/>
              </a:ext>
            </a:extLst>
          </p:cNvPr>
          <p:cNvSpPr>
            <a:spLocks noGrp="1"/>
          </p:cNvSpPr>
          <p:nvPr>
            <p:ph type="title"/>
          </p:nvPr>
        </p:nvSpPr>
        <p:spPr>
          <a:xfrm>
            <a:off x="457200" y="274638"/>
            <a:ext cx="8229600" cy="562074"/>
          </a:xfrm>
        </p:spPr>
        <p:txBody>
          <a:bodyPr>
            <a:normAutofit fontScale="90000"/>
          </a:bodyPr>
          <a:lstStyle/>
          <a:p>
            <a:r>
              <a:rPr lang="en-AU" dirty="0">
                <a:solidFill>
                  <a:srgbClr val="C00000"/>
                </a:solidFill>
              </a:rPr>
              <a:t>Our family message to you:</a:t>
            </a:r>
          </a:p>
        </p:txBody>
      </p:sp>
      <p:sp>
        <p:nvSpPr>
          <p:cNvPr id="3" name="Content Placeholder 2">
            <a:extLst>
              <a:ext uri="{FF2B5EF4-FFF2-40B4-BE49-F238E27FC236}">
                <a16:creationId xmlns:a16="http://schemas.microsoft.com/office/drawing/2014/main" id="{11E98B17-23FE-40E0-AFA1-616770A1DBA6}"/>
              </a:ext>
            </a:extLst>
          </p:cNvPr>
          <p:cNvSpPr>
            <a:spLocks noGrp="1"/>
          </p:cNvSpPr>
          <p:nvPr>
            <p:ph idx="1"/>
          </p:nvPr>
        </p:nvSpPr>
        <p:spPr>
          <a:xfrm>
            <a:off x="457200" y="908720"/>
            <a:ext cx="8229600" cy="5760640"/>
          </a:xfrm>
        </p:spPr>
        <p:txBody>
          <a:bodyPr>
            <a:normAutofit fontScale="92500" lnSpcReduction="20000"/>
          </a:bodyPr>
          <a:lstStyle/>
          <a:p>
            <a:pPr marL="342900" lvl="0" indent="-342900">
              <a:lnSpc>
                <a:spcPct val="107000"/>
              </a:lnSpc>
              <a:buFont typeface="Symbol" panose="05050102010706020507" pitchFamily="18" charset="2"/>
              <a:buChar char=""/>
            </a:pPr>
            <a:r>
              <a:rPr lang="en-AU" sz="1800" dirty="0">
                <a:latin typeface="Calibri" panose="020F0502020204030204" pitchFamily="34" charset="0"/>
                <a:ea typeface="Calibri" panose="020F0502020204030204" pitchFamily="34" charset="0"/>
                <a:cs typeface="Times New Roman" panose="02020603050405020304" pitchFamily="18" charset="0"/>
              </a:rPr>
              <a:t>B</a:t>
            </a:r>
            <a:r>
              <a:rPr lang="en-AU" sz="1800" dirty="0">
                <a:effectLst/>
                <a:latin typeface="Calibri" panose="020F0502020204030204" pitchFamily="34" charset="0"/>
                <a:ea typeface="Calibri" panose="020F0502020204030204" pitchFamily="34" charset="0"/>
                <a:cs typeface="Times New Roman" panose="02020603050405020304" pitchFamily="18" charset="0"/>
              </a:rPr>
              <a:t>e hopeful and take an interest in more than just the compliance with medications and seeing everything through a diagnostic lens’.</a:t>
            </a:r>
          </a:p>
          <a:p>
            <a:pPr marL="342900" lvl="0" indent="-342900">
              <a:lnSpc>
                <a:spcPct val="107000"/>
              </a:lnSpc>
              <a:buFont typeface="Symbol" panose="05050102010706020507" pitchFamily="18" charset="2"/>
              <a:buChar char=""/>
            </a:pPr>
            <a:r>
              <a:rPr lang="en-AU" sz="1800" dirty="0">
                <a:latin typeface="Calibri" panose="020F0502020204030204" pitchFamily="34" charset="0"/>
                <a:ea typeface="Calibri" panose="020F0502020204030204" pitchFamily="34" charset="0"/>
                <a:cs typeface="Times New Roman" panose="02020603050405020304" pitchFamily="18" charset="0"/>
              </a:rPr>
              <a:t>U</a:t>
            </a:r>
            <a:r>
              <a:rPr lang="en-AU" sz="1800" dirty="0">
                <a:effectLst/>
                <a:latin typeface="Calibri" panose="020F0502020204030204" pitchFamily="34" charset="0"/>
                <a:ea typeface="Calibri" panose="020F0502020204030204" pitchFamily="34" charset="0"/>
                <a:cs typeface="Times New Roman" panose="02020603050405020304" pitchFamily="18" charset="0"/>
              </a:rPr>
              <a:t>nderstand more about what my day is actually like and ask me more about who I am, who I’ve been and help me to draw on that to help me stay motivated, to believe that I can do something about all these problems – Don’t act like you’ve given up, that it’s inevitable and too late. </a:t>
            </a:r>
          </a:p>
          <a:p>
            <a:pPr marL="342900" lvl="0" indent="-342900">
              <a:lnSpc>
                <a:spcPct val="107000"/>
              </a:lnSpc>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Walk alongside me. Include my family. </a:t>
            </a:r>
          </a:p>
          <a:p>
            <a:pPr marL="342900" lvl="0" indent="-342900">
              <a:lnSpc>
                <a:spcPct val="107000"/>
              </a:lnSpc>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Talk openly with me about my self-esteem and help me grow that. It’s complicated, and the demons from the past are too easily ready to take over my present. </a:t>
            </a:r>
          </a:p>
          <a:p>
            <a:pPr marL="342900" lvl="0" indent="-342900">
              <a:lnSpc>
                <a:spcPct val="107000"/>
              </a:lnSpc>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My family help put all these pieces together, when I’m too distressed or just can’t find the words. Listen to them.</a:t>
            </a:r>
          </a:p>
          <a:p>
            <a:pPr marL="342900" lvl="0" indent="-342900">
              <a:lnSpc>
                <a:spcPct val="107000"/>
              </a:lnSpc>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Make a ‘living plan’ with me and my family. To measure the small steps and progress, to keep me motivated, and us all accountable. Tell me the outcomes, regularly. Help me feel that I’m taking some control, that it's worth it to keep trying.</a:t>
            </a:r>
          </a:p>
          <a:p>
            <a:pPr marL="342900" lvl="0" indent="-342900">
              <a:lnSpc>
                <a:spcPct val="107000"/>
              </a:lnSpc>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Work with me </a:t>
            </a:r>
            <a:r>
              <a:rPr lang="en-AU" sz="1800" u="sng" dirty="0">
                <a:effectLst/>
                <a:latin typeface="Calibri" panose="020F0502020204030204" pitchFamily="34" charset="0"/>
                <a:ea typeface="Calibri" panose="020F0502020204030204" pitchFamily="34" charset="0"/>
                <a:cs typeface="Times New Roman" panose="02020603050405020304" pitchFamily="18" charset="0"/>
              </a:rPr>
              <a:t>and</a:t>
            </a:r>
            <a:r>
              <a:rPr lang="en-AU" sz="1800" dirty="0">
                <a:effectLst/>
                <a:latin typeface="Calibri" panose="020F0502020204030204" pitchFamily="34" charset="0"/>
                <a:ea typeface="Calibri" panose="020F0502020204030204" pitchFamily="34" charset="0"/>
                <a:cs typeface="Times New Roman" panose="02020603050405020304" pitchFamily="18" charset="0"/>
              </a:rPr>
              <a:t> my family. Don’t keep them sitting in the waiting room or in the car. Help them to remain hopeful, patient, persistent and determined to encourage me with the many small and consistent steps that I need to take every day.</a:t>
            </a:r>
          </a:p>
          <a:p>
            <a:pPr marL="342900" lvl="0" indent="-342900">
              <a:lnSpc>
                <a:spcPct val="107000"/>
              </a:lnSpc>
              <a:spcAft>
                <a:spcPts val="80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Understand how hard, tiring and anxiety provoking it is to plan ahead, to see beyond that day or that </a:t>
            </a:r>
            <a:r>
              <a:rPr lang="en-AU" sz="1800">
                <a:effectLst/>
                <a:latin typeface="Calibri" panose="020F0502020204030204" pitchFamily="34" charset="0"/>
                <a:ea typeface="Calibri" panose="020F0502020204030204" pitchFamily="34" charset="0"/>
                <a:cs typeface="Times New Roman" panose="02020603050405020304" pitchFamily="18" charset="0"/>
              </a:rPr>
              <a:t>week.</a:t>
            </a:r>
          </a:p>
          <a:p>
            <a:pPr marL="342900" lvl="0" indent="-342900">
              <a:lnSpc>
                <a:spcPct val="107000"/>
              </a:lnSpc>
              <a:spcAft>
                <a:spcPts val="800"/>
              </a:spcAft>
              <a:buFont typeface="Symbol" panose="05050102010706020507" pitchFamily="18" charset="2"/>
              <a:buChar char=""/>
            </a:pPr>
            <a:r>
              <a:rPr lang="en-AU" sz="1800">
                <a:latin typeface="Calibri" panose="020F0502020204030204" pitchFamily="34" charset="0"/>
                <a:ea typeface="Calibri" panose="020F0502020204030204" pitchFamily="34" charset="0"/>
                <a:cs typeface="Times New Roman" panose="02020603050405020304" pitchFamily="18" charset="0"/>
              </a:rPr>
              <a:t>R</a:t>
            </a:r>
            <a:r>
              <a:rPr lang="en-AU" sz="1800">
                <a:effectLst/>
                <a:latin typeface="Calibri" panose="020F0502020204030204" pitchFamily="34" charset="0"/>
                <a:ea typeface="Calibri" panose="020F0502020204030204" pitchFamily="34" charset="0"/>
                <a:cs typeface="Times New Roman" panose="02020603050405020304" pitchFamily="18" charset="0"/>
              </a:rPr>
              <a:t>ecognise </a:t>
            </a:r>
            <a:r>
              <a:rPr lang="en-AU" sz="1800" dirty="0">
                <a:effectLst/>
                <a:latin typeface="Calibri" panose="020F0502020204030204" pitchFamily="34" charset="0"/>
                <a:ea typeface="Calibri" panose="020F0502020204030204" pitchFamily="34" charset="0"/>
                <a:cs typeface="Times New Roman" panose="02020603050405020304" pitchFamily="18" charset="0"/>
              </a:rPr>
              <a:t>that people’s physical and mental ill-health does not occur in a vacuum. Families see, feel and experience the consequences every day with the person, often picking up the pieces. Afterall, it’s their life too because it is shared with the person.</a:t>
            </a:r>
          </a:p>
          <a:p>
            <a:endParaRPr lang="en-AU" dirty="0"/>
          </a:p>
        </p:txBody>
      </p:sp>
    </p:spTree>
    <p:extLst>
      <p:ext uri="{BB962C8B-B14F-4D97-AF65-F5344CB8AC3E}">
        <p14:creationId xmlns:p14="http://schemas.microsoft.com/office/powerpoint/2010/main" val="2857472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A628BA15-63EC-45F7-8391-019AF3514FDC}"/>
              </a:ext>
            </a:extLst>
          </p:cNvPr>
          <p:cNvPicPr>
            <a:picLocks noChangeAspect="1"/>
          </p:cNvPicPr>
          <p:nvPr/>
        </p:nvPicPr>
        <p:blipFill>
          <a:blip r:embed="rId3"/>
          <a:stretch>
            <a:fillRect/>
          </a:stretch>
        </p:blipFill>
        <p:spPr>
          <a:xfrm>
            <a:off x="460340" y="3398224"/>
            <a:ext cx="376814" cy="376814"/>
          </a:xfrm>
          <a:prstGeom prst="rect">
            <a:avLst/>
          </a:prstGeom>
        </p:spPr>
      </p:pic>
      <p:pic>
        <p:nvPicPr>
          <p:cNvPr id="5" name="Picture 4">
            <a:extLst>
              <a:ext uri="{FF2B5EF4-FFF2-40B4-BE49-F238E27FC236}">
                <a16:creationId xmlns:a16="http://schemas.microsoft.com/office/drawing/2014/main" id="{72DC13B2-5933-4DF1-B679-4514E3AE0B2D}"/>
              </a:ext>
            </a:extLst>
          </p:cNvPr>
          <p:cNvPicPr>
            <a:picLocks noChangeAspect="1"/>
          </p:cNvPicPr>
          <p:nvPr/>
        </p:nvPicPr>
        <p:blipFill>
          <a:blip r:embed="rId4"/>
          <a:srcRect/>
          <a:stretch/>
        </p:blipFill>
        <p:spPr>
          <a:xfrm>
            <a:off x="460340" y="3876492"/>
            <a:ext cx="376814" cy="376814"/>
          </a:xfrm>
          <a:prstGeom prst="rect">
            <a:avLst/>
          </a:prstGeom>
        </p:spPr>
      </p:pic>
      <p:pic>
        <p:nvPicPr>
          <p:cNvPr id="6" name="Picture 5">
            <a:extLst>
              <a:ext uri="{FF2B5EF4-FFF2-40B4-BE49-F238E27FC236}">
                <a16:creationId xmlns:a16="http://schemas.microsoft.com/office/drawing/2014/main" id="{5E813BD9-DFEA-4117-BC09-F21712BD6AE5}"/>
              </a:ext>
            </a:extLst>
          </p:cNvPr>
          <p:cNvPicPr>
            <a:picLocks noChangeAspect="1"/>
          </p:cNvPicPr>
          <p:nvPr/>
        </p:nvPicPr>
        <p:blipFill>
          <a:blip r:embed="rId5"/>
          <a:srcRect/>
          <a:stretch/>
        </p:blipFill>
        <p:spPr>
          <a:xfrm>
            <a:off x="460340" y="4364912"/>
            <a:ext cx="376814" cy="376814"/>
          </a:xfrm>
          <a:prstGeom prst="rect">
            <a:avLst/>
          </a:prstGeom>
        </p:spPr>
      </p:pic>
      <p:pic>
        <p:nvPicPr>
          <p:cNvPr id="7" name="Picture 6">
            <a:extLst>
              <a:ext uri="{FF2B5EF4-FFF2-40B4-BE49-F238E27FC236}">
                <a16:creationId xmlns:a16="http://schemas.microsoft.com/office/drawing/2014/main" id="{E7E3A89F-3AF8-4B2A-B732-70F160ED9EE5}"/>
              </a:ext>
            </a:extLst>
          </p:cNvPr>
          <p:cNvPicPr>
            <a:picLocks noChangeAspect="1"/>
          </p:cNvPicPr>
          <p:nvPr/>
        </p:nvPicPr>
        <p:blipFill>
          <a:blip r:embed="rId6"/>
          <a:srcRect/>
          <a:stretch/>
        </p:blipFill>
        <p:spPr>
          <a:xfrm>
            <a:off x="460340" y="2441689"/>
            <a:ext cx="376814" cy="376814"/>
          </a:xfrm>
          <a:prstGeom prst="rect">
            <a:avLst/>
          </a:prstGeom>
        </p:spPr>
      </p:pic>
      <p:pic>
        <p:nvPicPr>
          <p:cNvPr id="8" name="Picture 7">
            <a:extLst>
              <a:ext uri="{FF2B5EF4-FFF2-40B4-BE49-F238E27FC236}">
                <a16:creationId xmlns:a16="http://schemas.microsoft.com/office/drawing/2014/main" id="{26049A92-47A3-47D0-AFC4-C507B9F62021}"/>
              </a:ext>
            </a:extLst>
          </p:cNvPr>
          <p:cNvPicPr>
            <a:picLocks noChangeAspect="1"/>
          </p:cNvPicPr>
          <p:nvPr/>
        </p:nvPicPr>
        <p:blipFill>
          <a:blip r:embed="rId7"/>
          <a:srcRect/>
          <a:stretch/>
        </p:blipFill>
        <p:spPr>
          <a:xfrm>
            <a:off x="460340" y="1953777"/>
            <a:ext cx="376814" cy="376814"/>
          </a:xfrm>
          <a:prstGeom prst="rect">
            <a:avLst/>
          </a:prstGeom>
        </p:spPr>
      </p:pic>
      <p:pic>
        <p:nvPicPr>
          <p:cNvPr id="9" name="Picture 8">
            <a:extLst>
              <a:ext uri="{FF2B5EF4-FFF2-40B4-BE49-F238E27FC236}">
                <a16:creationId xmlns:a16="http://schemas.microsoft.com/office/drawing/2014/main" id="{3EAA0CE4-99F6-47B3-BA45-57A383EDC301}"/>
              </a:ext>
            </a:extLst>
          </p:cNvPr>
          <p:cNvPicPr>
            <a:picLocks noChangeAspect="1"/>
          </p:cNvPicPr>
          <p:nvPr/>
        </p:nvPicPr>
        <p:blipFill>
          <a:blip r:embed="rId8"/>
          <a:srcRect/>
          <a:stretch/>
        </p:blipFill>
        <p:spPr>
          <a:xfrm>
            <a:off x="460340" y="2919957"/>
            <a:ext cx="376814" cy="376814"/>
          </a:xfrm>
          <a:prstGeom prst="rect">
            <a:avLst/>
          </a:prstGeom>
        </p:spPr>
      </p:pic>
      <p:sp>
        <p:nvSpPr>
          <p:cNvPr id="10" name="TextBox 9">
            <a:extLst>
              <a:ext uri="{FF2B5EF4-FFF2-40B4-BE49-F238E27FC236}">
                <a16:creationId xmlns:a16="http://schemas.microsoft.com/office/drawing/2014/main" id="{90A8C72C-C6E0-425D-A6AD-48CFC9B844E7}"/>
              </a:ext>
            </a:extLst>
          </p:cNvPr>
          <p:cNvSpPr txBox="1"/>
          <p:nvPr/>
        </p:nvSpPr>
        <p:spPr>
          <a:xfrm>
            <a:off x="1024932" y="2008641"/>
            <a:ext cx="3444073" cy="338554"/>
          </a:xfrm>
          <a:prstGeom prst="rect">
            <a:avLst/>
          </a:prstGeom>
          <a:noFill/>
        </p:spPr>
        <p:txBody>
          <a:bodyPr wrap="square" rtlCol="0">
            <a:spAutoFit/>
          </a:bodyPr>
          <a:lstStyle/>
          <a:p>
            <a:r>
              <a:rPr lang="en-AU" sz="1600" dirty="0"/>
              <a:t>LivedExperienceAustralia.com.au</a:t>
            </a:r>
          </a:p>
        </p:txBody>
      </p:sp>
      <p:sp>
        <p:nvSpPr>
          <p:cNvPr id="11" name="TextBox 10">
            <a:extLst>
              <a:ext uri="{FF2B5EF4-FFF2-40B4-BE49-F238E27FC236}">
                <a16:creationId xmlns:a16="http://schemas.microsoft.com/office/drawing/2014/main" id="{8C9A17C5-385F-402F-9AA3-660314A8D282}"/>
              </a:ext>
            </a:extLst>
          </p:cNvPr>
          <p:cNvSpPr txBox="1"/>
          <p:nvPr/>
        </p:nvSpPr>
        <p:spPr>
          <a:xfrm>
            <a:off x="1024932" y="2491597"/>
            <a:ext cx="3763092" cy="338554"/>
          </a:xfrm>
          <a:prstGeom prst="rect">
            <a:avLst/>
          </a:prstGeom>
          <a:noFill/>
        </p:spPr>
        <p:txBody>
          <a:bodyPr wrap="square" rtlCol="0">
            <a:spAutoFit/>
          </a:bodyPr>
          <a:lstStyle/>
          <a:p>
            <a:r>
              <a:rPr lang="en-AU" sz="1600" dirty="0"/>
              <a:t>admin@LivedExperienceAustralia.com.au</a:t>
            </a:r>
          </a:p>
        </p:txBody>
      </p:sp>
      <p:sp>
        <p:nvSpPr>
          <p:cNvPr id="12" name="TextBox 11">
            <a:extLst>
              <a:ext uri="{FF2B5EF4-FFF2-40B4-BE49-F238E27FC236}">
                <a16:creationId xmlns:a16="http://schemas.microsoft.com/office/drawing/2014/main" id="{F2C31222-4B83-4DCC-A6C8-450824883A60}"/>
              </a:ext>
            </a:extLst>
          </p:cNvPr>
          <p:cNvSpPr txBox="1"/>
          <p:nvPr/>
        </p:nvSpPr>
        <p:spPr>
          <a:xfrm>
            <a:off x="1024932" y="2919957"/>
            <a:ext cx="3444073" cy="338554"/>
          </a:xfrm>
          <a:prstGeom prst="rect">
            <a:avLst/>
          </a:prstGeom>
          <a:noFill/>
        </p:spPr>
        <p:txBody>
          <a:bodyPr wrap="square" rtlCol="0">
            <a:spAutoFit/>
          </a:bodyPr>
          <a:lstStyle/>
          <a:p>
            <a:r>
              <a:rPr lang="en-AU" sz="1600" dirty="0"/>
              <a:t>1300 620 042</a:t>
            </a:r>
          </a:p>
        </p:txBody>
      </p:sp>
      <p:sp>
        <p:nvSpPr>
          <p:cNvPr id="13" name="TextBox 12">
            <a:extLst>
              <a:ext uri="{FF2B5EF4-FFF2-40B4-BE49-F238E27FC236}">
                <a16:creationId xmlns:a16="http://schemas.microsoft.com/office/drawing/2014/main" id="{8ECE3FF3-95C2-4770-B699-AD92BEF65A3A}"/>
              </a:ext>
            </a:extLst>
          </p:cNvPr>
          <p:cNvSpPr txBox="1"/>
          <p:nvPr/>
        </p:nvSpPr>
        <p:spPr>
          <a:xfrm>
            <a:off x="1024932" y="3442463"/>
            <a:ext cx="3619076" cy="338554"/>
          </a:xfrm>
          <a:prstGeom prst="rect">
            <a:avLst/>
          </a:prstGeom>
          <a:noFill/>
        </p:spPr>
        <p:txBody>
          <a:bodyPr wrap="square" rtlCol="0">
            <a:spAutoFit/>
          </a:bodyPr>
          <a:lstStyle/>
          <a:p>
            <a:r>
              <a:rPr lang="en-AU" sz="1600" dirty="0"/>
              <a:t>Facebook.com/LivedExperienceAustralia</a:t>
            </a:r>
          </a:p>
        </p:txBody>
      </p:sp>
      <p:sp>
        <p:nvSpPr>
          <p:cNvPr id="14" name="TextBox 13">
            <a:extLst>
              <a:ext uri="{FF2B5EF4-FFF2-40B4-BE49-F238E27FC236}">
                <a16:creationId xmlns:a16="http://schemas.microsoft.com/office/drawing/2014/main" id="{40949031-D9F1-4EF6-A2CE-2108AC425225}"/>
              </a:ext>
            </a:extLst>
          </p:cNvPr>
          <p:cNvSpPr txBox="1"/>
          <p:nvPr/>
        </p:nvSpPr>
        <p:spPr>
          <a:xfrm>
            <a:off x="1024932" y="3950905"/>
            <a:ext cx="4555179" cy="338554"/>
          </a:xfrm>
          <a:prstGeom prst="rect">
            <a:avLst/>
          </a:prstGeom>
          <a:noFill/>
        </p:spPr>
        <p:txBody>
          <a:bodyPr wrap="square" rtlCol="0">
            <a:spAutoFit/>
          </a:bodyPr>
          <a:lstStyle/>
          <a:p>
            <a:r>
              <a:rPr lang="en-AU" sz="1600" dirty="0"/>
              <a:t>LinkedIn.com/company/LivedExperienceAustralia</a:t>
            </a:r>
          </a:p>
        </p:txBody>
      </p:sp>
      <p:sp>
        <p:nvSpPr>
          <p:cNvPr id="15" name="TextBox 14">
            <a:extLst>
              <a:ext uri="{FF2B5EF4-FFF2-40B4-BE49-F238E27FC236}">
                <a16:creationId xmlns:a16="http://schemas.microsoft.com/office/drawing/2014/main" id="{B04A9F82-B06B-4024-9C83-EE93CAB9A985}"/>
              </a:ext>
            </a:extLst>
          </p:cNvPr>
          <p:cNvSpPr txBox="1"/>
          <p:nvPr/>
        </p:nvSpPr>
        <p:spPr>
          <a:xfrm>
            <a:off x="1024933" y="4434241"/>
            <a:ext cx="3835958" cy="338554"/>
          </a:xfrm>
          <a:prstGeom prst="rect">
            <a:avLst/>
          </a:prstGeom>
          <a:noFill/>
        </p:spPr>
        <p:txBody>
          <a:bodyPr wrap="square" rtlCol="0">
            <a:spAutoFit/>
          </a:bodyPr>
          <a:lstStyle/>
          <a:p>
            <a:r>
              <a:rPr lang="en-AU" sz="1600" dirty="0"/>
              <a:t>Twitter.com/LivedExpAust</a:t>
            </a:r>
          </a:p>
        </p:txBody>
      </p:sp>
      <p:sp>
        <p:nvSpPr>
          <p:cNvPr id="17" name="TextBox 16">
            <a:extLst>
              <a:ext uri="{FF2B5EF4-FFF2-40B4-BE49-F238E27FC236}">
                <a16:creationId xmlns:a16="http://schemas.microsoft.com/office/drawing/2014/main" id="{F4DA1F10-ABBC-4AC9-8586-03B3E3E842BF}"/>
              </a:ext>
            </a:extLst>
          </p:cNvPr>
          <p:cNvSpPr txBox="1"/>
          <p:nvPr/>
        </p:nvSpPr>
        <p:spPr>
          <a:xfrm>
            <a:off x="460340" y="5348815"/>
            <a:ext cx="4111660" cy="1077218"/>
          </a:xfrm>
          <a:prstGeom prst="rect">
            <a:avLst/>
          </a:prstGeom>
          <a:noFill/>
        </p:spPr>
        <p:txBody>
          <a:bodyPr wrap="square" rtlCol="0">
            <a:spAutoFit/>
          </a:bodyPr>
          <a:lstStyle/>
          <a:p>
            <a:r>
              <a:rPr lang="en-AU" sz="1600" dirty="0"/>
              <a:t>Sharon Lawn</a:t>
            </a:r>
          </a:p>
          <a:p>
            <a:r>
              <a:rPr lang="en-AU" sz="1600" dirty="0"/>
              <a:t>Executive Director</a:t>
            </a:r>
          </a:p>
          <a:p>
            <a:r>
              <a:rPr lang="en-AU" sz="1600" dirty="0">
                <a:hlinkClick r:id="rId9"/>
              </a:rPr>
              <a:t>slawn@LivedExperienceAustralia.com.au</a:t>
            </a:r>
            <a:endParaRPr lang="en-AU" sz="1600" dirty="0"/>
          </a:p>
          <a:p>
            <a:r>
              <a:rPr lang="en-AU" sz="1600" dirty="0"/>
              <a:t>Mobile: 0459 098 772</a:t>
            </a:r>
          </a:p>
        </p:txBody>
      </p:sp>
      <p:pic>
        <p:nvPicPr>
          <p:cNvPr id="18" name="Picture 17" descr="A red and white logo&#10;&#10;Description automatically generated with low confidence">
            <a:extLst>
              <a:ext uri="{FF2B5EF4-FFF2-40B4-BE49-F238E27FC236}">
                <a16:creationId xmlns:a16="http://schemas.microsoft.com/office/drawing/2014/main" id="{ED4D8B0A-B1BA-49D1-A13B-D4C755F5EF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92080" y="280005"/>
            <a:ext cx="3527226" cy="1132771"/>
          </a:xfrm>
          <a:prstGeom prst="rect">
            <a:avLst/>
          </a:prstGeom>
        </p:spPr>
      </p:pic>
      <p:sp>
        <p:nvSpPr>
          <p:cNvPr id="20" name="Content Placeholder 19">
            <a:extLst>
              <a:ext uri="{FF2B5EF4-FFF2-40B4-BE49-F238E27FC236}">
                <a16:creationId xmlns:a16="http://schemas.microsoft.com/office/drawing/2014/main" id="{CDB7F533-4462-4DDD-90E7-4A60E1D1708B}"/>
              </a:ext>
            </a:extLst>
          </p:cNvPr>
          <p:cNvSpPr>
            <a:spLocks noGrp="1"/>
          </p:cNvSpPr>
          <p:nvPr>
            <p:ph sz="quarter" idx="10"/>
          </p:nvPr>
        </p:nvSpPr>
        <p:spPr>
          <a:xfrm>
            <a:off x="462360" y="632033"/>
            <a:ext cx="4181647" cy="1228568"/>
          </a:xfrm>
        </p:spPr>
        <p:txBody>
          <a:bodyPr>
            <a:normAutofit fontScale="77500" lnSpcReduction="20000"/>
          </a:bodyPr>
          <a:lstStyle/>
          <a:p>
            <a:r>
              <a:rPr lang="en-AU" b="1" dirty="0">
                <a:solidFill>
                  <a:srgbClr val="C00000"/>
                </a:solidFill>
              </a:rPr>
              <a:t>Thank you for Listening</a:t>
            </a:r>
          </a:p>
          <a:p>
            <a:endParaRPr lang="en-AU" b="1" dirty="0">
              <a:solidFill>
                <a:srgbClr val="C00000"/>
              </a:solidFill>
            </a:endParaRPr>
          </a:p>
          <a:p>
            <a:r>
              <a:rPr lang="en-AU" b="1" dirty="0">
                <a:solidFill>
                  <a:srgbClr val="C00000"/>
                </a:solidFill>
              </a:rPr>
              <a:t>Contacts</a:t>
            </a:r>
          </a:p>
        </p:txBody>
      </p:sp>
      <p:pic>
        <p:nvPicPr>
          <p:cNvPr id="19" name="Content Placeholder 3" descr="IMG_0656.JPG">
            <a:extLst>
              <a:ext uri="{FF2B5EF4-FFF2-40B4-BE49-F238E27FC236}">
                <a16:creationId xmlns:a16="http://schemas.microsoft.com/office/drawing/2014/main" id="{710402C8-5A26-4E4C-828C-AFFCACA46313}"/>
              </a:ext>
            </a:extLst>
          </p:cNvPr>
          <p:cNvPicPr>
            <a:picLocks noChangeAspect="1"/>
          </p:cNvPicPr>
          <p:nvPr/>
        </p:nvPicPr>
        <p:blipFill rotWithShape="1">
          <a:blip r:embed="rId11">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rcRect l="1664" t="4563" r="853"/>
          <a:stretch/>
        </p:blipFill>
        <p:spPr>
          <a:xfrm rot="10800000">
            <a:off x="5381682" y="2132855"/>
            <a:ext cx="3619075" cy="4583909"/>
          </a:xfrm>
          <a:prstGeom prst="rect">
            <a:avLst/>
          </a:prstGeom>
        </p:spPr>
      </p:pic>
    </p:spTree>
    <p:extLst>
      <p:ext uri="{BB962C8B-B14F-4D97-AF65-F5344CB8AC3E}">
        <p14:creationId xmlns:p14="http://schemas.microsoft.com/office/powerpoint/2010/main" val="2789097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501</TotalTime>
  <Words>429</Words>
  <Application>Microsoft Office PowerPoint</Application>
  <PresentationFormat>On-screen Show (4:3)</PresentationFormat>
  <Paragraphs>34</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Helvetica</vt:lpstr>
      <vt:lpstr>Symbol</vt:lpstr>
      <vt:lpstr>Times New Roman</vt:lpstr>
      <vt:lpstr>Office Theme</vt:lpstr>
      <vt:lpstr>PowerPoint Presentation</vt:lpstr>
      <vt:lpstr>Equally Well:  A Family Affair….</vt:lpstr>
      <vt:lpstr>PowerPoint Presentation</vt:lpstr>
      <vt:lpstr>PowerPoint Presentation</vt:lpstr>
      <vt:lpstr>PowerPoint Presentation</vt:lpstr>
      <vt:lpstr>PowerPoint Presentation</vt:lpstr>
      <vt:lpstr>PowerPoint Presentation</vt:lpstr>
      <vt:lpstr>Our family message to you:</vt:lpstr>
      <vt:lpstr>PowerPoint Presentation</vt:lpstr>
    </vt:vector>
  </TitlesOfParts>
  <Company>Flinders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 and                        Flourishing….</dc:title>
  <dc:creator>lawn0003</dc:creator>
  <cp:lastModifiedBy>Roberts, Russell</cp:lastModifiedBy>
  <cp:revision>22</cp:revision>
  <dcterms:created xsi:type="dcterms:W3CDTF">2016-02-29T03:57:38Z</dcterms:created>
  <dcterms:modified xsi:type="dcterms:W3CDTF">2022-04-09T06:50:23Z</dcterms:modified>
</cp:coreProperties>
</file>