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23"/>
  </p:notesMasterIdLst>
  <p:sldIdLst>
    <p:sldId id="370" r:id="rId6"/>
    <p:sldId id="256" r:id="rId7"/>
    <p:sldId id="357" r:id="rId8"/>
    <p:sldId id="326" r:id="rId9"/>
    <p:sldId id="358" r:id="rId10"/>
    <p:sldId id="323" r:id="rId11"/>
    <p:sldId id="301" r:id="rId12"/>
    <p:sldId id="325" r:id="rId13"/>
    <p:sldId id="356" r:id="rId14"/>
    <p:sldId id="338" r:id="rId15"/>
    <p:sldId id="331" r:id="rId16"/>
    <p:sldId id="366" r:id="rId17"/>
    <p:sldId id="363" r:id="rId18"/>
    <p:sldId id="360" r:id="rId19"/>
    <p:sldId id="364" r:id="rId20"/>
    <p:sldId id="368" r:id="rId21"/>
    <p:sldId id="369" r:id="rId22"/>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4" userDrawn="1">
          <p15:clr>
            <a:srgbClr val="A4A3A4"/>
          </p15:clr>
        </p15:guide>
        <p15:guide id="2" pos="4226" userDrawn="1">
          <p15:clr>
            <a:srgbClr val="A4A3A4"/>
          </p15:clr>
        </p15:guide>
        <p15:guide id="3" pos="5201" userDrawn="1">
          <p15:clr>
            <a:srgbClr val="A4A3A4"/>
          </p15:clr>
        </p15:guide>
        <p15:guide id="4" orient="horz" pos="211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Jackson (Western NSW LHD)" initials="KJ(NL" lastIdx="7" clrIdx="0">
    <p:extLst>
      <p:ext uri="{19B8F6BF-5375-455C-9EA6-DF929625EA0E}">
        <p15:presenceInfo xmlns:p15="http://schemas.microsoft.com/office/powerpoint/2012/main" userId="S-1-5-21-1645522239-1647877149-682003330-590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BE00"/>
    <a:srgbClr val="FF7F2F"/>
    <a:srgbClr val="752F8A"/>
    <a:srgbClr val="78B143"/>
    <a:srgbClr val="001942"/>
    <a:srgbClr val="00122E"/>
    <a:srgbClr val="001E50"/>
    <a:srgbClr val="1C3F94"/>
    <a:srgbClr val="0D75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01EFAD-C1C3-0229-9348-A12F866D9950}" v="2" dt="2022-05-18T05:28:15.813"/>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5" autoAdjust="0"/>
    <p:restoredTop sz="79857" autoAdjust="0"/>
  </p:normalViewPr>
  <p:slideViewPr>
    <p:cSldViewPr snapToGrid="0" showGuides="1">
      <p:cViewPr varScale="1">
        <p:scale>
          <a:sx n="87" d="100"/>
          <a:sy n="87" d="100"/>
        </p:scale>
        <p:origin x="1182" y="90"/>
      </p:cViewPr>
      <p:guideLst>
        <p:guide orient="horz" pos="1774"/>
        <p:guide pos="4226"/>
        <p:guide pos="5201"/>
        <p:guide orient="horz" pos="2115"/>
      </p:guideLst>
    </p:cSldViewPr>
  </p:slideViewPr>
  <p:outlineViewPr>
    <p:cViewPr>
      <p:scale>
        <a:sx n="33" d="100"/>
        <a:sy n="33" d="100"/>
      </p:scale>
      <p:origin x="0" y="-28524"/>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ermore, Patrick" userId="S::plivermore@csu.edu.au::4ec49bf6-205c-4a23-b404-9884b6160acf" providerId="AD" clId="Web-{7B01EFAD-C1C3-0229-9348-A12F866D9950}"/>
    <pc:docChg chg="modSld">
      <pc:chgData name="Livermore, Patrick" userId="S::plivermore@csu.edu.au::4ec49bf6-205c-4a23-b404-9884b6160acf" providerId="AD" clId="Web-{7B01EFAD-C1C3-0229-9348-A12F866D9950}" dt="2022-05-18T05:28:15.813" v="1" actId="1076"/>
      <pc:docMkLst>
        <pc:docMk/>
      </pc:docMkLst>
      <pc:sldChg chg="modSp">
        <pc:chgData name="Livermore, Patrick" userId="S::plivermore@csu.edu.au::4ec49bf6-205c-4a23-b404-9884b6160acf" providerId="AD" clId="Web-{7B01EFAD-C1C3-0229-9348-A12F866D9950}" dt="2022-05-18T05:25:57.778" v="0" actId="14100"/>
        <pc:sldMkLst>
          <pc:docMk/>
          <pc:sldMk cId="254543591" sldId="360"/>
        </pc:sldMkLst>
        <pc:picChg chg="mod">
          <ac:chgData name="Livermore, Patrick" userId="S::plivermore@csu.edu.au::4ec49bf6-205c-4a23-b404-9884b6160acf" providerId="AD" clId="Web-{7B01EFAD-C1C3-0229-9348-A12F866D9950}" dt="2022-05-18T05:25:57.778" v="0" actId="14100"/>
          <ac:picMkLst>
            <pc:docMk/>
            <pc:sldMk cId="254543591" sldId="360"/>
            <ac:picMk id="4" creationId="{9A3E580A-355E-4964-A4D4-CD07FCD401D8}"/>
          </ac:picMkLst>
        </pc:picChg>
      </pc:sldChg>
      <pc:sldChg chg="modSp">
        <pc:chgData name="Livermore, Patrick" userId="S::plivermore@csu.edu.au::4ec49bf6-205c-4a23-b404-9884b6160acf" providerId="AD" clId="Web-{7B01EFAD-C1C3-0229-9348-A12F866D9950}" dt="2022-05-18T05:28:15.813" v="1" actId="1076"/>
        <pc:sldMkLst>
          <pc:docMk/>
          <pc:sldMk cId="3639745161" sldId="364"/>
        </pc:sldMkLst>
        <pc:picChg chg="mod">
          <ac:chgData name="Livermore, Patrick" userId="S::plivermore@csu.edu.au::4ec49bf6-205c-4a23-b404-9884b6160acf" providerId="AD" clId="Web-{7B01EFAD-C1C3-0229-9348-A12F866D9950}" dt="2022-05-18T05:28:15.813" v="1" actId="1076"/>
          <ac:picMkLst>
            <pc:docMk/>
            <pc:sldMk cId="3639745161" sldId="364"/>
            <ac:picMk id="4" creationId="{4FF43728-6275-449B-B75E-3DECB0C08495}"/>
          </ac:picMkLst>
        </pc:picChg>
      </pc:sldChg>
    </pc:docChg>
  </pc:docChgLst>
  <pc:docChgLst>
    <pc:chgData name="Cobb, Lee" userId="9d7ce787-1488-426b-9eea-cf0f9e2eb87b" providerId="ADAL" clId="{4A4A7714-D595-4D76-B858-A76E2DEF1654}"/>
    <pc:docChg chg="modSld">
      <pc:chgData name="Cobb, Lee" userId="9d7ce787-1488-426b-9eea-cf0f9e2eb87b" providerId="ADAL" clId="{4A4A7714-D595-4D76-B858-A76E2DEF1654}" dt="2022-04-05T04:42:50.700" v="0" actId="14100"/>
      <pc:docMkLst>
        <pc:docMk/>
      </pc:docMkLst>
      <pc:sldChg chg="modSp mod">
        <pc:chgData name="Cobb, Lee" userId="9d7ce787-1488-426b-9eea-cf0f9e2eb87b" providerId="ADAL" clId="{4A4A7714-D595-4D76-B858-A76E2DEF1654}" dt="2022-04-05T04:42:50.700" v="0" actId="14100"/>
        <pc:sldMkLst>
          <pc:docMk/>
          <pc:sldMk cId="2782673206" sldId="370"/>
        </pc:sldMkLst>
        <pc:spChg chg="mod">
          <ac:chgData name="Cobb, Lee" userId="9d7ce787-1488-426b-9eea-cf0f9e2eb87b" providerId="ADAL" clId="{4A4A7714-D595-4D76-B858-A76E2DEF1654}" dt="2022-04-05T04:42:50.700" v="0" actId="14100"/>
          <ac:spMkLst>
            <pc:docMk/>
            <pc:sldMk cId="2782673206" sldId="370"/>
            <ac:spMk id="4" creationId="{D72D1E88-7B8F-40D5-98B2-513646E253B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FDC24-7F73-4BE6-9655-F9D7AF0D40F0}"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F8C43B44-A57F-4766-87F0-C38CB8DB784C}">
      <dgm:prSet custT="1"/>
      <dgm:spPr/>
      <dgm:t>
        <a:bodyPr/>
        <a:lstStyle/>
        <a:p>
          <a:pPr>
            <a:lnSpc>
              <a:spcPct val="100000"/>
            </a:lnSpc>
          </a:pPr>
          <a:r>
            <a:rPr lang="en-US" sz="1600" dirty="0"/>
            <a:t>Strong evidence to support need to act, but ‘implementation gap’</a:t>
          </a:r>
        </a:p>
      </dgm:t>
    </dgm:pt>
    <dgm:pt modelId="{EBFB7B4B-93D8-4E8A-950A-2FC92D3E21DD}" type="parTrans" cxnId="{6273DC04-9400-4A29-9260-55C99060A9C5}">
      <dgm:prSet/>
      <dgm:spPr/>
      <dgm:t>
        <a:bodyPr/>
        <a:lstStyle/>
        <a:p>
          <a:endParaRPr lang="en-US"/>
        </a:p>
      </dgm:t>
    </dgm:pt>
    <dgm:pt modelId="{2403109A-E792-47F8-9FB0-DB96AF83D55C}" type="sibTrans" cxnId="{6273DC04-9400-4A29-9260-55C99060A9C5}">
      <dgm:prSet/>
      <dgm:spPr/>
      <dgm:t>
        <a:bodyPr/>
        <a:lstStyle/>
        <a:p>
          <a:pPr>
            <a:lnSpc>
              <a:spcPct val="100000"/>
            </a:lnSpc>
          </a:pPr>
          <a:endParaRPr lang="en-US"/>
        </a:p>
      </dgm:t>
    </dgm:pt>
    <dgm:pt modelId="{23921F89-AAF7-4F64-8207-04EC3E250E99}">
      <dgm:prSet custT="1"/>
      <dgm:spPr/>
      <dgm:t>
        <a:bodyPr/>
        <a:lstStyle/>
        <a:p>
          <a:pPr>
            <a:lnSpc>
              <a:spcPct val="100000"/>
            </a:lnSpc>
          </a:pPr>
          <a:r>
            <a:rPr lang="en-US" sz="1600" dirty="0"/>
            <a:t>Building on approach for previous statewide practice improvement project</a:t>
          </a:r>
        </a:p>
      </dgm:t>
    </dgm:pt>
    <dgm:pt modelId="{4B281B79-A6B9-4D32-BFBC-4BD6A57BF3CA}" type="parTrans" cxnId="{F99C531E-69BD-44EE-A856-120047E7D4B8}">
      <dgm:prSet/>
      <dgm:spPr/>
      <dgm:t>
        <a:bodyPr/>
        <a:lstStyle/>
        <a:p>
          <a:endParaRPr lang="en-AU"/>
        </a:p>
      </dgm:t>
    </dgm:pt>
    <dgm:pt modelId="{41EE9838-769C-4A6F-B571-5D3DED3FEFBA}" type="sibTrans" cxnId="{F99C531E-69BD-44EE-A856-120047E7D4B8}">
      <dgm:prSet/>
      <dgm:spPr/>
      <dgm:t>
        <a:bodyPr/>
        <a:lstStyle/>
        <a:p>
          <a:pPr>
            <a:lnSpc>
              <a:spcPct val="100000"/>
            </a:lnSpc>
          </a:pPr>
          <a:endParaRPr lang="en-AU"/>
        </a:p>
      </dgm:t>
    </dgm:pt>
    <dgm:pt modelId="{775FE2B4-BC0E-48D2-AF16-A5857A872EDC}">
      <dgm:prSet custT="1"/>
      <dgm:spPr/>
      <dgm:t>
        <a:bodyPr/>
        <a:lstStyle/>
        <a:p>
          <a:pPr>
            <a:lnSpc>
              <a:spcPct val="100000"/>
            </a:lnSpc>
          </a:pPr>
          <a:r>
            <a:rPr lang="en-US" sz="1600" b="0" dirty="0"/>
            <a:t>Policy priority and commitment to </a:t>
          </a:r>
          <a:r>
            <a:rPr lang="en-US" sz="1600" b="0" i="1" dirty="0"/>
            <a:t>Equally Well</a:t>
          </a:r>
        </a:p>
      </dgm:t>
    </dgm:pt>
    <dgm:pt modelId="{FDC6583A-4D2F-4553-A0A0-88D3DFA48F54}" type="parTrans" cxnId="{5154296E-2B9F-4392-B3A7-0842532B287D}">
      <dgm:prSet/>
      <dgm:spPr/>
      <dgm:t>
        <a:bodyPr/>
        <a:lstStyle/>
        <a:p>
          <a:endParaRPr lang="en-AU"/>
        </a:p>
      </dgm:t>
    </dgm:pt>
    <dgm:pt modelId="{2B1BB44F-C711-4968-9350-25AB26D1BAA1}" type="sibTrans" cxnId="{5154296E-2B9F-4392-B3A7-0842532B287D}">
      <dgm:prSet/>
      <dgm:spPr/>
      <dgm:t>
        <a:bodyPr/>
        <a:lstStyle/>
        <a:p>
          <a:pPr>
            <a:lnSpc>
              <a:spcPct val="100000"/>
            </a:lnSpc>
          </a:pPr>
          <a:endParaRPr lang="en-AU"/>
        </a:p>
      </dgm:t>
    </dgm:pt>
    <dgm:pt modelId="{83144B35-CA13-4B24-ABFF-B26EFBDAE0CF}">
      <dgm:prSet custT="1"/>
      <dgm:spPr/>
      <dgm:t>
        <a:bodyPr/>
        <a:lstStyle/>
        <a:p>
          <a:pPr>
            <a:lnSpc>
              <a:spcPct val="100000"/>
            </a:lnSpc>
          </a:pPr>
          <a:r>
            <a:rPr lang="en-US" sz="1600" dirty="0"/>
            <a:t>Supported by statewide OPMH clinical benchmarking</a:t>
          </a:r>
        </a:p>
      </dgm:t>
    </dgm:pt>
    <dgm:pt modelId="{D6574251-BD26-441C-BFEC-E0653BBB1310}" type="parTrans" cxnId="{EF61E5C0-5D7C-442F-8593-26C1CE8970C6}">
      <dgm:prSet/>
      <dgm:spPr/>
      <dgm:t>
        <a:bodyPr/>
        <a:lstStyle/>
        <a:p>
          <a:endParaRPr lang="en-AU"/>
        </a:p>
      </dgm:t>
    </dgm:pt>
    <dgm:pt modelId="{CBB51695-B58F-45BB-BAFF-1FFDA98B2118}" type="sibTrans" cxnId="{EF61E5C0-5D7C-442F-8593-26C1CE8970C6}">
      <dgm:prSet/>
      <dgm:spPr/>
      <dgm:t>
        <a:bodyPr/>
        <a:lstStyle/>
        <a:p>
          <a:pPr>
            <a:lnSpc>
              <a:spcPct val="100000"/>
            </a:lnSpc>
          </a:pPr>
          <a:endParaRPr lang="en-AU"/>
        </a:p>
      </dgm:t>
    </dgm:pt>
    <dgm:pt modelId="{F5FB7C16-4682-4143-A0BD-C59389868E69}">
      <dgm:prSet custT="1"/>
      <dgm:spPr/>
      <dgm:t>
        <a:bodyPr/>
        <a:lstStyle/>
        <a:p>
          <a:pPr>
            <a:lnSpc>
              <a:spcPct val="100000"/>
            </a:lnSpc>
          </a:pPr>
          <a:r>
            <a:rPr lang="en-US" sz="1600" dirty="0"/>
            <a:t>Strong support from local OPMH service leaders across NSW</a:t>
          </a:r>
        </a:p>
      </dgm:t>
    </dgm:pt>
    <dgm:pt modelId="{B26BFEF9-A8D4-4B7F-8C22-2F28441D80D9}" type="parTrans" cxnId="{28C516C5-0D23-4CBC-8EFB-1BCFE91548CB}">
      <dgm:prSet/>
      <dgm:spPr/>
      <dgm:t>
        <a:bodyPr/>
        <a:lstStyle/>
        <a:p>
          <a:endParaRPr lang="en-AU"/>
        </a:p>
      </dgm:t>
    </dgm:pt>
    <dgm:pt modelId="{8FF12C44-D0A8-4722-AAC9-A18337A7DB00}" type="sibTrans" cxnId="{28C516C5-0D23-4CBC-8EFB-1BCFE91548CB}">
      <dgm:prSet/>
      <dgm:spPr/>
      <dgm:t>
        <a:bodyPr/>
        <a:lstStyle/>
        <a:p>
          <a:endParaRPr lang="en-AU"/>
        </a:p>
      </dgm:t>
    </dgm:pt>
    <dgm:pt modelId="{A6D5A23F-A0E8-4C5E-81FF-A87B3A5D392D}" type="pres">
      <dgm:prSet presAssocID="{CDDFDC24-7F73-4BE6-9655-F9D7AF0D40F0}" presName="root" presStyleCnt="0">
        <dgm:presLayoutVars>
          <dgm:dir/>
          <dgm:resizeHandles val="exact"/>
        </dgm:presLayoutVars>
      </dgm:prSet>
      <dgm:spPr/>
    </dgm:pt>
    <dgm:pt modelId="{89EFF62D-690F-4EA9-A7AC-EEBDC105B2D5}" type="pres">
      <dgm:prSet presAssocID="{CDDFDC24-7F73-4BE6-9655-F9D7AF0D40F0}" presName="container" presStyleCnt="0">
        <dgm:presLayoutVars>
          <dgm:dir/>
          <dgm:resizeHandles val="exact"/>
        </dgm:presLayoutVars>
      </dgm:prSet>
      <dgm:spPr/>
    </dgm:pt>
    <dgm:pt modelId="{8A2AAB54-FA1A-49AE-A82E-377F16C044B8}" type="pres">
      <dgm:prSet presAssocID="{F8C43B44-A57F-4766-87F0-C38CB8DB784C}" presName="compNode" presStyleCnt="0"/>
      <dgm:spPr/>
    </dgm:pt>
    <dgm:pt modelId="{5AECA4D9-D1A6-4E08-83EA-6BABC0F1FED0}" type="pres">
      <dgm:prSet presAssocID="{F8C43B44-A57F-4766-87F0-C38CB8DB784C}" presName="iconBgRect" presStyleLbl="bgShp" presStyleIdx="0" presStyleCnt="5"/>
      <dgm:spPr>
        <a:solidFill>
          <a:schemeClr val="accent3"/>
        </a:solidFill>
      </dgm:spPr>
    </dgm:pt>
    <dgm:pt modelId="{D914BAB3-616E-466F-860F-8AD12BEC1D4F}" type="pres">
      <dgm:prSet presAssocID="{F8C43B44-A57F-4766-87F0-C38CB8DB784C}" presName="iconRect" presStyleLbl="node1" presStyleIdx="0" presStyleCnt="5"/>
      <dgm:spPr>
        <a:blipFill>
          <a:blip xmlns:r="http://schemas.openxmlformats.org/officeDocument/2006/relationships" r:embed="rId1" cstate="print">
            <a:biLevel thresh="7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oks with solid fill"/>
        </a:ext>
      </dgm:extLst>
    </dgm:pt>
    <dgm:pt modelId="{ADD02C6D-4ECF-4C8C-9256-B84D6196E21A}" type="pres">
      <dgm:prSet presAssocID="{F8C43B44-A57F-4766-87F0-C38CB8DB784C}" presName="spaceRect" presStyleCnt="0"/>
      <dgm:spPr/>
    </dgm:pt>
    <dgm:pt modelId="{894EC2D5-E23F-4CD3-8C55-010935D18904}" type="pres">
      <dgm:prSet presAssocID="{F8C43B44-A57F-4766-87F0-C38CB8DB784C}" presName="textRect" presStyleLbl="revTx" presStyleIdx="0" presStyleCnt="5" custScaleX="97609" custScaleY="220795">
        <dgm:presLayoutVars>
          <dgm:chMax val="1"/>
          <dgm:chPref val="1"/>
        </dgm:presLayoutVars>
      </dgm:prSet>
      <dgm:spPr/>
    </dgm:pt>
    <dgm:pt modelId="{7870A638-4CF5-477C-B20E-397D3DA8C865}" type="pres">
      <dgm:prSet presAssocID="{2403109A-E792-47F8-9FB0-DB96AF83D55C}" presName="sibTrans" presStyleLbl="sibTrans2D1" presStyleIdx="0" presStyleCnt="0"/>
      <dgm:spPr/>
    </dgm:pt>
    <dgm:pt modelId="{46062FE4-5A40-4346-9B92-E2D853B0B683}" type="pres">
      <dgm:prSet presAssocID="{775FE2B4-BC0E-48D2-AF16-A5857A872EDC}" presName="compNode" presStyleCnt="0"/>
      <dgm:spPr/>
    </dgm:pt>
    <dgm:pt modelId="{C8BEF2B6-C5FC-4AE8-9C13-4DF3E10B82C3}" type="pres">
      <dgm:prSet presAssocID="{775FE2B4-BC0E-48D2-AF16-A5857A872EDC}" presName="iconBgRect" presStyleLbl="bgShp" presStyleIdx="1" presStyleCnt="5"/>
      <dgm:spPr>
        <a:solidFill>
          <a:schemeClr val="accent3"/>
        </a:solidFill>
      </dgm:spPr>
    </dgm:pt>
    <dgm:pt modelId="{FAB0CCF1-C5D0-4CCD-B552-14F97AF15DEB}" type="pres">
      <dgm:prSet presAssocID="{775FE2B4-BC0E-48D2-AF16-A5857A872EDC}" presName="iconRect" presStyleLbl="node1" presStyleIdx="1" presStyleCnt="5"/>
      <dgm:spPr>
        <a:blipFill>
          <a:blip xmlns:r="http://schemas.openxmlformats.org/officeDocument/2006/relationships" r:embed="rId3" cstate="print">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nk with solid fill"/>
        </a:ext>
      </dgm:extLst>
    </dgm:pt>
    <dgm:pt modelId="{A539245F-D24F-4DC5-8B0D-FB1B1276A929}" type="pres">
      <dgm:prSet presAssocID="{775FE2B4-BC0E-48D2-AF16-A5857A872EDC}" presName="spaceRect" presStyleCnt="0"/>
      <dgm:spPr/>
    </dgm:pt>
    <dgm:pt modelId="{5EA54134-431C-4999-8798-C85B7EAEC204}" type="pres">
      <dgm:prSet presAssocID="{775FE2B4-BC0E-48D2-AF16-A5857A872EDC}" presName="textRect" presStyleLbl="revTx" presStyleIdx="1" presStyleCnt="5" custScaleY="164126">
        <dgm:presLayoutVars>
          <dgm:chMax val="1"/>
          <dgm:chPref val="1"/>
        </dgm:presLayoutVars>
      </dgm:prSet>
      <dgm:spPr/>
    </dgm:pt>
    <dgm:pt modelId="{A044A1CF-F6D3-49A3-A3E9-8F17FBC98FB2}" type="pres">
      <dgm:prSet presAssocID="{2B1BB44F-C711-4968-9350-25AB26D1BAA1}" presName="sibTrans" presStyleLbl="sibTrans2D1" presStyleIdx="0" presStyleCnt="0"/>
      <dgm:spPr/>
    </dgm:pt>
    <dgm:pt modelId="{8E163396-E8DE-4887-997A-515FE98F7D9F}" type="pres">
      <dgm:prSet presAssocID="{23921F89-AAF7-4F64-8207-04EC3E250E99}" presName="compNode" presStyleCnt="0"/>
      <dgm:spPr/>
    </dgm:pt>
    <dgm:pt modelId="{0E6DE776-D553-40F8-B5B8-149CA4EA856F}" type="pres">
      <dgm:prSet presAssocID="{23921F89-AAF7-4F64-8207-04EC3E250E99}" presName="iconBgRect" presStyleLbl="bgShp" presStyleIdx="2" presStyleCnt="5"/>
      <dgm:spPr>
        <a:solidFill>
          <a:schemeClr val="accent3"/>
        </a:solidFill>
      </dgm:spPr>
    </dgm:pt>
    <dgm:pt modelId="{E530B14D-DBE3-4420-B93F-614DADC8D1B3}" type="pres">
      <dgm:prSet presAssocID="{23921F89-AAF7-4F64-8207-04EC3E250E99}" presName="iconRect" presStyleLbl="node1" presStyleIdx="2" presStyleCnt="5"/>
      <dgm:spPr>
        <a:blipFill rotWithShape="1">
          <a:blip xmlns:r="http://schemas.openxmlformats.org/officeDocument/2006/relationships" r:embed="rId5"/>
          <a:stretch>
            <a:fillRect/>
          </a:stretch>
        </a:blipFill>
        <a:ln>
          <a:solidFill>
            <a:schemeClr val="accent6">
              <a:alpha val="0"/>
            </a:schemeClr>
          </a:solidFill>
        </a:ln>
      </dgm:spPr>
    </dgm:pt>
    <dgm:pt modelId="{0DA9CE54-4FC3-4429-ACE2-5BCBBDA958FB}" type="pres">
      <dgm:prSet presAssocID="{23921F89-AAF7-4F64-8207-04EC3E250E99}" presName="spaceRect" presStyleCnt="0"/>
      <dgm:spPr/>
    </dgm:pt>
    <dgm:pt modelId="{E71A1453-0456-4F89-9AF9-DB925BB28047}" type="pres">
      <dgm:prSet presAssocID="{23921F89-AAF7-4F64-8207-04EC3E250E99}" presName="textRect" presStyleLbl="revTx" presStyleIdx="2" presStyleCnt="5">
        <dgm:presLayoutVars>
          <dgm:chMax val="1"/>
          <dgm:chPref val="1"/>
        </dgm:presLayoutVars>
      </dgm:prSet>
      <dgm:spPr/>
    </dgm:pt>
    <dgm:pt modelId="{0A89BF08-D933-4B01-BECE-C417DCD20322}" type="pres">
      <dgm:prSet presAssocID="{41EE9838-769C-4A6F-B571-5D3DED3FEFBA}" presName="sibTrans" presStyleLbl="sibTrans2D1" presStyleIdx="0" presStyleCnt="0"/>
      <dgm:spPr/>
    </dgm:pt>
    <dgm:pt modelId="{3ED6D137-B33C-4D6D-997D-0E6A57AEF519}" type="pres">
      <dgm:prSet presAssocID="{83144B35-CA13-4B24-ABFF-B26EFBDAE0CF}" presName="compNode" presStyleCnt="0"/>
      <dgm:spPr/>
    </dgm:pt>
    <dgm:pt modelId="{A7DC7D06-D2C0-4370-AE4A-1B311E6D5EC6}" type="pres">
      <dgm:prSet presAssocID="{83144B35-CA13-4B24-ABFF-B26EFBDAE0CF}" presName="iconBgRect" presStyleLbl="bgShp" presStyleIdx="3" presStyleCnt="5"/>
      <dgm:spPr>
        <a:solidFill>
          <a:schemeClr val="accent3"/>
        </a:solidFill>
      </dgm:spPr>
    </dgm:pt>
    <dgm:pt modelId="{E16304E5-3983-47F1-A86E-A5A5383AE7F4}" type="pres">
      <dgm:prSet presAssocID="{83144B35-CA13-4B24-ABFF-B26EFBDAE0CF}" presName="iconRect" presStyleLbl="node1" presStyleIdx="3" presStyleCnt="5"/>
      <dgm:spPr>
        <a:blipFill>
          <a:blip xmlns:r="http://schemas.openxmlformats.org/officeDocument/2006/relationships" r:embed="rId6" cstate="print">
            <a:biLevel thresh="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Statistics with solid fill"/>
        </a:ext>
      </dgm:extLst>
    </dgm:pt>
    <dgm:pt modelId="{649F49E3-C3D9-48C7-B713-2D2B603DB7EA}" type="pres">
      <dgm:prSet presAssocID="{83144B35-CA13-4B24-ABFF-B26EFBDAE0CF}" presName="spaceRect" presStyleCnt="0"/>
      <dgm:spPr/>
    </dgm:pt>
    <dgm:pt modelId="{CAEA2B37-A52A-401E-8245-3BBE7A555C15}" type="pres">
      <dgm:prSet presAssocID="{83144B35-CA13-4B24-ABFF-B26EFBDAE0CF}" presName="textRect" presStyleLbl="revTx" presStyleIdx="3" presStyleCnt="5">
        <dgm:presLayoutVars>
          <dgm:chMax val="1"/>
          <dgm:chPref val="1"/>
        </dgm:presLayoutVars>
      </dgm:prSet>
      <dgm:spPr/>
    </dgm:pt>
    <dgm:pt modelId="{4F3E4AE3-9E68-455F-B995-F8812FE5155D}" type="pres">
      <dgm:prSet presAssocID="{CBB51695-B58F-45BB-BAFF-1FFDA98B2118}" presName="sibTrans" presStyleLbl="sibTrans2D1" presStyleIdx="0" presStyleCnt="0"/>
      <dgm:spPr/>
    </dgm:pt>
    <dgm:pt modelId="{EA2C01CF-61CC-4642-B209-4EDAD6D039CD}" type="pres">
      <dgm:prSet presAssocID="{F5FB7C16-4682-4143-A0BD-C59389868E69}" presName="compNode" presStyleCnt="0"/>
      <dgm:spPr/>
    </dgm:pt>
    <dgm:pt modelId="{32666872-A70A-4085-A8BD-82DF9AFCE5A6}" type="pres">
      <dgm:prSet presAssocID="{F5FB7C16-4682-4143-A0BD-C59389868E69}" presName="iconBgRect" presStyleLbl="bgShp" presStyleIdx="4" presStyleCnt="5" custLinFactX="100000" custLinFactNeighborX="147392" custLinFactNeighborY="-3505"/>
      <dgm:spPr>
        <a:solidFill>
          <a:schemeClr val="accent3"/>
        </a:solidFill>
      </dgm:spPr>
    </dgm:pt>
    <dgm:pt modelId="{C6F66FD8-B066-46B6-AC95-FD581B9CF7A3}" type="pres">
      <dgm:prSet presAssocID="{F5FB7C16-4682-4143-A0BD-C59389868E69}" presName="iconRect" presStyleLbl="node1" presStyleIdx="4" presStyleCnt="5" custLinFactX="200000" custLinFactNeighborX="225608" custLinFactNeighborY="-8224"/>
      <dgm:spPr>
        <a:blipFill>
          <a:blip xmlns:r="http://schemas.openxmlformats.org/officeDocument/2006/relationships" r:embed="rId8" cstate="print">
            <a:biLevel thresh="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heckmark with solid fill"/>
        </a:ext>
      </dgm:extLst>
    </dgm:pt>
    <dgm:pt modelId="{183DE718-8322-4948-908F-0D83347891D9}" type="pres">
      <dgm:prSet presAssocID="{F5FB7C16-4682-4143-A0BD-C59389868E69}" presName="spaceRect" presStyleCnt="0"/>
      <dgm:spPr/>
    </dgm:pt>
    <dgm:pt modelId="{3CEE429F-B267-4604-BCB1-ADDAE0CC71B6}" type="pres">
      <dgm:prSet presAssocID="{F5FB7C16-4682-4143-A0BD-C59389868E69}" presName="textRect" presStyleLbl="revTx" presStyleIdx="4" presStyleCnt="5" custLinFactX="9462" custLinFactNeighborX="100000" custLinFactNeighborY="-3505">
        <dgm:presLayoutVars>
          <dgm:chMax val="1"/>
          <dgm:chPref val="1"/>
        </dgm:presLayoutVars>
      </dgm:prSet>
      <dgm:spPr/>
    </dgm:pt>
  </dgm:ptLst>
  <dgm:cxnLst>
    <dgm:cxn modelId="{6273DC04-9400-4A29-9260-55C99060A9C5}" srcId="{CDDFDC24-7F73-4BE6-9655-F9D7AF0D40F0}" destId="{F8C43B44-A57F-4766-87F0-C38CB8DB784C}" srcOrd="0" destOrd="0" parTransId="{EBFB7B4B-93D8-4E8A-950A-2FC92D3E21DD}" sibTransId="{2403109A-E792-47F8-9FB0-DB96AF83D55C}"/>
    <dgm:cxn modelId="{75AB4B13-1E8A-41B7-8352-58037F517563}" type="presOf" srcId="{83144B35-CA13-4B24-ABFF-B26EFBDAE0CF}" destId="{CAEA2B37-A52A-401E-8245-3BBE7A555C15}" srcOrd="0" destOrd="0" presId="urn:microsoft.com/office/officeart/2018/2/layout/IconCircleList"/>
    <dgm:cxn modelId="{F99C531E-69BD-44EE-A856-120047E7D4B8}" srcId="{CDDFDC24-7F73-4BE6-9655-F9D7AF0D40F0}" destId="{23921F89-AAF7-4F64-8207-04EC3E250E99}" srcOrd="2" destOrd="0" parTransId="{4B281B79-A6B9-4D32-BFBC-4BD6A57BF3CA}" sibTransId="{41EE9838-769C-4A6F-B571-5D3DED3FEFBA}"/>
    <dgm:cxn modelId="{D8126D23-ED90-410A-A80A-FB52D05AA4CA}" type="presOf" srcId="{775FE2B4-BC0E-48D2-AF16-A5857A872EDC}" destId="{5EA54134-431C-4999-8798-C85B7EAEC204}" srcOrd="0" destOrd="0" presId="urn:microsoft.com/office/officeart/2018/2/layout/IconCircleList"/>
    <dgm:cxn modelId="{59227B26-D326-4442-BD25-45894A652C13}" type="presOf" srcId="{CDDFDC24-7F73-4BE6-9655-F9D7AF0D40F0}" destId="{A6D5A23F-A0E8-4C5E-81FF-A87B3A5D392D}" srcOrd="0" destOrd="0" presId="urn:microsoft.com/office/officeart/2018/2/layout/IconCircleList"/>
    <dgm:cxn modelId="{5154296E-2B9F-4392-B3A7-0842532B287D}" srcId="{CDDFDC24-7F73-4BE6-9655-F9D7AF0D40F0}" destId="{775FE2B4-BC0E-48D2-AF16-A5857A872EDC}" srcOrd="1" destOrd="0" parTransId="{FDC6583A-4D2F-4553-A0A0-88D3DFA48F54}" sibTransId="{2B1BB44F-C711-4968-9350-25AB26D1BAA1}"/>
    <dgm:cxn modelId="{ABC2CC6F-7D4F-4394-BB29-EC3F9ADBF6AD}" type="presOf" srcId="{F8C43B44-A57F-4766-87F0-C38CB8DB784C}" destId="{894EC2D5-E23F-4CD3-8C55-010935D18904}" srcOrd="0" destOrd="0" presId="urn:microsoft.com/office/officeart/2018/2/layout/IconCircleList"/>
    <dgm:cxn modelId="{C5F59D52-CA13-4A3F-8381-942E5F5F2A64}" type="presOf" srcId="{F5FB7C16-4682-4143-A0BD-C59389868E69}" destId="{3CEE429F-B267-4604-BCB1-ADDAE0CC71B6}" srcOrd="0" destOrd="0" presId="urn:microsoft.com/office/officeart/2018/2/layout/IconCircleList"/>
    <dgm:cxn modelId="{42C42477-3B80-4FE0-A82E-7D9063053A40}" type="presOf" srcId="{2B1BB44F-C711-4968-9350-25AB26D1BAA1}" destId="{A044A1CF-F6D3-49A3-A3E9-8F17FBC98FB2}" srcOrd="0" destOrd="0" presId="urn:microsoft.com/office/officeart/2018/2/layout/IconCircleList"/>
    <dgm:cxn modelId="{59F3CA8A-84A0-45FB-95A4-A1B245F4F750}" type="presOf" srcId="{CBB51695-B58F-45BB-BAFF-1FFDA98B2118}" destId="{4F3E4AE3-9E68-455F-B995-F8812FE5155D}" srcOrd="0" destOrd="0" presId="urn:microsoft.com/office/officeart/2018/2/layout/IconCircleList"/>
    <dgm:cxn modelId="{C4DC5299-7ECA-4B48-A18C-192E4276A5F5}" type="presOf" srcId="{23921F89-AAF7-4F64-8207-04EC3E250E99}" destId="{E71A1453-0456-4F89-9AF9-DB925BB28047}" srcOrd="0" destOrd="0" presId="urn:microsoft.com/office/officeart/2018/2/layout/IconCircleList"/>
    <dgm:cxn modelId="{0B6F1FA2-D934-4C45-A4A1-9648F054CEBC}" type="presOf" srcId="{41EE9838-769C-4A6F-B571-5D3DED3FEFBA}" destId="{0A89BF08-D933-4B01-BECE-C417DCD20322}" srcOrd="0" destOrd="0" presId="urn:microsoft.com/office/officeart/2018/2/layout/IconCircleList"/>
    <dgm:cxn modelId="{EF61E5C0-5D7C-442F-8593-26C1CE8970C6}" srcId="{CDDFDC24-7F73-4BE6-9655-F9D7AF0D40F0}" destId="{83144B35-CA13-4B24-ABFF-B26EFBDAE0CF}" srcOrd="3" destOrd="0" parTransId="{D6574251-BD26-441C-BFEC-E0653BBB1310}" sibTransId="{CBB51695-B58F-45BB-BAFF-1FFDA98B2118}"/>
    <dgm:cxn modelId="{28C516C5-0D23-4CBC-8EFB-1BCFE91548CB}" srcId="{CDDFDC24-7F73-4BE6-9655-F9D7AF0D40F0}" destId="{F5FB7C16-4682-4143-A0BD-C59389868E69}" srcOrd="4" destOrd="0" parTransId="{B26BFEF9-A8D4-4B7F-8C22-2F28441D80D9}" sibTransId="{8FF12C44-D0A8-4722-AAC9-A18337A7DB00}"/>
    <dgm:cxn modelId="{682BE1FB-D717-4421-921B-ABECB5AEE59F}" type="presOf" srcId="{2403109A-E792-47F8-9FB0-DB96AF83D55C}" destId="{7870A638-4CF5-477C-B20E-397D3DA8C865}" srcOrd="0" destOrd="0" presId="urn:microsoft.com/office/officeart/2018/2/layout/IconCircleList"/>
    <dgm:cxn modelId="{3812A273-0A9C-4C5A-A278-DB4C12DF5B8A}" type="presParOf" srcId="{A6D5A23F-A0E8-4C5E-81FF-A87B3A5D392D}" destId="{89EFF62D-690F-4EA9-A7AC-EEBDC105B2D5}" srcOrd="0" destOrd="0" presId="urn:microsoft.com/office/officeart/2018/2/layout/IconCircleList"/>
    <dgm:cxn modelId="{DE525967-C94A-4B10-8251-451597F044B8}" type="presParOf" srcId="{89EFF62D-690F-4EA9-A7AC-EEBDC105B2D5}" destId="{8A2AAB54-FA1A-49AE-A82E-377F16C044B8}" srcOrd="0" destOrd="0" presId="urn:microsoft.com/office/officeart/2018/2/layout/IconCircleList"/>
    <dgm:cxn modelId="{72F052AB-64D5-45CA-9AB7-01B9D1A486AB}" type="presParOf" srcId="{8A2AAB54-FA1A-49AE-A82E-377F16C044B8}" destId="{5AECA4D9-D1A6-4E08-83EA-6BABC0F1FED0}" srcOrd="0" destOrd="0" presId="urn:microsoft.com/office/officeart/2018/2/layout/IconCircleList"/>
    <dgm:cxn modelId="{2701EF7E-8A2C-4F11-8160-65745EE1D475}" type="presParOf" srcId="{8A2AAB54-FA1A-49AE-A82E-377F16C044B8}" destId="{D914BAB3-616E-466F-860F-8AD12BEC1D4F}" srcOrd="1" destOrd="0" presId="urn:microsoft.com/office/officeart/2018/2/layout/IconCircleList"/>
    <dgm:cxn modelId="{F453C8BF-7BC6-41BF-8FD2-19EDD106B5FE}" type="presParOf" srcId="{8A2AAB54-FA1A-49AE-A82E-377F16C044B8}" destId="{ADD02C6D-4ECF-4C8C-9256-B84D6196E21A}" srcOrd="2" destOrd="0" presId="urn:microsoft.com/office/officeart/2018/2/layout/IconCircleList"/>
    <dgm:cxn modelId="{938AC2D2-00B3-4139-B6C4-75110A871248}" type="presParOf" srcId="{8A2AAB54-FA1A-49AE-A82E-377F16C044B8}" destId="{894EC2D5-E23F-4CD3-8C55-010935D18904}" srcOrd="3" destOrd="0" presId="urn:microsoft.com/office/officeart/2018/2/layout/IconCircleList"/>
    <dgm:cxn modelId="{FFA61A93-BBB7-448A-942E-4B1BDCED3122}" type="presParOf" srcId="{89EFF62D-690F-4EA9-A7AC-EEBDC105B2D5}" destId="{7870A638-4CF5-477C-B20E-397D3DA8C865}" srcOrd="1" destOrd="0" presId="urn:microsoft.com/office/officeart/2018/2/layout/IconCircleList"/>
    <dgm:cxn modelId="{F7DE28EF-9372-4953-AC2D-34B9F44A284F}" type="presParOf" srcId="{89EFF62D-690F-4EA9-A7AC-EEBDC105B2D5}" destId="{46062FE4-5A40-4346-9B92-E2D853B0B683}" srcOrd="2" destOrd="0" presId="urn:microsoft.com/office/officeart/2018/2/layout/IconCircleList"/>
    <dgm:cxn modelId="{A3E2503C-6F70-4A81-A297-60B57742F812}" type="presParOf" srcId="{46062FE4-5A40-4346-9B92-E2D853B0B683}" destId="{C8BEF2B6-C5FC-4AE8-9C13-4DF3E10B82C3}" srcOrd="0" destOrd="0" presId="urn:microsoft.com/office/officeart/2018/2/layout/IconCircleList"/>
    <dgm:cxn modelId="{0264DA1C-8FEF-458A-BCE1-6597E7625460}" type="presParOf" srcId="{46062FE4-5A40-4346-9B92-E2D853B0B683}" destId="{FAB0CCF1-C5D0-4CCD-B552-14F97AF15DEB}" srcOrd="1" destOrd="0" presId="urn:microsoft.com/office/officeart/2018/2/layout/IconCircleList"/>
    <dgm:cxn modelId="{AE916FE6-A0F9-4EA7-86FB-7FCD81050947}" type="presParOf" srcId="{46062FE4-5A40-4346-9B92-E2D853B0B683}" destId="{A539245F-D24F-4DC5-8B0D-FB1B1276A929}" srcOrd="2" destOrd="0" presId="urn:microsoft.com/office/officeart/2018/2/layout/IconCircleList"/>
    <dgm:cxn modelId="{0DA9D965-CDE0-4DDA-8A91-9B9DD5DADE56}" type="presParOf" srcId="{46062FE4-5A40-4346-9B92-E2D853B0B683}" destId="{5EA54134-431C-4999-8798-C85B7EAEC204}" srcOrd="3" destOrd="0" presId="urn:microsoft.com/office/officeart/2018/2/layout/IconCircleList"/>
    <dgm:cxn modelId="{58F381B0-77CE-4601-9F92-873A7A728787}" type="presParOf" srcId="{89EFF62D-690F-4EA9-A7AC-EEBDC105B2D5}" destId="{A044A1CF-F6D3-49A3-A3E9-8F17FBC98FB2}" srcOrd="3" destOrd="0" presId="urn:microsoft.com/office/officeart/2018/2/layout/IconCircleList"/>
    <dgm:cxn modelId="{E55A73FE-C5A1-4448-B30C-18A49527C9D8}" type="presParOf" srcId="{89EFF62D-690F-4EA9-A7AC-EEBDC105B2D5}" destId="{8E163396-E8DE-4887-997A-515FE98F7D9F}" srcOrd="4" destOrd="0" presId="urn:microsoft.com/office/officeart/2018/2/layout/IconCircleList"/>
    <dgm:cxn modelId="{C59F119A-E111-4E1F-B0C1-A9B12208F6CB}" type="presParOf" srcId="{8E163396-E8DE-4887-997A-515FE98F7D9F}" destId="{0E6DE776-D553-40F8-B5B8-149CA4EA856F}" srcOrd="0" destOrd="0" presId="urn:microsoft.com/office/officeart/2018/2/layout/IconCircleList"/>
    <dgm:cxn modelId="{1775C012-6889-4539-AB05-5D93B6C0ED48}" type="presParOf" srcId="{8E163396-E8DE-4887-997A-515FE98F7D9F}" destId="{E530B14D-DBE3-4420-B93F-614DADC8D1B3}" srcOrd="1" destOrd="0" presId="urn:microsoft.com/office/officeart/2018/2/layout/IconCircleList"/>
    <dgm:cxn modelId="{4ADF200C-2BC8-4F03-9FAF-47E39CDFB70D}" type="presParOf" srcId="{8E163396-E8DE-4887-997A-515FE98F7D9F}" destId="{0DA9CE54-4FC3-4429-ACE2-5BCBBDA958FB}" srcOrd="2" destOrd="0" presId="urn:microsoft.com/office/officeart/2018/2/layout/IconCircleList"/>
    <dgm:cxn modelId="{4E2C598A-B873-4A57-842A-440EE353DEBC}" type="presParOf" srcId="{8E163396-E8DE-4887-997A-515FE98F7D9F}" destId="{E71A1453-0456-4F89-9AF9-DB925BB28047}" srcOrd="3" destOrd="0" presId="urn:microsoft.com/office/officeart/2018/2/layout/IconCircleList"/>
    <dgm:cxn modelId="{72495222-6784-4B38-956B-2203B6A08646}" type="presParOf" srcId="{89EFF62D-690F-4EA9-A7AC-EEBDC105B2D5}" destId="{0A89BF08-D933-4B01-BECE-C417DCD20322}" srcOrd="5" destOrd="0" presId="urn:microsoft.com/office/officeart/2018/2/layout/IconCircleList"/>
    <dgm:cxn modelId="{62E00DAD-CE5E-474E-B1E8-EBE2E58100CF}" type="presParOf" srcId="{89EFF62D-690F-4EA9-A7AC-EEBDC105B2D5}" destId="{3ED6D137-B33C-4D6D-997D-0E6A57AEF519}" srcOrd="6" destOrd="0" presId="urn:microsoft.com/office/officeart/2018/2/layout/IconCircleList"/>
    <dgm:cxn modelId="{9B526DBA-3D32-4AF1-BCBD-C40A040B6763}" type="presParOf" srcId="{3ED6D137-B33C-4D6D-997D-0E6A57AEF519}" destId="{A7DC7D06-D2C0-4370-AE4A-1B311E6D5EC6}" srcOrd="0" destOrd="0" presId="urn:microsoft.com/office/officeart/2018/2/layout/IconCircleList"/>
    <dgm:cxn modelId="{8172D486-7DEA-48A2-A373-8298824FBB42}" type="presParOf" srcId="{3ED6D137-B33C-4D6D-997D-0E6A57AEF519}" destId="{E16304E5-3983-47F1-A86E-A5A5383AE7F4}" srcOrd="1" destOrd="0" presId="urn:microsoft.com/office/officeart/2018/2/layout/IconCircleList"/>
    <dgm:cxn modelId="{D54D78A8-FB57-466D-AFBC-653AFF6132B0}" type="presParOf" srcId="{3ED6D137-B33C-4D6D-997D-0E6A57AEF519}" destId="{649F49E3-C3D9-48C7-B713-2D2B603DB7EA}" srcOrd="2" destOrd="0" presId="urn:microsoft.com/office/officeart/2018/2/layout/IconCircleList"/>
    <dgm:cxn modelId="{FC142C50-DF6C-453D-92FB-D6CD6443A4C0}" type="presParOf" srcId="{3ED6D137-B33C-4D6D-997D-0E6A57AEF519}" destId="{CAEA2B37-A52A-401E-8245-3BBE7A555C15}" srcOrd="3" destOrd="0" presId="urn:microsoft.com/office/officeart/2018/2/layout/IconCircleList"/>
    <dgm:cxn modelId="{DF8A0EFF-D893-4A08-8EFA-C27B3B9DDE76}" type="presParOf" srcId="{89EFF62D-690F-4EA9-A7AC-EEBDC105B2D5}" destId="{4F3E4AE3-9E68-455F-B995-F8812FE5155D}" srcOrd="7" destOrd="0" presId="urn:microsoft.com/office/officeart/2018/2/layout/IconCircleList"/>
    <dgm:cxn modelId="{8AD540E2-20B1-4CFF-ACB9-723F7BBEFAE1}" type="presParOf" srcId="{89EFF62D-690F-4EA9-A7AC-EEBDC105B2D5}" destId="{EA2C01CF-61CC-4642-B209-4EDAD6D039CD}" srcOrd="8" destOrd="0" presId="urn:microsoft.com/office/officeart/2018/2/layout/IconCircleList"/>
    <dgm:cxn modelId="{50D98C98-1FDF-4257-8171-DCCFEAF3ABA9}" type="presParOf" srcId="{EA2C01CF-61CC-4642-B209-4EDAD6D039CD}" destId="{32666872-A70A-4085-A8BD-82DF9AFCE5A6}" srcOrd="0" destOrd="0" presId="urn:microsoft.com/office/officeart/2018/2/layout/IconCircleList"/>
    <dgm:cxn modelId="{ED4AD799-D2B5-4900-A5AF-9A6114C82AB4}" type="presParOf" srcId="{EA2C01CF-61CC-4642-B209-4EDAD6D039CD}" destId="{C6F66FD8-B066-46B6-AC95-FD581B9CF7A3}" srcOrd="1" destOrd="0" presId="urn:microsoft.com/office/officeart/2018/2/layout/IconCircleList"/>
    <dgm:cxn modelId="{FD407E00-081C-40C6-BD84-76882A52D50A}" type="presParOf" srcId="{EA2C01CF-61CC-4642-B209-4EDAD6D039CD}" destId="{183DE718-8322-4948-908F-0D83347891D9}" srcOrd="2" destOrd="0" presId="urn:microsoft.com/office/officeart/2018/2/layout/IconCircleList"/>
    <dgm:cxn modelId="{29F18A2E-1907-4A4E-88C9-2282EEDB936C}" type="presParOf" srcId="{EA2C01CF-61CC-4642-B209-4EDAD6D039CD}" destId="{3CEE429F-B267-4604-BCB1-ADDAE0CC71B6}"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CA4D9-D1A6-4E08-83EA-6BABC0F1FED0}">
      <dsp:nvSpPr>
        <dsp:cNvPr id="0" name=""/>
        <dsp:cNvSpPr/>
      </dsp:nvSpPr>
      <dsp:spPr>
        <a:xfrm>
          <a:off x="107353" y="557278"/>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D914BAB3-616E-466F-860F-8AD12BEC1D4F}">
      <dsp:nvSpPr>
        <dsp:cNvPr id="0" name=""/>
        <dsp:cNvSpPr/>
      </dsp:nvSpPr>
      <dsp:spPr>
        <a:xfrm>
          <a:off x="297151" y="747076"/>
          <a:ext cx="524203" cy="524203"/>
        </a:xfrm>
        <a:prstGeom prst="rect">
          <a:avLst/>
        </a:prstGeom>
        <a:blipFill>
          <a:blip xmlns:r="http://schemas.openxmlformats.org/officeDocument/2006/relationships" r:embed="rId1" cstate="print">
            <a:biLevel thresh="7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4EC2D5-E23F-4CD3-8C55-010935D18904}">
      <dsp:nvSpPr>
        <dsp:cNvPr id="0" name=""/>
        <dsp:cNvSpPr/>
      </dsp:nvSpPr>
      <dsp:spPr>
        <a:xfrm>
          <a:off x="1230293" y="11406"/>
          <a:ext cx="2079446" cy="1995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Strong evidence to support need to act, but ‘implementation gap’</a:t>
          </a:r>
        </a:p>
      </dsp:txBody>
      <dsp:txXfrm>
        <a:off x="1230293" y="11406"/>
        <a:ext cx="2079446" cy="1995543"/>
      </dsp:txXfrm>
    </dsp:sp>
    <dsp:sp modelId="{C8BEF2B6-C5FC-4AE8-9C13-4DF3E10B82C3}">
      <dsp:nvSpPr>
        <dsp:cNvPr id="0" name=""/>
        <dsp:cNvSpPr/>
      </dsp:nvSpPr>
      <dsp:spPr>
        <a:xfrm>
          <a:off x="3680942" y="557278"/>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FAB0CCF1-C5D0-4CCD-B552-14F97AF15DEB}">
      <dsp:nvSpPr>
        <dsp:cNvPr id="0" name=""/>
        <dsp:cNvSpPr/>
      </dsp:nvSpPr>
      <dsp:spPr>
        <a:xfrm>
          <a:off x="3870740" y="747076"/>
          <a:ext cx="524203" cy="524203"/>
        </a:xfrm>
        <a:prstGeom prst="rect">
          <a:avLst/>
        </a:prstGeom>
        <a:blipFill>
          <a:blip xmlns:r="http://schemas.openxmlformats.org/officeDocument/2006/relationships" r:embed="rId3" cstate="print">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54134-431C-4999-8798-C85B7EAEC204}">
      <dsp:nvSpPr>
        <dsp:cNvPr id="0" name=""/>
        <dsp:cNvSpPr/>
      </dsp:nvSpPr>
      <dsp:spPr>
        <a:xfrm>
          <a:off x="4778413" y="267493"/>
          <a:ext cx="2130383" cy="14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t>Policy priority and commitment to </a:t>
          </a:r>
          <a:r>
            <a:rPr lang="en-US" sz="1600" b="0" i="1" kern="1200" dirty="0"/>
            <a:t>Equally Well</a:t>
          </a:r>
        </a:p>
      </dsp:txBody>
      <dsp:txXfrm>
        <a:off x="4778413" y="267493"/>
        <a:ext cx="2130383" cy="1483369"/>
      </dsp:txXfrm>
    </dsp:sp>
    <dsp:sp modelId="{0E6DE776-D553-40F8-B5B8-149CA4EA856F}">
      <dsp:nvSpPr>
        <dsp:cNvPr id="0" name=""/>
        <dsp:cNvSpPr/>
      </dsp:nvSpPr>
      <dsp:spPr>
        <a:xfrm>
          <a:off x="107353" y="2992423"/>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E530B14D-DBE3-4420-B93F-614DADC8D1B3}">
      <dsp:nvSpPr>
        <dsp:cNvPr id="0" name=""/>
        <dsp:cNvSpPr/>
      </dsp:nvSpPr>
      <dsp:spPr>
        <a:xfrm>
          <a:off x="297151" y="3182221"/>
          <a:ext cx="524203" cy="524203"/>
        </a:xfrm>
        <a:prstGeom prst="rect">
          <a:avLst/>
        </a:prstGeom>
        <a:blipFill rotWithShape="1">
          <a:blip xmlns:r="http://schemas.openxmlformats.org/officeDocument/2006/relationships" r:embed="rId5"/>
          <a:stretch>
            <a:fillRect/>
          </a:stretch>
        </a:blipFill>
        <a:ln w="12700" cap="flat" cmpd="sng" algn="ctr">
          <a:solidFill>
            <a:schemeClr val="accent6">
              <a:alpha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1A1453-0456-4F89-9AF9-DB925BB28047}">
      <dsp:nvSpPr>
        <dsp:cNvPr id="0" name=""/>
        <dsp:cNvSpPr/>
      </dsp:nvSpPr>
      <dsp:spPr>
        <a:xfrm>
          <a:off x="1204824" y="2992423"/>
          <a:ext cx="2130383" cy="90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Building on approach for previous statewide practice improvement project</a:t>
          </a:r>
        </a:p>
      </dsp:txBody>
      <dsp:txXfrm>
        <a:off x="1204824" y="2992423"/>
        <a:ext cx="2130383" cy="903799"/>
      </dsp:txXfrm>
    </dsp:sp>
    <dsp:sp modelId="{A7DC7D06-D2C0-4370-AE4A-1B311E6D5EC6}">
      <dsp:nvSpPr>
        <dsp:cNvPr id="0" name=""/>
        <dsp:cNvSpPr/>
      </dsp:nvSpPr>
      <dsp:spPr>
        <a:xfrm>
          <a:off x="3706411" y="2992423"/>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E16304E5-3983-47F1-A86E-A5A5383AE7F4}">
      <dsp:nvSpPr>
        <dsp:cNvPr id="0" name=""/>
        <dsp:cNvSpPr/>
      </dsp:nvSpPr>
      <dsp:spPr>
        <a:xfrm>
          <a:off x="3896209" y="3182221"/>
          <a:ext cx="524203" cy="524203"/>
        </a:xfrm>
        <a:prstGeom prst="rect">
          <a:avLst/>
        </a:prstGeom>
        <a:blipFill>
          <a:blip xmlns:r="http://schemas.openxmlformats.org/officeDocument/2006/relationships" r:embed="rId6" cstate="print">
            <a:biLevel thresh="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A2B37-A52A-401E-8245-3BBE7A555C15}">
      <dsp:nvSpPr>
        <dsp:cNvPr id="0" name=""/>
        <dsp:cNvSpPr/>
      </dsp:nvSpPr>
      <dsp:spPr>
        <a:xfrm>
          <a:off x="4803882" y="2992423"/>
          <a:ext cx="2130383" cy="90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Supported by statewide OPMH clinical benchmarking</a:t>
          </a:r>
        </a:p>
      </dsp:txBody>
      <dsp:txXfrm>
        <a:off x="4803882" y="2992423"/>
        <a:ext cx="2130383" cy="903799"/>
      </dsp:txXfrm>
    </dsp:sp>
    <dsp:sp modelId="{32666872-A70A-4085-A8BD-82DF9AFCE5A6}">
      <dsp:nvSpPr>
        <dsp:cNvPr id="0" name=""/>
        <dsp:cNvSpPr/>
      </dsp:nvSpPr>
      <dsp:spPr>
        <a:xfrm>
          <a:off x="2343280" y="4850017"/>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C6F66FD8-B066-46B6-AC95-FD581B9CF7A3}">
      <dsp:nvSpPr>
        <dsp:cNvPr id="0" name=""/>
        <dsp:cNvSpPr/>
      </dsp:nvSpPr>
      <dsp:spPr>
        <a:xfrm>
          <a:off x="2528204" y="5028383"/>
          <a:ext cx="524203" cy="524203"/>
        </a:xfrm>
        <a:prstGeom prst="rect">
          <a:avLst/>
        </a:prstGeom>
        <a:blipFill>
          <a:blip xmlns:r="http://schemas.openxmlformats.org/officeDocument/2006/relationships" r:embed="rId8" cstate="print">
            <a:biLevel thresh="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E429F-B267-4604-BCB1-ADDAE0CC71B6}">
      <dsp:nvSpPr>
        <dsp:cNvPr id="0" name=""/>
        <dsp:cNvSpPr/>
      </dsp:nvSpPr>
      <dsp:spPr>
        <a:xfrm>
          <a:off x="3536785" y="4850017"/>
          <a:ext cx="2130383" cy="90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Strong support from local OPMH service leaders across NSW</a:t>
          </a:r>
        </a:p>
      </dsp:txBody>
      <dsp:txXfrm>
        <a:off x="3536785" y="4850017"/>
        <a:ext cx="2130383" cy="90379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54B9022-B3DC-4EAE-8AD5-71EC8BD8744A}" type="datetimeFigureOut">
              <a:rPr lang="en-AU" smtClean="0"/>
              <a:pPr/>
              <a:t>17/05/2022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3ACC9E35-E9F3-4F69-AAEB-DBBAC33C112E}" type="slidenum">
              <a:rPr lang="en-AU" smtClean="0"/>
              <a:pPr/>
              <a:t>‹#›</a:t>
            </a:fld>
            <a:endParaRPr lang="en-AU" dirty="0"/>
          </a:p>
        </p:txBody>
      </p:sp>
    </p:spTree>
    <p:extLst>
      <p:ext uri="{BB962C8B-B14F-4D97-AF65-F5344CB8AC3E}">
        <p14:creationId xmlns:p14="http://schemas.microsoft.com/office/powerpoint/2010/main" val="160902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NZ" dirty="0"/>
              <a:t>Add your name and introduce yourself</a:t>
            </a:r>
          </a:p>
          <a:p>
            <a:r>
              <a:rPr lang="en-NZ" dirty="0"/>
              <a:t>Also let people know about following us on social media – all handles on last slide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E2841-FFFD-4A59-BE8D-6DD6D3A261CD}" type="slidenum">
              <a:rPr kumimoji="0" lang="en-NZ"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NZ" sz="1200" b="0" i="0" u="none" strike="noStrike" kern="1200" cap="none" spc="0" normalizeH="0" baseline="0" noProof="0" dirty="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2449277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these as speaking</a:t>
            </a:r>
            <a:r>
              <a:rPr lang="en-AU" baseline="0" dirty="0"/>
              <a:t> points</a:t>
            </a:r>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10</a:t>
            </a:fld>
            <a:endParaRPr lang="en-AU" dirty="0"/>
          </a:p>
        </p:txBody>
      </p:sp>
    </p:spTree>
    <p:extLst>
      <p:ext uri="{BB962C8B-B14F-4D97-AF65-F5344CB8AC3E}">
        <p14:creationId xmlns:p14="http://schemas.microsoft.com/office/powerpoint/2010/main" val="312850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Communicating progress and celebrating successes</a:t>
            </a:r>
          </a:p>
          <a:p>
            <a:pPr marL="171450" indent="-171450">
              <a:buFont typeface="Arial" panose="020B0604020202020204" pitchFamily="34" charset="0"/>
              <a:buChar char="•"/>
            </a:pPr>
            <a:r>
              <a:rPr lang="en-AU" dirty="0"/>
              <a:t>Having the project being ‘start where you can’ allows it to be adaptive if there is a crisis</a:t>
            </a:r>
          </a:p>
          <a:p>
            <a:pPr marL="171450" indent="-171450">
              <a:buFont typeface="Arial" panose="020B0604020202020204" pitchFamily="34" charset="0"/>
              <a:buChar char="•"/>
            </a:pPr>
            <a:r>
              <a:rPr lang="en-AU" dirty="0"/>
              <a:t>You can bring about quality improvement during a pandemic</a:t>
            </a:r>
          </a:p>
          <a:p>
            <a:pPr marL="171450" indent="-171450">
              <a:buFont typeface="Arial" panose="020B0604020202020204" pitchFamily="34" charset="0"/>
              <a:buChar char="•"/>
            </a:pPr>
            <a:r>
              <a:rPr lang="en-AU" dirty="0"/>
              <a:t>Team building approach across sectors requires commitment</a:t>
            </a:r>
          </a:p>
          <a:p>
            <a:pPr marL="171450" indent="-171450">
              <a:buFont typeface="Arial" panose="020B0604020202020204" pitchFamily="34" charset="0"/>
              <a:buChar char="•"/>
            </a:pPr>
            <a:r>
              <a:rPr lang="en-AU" dirty="0"/>
              <a:t>More complexity results in better work but needs persistence, time and support</a:t>
            </a:r>
          </a:p>
          <a:p>
            <a:pPr marL="171450" indent="-171450">
              <a:buFont typeface="Arial" panose="020B0604020202020204" pitchFamily="34" charset="0"/>
              <a:buChar char="•"/>
            </a:pP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11</a:t>
            </a:fld>
            <a:endParaRPr lang="en-AU" dirty="0"/>
          </a:p>
        </p:txBody>
      </p:sp>
    </p:spTree>
    <p:extLst>
      <p:ext uri="{BB962C8B-B14F-4D97-AF65-F5344CB8AC3E}">
        <p14:creationId xmlns:p14="http://schemas.microsoft.com/office/powerpoint/2010/main" val="413884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Creating</a:t>
            </a:r>
            <a:r>
              <a:rPr lang="en-AU" baseline="0" dirty="0"/>
              <a:t> the right environment and processes to support </a:t>
            </a:r>
            <a:r>
              <a:rPr lang="en-AU" baseline="0" dirty="0" err="1"/>
              <a:t>statewide</a:t>
            </a:r>
            <a:r>
              <a:rPr lang="en-AU" baseline="0" dirty="0"/>
              <a:t> practice improvement - e</a:t>
            </a:r>
            <a:r>
              <a:rPr lang="en-AU" dirty="0"/>
              <a:t>stablished mechanisms encouraging </a:t>
            </a:r>
            <a:r>
              <a:rPr lang="en-AU" dirty="0" err="1"/>
              <a:t>statewide</a:t>
            </a:r>
            <a:r>
              <a:rPr lang="en-AU" dirty="0"/>
              <a:t> cooperation between OPMH clinicians, service managers,</a:t>
            </a:r>
            <a:r>
              <a:rPr lang="en-AU" baseline="0" dirty="0"/>
              <a:t> </a:t>
            </a:r>
            <a:r>
              <a:rPr lang="en-AU" dirty="0"/>
              <a:t>policy makers</a:t>
            </a:r>
            <a:r>
              <a:rPr lang="en-AU" baseline="0" dirty="0"/>
              <a:t> and key stakeholders/partners </a:t>
            </a:r>
            <a:r>
              <a:rPr lang="en-AU" dirty="0"/>
              <a:t>have been significant facilitators of engagement in practice change</a:t>
            </a:r>
            <a:r>
              <a:rPr lang="en-AU" baseline="0" dirty="0"/>
              <a:t> (as per OPMH recovery project).</a:t>
            </a:r>
            <a:endParaRPr lang="en-AU" dirty="0"/>
          </a:p>
          <a:p>
            <a:pPr marL="171450" indent="-171450">
              <a:buFont typeface="Arial" panose="020B0604020202020204" pitchFamily="34" charset="0"/>
              <a:buChar char="•"/>
            </a:pPr>
            <a:r>
              <a:rPr lang="en-AU" dirty="0"/>
              <a:t>Leadership</a:t>
            </a:r>
            <a:r>
              <a:rPr lang="en-AU" baseline="0" dirty="0"/>
              <a:t> is partly about communicating an aim and vision, and engaging people in working together to achieve that aim and vision. Leadership has can’t achieve anything without collaboration. This project confirms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Policy commitment was important in establishing initial support for the project, and in maintaining support amidst many challenges to progressing the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A distributive leadership approach, involving both state-level and local level/service partner leadership, has kept the project on track (as per OPMH recovery project) in the context of a complex adaptive system of health and mental health care.</a:t>
            </a:r>
          </a:p>
          <a:p>
            <a:pPr marL="171450" indent="-171450">
              <a:buFont typeface="Arial" panose="020B0604020202020204" pitchFamily="34" charset="0"/>
              <a:buChar char="•"/>
            </a:pPr>
            <a:r>
              <a:rPr lang="en-AU" baseline="0" dirty="0"/>
              <a:t>This project is ambitious in the number of leaders it has involved and the extent/scope of collaboration (</a:t>
            </a:r>
            <a:r>
              <a:rPr lang="en-AU" baseline="0" dirty="0" err="1"/>
              <a:t>statewide</a:t>
            </a:r>
            <a:r>
              <a:rPr lang="en-AU" baseline="0" dirty="0"/>
              <a:t>, LHD and CMO, research partners </a:t>
            </a:r>
            <a:r>
              <a:rPr lang="en-AU" baseline="0" dirty="0" err="1"/>
              <a:t>etc</a:t>
            </a:r>
            <a:r>
              <a:rPr lang="en-AU" baseline="0" dirty="0"/>
              <a:t>), and the pandemic has added further complexity. Persistence and adaptability have been essential.</a:t>
            </a:r>
          </a:p>
          <a:p>
            <a:pPr marL="171450" indent="-171450">
              <a:buFont typeface="Arial" panose="020B0604020202020204" pitchFamily="34" charset="0"/>
              <a:buChar char="•"/>
            </a:pPr>
            <a:r>
              <a:rPr lang="en-AU" baseline="0" dirty="0"/>
              <a:t>The ‘start where you can’ approach meant that local projects were more adaptable to change as the pandemic altered the personnel, workforce and resources to progress the project changed in the context of the pandemic. With staffing changes and limitations and project delays, some projects have had to ‘restart where they could’ at various points in time.</a:t>
            </a:r>
          </a:p>
          <a:p>
            <a:pPr marL="171450" indent="-171450">
              <a:buFont typeface="Arial" panose="020B0604020202020204" pitchFamily="34" charset="0"/>
              <a:buChar char="•"/>
            </a:pPr>
            <a:r>
              <a:rPr lang="en-AU" baseline="0" dirty="0"/>
              <a:t>Leveraging the leadership, investment and collaborative design of one project (NEAMI physical health prompt) to offer LHDs with limited local capacity the opportunity to participate in a multi-site trial has helped maintain </a:t>
            </a:r>
            <a:r>
              <a:rPr lang="en-AU" baseline="0" dirty="0" err="1"/>
              <a:t>statewide</a:t>
            </a:r>
            <a:r>
              <a:rPr lang="en-AU" baseline="0" dirty="0"/>
              <a:t> participation.</a:t>
            </a:r>
          </a:p>
          <a:p>
            <a:pPr marL="171450" indent="-171450">
              <a:buFont typeface="Arial" panose="020B0604020202020204" pitchFamily="34" charset="0"/>
              <a:buChar char="•"/>
            </a:pPr>
            <a:r>
              <a:rPr lang="en-AU" baseline="0" dirty="0"/>
              <a:t>Adding the research partnership and collaboration to the project approach (building further on the OPMH recovery project and noting the need to address the gap in the implementation literature) added to the complexity of the project, but should/will ultimately lead to greater publication. This may in turn build further implementation and action.</a:t>
            </a:r>
          </a:p>
        </p:txBody>
      </p:sp>
      <p:sp>
        <p:nvSpPr>
          <p:cNvPr id="4" name="Slide Number Placeholder 3"/>
          <p:cNvSpPr>
            <a:spLocks noGrp="1"/>
          </p:cNvSpPr>
          <p:nvPr>
            <p:ph type="sldNum" sz="quarter" idx="5"/>
          </p:nvPr>
        </p:nvSpPr>
        <p:spPr/>
        <p:txBody>
          <a:bodyPr/>
          <a:lstStyle/>
          <a:p>
            <a:fld id="{3ACC9E35-E9F3-4F69-AAEB-DBBAC33C112E}" type="slidenum">
              <a:rPr lang="en-AU" smtClean="0"/>
              <a:pPr/>
              <a:t>12</a:t>
            </a:fld>
            <a:endParaRPr lang="en-AU" dirty="0"/>
          </a:p>
        </p:txBody>
      </p:sp>
    </p:spTree>
    <p:extLst>
      <p:ext uri="{BB962C8B-B14F-4D97-AF65-F5344CB8AC3E}">
        <p14:creationId xmlns:p14="http://schemas.microsoft.com/office/powerpoint/2010/main" val="2025558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Rod’s points</a:t>
            </a:r>
          </a:p>
        </p:txBody>
      </p:sp>
      <p:sp>
        <p:nvSpPr>
          <p:cNvPr id="4" name="Slide Number Placeholder 3"/>
          <p:cNvSpPr>
            <a:spLocks noGrp="1"/>
          </p:cNvSpPr>
          <p:nvPr>
            <p:ph type="sldNum" sz="quarter" idx="5"/>
          </p:nvPr>
        </p:nvSpPr>
        <p:spPr/>
        <p:txBody>
          <a:bodyPr/>
          <a:lstStyle/>
          <a:p>
            <a:fld id="{3ACC9E35-E9F3-4F69-AAEB-DBBAC33C112E}" type="slidenum">
              <a:rPr lang="en-AU" smtClean="0"/>
              <a:pPr/>
              <a:t>13</a:t>
            </a:fld>
            <a:endParaRPr lang="en-AU" dirty="0"/>
          </a:p>
        </p:txBody>
      </p:sp>
    </p:spTree>
    <p:extLst>
      <p:ext uri="{BB962C8B-B14F-4D97-AF65-F5344CB8AC3E}">
        <p14:creationId xmlns:p14="http://schemas.microsoft.com/office/powerpoint/2010/main" val="1050697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Marcelle’s points</a:t>
            </a:r>
          </a:p>
        </p:txBody>
      </p:sp>
      <p:sp>
        <p:nvSpPr>
          <p:cNvPr id="4" name="Slide Number Placeholder 3"/>
          <p:cNvSpPr>
            <a:spLocks noGrp="1"/>
          </p:cNvSpPr>
          <p:nvPr>
            <p:ph type="sldNum" sz="quarter" idx="5"/>
          </p:nvPr>
        </p:nvSpPr>
        <p:spPr/>
        <p:txBody>
          <a:bodyPr/>
          <a:lstStyle/>
          <a:p>
            <a:fld id="{3ACC9E35-E9F3-4F69-AAEB-DBBAC33C112E}" type="slidenum">
              <a:rPr lang="en-AU" smtClean="0"/>
              <a:pPr/>
              <a:t>14</a:t>
            </a:fld>
            <a:endParaRPr lang="en-AU" dirty="0"/>
          </a:p>
        </p:txBody>
      </p:sp>
    </p:spTree>
    <p:extLst>
      <p:ext uri="{BB962C8B-B14F-4D97-AF65-F5344CB8AC3E}">
        <p14:creationId xmlns:p14="http://schemas.microsoft.com/office/powerpoint/2010/main" val="217348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Michelle/Gabe’s points</a:t>
            </a:r>
          </a:p>
        </p:txBody>
      </p:sp>
      <p:sp>
        <p:nvSpPr>
          <p:cNvPr id="4" name="Slide Number Placeholder 3"/>
          <p:cNvSpPr>
            <a:spLocks noGrp="1"/>
          </p:cNvSpPr>
          <p:nvPr>
            <p:ph type="sldNum" sz="quarter" idx="5"/>
          </p:nvPr>
        </p:nvSpPr>
        <p:spPr/>
        <p:txBody>
          <a:bodyPr/>
          <a:lstStyle/>
          <a:p>
            <a:fld id="{3ACC9E35-E9F3-4F69-AAEB-DBBAC33C112E}" type="slidenum">
              <a:rPr lang="en-AU" smtClean="0"/>
              <a:pPr/>
              <a:t>15</a:t>
            </a:fld>
            <a:endParaRPr lang="en-AU" dirty="0"/>
          </a:p>
        </p:txBody>
      </p:sp>
    </p:spTree>
    <p:extLst>
      <p:ext uri="{BB962C8B-B14F-4D97-AF65-F5344CB8AC3E}">
        <p14:creationId xmlns:p14="http://schemas.microsoft.com/office/powerpoint/2010/main" val="2665267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aseline="0" dirty="0"/>
              <a:t>At the beginning of this project, and in our 2019 Equally Well symposium presentation, we highlighted a number of areas for potential focus, based on the evidence, our policy and benchmarking work, and our consultation advice:</a:t>
            </a:r>
          </a:p>
          <a:p>
            <a:pPr lvl="1">
              <a:spcAft>
                <a:spcPts val="600"/>
              </a:spcAft>
              <a:buFont typeface="Wingdings" panose="05000000000000000000" pitchFamily="2" charset="2"/>
              <a:buChar char="Ø"/>
            </a:pPr>
            <a:r>
              <a:rPr kumimoji="1" lang="en-US" sz="2000" dirty="0">
                <a:latin typeface="Arial" charset="0"/>
              </a:rPr>
              <a:t>Improving assessment and treatment in known physical health risk areas (</a:t>
            </a:r>
            <a:r>
              <a:rPr kumimoji="1" lang="en-US" sz="2000" dirty="0" err="1">
                <a:latin typeface="Arial" charset="0"/>
              </a:rPr>
              <a:t>eg</a:t>
            </a:r>
            <a:r>
              <a:rPr kumimoji="1" lang="en-US" sz="2000" dirty="0">
                <a:latin typeface="Arial" charset="0"/>
              </a:rPr>
              <a:t> cardiovascular conditions, obesity, diabetes)</a:t>
            </a:r>
          </a:p>
          <a:p>
            <a:pPr lvl="1">
              <a:spcAft>
                <a:spcPts val="600"/>
              </a:spcAft>
              <a:buFont typeface="Wingdings" panose="05000000000000000000" pitchFamily="2" charset="2"/>
              <a:buChar char="Ø"/>
            </a:pPr>
            <a:r>
              <a:rPr kumimoji="1" lang="en-US" sz="2000" dirty="0">
                <a:latin typeface="Arial" charset="0"/>
              </a:rPr>
              <a:t>Looking within OPMH services at attitudes to physical health care and collaborative care, staff skills and staffing profiles, collaboration (esp. with GPs), advice to consumers on physical health issues</a:t>
            </a:r>
          </a:p>
          <a:p>
            <a:pPr lvl="1">
              <a:spcAft>
                <a:spcPts val="600"/>
              </a:spcAft>
              <a:buFont typeface="Wingdings" panose="05000000000000000000" pitchFamily="2" charset="2"/>
              <a:buChar char="Ø"/>
            </a:pPr>
            <a:r>
              <a:rPr kumimoji="1" lang="en-US" sz="2000" dirty="0">
                <a:latin typeface="Arial" charset="0"/>
              </a:rPr>
              <a:t>Empowering older people with mental illness around their physical health</a:t>
            </a:r>
          </a:p>
          <a:p>
            <a:pPr marL="171450" indent="-171450">
              <a:buFont typeface="Arial" panose="020B0604020202020204" pitchFamily="34" charset="0"/>
              <a:buChar char="•"/>
            </a:pPr>
            <a:r>
              <a:rPr lang="en-AU" dirty="0"/>
              <a:t>Across</a:t>
            </a:r>
            <a:r>
              <a:rPr lang="en-AU" baseline="0" dirty="0"/>
              <a:t> the projects that have been/are being progressed under the </a:t>
            </a:r>
            <a:r>
              <a:rPr lang="en-AU" baseline="0" dirty="0" err="1"/>
              <a:t>statewide</a:t>
            </a:r>
            <a:r>
              <a:rPr lang="en-AU" baseline="0" dirty="0"/>
              <a:t> practice improvement project, you will see that all of these areas have been taken up. Some of these will be presented at this symposium (</a:t>
            </a:r>
            <a:r>
              <a:rPr lang="en-AU" baseline="0" dirty="0" err="1"/>
              <a:t>eg</a:t>
            </a:r>
            <a:r>
              <a:rPr lang="en-AU" baseline="0" dirty="0"/>
              <a:t> NSLHD, CCLHD, NEAMI)</a:t>
            </a:r>
          </a:p>
          <a:p>
            <a:pPr marL="171450" indent="-171450">
              <a:buFont typeface="Arial" panose="020B0604020202020204" pitchFamily="34" charset="0"/>
              <a:buChar char="•"/>
            </a:pPr>
            <a:r>
              <a:rPr lang="en-AU" sz="1200" dirty="0"/>
              <a:t>Local/collaborative projects cover a range of areas including screening and assessment, exercise/physical activity, and empowering older people around their physical health through physical health prompts </a:t>
            </a:r>
          </a:p>
          <a:p>
            <a:pPr marL="171450" indent="-171450">
              <a:buFont typeface="Arial" panose="020B0604020202020204" pitchFamily="34" charset="0"/>
              <a:buChar char="•"/>
            </a:pPr>
            <a:r>
              <a:rPr lang="en-AU" sz="1200" dirty="0"/>
              <a:t>Next steps are to support all projects to complete their projects and publish their project outcomes (local project leads/teams, NSW Health, research partners)</a:t>
            </a:r>
          </a:p>
          <a:p>
            <a:pPr marL="171450" indent="-171450">
              <a:buFont typeface="Arial" panose="020B0604020202020204" pitchFamily="34" charset="0"/>
              <a:buChar char="•"/>
            </a:pPr>
            <a:r>
              <a:rPr lang="en-AU" sz="1200" dirty="0"/>
              <a:t>A </a:t>
            </a:r>
            <a:r>
              <a:rPr lang="en-AU" sz="1200" dirty="0" err="1"/>
              <a:t>statewide</a:t>
            </a:r>
            <a:r>
              <a:rPr lang="en-AU" sz="1200" dirty="0"/>
              <a:t> project report will be prepared to share the project approach and outcomes (NSW Health)</a:t>
            </a:r>
          </a:p>
          <a:p>
            <a:pPr marL="171450" indent="-171450">
              <a:buFont typeface="Arial" panose="020B0604020202020204" pitchFamily="34" charset="0"/>
              <a:buChar char="•"/>
            </a:pPr>
            <a:r>
              <a:rPr lang="en-AU" sz="1200" dirty="0"/>
              <a:t>An evaluation of the </a:t>
            </a:r>
            <a:r>
              <a:rPr lang="en-AU" sz="1200" dirty="0" err="1"/>
              <a:t>statewide</a:t>
            </a:r>
            <a:r>
              <a:rPr lang="en-AU" sz="1200" dirty="0"/>
              <a:t> project is also planned for publication (CSU)</a:t>
            </a:r>
          </a:p>
          <a:p>
            <a:pPr marL="171450" indent="-171450">
              <a:buFont typeface="Arial" panose="020B0604020202020204" pitchFamily="34" charset="0"/>
              <a:buChar char="•"/>
            </a:pPr>
            <a:r>
              <a:rPr lang="en-AU" sz="1200" dirty="0"/>
              <a:t>A showcase event and communication strategy are also planned</a:t>
            </a:r>
          </a:p>
          <a:p>
            <a:pPr marL="171450" indent="-171450">
              <a:buFont typeface="Arial" panose="020B0604020202020204" pitchFamily="34" charset="0"/>
              <a:buChar char="•"/>
            </a:pPr>
            <a:r>
              <a:rPr lang="en-AU" sz="1200" dirty="0"/>
              <a:t>Ultimately, the focus will be on scaling up/promoting successful strategies and sustaining effort</a:t>
            </a:r>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256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275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 we have presented</a:t>
            </a:r>
            <a:r>
              <a:rPr lang="en-US" baseline="0" dirty="0"/>
              <a:t> on this project at various stages in this journey:</a:t>
            </a:r>
          </a:p>
          <a:p>
            <a:pPr marL="171450" indent="-171450">
              <a:buFont typeface="Arial" panose="020B0604020202020204" pitchFamily="34" charset="0"/>
              <a:buChar char="•"/>
            </a:pPr>
            <a:r>
              <a:rPr lang="en-US" baseline="0" dirty="0"/>
              <a:t>2019 Equally Well Symposium in Melbourne, as we were embarking on the project, with a </a:t>
            </a:r>
            <a:r>
              <a:rPr lang="en-US" i="1" baseline="0" dirty="0"/>
              <a:t>focus on project context and design</a:t>
            </a:r>
          </a:p>
          <a:p>
            <a:pPr marL="171450" indent="-171450">
              <a:buFont typeface="Arial" panose="020B0604020202020204" pitchFamily="34" charset="0"/>
              <a:buChar char="•"/>
            </a:pPr>
            <a:r>
              <a:rPr lang="en-US" baseline="0" dirty="0"/>
              <a:t>2020 Equally Well webinar series, reflecting on the project approach of </a:t>
            </a:r>
            <a:r>
              <a:rPr lang="en-US" i="1" baseline="0" dirty="0"/>
              <a:t>‘building on what we know and what we have’</a:t>
            </a:r>
          </a:p>
          <a:p>
            <a:pPr marL="0" indent="0">
              <a:buFont typeface="Arial" panose="020B0604020202020204" pitchFamily="34" charset="0"/>
              <a:buNone/>
            </a:pPr>
            <a:endParaRPr lang="en-US" i="1" baseline="0" dirty="0"/>
          </a:p>
          <a:p>
            <a:pPr marL="171450" indent="-171450">
              <a:buFont typeface="Arial" panose="020B0604020202020204" pitchFamily="34" charset="0"/>
              <a:buChar char="•"/>
            </a:pPr>
            <a:r>
              <a:rPr lang="en-AU" i="0" dirty="0"/>
              <a:t>In</a:t>
            </a:r>
            <a:r>
              <a:rPr lang="en-AU" i="0" baseline="0" dirty="0"/>
              <a:t> t</a:t>
            </a:r>
            <a:r>
              <a:rPr lang="en-AU" i="0" dirty="0"/>
              <a:t>his presentation</a:t>
            </a:r>
            <a:r>
              <a:rPr lang="en-AU" i="0" baseline="0" dirty="0"/>
              <a:t> we will focus on the themes of </a:t>
            </a:r>
            <a:r>
              <a:rPr lang="en-AU" i="1" baseline="0" dirty="0"/>
              <a:t>leadership and collaboration</a:t>
            </a:r>
            <a:r>
              <a:rPr lang="en-AU" i="0" baseline="0" dirty="0"/>
              <a:t>, reflecting on:</a:t>
            </a:r>
          </a:p>
          <a:p>
            <a:pPr marL="171450" indent="-171450">
              <a:buFont typeface="Arial" panose="020B0604020202020204" pitchFamily="34" charset="0"/>
              <a:buChar char="•"/>
            </a:pPr>
            <a:r>
              <a:rPr lang="en-AU" i="0" baseline="0" dirty="0"/>
              <a:t>project design/approach</a:t>
            </a:r>
          </a:p>
          <a:p>
            <a:pPr marL="171450" indent="-171450">
              <a:buFont typeface="Arial" panose="020B0604020202020204" pitchFamily="34" charset="0"/>
              <a:buChar char="•"/>
            </a:pPr>
            <a:r>
              <a:rPr lang="en-AU" i="0" baseline="0" dirty="0"/>
              <a:t>project implementation </a:t>
            </a:r>
          </a:p>
          <a:p>
            <a:pPr marL="171450" indent="-171450">
              <a:buFont typeface="Arial" panose="020B0604020202020204" pitchFamily="34" charset="0"/>
              <a:buChar char="•"/>
            </a:pPr>
            <a:r>
              <a:rPr lang="en-AU" i="0" baseline="0" dirty="0"/>
              <a:t>reflections on the journey so far, where we are now and next steps</a:t>
            </a: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US" dirty="0"/>
              <a:t>Note that:</a:t>
            </a:r>
          </a:p>
          <a:p>
            <a:pPr marL="171450" indent="-171450">
              <a:buFont typeface="Arial" panose="020B0604020202020204" pitchFamily="34" charset="0"/>
              <a:buChar char="•"/>
            </a:pPr>
            <a:r>
              <a:rPr lang="en-US" dirty="0"/>
              <a:t>NEAMI and some of our LHD partners are presenting on other aspects of the project today.</a:t>
            </a:r>
          </a:p>
          <a:p>
            <a:pPr marL="171450" indent="-171450">
              <a:buFont typeface="Arial" panose="020B0604020202020204" pitchFamily="34" charset="0"/>
              <a:buChar char="•"/>
            </a:pPr>
            <a:r>
              <a:rPr lang="en-US" dirty="0"/>
              <a:t>Our presentation</a:t>
            </a:r>
            <a:r>
              <a:rPr lang="en-US" baseline="0" dirty="0"/>
              <a:t> also includes recorded reflections from Rod McKay (clinical lead), Marcelle </a:t>
            </a:r>
            <a:r>
              <a:rPr lang="en-US" baseline="0" dirty="0" err="1"/>
              <a:t>Droullers</a:t>
            </a:r>
            <a:r>
              <a:rPr lang="en-US" baseline="0" dirty="0"/>
              <a:t> (a CSU project partner) and Michelle XX (an LHD project lead)</a:t>
            </a:r>
            <a:endParaRPr lang="en-US" dirty="0"/>
          </a:p>
        </p:txBody>
      </p:sp>
      <p:sp>
        <p:nvSpPr>
          <p:cNvPr id="4" name="Slide Number Placeholder 3"/>
          <p:cNvSpPr>
            <a:spLocks noGrp="1"/>
          </p:cNvSpPr>
          <p:nvPr>
            <p:ph type="sldNum" sz="quarter" idx="5"/>
          </p:nvPr>
        </p:nvSpPr>
        <p:spPr/>
        <p:txBody>
          <a:bodyPr/>
          <a:lstStyle/>
          <a:p>
            <a:fld id="{8D1AE4FA-8C32-46DE-A229-C534012B33B6}" type="slidenum">
              <a:rPr lang="en-AU" smtClean="0"/>
              <a:t>2</a:t>
            </a:fld>
            <a:endParaRPr lang="en-AU"/>
          </a:p>
        </p:txBody>
      </p:sp>
    </p:spTree>
    <p:extLst>
      <p:ext uri="{BB962C8B-B14F-4D97-AF65-F5344CB8AC3E}">
        <p14:creationId xmlns:p14="http://schemas.microsoft.com/office/powerpoint/2010/main" val="2237610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2019 reflections</a:t>
            </a:r>
            <a:r>
              <a:rPr lang="en-US" sz="1200" baseline="0" dirty="0"/>
              <a:t> at commencement of project were that w</a:t>
            </a:r>
            <a:r>
              <a:rPr lang="en-US" sz="2000" dirty="0"/>
              <a:t>e need to:</a:t>
            </a:r>
          </a:p>
          <a:p>
            <a:pPr marL="342900" indent="-342900">
              <a:buFont typeface="Arial" panose="020B0604020202020204" pitchFamily="34" charset="0"/>
              <a:buChar char="•"/>
            </a:pPr>
            <a:r>
              <a:rPr lang="en-US" sz="2000" dirty="0"/>
              <a:t>Have </a:t>
            </a:r>
            <a:r>
              <a:rPr lang="en-US" sz="2000" b="1" dirty="0"/>
              <a:t>specific actions </a:t>
            </a:r>
            <a:r>
              <a:rPr lang="en-US" sz="2000" dirty="0"/>
              <a:t>to improve the physical health outcomes of older people with mental illness</a:t>
            </a:r>
          </a:p>
          <a:p>
            <a:pPr marL="342900" indent="-342900">
              <a:buFont typeface="Arial" panose="020B0604020202020204" pitchFamily="34" charset="0"/>
              <a:buChar char="•"/>
            </a:pPr>
            <a:r>
              <a:rPr lang="en-US" sz="2000" b="1" dirty="0"/>
              <a:t>Improve the evidence base </a:t>
            </a:r>
            <a:r>
              <a:rPr lang="en-US" sz="2000" dirty="0"/>
              <a:t>regarding what works to </a:t>
            </a:r>
            <a:r>
              <a:rPr lang="en-AU" sz="2000" dirty="0"/>
              <a:t>improve the physical health outcomes of older people with mental illness</a:t>
            </a:r>
          </a:p>
          <a:p>
            <a:pPr marL="342900" indent="-342900">
              <a:buFont typeface="Arial" panose="020B0604020202020204" pitchFamily="34" charset="0"/>
              <a:buChar char="•"/>
            </a:pPr>
            <a:r>
              <a:rPr lang="en-US" sz="2000" dirty="0"/>
              <a:t>Work </a:t>
            </a:r>
            <a:r>
              <a:rPr lang="en-US" sz="2000" b="1" dirty="0"/>
              <a:t>collaboratively and continually</a:t>
            </a:r>
            <a:r>
              <a:rPr lang="en-US" sz="2000" dirty="0"/>
              <a:t> to build trust between partners</a:t>
            </a:r>
          </a:p>
          <a:p>
            <a:pPr marL="342900" indent="-342900">
              <a:buFont typeface="Arial" panose="020B0604020202020204" pitchFamily="34" charset="0"/>
              <a:buChar char="•"/>
            </a:pPr>
            <a:r>
              <a:rPr lang="en-US" sz="2000" b="1" dirty="0" err="1"/>
              <a:t>Focussed</a:t>
            </a:r>
            <a:r>
              <a:rPr lang="en-US" sz="2000" b="1" dirty="0"/>
              <a:t> statewide practice improvement</a:t>
            </a:r>
            <a:r>
              <a:rPr lang="en-US" sz="2000" dirty="0"/>
              <a:t> work addresses these points</a:t>
            </a:r>
            <a:endParaRPr lang="en-AU" dirty="0"/>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The project recognized</a:t>
            </a:r>
            <a:r>
              <a:rPr lang="en-US" sz="1200" baseline="0" dirty="0"/>
              <a:t> that there was strong evidence about the need to improve the physical health of older people with mental illness, but noted the key theme of the 2019 Equally Well symposium about the so-called ‘implementation gap’ in terms of evidence about ‘what works’ to address this (as per quote from Liu)</a:t>
            </a:r>
          </a:p>
          <a:p>
            <a:pPr marL="171450" indent="-171450">
              <a:buFont typeface="Arial" panose="020B0604020202020204" pitchFamily="34" charset="0"/>
              <a:buChar char="•"/>
            </a:pPr>
            <a:r>
              <a:rPr lang="en-US" sz="1200" baseline="0" dirty="0"/>
              <a:t>Other key context was:</a:t>
            </a:r>
          </a:p>
          <a:p>
            <a:pPr marL="171450" indent="-171450">
              <a:buFont typeface="Arial" panose="020B0604020202020204" pitchFamily="34" charset="0"/>
              <a:buChar char="•"/>
            </a:pPr>
            <a:r>
              <a:rPr lang="en-US" sz="1200" dirty="0"/>
              <a:t>Recognition</a:t>
            </a:r>
            <a:r>
              <a:rPr lang="en-US" sz="1200" baseline="0" dirty="0"/>
              <a:t> of improving the physical health of people with mental illness as a policy priority (both in NSW and nationally), and NSW Health’s commitment to Equally Well</a:t>
            </a:r>
          </a:p>
          <a:p>
            <a:pPr marL="171450" indent="-171450">
              <a:buFont typeface="Arial" panose="020B0604020202020204" pitchFamily="34" charset="0"/>
              <a:buChar char="•"/>
            </a:pPr>
            <a:r>
              <a:rPr lang="en-US" sz="1200" baseline="0" dirty="0"/>
              <a:t>Identification of physical health assessment and care as a practice improvement priority within statewide OPMH benchmarking processes</a:t>
            </a:r>
          </a:p>
          <a:p>
            <a:pPr marL="171450" indent="-171450">
              <a:buFont typeface="Arial" panose="020B0604020202020204" pitchFamily="34" charset="0"/>
              <a:buChar char="•"/>
            </a:pPr>
            <a:r>
              <a:rPr lang="en-US" sz="1200" baseline="0" dirty="0"/>
              <a:t>Support for a statewide OPMH physical health practice improvement from LHD OPMH service leaders across NSW</a:t>
            </a:r>
          </a:p>
          <a:p>
            <a:pPr marL="171450" indent="-171450">
              <a:buFont typeface="Arial" panose="020B0604020202020204" pitchFamily="34" charset="0"/>
              <a:buChar char="•"/>
            </a:pPr>
            <a:r>
              <a:rPr lang="en-US" sz="1200" baseline="0" dirty="0"/>
              <a:t>Opportunity to build on project approach from a previous statewide OPMH practice improvement project, focused on promoting recovery-oriented practice in NSW OPMH services</a:t>
            </a:r>
            <a:endParaRPr lang="en-US" sz="1200" dirty="0"/>
          </a:p>
          <a:p>
            <a:endParaRPr lang="en-US" sz="1200" dirty="0"/>
          </a:p>
          <a:p>
            <a:r>
              <a:rPr lang="en-US" sz="1200" u="sng" dirty="0"/>
              <a:t>			</a:t>
            </a:r>
          </a:p>
          <a:p>
            <a:pPr marL="171450" indent="-171450">
              <a:buFont typeface="Arial" panose="020B0604020202020204" pitchFamily="34" charset="0"/>
              <a:buChar char="•"/>
            </a:pPr>
            <a:r>
              <a:rPr lang="en-US" sz="900" dirty="0"/>
              <a:t>There is substantial evidence in Australia and internationally that the risk factors for chronic physical disease are higher among people living with severe and persistent mental illness than in the general population. Older people with mental illness experience disadvantage in accessing appropriate physical health assessment and care, and experience poorer physical health and earlier mortality than the general population. This is particularly so for people who grow older with a continuing experience of severe and persistent mental illness, compared with older people who have developed mental illness in later life and generally have a history of better health care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The project supports state and national policy, population health and practice improvement priorities including </a:t>
            </a:r>
            <a:r>
              <a:rPr lang="en-AU" sz="900" i="1" dirty="0">
                <a:effectLst/>
                <a:ea typeface="Times New Roman" panose="02020603050405020304" pitchFamily="18" charset="0"/>
                <a:cs typeface="Times New Roman" panose="02020603050405020304" pitchFamily="18" charset="0"/>
              </a:rPr>
              <a:t>NSW OPMH Service Plan 2017-2027</a:t>
            </a:r>
            <a:r>
              <a:rPr lang="en-AU" sz="900" dirty="0">
                <a:effectLst/>
                <a:ea typeface="Times New Roman" panose="02020603050405020304" pitchFamily="18" charset="0"/>
                <a:cs typeface="Times New Roman" panose="02020603050405020304" pitchFamily="18" charset="0"/>
              </a:rPr>
              <a:t> , </a:t>
            </a:r>
            <a:r>
              <a:rPr lang="en-AU" sz="900" i="1" dirty="0">
                <a:effectLst/>
                <a:ea typeface="Times New Roman" panose="02020603050405020304" pitchFamily="18" charset="0"/>
                <a:cs typeface="Arial" panose="020B0604020202020204" pitchFamily="34" charset="0"/>
              </a:rPr>
              <a:t>Fifth National Mental Health and Suicide Prevention Plan</a:t>
            </a:r>
            <a:r>
              <a:rPr lang="en-AU" sz="900" dirty="0">
                <a:effectLst/>
                <a:ea typeface="Times New Roman" panose="02020603050405020304" pitchFamily="18" charset="0"/>
                <a:cs typeface="Arial" panose="020B0604020202020204" pitchFamily="34" charset="0"/>
              </a:rPr>
              <a:t>, the National Mental Health Commission’s </a:t>
            </a:r>
            <a:r>
              <a:rPr lang="en-AU" sz="900" i="1" dirty="0">
                <a:effectLst/>
                <a:ea typeface="Times New Roman" panose="02020603050405020304" pitchFamily="18" charset="0"/>
                <a:cs typeface="Arial" panose="020B0604020202020204" pitchFamily="34" charset="0"/>
              </a:rPr>
              <a:t>Equally Well</a:t>
            </a:r>
            <a:r>
              <a:rPr lang="en-AU" sz="900" dirty="0">
                <a:effectLst/>
                <a:ea typeface="Times New Roman" panose="02020603050405020304" pitchFamily="18" charset="0"/>
                <a:cs typeface="Arial" panose="020B0604020202020204" pitchFamily="34" charset="0"/>
              </a:rPr>
              <a:t> Consensus Statement, and the </a:t>
            </a:r>
            <a:r>
              <a:rPr lang="en-AU" sz="900" i="1" dirty="0">
                <a:effectLst/>
                <a:ea typeface="Times New Roman" panose="02020603050405020304" pitchFamily="18" charset="0"/>
                <a:cs typeface="Arial" panose="020B0604020202020204" pitchFamily="34" charset="0"/>
              </a:rPr>
              <a:t>NSW Mental Health Strategic Framework and Workforce Plan</a:t>
            </a:r>
            <a:r>
              <a:rPr lang="en-AU" sz="900" dirty="0">
                <a:effectLst/>
                <a:ea typeface="Times New Roman" panose="02020603050405020304" pitchFamily="18" charset="0"/>
                <a:cs typeface="Arial" panose="020B0604020202020204" pitchFamily="34" charset="0"/>
              </a:rPr>
              <a:t> and the recently published NSW health guideline </a:t>
            </a:r>
            <a:r>
              <a:rPr lang="en-US" sz="900" dirty="0">
                <a:effectLst/>
                <a:ea typeface="Times New Roman" panose="02020603050405020304" pitchFamily="18" charset="0"/>
                <a:cs typeface="Arial" panose="020B0604020202020204" pitchFamily="34" charset="0"/>
              </a:rPr>
              <a:t>Physical Health Care for People Living with Mental Health Issues.</a:t>
            </a:r>
          </a:p>
          <a:p>
            <a:pPr marL="171450" indent="-171450">
              <a:buFont typeface="Arial" panose="020B0604020202020204" pitchFamily="34" charset="0"/>
              <a:buChar char="•"/>
            </a:pPr>
            <a:r>
              <a:rPr lang="en-AU" sz="900" dirty="0"/>
              <a:t>The project supports NSW Health's commitment to Equally Well</a:t>
            </a:r>
          </a:p>
          <a:p>
            <a:pPr marL="171450" indent="-171450">
              <a:buFont typeface="Arial" panose="020B0604020202020204" pitchFamily="34" charset="0"/>
              <a:buChar char="•"/>
            </a:pPr>
            <a:r>
              <a:rPr lang="en-US" sz="900" dirty="0"/>
              <a:t>The OPMH physical health care practice improvement project has developed from OPMH benchmarking discussions and policy work indicating the need for new strategies to improve physical health assessment and care for consumers of OPMH services. NSW OPMH annual benchmarking self-audit findings indicate that OPMH services are challenged by a number of standards relating to physical health care including the involvement of GPs, physical examination of older consumers in the community and action about falls prevention (especially in the community). The  NSW OPMH Community Model of Care Evaluation confirms that OPMH community services are  experiencing challenges related to physical health assessment and accessing skilled staff for assessment and management (physios, dieticians, GPs).</a:t>
            </a:r>
            <a:endParaRPr lang="en-AU" sz="900" dirty="0"/>
          </a:p>
          <a:p>
            <a:pPr marL="171450" indent="-171450">
              <a:buFont typeface="Arial" panose="020B0604020202020204" pitchFamily="34" charset="0"/>
              <a:buChar char="•"/>
            </a:pPr>
            <a:r>
              <a:rPr lang="en-US" sz="900" dirty="0"/>
              <a:t>The project was endorsed by the OPMH Services Advisory Group, which has representation from all LHD OPMH services. There is strong interest in membership of the project steering group. This interest ensured buy in from local health districts before any major planning for the project took place</a:t>
            </a:r>
            <a:endParaRPr lang="en-AU" sz="900"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3</a:t>
            </a:fld>
            <a:endParaRPr lang="en-AU" dirty="0"/>
          </a:p>
        </p:txBody>
      </p:sp>
    </p:spTree>
    <p:extLst>
      <p:ext uri="{BB962C8B-B14F-4D97-AF65-F5344CB8AC3E}">
        <p14:creationId xmlns:p14="http://schemas.microsoft.com/office/powerpoint/2010/main" val="99513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The project was build on a previously successful model used to improve recovery oriented care in NSW OPMH services, see  McKay Roderick, Jackson Kate, Stevens John (2021) Implementing recovery-oriented practice in older people’s mental health services: the NSW experience. Australian Health Review and the related project report that can be found on the NSW</a:t>
            </a:r>
            <a:r>
              <a:rPr lang="en-US" sz="900" baseline="0" dirty="0"/>
              <a:t> H</a:t>
            </a:r>
            <a:r>
              <a:rPr lang="en-US" sz="900" dirty="0"/>
              <a:t>ealth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The project was undertaken with no additional resources, leveraging on the passion and commitment for change by our key stakeholders.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We acknowledged early on that different LHD services were at different stages of readiness, and so a ‘start where you can’ approach was adopted, with the scope and scale of projects being undertaken were dictated by each LHDs readiness and resources to commit to the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The project brought together partners from the academic, NGO and government sectors, seeking to leverage each's strengths to help drive projects towards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Following endorsement of the project by both LHD coordinators and with the ministry executive, a recruitment drive took place to recruit LHD project champions to develop and initiate local projects that would bring about practice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t>To support the LHD champions and their projects a state level project team was formed that was an intermediary between a state level expert reference group and the local projects, bringing a panel of experts together to provide support and advice to each of the LHD projects.</a:t>
            </a:r>
          </a:p>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4</a:t>
            </a:fld>
            <a:endParaRPr lang="en-AU" dirty="0"/>
          </a:p>
        </p:txBody>
      </p:sp>
    </p:spTree>
    <p:extLst>
      <p:ext uri="{BB962C8B-B14F-4D97-AF65-F5344CB8AC3E}">
        <p14:creationId xmlns:p14="http://schemas.microsoft.com/office/powerpoint/2010/main" val="3716054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Outline</a:t>
            </a:r>
            <a:r>
              <a:rPr lang="en-AU" baseline="0" dirty="0"/>
              <a:t> the staged approach to implementation, reflecting on how building and sustaining leadership and collaboration was part of project design</a:t>
            </a:r>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5</a:t>
            </a:fld>
            <a:endParaRPr lang="en-AU" dirty="0"/>
          </a:p>
        </p:txBody>
      </p:sp>
    </p:spTree>
    <p:extLst>
      <p:ext uri="{BB962C8B-B14F-4D97-AF65-F5344CB8AC3E}">
        <p14:creationId xmlns:p14="http://schemas.microsoft.com/office/powerpoint/2010/main" val="53330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Following the recruitment of local</a:t>
            </a:r>
            <a:r>
              <a:rPr lang="en-AU" sz="1200" baseline="0" dirty="0"/>
              <a:t> project </a:t>
            </a:r>
            <a:r>
              <a:rPr lang="en-AU" sz="1200" dirty="0"/>
              <a:t>champions we: </a:t>
            </a:r>
          </a:p>
          <a:p>
            <a:pPr marL="171450" indent="-171450">
              <a:buFont typeface="Arial" panose="020B0604020202020204" pitchFamily="34" charset="0"/>
              <a:buChar char="•"/>
            </a:pPr>
            <a:r>
              <a:rPr lang="en-AU" sz="1200" dirty="0"/>
              <a:t>Ran a workshop to support LHDs in the development of their projects,</a:t>
            </a:r>
          </a:p>
          <a:p>
            <a:pPr marL="171450" indent="-171450">
              <a:buFont typeface="Arial" panose="020B0604020202020204" pitchFamily="34" charset="0"/>
              <a:buChar char="•"/>
            </a:pPr>
            <a:r>
              <a:rPr lang="en-AU" sz="1200" dirty="0"/>
              <a:t>Drafted a project tool kit with resources to support this process</a:t>
            </a:r>
          </a:p>
          <a:p>
            <a:pPr marL="171450" indent="-171450">
              <a:buFont typeface="Arial" panose="020B0604020202020204" pitchFamily="34" charset="0"/>
              <a:buChar char="•"/>
            </a:pPr>
            <a:r>
              <a:rPr lang="en-AU" sz="1200" dirty="0"/>
              <a:t>Established access to an</a:t>
            </a:r>
            <a:r>
              <a:rPr lang="en-AU" sz="1200" baseline="0" dirty="0"/>
              <a:t> </a:t>
            </a:r>
            <a:r>
              <a:rPr lang="en-AU" sz="1200" dirty="0"/>
              <a:t>online data analytics platform for quality improvement for projects to access</a:t>
            </a:r>
          </a:p>
          <a:p>
            <a:pPr marL="171450" indent="-171450">
              <a:buFont typeface="Arial" panose="020B0604020202020204" pitchFamily="34" charset="0"/>
              <a:buChar char="•"/>
            </a:pPr>
            <a:r>
              <a:rPr lang="en-AU" sz="1200" dirty="0"/>
              <a:t>Linked LHD teams with academic and NGO partners</a:t>
            </a:r>
          </a:p>
          <a:p>
            <a:pPr marL="171450" indent="-171450">
              <a:buFont typeface="Arial" panose="020B0604020202020204" pitchFamily="34" charset="0"/>
              <a:buChar char="•"/>
            </a:pPr>
            <a:r>
              <a:rPr lang="en-AU" sz="1200" dirty="0"/>
              <a:t>Provided 1:1 support as needed from the project team</a:t>
            </a:r>
          </a:p>
          <a:p>
            <a:pPr marL="171450" indent="-171450">
              <a:buFont typeface="Arial" panose="020B0604020202020204" pitchFamily="34" charset="0"/>
              <a:buChar char="•"/>
            </a:pPr>
            <a:r>
              <a:rPr lang="en-AU" sz="1200" dirty="0"/>
              <a:t>Facilitated bimonthly project</a:t>
            </a:r>
            <a:r>
              <a:rPr lang="en-AU" sz="1200" baseline="0" dirty="0"/>
              <a:t> steering </a:t>
            </a:r>
            <a:r>
              <a:rPr lang="en-AU" sz="1200" dirty="0"/>
              <a:t>group meetings to</a:t>
            </a:r>
            <a:r>
              <a:rPr lang="en-AU" sz="1200" baseline="0" dirty="0"/>
              <a:t> guide both the </a:t>
            </a:r>
            <a:r>
              <a:rPr lang="en-AU" sz="1200" baseline="0" dirty="0" err="1"/>
              <a:t>statewide</a:t>
            </a:r>
            <a:r>
              <a:rPr lang="en-AU" sz="1200" baseline="0" dirty="0"/>
              <a:t> and local project leads with expert advice from OPMH clinical services, Equally Well and research/academic partners, General Practice, CMOs, consumer, carer and peer worker representatives</a:t>
            </a:r>
            <a:endParaRPr lang="en-AU" sz="1200" dirty="0"/>
          </a:p>
          <a:p>
            <a:pPr marL="171450" indent="-171450">
              <a:buFont typeface="Arial" panose="020B0604020202020204" pitchFamily="34" charset="0"/>
              <a:buChar char="•"/>
            </a:pPr>
            <a:r>
              <a:rPr lang="en-AU" sz="1200" dirty="0"/>
              <a:t>Published</a:t>
            </a:r>
            <a:r>
              <a:rPr lang="en-AU" sz="1200" baseline="0" dirty="0"/>
              <a:t> regular project c</a:t>
            </a:r>
            <a:r>
              <a:rPr lang="en-AU" sz="1200" dirty="0"/>
              <a:t>ommuniques to build</a:t>
            </a:r>
            <a:r>
              <a:rPr lang="en-AU" sz="1200" baseline="0" dirty="0"/>
              <a:t> and sustain support for the project, including from LHD mental health service leaders</a:t>
            </a:r>
            <a:endParaRPr lang="en-AU" sz="1200" dirty="0"/>
          </a:p>
          <a:p>
            <a:pPr marL="0" indent="0">
              <a:buFont typeface="Arial" panose="020B0604020202020204" pitchFamily="34" charset="0"/>
              <a:buNone/>
            </a:pPr>
            <a:endParaRPr lang="en-AU" sz="1200" dirty="0"/>
          </a:p>
          <a:p>
            <a:pPr marL="171450" indent="-171450">
              <a:buFont typeface="Arial" panose="020B0604020202020204" pitchFamily="34" charset="0"/>
              <a:buChar char="•"/>
            </a:pPr>
            <a:r>
              <a:rPr lang="en-AU" sz="1200" dirty="0"/>
              <a:t>Subgroups of projects emerged from the workshops and we facilitated subgroup meetings to help similar LHD projects collaborate, support each other and discuss ideas, challenges and successes</a:t>
            </a:r>
          </a:p>
          <a:p>
            <a:pPr marL="0" indent="0">
              <a:buFont typeface="Arial" panose="020B0604020202020204" pitchFamily="34" charset="0"/>
              <a:buNone/>
            </a:pPr>
            <a:endParaRPr lang="en-AU" sz="1200" dirty="0"/>
          </a:p>
          <a:p>
            <a:pPr marL="171450" indent="-171450">
              <a:buFont typeface="Arial" panose="020B0604020202020204" pitchFamily="34" charset="0"/>
              <a:buChar char="•"/>
            </a:pPr>
            <a:r>
              <a:rPr lang="en-AU" sz="1200" dirty="0"/>
              <a:t>Over a 5 month period, each of the LHDs had committed to this table of projects. As we will see later, not all 15 projects were able to progress, but we had a very strong starting point to progress projects that would improve the physical health outcomes across NSW OPMH services and OPMH service partnerships</a:t>
            </a:r>
          </a:p>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6</a:t>
            </a:fld>
            <a:endParaRPr lang="en-AU" dirty="0"/>
          </a:p>
        </p:txBody>
      </p:sp>
    </p:spTree>
    <p:extLst>
      <p:ext uri="{BB962C8B-B14F-4D97-AF65-F5344CB8AC3E}">
        <p14:creationId xmlns:p14="http://schemas.microsoft.com/office/powerpoint/2010/main" val="121123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truly a statewide project, as you can see, we have engagement from across the state</a:t>
            </a:r>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7</a:t>
            </a:fld>
            <a:endParaRPr lang="en-AU" dirty="0"/>
          </a:p>
        </p:txBody>
      </p:sp>
    </p:spTree>
    <p:extLst>
      <p:ext uri="{BB962C8B-B14F-4D97-AF65-F5344CB8AC3E}">
        <p14:creationId xmlns:p14="http://schemas.microsoft.com/office/powerpoint/2010/main" val="168623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pPr/>
              <a:t>8</a:t>
            </a:fld>
            <a:endParaRPr lang="en-AU" dirty="0"/>
          </a:p>
        </p:txBody>
      </p:sp>
    </p:spTree>
    <p:extLst>
      <p:ext uri="{BB962C8B-B14F-4D97-AF65-F5344CB8AC3E}">
        <p14:creationId xmlns:p14="http://schemas.microsoft.com/office/powerpoint/2010/main" val="2853376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9 projects (down from 15), but</a:t>
            </a:r>
            <a:r>
              <a:rPr lang="en-AU" baseline="0" dirty="0"/>
              <a:t> all participating LHDs and CMOs are still engaged in projects</a:t>
            </a:r>
            <a:endParaRPr lang="en-AU" dirty="0"/>
          </a:p>
          <a:p>
            <a:r>
              <a:rPr lang="en-AU" dirty="0"/>
              <a:t>2 completed (see bolded projects)</a:t>
            </a:r>
          </a:p>
          <a:p>
            <a:r>
              <a:rPr lang="en-AU" dirty="0"/>
              <a:t>4 were redesigned and adapted following COVID; two have been rolled into the larger project (multisite trial)</a:t>
            </a:r>
          </a:p>
          <a:p>
            <a:r>
              <a:rPr lang="en-AU" dirty="0"/>
              <a:t>Of the 14 LHD teams participating, 9 had a change of project champion or supporting manager needing minor adjustments to time frames or approach</a:t>
            </a:r>
          </a:p>
          <a:p>
            <a:r>
              <a:rPr lang="en-AU" dirty="0"/>
              <a:t>All 9 projects are on track for completion by mid-2022, with most looking like they can progress to publication</a:t>
            </a:r>
          </a:p>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9</a:t>
            </a:fld>
            <a:endParaRPr lang="en-AU" dirty="0"/>
          </a:p>
        </p:txBody>
      </p:sp>
    </p:spTree>
    <p:extLst>
      <p:ext uri="{BB962C8B-B14F-4D97-AF65-F5344CB8AC3E}">
        <p14:creationId xmlns:p14="http://schemas.microsoft.com/office/powerpoint/2010/main" val="75632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5">
    <p:bg>
      <p:bgPr>
        <a:solidFill>
          <a:schemeClr val="accent4"/>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B6DA2E-C7B9-4C03-A6D2-B6A5C318114A}"/>
              </a:ext>
            </a:extLst>
          </p:cNvPr>
          <p:cNvGrpSpPr/>
          <p:nvPr userDrawn="1"/>
        </p:nvGrpSpPr>
        <p:grpSpPr>
          <a:xfrm>
            <a:off x="423115" y="5831540"/>
            <a:ext cx="713777" cy="769667"/>
            <a:chOff x="335733" y="5831540"/>
            <a:chExt cx="713777" cy="769667"/>
          </a:xfrm>
          <a:solidFill>
            <a:schemeClr val="bg1"/>
          </a:solidFill>
        </p:grpSpPr>
        <p:sp>
          <p:nvSpPr>
            <p:cNvPr id="8" name="Freeform: Shape 7">
              <a:extLst>
                <a:ext uri="{FF2B5EF4-FFF2-40B4-BE49-F238E27FC236}">
                  <a16:creationId xmlns:a16="http://schemas.microsoft.com/office/drawing/2014/main" id="{8332E4E5-1F78-4372-9E29-73B225405749}"/>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45276A97-3D4D-4591-8890-27F5532D5548}"/>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063DEFBC-F9F2-4BA8-9807-30E8E91DDB86}"/>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96391E82-FCFC-4972-A8F3-5429A6918E26}"/>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1D4EBE62-71E4-4FF1-AE35-A2FBAAEF3B58}"/>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FBD2458-7DCD-4A39-9E02-2625EE5C909D}"/>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9225F6DF-C7D1-4AF1-AFFC-11F82FC79BC9}"/>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BCCC178-ECBC-4A16-8E3B-5E55A74E5634}"/>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6ADBA2E1-DB1E-485F-87B0-999EC5B7C92A}"/>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7486B81-9E02-46F1-9B58-E8BFCB127985}"/>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92236B37-0AD8-4DD0-ADA2-2418E17D9930}"/>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429EC025-B3B7-44E6-870C-7B52890DE426}"/>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926966C6-264E-4E10-9312-339A2F429074}"/>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40E3CC19-0ECC-4F35-91AA-BBDE104079E3}"/>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09EBF3C6-E016-4D9B-BEC9-97A083E3C452}"/>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4148BF6-D512-454C-A5B1-54A8462CE225}"/>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7C3BB346-14BE-46D1-833B-A37FA0C02BF3}"/>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ABB26088-4E80-4FFF-912C-165646572D1B}"/>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F1C585A-810F-4DB9-9CD1-6ED1EE68BF10}"/>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32B3632-279F-4F38-BE0A-087327D5C153}"/>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CD7ABF16-037C-486C-8479-F941C4680F24}"/>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637C6ABE-3759-4D42-8376-3A2A620C5F89}"/>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C139F39D-DA85-4A86-9CF2-76C8A33AB151}"/>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76307ED4-A434-4EF4-9995-87AEC25A8147}"/>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25F561ED-A50B-401A-8C14-CC2D0A853421}"/>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endParaRPr lang="en-AU"/>
            </a:p>
          </p:txBody>
        </p:sp>
      </p:grpSp>
      <p:sp>
        <p:nvSpPr>
          <p:cNvPr id="2" name="Title 1"/>
          <p:cNvSpPr>
            <a:spLocks noGrp="1"/>
          </p:cNvSpPr>
          <p:nvPr userDrawn="1">
            <p:ph type="ctrTitle" hasCustomPrompt="1"/>
          </p:nvPr>
        </p:nvSpPr>
        <p:spPr>
          <a:xfrm>
            <a:off x="450888" y="1185555"/>
            <a:ext cx="5556212" cy="2139970"/>
          </a:xfrm>
          <a:noFill/>
        </p:spPr>
        <p:txBody>
          <a:bodyPr vert="horz" lIns="0" tIns="0" rIns="0" bIns="0" rtlCol="0" anchor="b">
            <a:noAutofit/>
          </a:bodyPr>
          <a:lstStyle>
            <a:lvl1pPr>
              <a:defRPr lang="en-US" sz="6600" dirty="0">
                <a:solidFill>
                  <a:schemeClr val="bg1"/>
                </a:solidFill>
              </a:defRPr>
            </a:lvl1pPr>
          </a:lstStyle>
          <a:p>
            <a:pPr marL="0" lvl="0"/>
            <a:r>
              <a:rPr lang="en-US" dirty="0"/>
              <a:t>Title</a:t>
            </a:r>
          </a:p>
        </p:txBody>
      </p:sp>
      <p:sp>
        <p:nvSpPr>
          <p:cNvPr id="3" name="Subtitle 2"/>
          <p:cNvSpPr>
            <a:spLocks noGrp="1"/>
          </p:cNvSpPr>
          <p:nvPr userDrawn="1">
            <p:ph type="subTitle" idx="1"/>
          </p:nvPr>
        </p:nvSpPr>
        <p:spPr>
          <a:xfrm>
            <a:off x="450888" y="3456244"/>
            <a:ext cx="5556212" cy="471371"/>
          </a:xfrm>
        </p:spPr>
        <p:txBody>
          <a:bodyPr vert="horz" lIns="0" tIns="0" rIns="0" bIns="0" rtlCol="0">
            <a:noAutofit/>
          </a:bodyPr>
          <a:lstStyle>
            <a:lvl1pPr marL="0" indent="0">
              <a:buNone/>
              <a:defRPr lang="en-US" sz="1800" dirty="0">
                <a:solidFill>
                  <a:schemeClr val="bg1"/>
                </a:solidFill>
              </a:defRPr>
            </a:lvl1pPr>
          </a:lstStyle>
          <a:p>
            <a:pPr lvl="0"/>
            <a:r>
              <a:rPr lang="en-US" dirty="0"/>
              <a:t>Click to edit Master subtitle style</a:t>
            </a:r>
          </a:p>
        </p:txBody>
      </p:sp>
      <p:pic>
        <p:nvPicPr>
          <p:cNvPr id="7" name="Picture 6">
            <a:extLst>
              <a:ext uri="{FF2B5EF4-FFF2-40B4-BE49-F238E27FC236}">
                <a16:creationId xmlns:a16="http://schemas.microsoft.com/office/drawing/2014/main" id="{7C5F0EA7-F992-446A-BDED-98595CA8A0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06" r="52155"/>
          <a:stretch/>
        </p:blipFill>
        <p:spPr>
          <a:xfrm>
            <a:off x="7359707" y="176481"/>
            <a:ext cx="4832293" cy="6681519"/>
          </a:xfrm>
          <a:prstGeom prst="rect">
            <a:avLst/>
          </a:prstGeom>
        </p:spPr>
      </p:pic>
    </p:spTree>
    <p:extLst>
      <p:ext uri="{BB962C8B-B14F-4D97-AF65-F5344CB8AC3E}">
        <p14:creationId xmlns:p14="http://schemas.microsoft.com/office/powerpoint/2010/main" val="125810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Central Image 2 example">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E47982A6-937D-42D8-A568-4971C2E85D71}"/>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15E49558-14E0-414F-A34E-64457C3832F1}"/>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8874B607-D4D2-4A87-8BEE-B16046E2699E}"/>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84B96045-3C54-48C0-AA18-32A1E82FED79}"/>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9E205C6-1D2C-4E76-BD32-2EC9728E0C2A}"/>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2B46EF8A-EB8E-42BE-8769-034D5C97CBF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A474C614-C128-4425-93A5-4362644F45F3}"/>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B2BA3DF-993C-4060-AC18-39D7A3C659E7}"/>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E8CDC72-95B9-4256-9B82-8BDF82672A7B}"/>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BFF7463C-D5E5-477D-AB73-7C6E112217DE}"/>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1193F717-005A-4252-AD86-D8E8093B6A23}"/>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1D970EEB-3375-4103-B3AB-65E4075E1E77}"/>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6BB30195-FAFB-4ECD-99F0-5E172E3EA5F5}"/>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E1B7FF4-5A59-4F1A-866D-DD2647BF688D}"/>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DAB08F9C-F752-442D-BD4A-213DB4CCFA70}"/>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62195677-CAB1-476B-B290-665856C2336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AEF34DC-CC46-4F21-8633-0E185CA17FBB}"/>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3C8AE92-464E-489B-BF0F-AEEEB02B2B8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F585508A-635F-4F72-8533-68FF844AC2D6}"/>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8F19CA67-0C48-4CDF-8C91-54A7376581CB}"/>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819DDE20-9DFD-4B97-9E6D-ECB5357D4E83}"/>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A2CD4691-2E5C-44AD-8248-3562F60D3352}"/>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D23E5E3C-BC9D-47A2-BEFF-B8AC8E0FC55B}"/>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9363D97F-3E2A-4BF9-8461-ADDE443534B5}"/>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40999DF-F0BA-444E-BF1F-7386F7ECD800}"/>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DE7E15E3-0895-4DFA-BF1F-91F8B316C24F}"/>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pic>
        <p:nvPicPr>
          <p:cNvPr id="5" name="Picture 4">
            <a:extLst>
              <a:ext uri="{FF2B5EF4-FFF2-40B4-BE49-F238E27FC236}">
                <a16:creationId xmlns:a16="http://schemas.microsoft.com/office/drawing/2014/main" id="{D8028394-12E6-41CC-9960-48F29A3DA74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638" r="2050" b="9107"/>
          <a:stretch/>
        </p:blipFill>
        <p:spPr>
          <a:xfrm>
            <a:off x="3375762" y="0"/>
            <a:ext cx="6952274" cy="686833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a:blipFill>
            <a:blip r:embed="rId4"/>
            <a:stretch>
              <a:fillRect/>
            </a:stretch>
          </a:blipFill>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4294653"/>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200" y="4107543"/>
            <a:ext cx="2374583"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8" indent="0" algn="r">
              <a:lnSpc>
                <a:spcPct val="100000"/>
              </a:lnSpc>
              <a:spcBef>
                <a:spcPts val="600"/>
              </a:spcBef>
              <a:buClr>
                <a:schemeClr val="accent2"/>
              </a:buClr>
              <a:buNone/>
              <a:defRPr sz="1600" b="1">
                <a:solidFill>
                  <a:schemeClr val="accent3"/>
                </a:solidFill>
              </a:defRPr>
            </a:lvl2pPr>
            <a:lvl3pPr marL="538162"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4678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grpSp>
        <p:nvGrpSpPr>
          <p:cNvPr id="7" name="Graphic 5">
            <a:extLst>
              <a:ext uri="{FF2B5EF4-FFF2-40B4-BE49-F238E27FC236}">
                <a16:creationId xmlns:a16="http://schemas.microsoft.com/office/drawing/2014/main" id="{74294086-C6D0-42EB-922F-C873A2D79A79}"/>
              </a:ext>
            </a:extLst>
          </p:cNvPr>
          <p:cNvGrpSpPr/>
          <p:nvPr userDrawn="1"/>
        </p:nvGrpSpPr>
        <p:grpSpPr>
          <a:xfrm>
            <a:off x="420202" y="5825072"/>
            <a:ext cx="713780" cy="769667"/>
            <a:chOff x="420202" y="5825072"/>
            <a:chExt cx="713780" cy="769667"/>
          </a:xfrm>
        </p:grpSpPr>
        <p:sp>
          <p:nvSpPr>
            <p:cNvPr id="8" name="Freeform: Shape 7">
              <a:extLst>
                <a:ext uri="{FF2B5EF4-FFF2-40B4-BE49-F238E27FC236}">
                  <a16:creationId xmlns:a16="http://schemas.microsoft.com/office/drawing/2014/main" id="{4BA8D665-6437-4B81-947B-98A94CC3CFF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E4FE8F35-A939-4141-A477-D9A1347859E4}"/>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0394252B-0EEC-4648-956B-33450C182995}"/>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EF277E7-2C72-4F37-BC39-85ECE5E5871D}"/>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C121E25B-0A7C-4C80-9ABE-3ED2102F862E}"/>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64BB9E21-EAC7-4344-A839-F3926ED1E97D}"/>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025BAECE-E4CA-4966-A2FD-13318AABF3B3}"/>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EC9D875C-4622-4C04-8A29-A5F914B9F27E}"/>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3DE84F6-9161-4FA0-9ACB-E6225637B568}"/>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72BA6F8-FEAE-4C0E-8842-A6E8F5FE267F}"/>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B0296F8B-FF4D-4380-9193-34E7504D3153}"/>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DA4BD6C-9400-479C-A8D8-B02452A27941}"/>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7F99431-34D2-49B0-BB91-5683153AF1BE}"/>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1A77514F-38A3-4F29-8437-8025B6119656}"/>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FF9D3540-BCEE-441B-BC83-54EF57A1AC4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961580F-1057-4962-AD16-AAF1993859C6}"/>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3A45E2EA-75FC-45C7-9A1C-F59C988B5CAA}"/>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5F58428A-ACFB-463D-AA1E-4EEFF40C2C2A}"/>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7452FD3C-469F-4F5A-AE57-4755822546F3}"/>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D1DFB7E-9996-40D1-97D3-8FBBED92A75B}"/>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1AEF7058-6906-447B-BDFF-AF59D988C67C}"/>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71B4B886-821B-484F-BB53-5AF0485D4711}"/>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28A30B1-2095-4C76-B96E-AFE9E967ADE1}"/>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5DFD3F5A-829C-4774-A904-86EE3436F98A}"/>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D1579ABC-0DC3-484B-9555-F45B017D01CE}"/>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61" name="Picture Placeholder 60"/>
          <p:cNvSpPr>
            <a:spLocks noGrp="1"/>
          </p:cNvSpPr>
          <p:nvPr>
            <p:ph type="pic" sz="quarter" idx="10"/>
          </p:nvPr>
        </p:nvSpPr>
        <p:spPr>
          <a:xfrm>
            <a:off x="6184900" y="0"/>
            <a:ext cx="6007100"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3" y="365126"/>
            <a:ext cx="6451373" cy="540310"/>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092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Image 1">
    <p:spTree>
      <p:nvGrpSpPr>
        <p:cNvPr id="1" name=""/>
        <p:cNvGrpSpPr/>
        <p:nvPr/>
      </p:nvGrpSpPr>
      <p:grpSpPr>
        <a:xfrm>
          <a:off x="0" y="0"/>
          <a:ext cx="0" cy="0"/>
          <a:chOff x="0" y="0"/>
          <a:chExt cx="0" cy="0"/>
        </a:xfrm>
      </p:grpSpPr>
      <p:grpSp>
        <p:nvGrpSpPr>
          <p:cNvPr id="9" name="Graphic 5">
            <a:extLst>
              <a:ext uri="{FF2B5EF4-FFF2-40B4-BE49-F238E27FC236}">
                <a16:creationId xmlns:a16="http://schemas.microsoft.com/office/drawing/2014/main" id="{FF7C73FB-75BB-413A-9A6B-66E94C3AE581}"/>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7D12BB20-A63D-42E9-9ADC-61CED1A17D87}"/>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FB2CCC9A-D7BF-4DFB-A85C-A2CF80BABB89}"/>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F7268C12-37D2-4ADC-858E-502FBEEEAE04}"/>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5C47D86-2857-4344-A22D-201D99DC0879}"/>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FAAB8310-66F6-4F9F-BF1A-A9229DAEFA3A}"/>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0843E277-7AE3-459C-AC51-AB882EF156FB}"/>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A91C4C7D-CF88-4550-8D61-1E8AB1ACFEC9}"/>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23C8377A-82CA-4397-AF45-797E8A9893A7}"/>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F3EA36E9-991B-4698-98B0-5BACFB18D0AE}"/>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AABC766F-B1DE-4641-B8E9-4563D379F1F8}"/>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DA42E4FF-5679-4D7C-A787-2C6500F689F1}"/>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D12027F-ABA0-4B21-B893-CD0FEFAA4D59}"/>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03F650C5-5B8C-4FD6-A91F-A9C7FB62823F}"/>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BEF6E526-0254-4F1F-94F7-499A3376C94B}"/>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FC5782E-D8A5-4189-95F4-572272B07535}"/>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200CC6E-3206-42E7-B094-46E5594BAD00}"/>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991E24C2-FA24-46CC-BE47-1E0628E6DD4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F2775199-495F-4AEF-8651-72959F54129B}"/>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8EE18788-641F-4A47-9252-75DFF9358156}"/>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B6A4BEF-B48B-481C-B434-9A941BD55A04}"/>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3C196E7E-6890-46A2-BE3F-20BCC1D7ADEE}"/>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26378E62-06CA-4E86-8A57-3973C6F58BB1}"/>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4F3EA6EC-E077-4695-92C9-0805E14736EF}"/>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CC823A59-5309-4B41-A451-FC7F5D12CDB2}"/>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E13C67E8-7984-4489-B473-AB028991406C}"/>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67" name="Picture Placeholder 66"/>
          <p:cNvSpPr>
            <a:spLocks noGrp="1"/>
          </p:cNvSpPr>
          <p:nvPr>
            <p:ph type="pic" sz="quarter" idx="11"/>
          </p:nvPr>
        </p:nvSpPr>
        <p:spPr>
          <a:xfrm>
            <a:off x="0" y="0"/>
            <a:ext cx="12192000" cy="2910114"/>
          </a:xfrm>
          <a:custGeom>
            <a:avLst/>
            <a:gdLst>
              <a:gd name="connsiteX0" fmla="*/ 0 w 12192000"/>
              <a:gd name="connsiteY0" fmla="*/ 0 h 2910114"/>
              <a:gd name="connsiteX1" fmla="*/ 12192000 w 12192000"/>
              <a:gd name="connsiteY1" fmla="*/ 0 h 2910114"/>
              <a:gd name="connsiteX2" fmla="*/ 12192000 w 12192000"/>
              <a:gd name="connsiteY2" fmla="*/ 2089480 h 2910114"/>
              <a:gd name="connsiteX3" fmla="*/ 12192000 w 12192000"/>
              <a:gd name="connsiteY3" fmla="*/ 2910114 h 2910114"/>
              <a:gd name="connsiteX4" fmla="*/ 0 w 12192000"/>
              <a:gd name="connsiteY4" fmla="*/ 2910114 h 291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10114">
                <a:moveTo>
                  <a:pt x="0" y="0"/>
                </a:moveTo>
                <a:lnTo>
                  <a:pt x="12192000" y="0"/>
                </a:lnTo>
                <a:lnTo>
                  <a:pt x="12192000" y="2089480"/>
                </a:lnTo>
                <a:lnTo>
                  <a:pt x="12192000" y="2910114"/>
                </a:lnTo>
                <a:lnTo>
                  <a:pt x="0" y="2910114"/>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p:nvPr>
        </p:nvSpPr>
        <p:spPr>
          <a:xfrm>
            <a:off x="442914" y="2005241"/>
            <a:ext cx="11306173" cy="540310"/>
          </a:xfrm>
        </p:spPr>
        <p:txBody>
          <a:bodyPr lIns="0" tIns="0" rIns="0" bIns="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3"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2"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0F17E73-6792-40C8-8C15-06EC5B21EE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Tree>
    <p:extLst>
      <p:ext uri="{BB962C8B-B14F-4D97-AF65-F5344CB8AC3E}">
        <p14:creationId xmlns:p14="http://schemas.microsoft.com/office/powerpoint/2010/main" val="355884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Image 1 example">
    <p:spTree>
      <p:nvGrpSpPr>
        <p:cNvPr id="1" name=""/>
        <p:cNvGrpSpPr/>
        <p:nvPr/>
      </p:nvGrpSpPr>
      <p:grpSpPr>
        <a:xfrm>
          <a:off x="0" y="0"/>
          <a:ext cx="0" cy="0"/>
          <a:chOff x="0" y="0"/>
          <a:chExt cx="0" cy="0"/>
        </a:xfrm>
      </p:grpSpPr>
      <p:grpSp>
        <p:nvGrpSpPr>
          <p:cNvPr id="11" name="Graphic 5">
            <a:extLst>
              <a:ext uri="{FF2B5EF4-FFF2-40B4-BE49-F238E27FC236}">
                <a16:creationId xmlns:a16="http://schemas.microsoft.com/office/drawing/2014/main" id="{5DA4DE15-1135-4A7C-8611-C6E6A7942949}"/>
              </a:ext>
            </a:extLst>
          </p:cNvPr>
          <p:cNvGrpSpPr/>
          <p:nvPr userDrawn="1"/>
        </p:nvGrpSpPr>
        <p:grpSpPr>
          <a:xfrm>
            <a:off x="420202" y="5825072"/>
            <a:ext cx="713780" cy="769667"/>
            <a:chOff x="420202" y="5825072"/>
            <a:chExt cx="713780" cy="769667"/>
          </a:xfrm>
        </p:grpSpPr>
        <p:sp>
          <p:nvSpPr>
            <p:cNvPr id="12" name="Freeform: Shape 11">
              <a:extLst>
                <a:ext uri="{FF2B5EF4-FFF2-40B4-BE49-F238E27FC236}">
                  <a16:creationId xmlns:a16="http://schemas.microsoft.com/office/drawing/2014/main" id="{208E76F6-379B-4EED-81F0-2DE09CF49997}"/>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B6E7F5F0-1588-4677-B5C7-E5394E238290}"/>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E11E243-4006-4D0C-AD3F-718EE57417A4}"/>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D6162AB1-1C6D-4EDC-90BD-5B686EC04005}"/>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B1C07C3-26C7-42BD-8F52-00BEF24DEF7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0262CAC5-241D-48AF-8AFB-CD354A7EF14F}"/>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8FDD859B-12BB-4638-A729-A959148D5E9F}"/>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F78D29F-6E0C-4A45-97ED-C18F14BF7473}"/>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C5005A7-3757-4A5F-A61D-4F5C2DD76B3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7474BFE-3026-4362-91E1-24BA2A6DEFF3}"/>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4F0BDDA2-84F4-4C97-9E4E-CF902E19E22B}"/>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2F7A5DF0-515F-4283-8DF3-99416B8FA93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CDC29A7-D62B-4DA7-936E-4EEDBED719C6}"/>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6F8557D0-9948-42ED-8C20-03E6C672CC49}"/>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7CCFAA0-F96B-4C97-A761-6FEB298DA9E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CDC5A656-178A-4CEF-816A-4B4EBA4A5749}"/>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20CFA158-670B-4E71-B376-FFEED59CAC8C}"/>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0B19160F-00E4-4587-A32C-DD0E148DE7EC}"/>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AFF7104-5965-4ED4-BD20-D493CCFBD8AE}"/>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6A6B8D3-A060-4A94-9E19-191C7283DBF9}"/>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6D6D229-103C-49F8-8DFE-C410DC9313CA}"/>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18A5B8F5-9BE4-4F41-9814-28E6B50220D2}"/>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67E0129D-B113-45FC-A8D0-9832B816433D}"/>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366C158D-9991-42DC-944C-52A4DA1A5181}"/>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4EBDF989-551D-44C0-9739-3C63B302A317}"/>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B4BD6499-F024-49A1-99A7-EEEF4D3153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729" b="27475"/>
          <a:stretch/>
        </p:blipFill>
        <p:spPr>
          <a:xfrm>
            <a:off x="1" y="0"/>
            <a:ext cx="12191999" cy="2910114"/>
          </a:xfrm>
          <a:prstGeom prst="rect">
            <a:avLst/>
          </a:prstGeom>
        </p:spPr>
      </p:pic>
      <p:sp>
        <p:nvSpPr>
          <p:cNvPr id="3" name="Content Placeholder 2"/>
          <p:cNvSpPr>
            <a:spLocks noGrp="1"/>
          </p:cNvSpPr>
          <p:nvPr>
            <p:ph idx="1"/>
          </p:nvPr>
        </p:nvSpPr>
        <p:spPr>
          <a:xfrm>
            <a:off x="442913"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2"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4" name="Rectangle 3">
            <a:extLst>
              <a:ext uri="{FF2B5EF4-FFF2-40B4-BE49-F238E27FC236}">
                <a16:creationId xmlns:a16="http://schemas.microsoft.com/office/drawing/2014/main" id="{191BFA28-2945-46F4-AA91-D1AA63DF4ACE}"/>
              </a:ext>
            </a:extLst>
          </p:cNvPr>
          <p:cNvSpPr/>
          <p:nvPr userDrawn="1"/>
        </p:nvSpPr>
        <p:spPr>
          <a:xfrm>
            <a:off x="0" y="2005240"/>
            <a:ext cx="12192000" cy="904873"/>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42914" y="2005241"/>
            <a:ext cx="11306173" cy="540310"/>
          </a:xfrm>
        </p:spPr>
        <p:txBody>
          <a:bodyPr lIns="0" tIns="0" rIns="0" bIns="0">
            <a:noAutofit/>
          </a:bodyPr>
          <a:lstStyle>
            <a:lvl1pPr>
              <a:defRPr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955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25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slide 1">
    <p:spTree>
      <p:nvGrpSpPr>
        <p:cNvPr id="1" name=""/>
        <p:cNvGrpSpPr/>
        <p:nvPr/>
      </p:nvGrpSpPr>
      <p:grpSpPr>
        <a:xfrm>
          <a:off x="0" y="0"/>
          <a:ext cx="0" cy="0"/>
          <a:chOff x="0" y="0"/>
          <a:chExt cx="0" cy="0"/>
        </a:xfrm>
      </p:grpSpPr>
      <p:grpSp>
        <p:nvGrpSpPr>
          <p:cNvPr id="4" name="Graphic 5">
            <a:extLst>
              <a:ext uri="{FF2B5EF4-FFF2-40B4-BE49-F238E27FC236}">
                <a16:creationId xmlns:a16="http://schemas.microsoft.com/office/drawing/2014/main" id="{08FA145D-3FA0-4D32-BA3D-F7021B8A2096}"/>
              </a:ext>
            </a:extLst>
          </p:cNvPr>
          <p:cNvGrpSpPr/>
          <p:nvPr/>
        </p:nvGrpSpPr>
        <p:grpSpPr>
          <a:xfrm>
            <a:off x="420202" y="5825072"/>
            <a:ext cx="713780" cy="769667"/>
            <a:chOff x="420202" y="5825072"/>
            <a:chExt cx="713780" cy="769667"/>
          </a:xfrm>
        </p:grpSpPr>
        <p:sp>
          <p:nvSpPr>
            <p:cNvPr id="14" name="Freeform: Shape 13">
              <a:extLst>
                <a:ext uri="{FF2B5EF4-FFF2-40B4-BE49-F238E27FC236}">
                  <a16:creationId xmlns:a16="http://schemas.microsoft.com/office/drawing/2014/main" id="{8EDD7D81-DDB7-40E9-AABE-9448D1CDA53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950E9F7E-F024-46E1-A983-24B512A42A02}"/>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6FA4582C-B85B-4A8A-B47A-01924292C6C8}"/>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863908C-1F04-40F3-B559-4CF11BF6CDBC}"/>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3A2DAFC-1BD5-453D-8F95-930EEB9D8337}"/>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5308B514-76BB-4DF9-B882-0A9A1F8ACFD9}"/>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24C3B622-8D33-4906-A592-650B5DC80439}"/>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0D4703E5-D5D6-4ACB-B729-E7B663D3B849}"/>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F310E539-2538-4073-BF44-490DEA424A17}"/>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D080CF3-BD1D-4C1D-A9A8-1C59C67A4915}"/>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F672392A-7517-4B6D-BF7C-D3CD307FC9DF}"/>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3D8B5B95-B629-44BC-A10B-08C3B8C1F8B4}"/>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EC4C742-DAE3-4817-A045-78BAF0E8A8DE}"/>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7E6BC123-B2E3-4A2A-9515-16C4D35A431B}"/>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2FF2AE2E-F750-49C4-9BA0-CA4910D91C5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F590255-C933-478C-8ECF-6BD8737D8CC6}"/>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015BEB6B-3C44-43DE-A422-2352ADDFDCEF}"/>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22C944D-DC3C-4418-ADE2-F34E2CEA8A70}"/>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09C757D-CE36-437A-8ACC-4BC6038F2341}"/>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A11E83F7-3E3C-4FFE-93E9-5AB86191C787}"/>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43BF71AE-85E0-4CD1-A6AD-FC367857BDBC}"/>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B4038EB6-E348-4DC8-A16F-2D9B67C438C9}"/>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C2BF3012-DFC2-43EC-80C6-1E4D459B9C4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8319EDED-145F-45AB-A038-2B077848C200}"/>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F19230FA-3AC1-468C-A5C7-9060BEF7385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5" name="Picture 4">
            <a:extLst>
              <a:ext uri="{FF2B5EF4-FFF2-40B4-BE49-F238E27FC236}">
                <a16:creationId xmlns:a16="http://schemas.microsoft.com/office/drawing/2014/main" id="{154A6901-767C-4DC5-BB23-866F5CBFD2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11306174"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3688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grpSp>
        <p:nvGrpSpPr>
          <p:cNvPr id="7" name="Graphic 5">
            <a:extLst>
              <a:ext uri="{FF2B5EF4-FFF2-40B4-BE49-F238E27FC236}">
                <a16:creationId xmlns:a16="http://schemas.microsoft.com/office/drawing/2014/main" id="{E87C2A52-95BC-41BD-8CA9-906B2D6A2230}"/>
              </a:ext>
            </a:extLst>
          </p:cNvPr>
          <p:cNvGrpSpPr/>
          <p:nvPr userDrawn="1"/>
        </p:nvGrpSpPr>
        <p:grpSpPr>
          <a:xfrm>
            <a:off x="420202" y="5825072"/>
            <a:ext cx="713780" cy="769667"/>
            <a:chOff x="420202" y="5825072"/>
            <a:chExt cx="713780" cy="769667"/>
          </a:xfrm>
        </p:grpSpPr>
        <p:sp>
          <p:nvSpPr>
            <p:cNvPr id="8" name="Freeform: Shape 7">
              <a:extLst>
                <a:ext uri="{FF2B5EF4-FFF2-40B4-BE49-F238E27FC236}">
                  <a16:creationId xmlns:a16="http://schemas.microsoft.com/office/drawing/2014/main" id="{A2F0D1AB-9941-4249-83BA-EB1A816CA379}"/>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E6B03906-DDEF-486A-A403-7D417D72C076}"/>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B73E435D-5B0E-44DF-A40D-9174114DE1BE}"/>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EB517C09-9152-4E6D-8942-541CB0E06E11}"/>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EBF94A7C-FD49-470B-B43B-FBDCD50C800B}"/>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F31551CB-EC35-41B3-9F9F-FFC1054FB57D}"/>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3558D9DA-901C-403B-8E77-1441AF4887ED}"/>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1EF4411-1DA4-4443-B204-9C919DC4FCE7}"/>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634E95A-3FC3-4B14-A873-7161C7BAB1C8}"/>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3315EE3B-A9B2-4187-9E98-231AB2039A2D}"/>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53F3FB8-3DF5-4B65-817E-04B5EE7DA2A0}"/>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8F6E63E5-65DB-40A1-B39C-9DB3566560A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518D4767-5073-45CB-AC80-A70199B0DEDF}"/>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C35FC85E-D04B-4048-93F7-22F8A4E5D63F}"/>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CC92E31B-2738-423F-8036-7088C829B0C5}"/>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622AD64-C532-4A0D-AD39-B026FB5567B4}"/>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502E917-6D9B-487B-B4A9-ECEE10F3C85E}"/>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EC7EF62-DDF2-472F-92C3-5291963D795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B9E122F1-540B-4529-8693-2B18B4B6BA19}"/>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2EB1D852-C474-45FF-B2BB-EFCBBBF70B86}"/>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118F8577-7612-4E13-BD37-227970443EA7}"/>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BCC0C39A-F9C8-4E08-9A6D-48504F4AE2E5}"/>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DC52392-C893-4FF7-A519-7FEB000B6BD0}"/>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25CEB2F1-1E03-4B76-834A-97C94CAD6BB3}"/>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FF179E7A-B095-4F9D-8D6A-4EA9303F191B}"/>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a:xfrm>
            <a:off x="442913" y="365126"/>
            <a:ext cx="11306174"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3" y="1230757"/>
            <a:ext cx="11306174"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91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eneral slide 3">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2506DE90-A8C5-4BD4-AD4D-33BF1251AA62}"/>
              </a:ext>
            </a:extLst>
          </p:cNvPr>
          <p:cNvGrpSpPr/>
          <p:nvPr userDrawn="1"/>
        </p:nvGrpSpPr>
        <p:grpSpPr>
          <a:xfrm>
            <a:off x="420202" y="5825072"/>
            <a:ext cx="713780" cy="769667"/>
            <a:chOff x="420202" y="5825072"/>
            <a:chExt cx="713780" cy="769667"/>
          </a:xfrm>
        </p:grpSpPr>
        <p:sp>
          <p:nvSpPr>
            <p:cNvPr id="10" name="Freeform: Shape 9">
              <a:extLst>
                <a:ext uri="{FF2B5EF4-FFF2-40B4-BE49-F238E27FC236}">
                  <a16:creationId xmlns:a16="http://schemas.microsoft.com/office/drawing/2014/main" id="{C9BF6943-AA73-41CF-9B01-FD5B60350602}"/>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D3EEB0B2-C8C1-4694-BE7B-DD24E2B94411}"/>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9D26BD64-AE3C-4FF0-906A-F358D39980FC}"/>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2A6CB804-7985-4390-86E4-4F4A6704297B}"/>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FF456FB8-E926-4429-ACC4-6D5202CCC986}"/>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3A3C1014-7E9D-4FFE-91FE-402584FBBC4E}"/>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7DAFB6FB-E89E-44EC-847F-7412242B8901}"/>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43991C0-EC76-477E-B5CC-FF5C82340F7E}"/>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2813909F-040D-45BE-AE6E-9822A297A8A9}"/>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A657624A-5DDF-4D11-B5BE-F73F9AAB4D54}"/>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42477FA7-9E30-4792-BDFA-522D3D9ECC9F}"/>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CB6ADC4-E60A-4DA2-BCA7-D638AAFF51E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D00AC986-254B-4ED2-90ED-E63231876A19}"/>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C62F7571-3EE6-4359-826F-8F3C88EE01A2}"/>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66AD11D4-87EB-4208-8A21-792032E1D06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8360B888-1654-4792-9D5E-53B8DD02B83C}"/>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523FFAC9-C914-4FF7-BE9D-9B554FCFE13B}"/>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1B263004-835D-401E-B69A-7B198B130D7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5D521C17-BDBA-470F-9DCE-D2DD7347AE2C}"/>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C530EA98-62FA-4F17-8FF7-87A1779548BE}"/>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258951F3-1FA4-4E6B-A317-78E08E3653F5}"/>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791B99D-4788-4047-AE26-4AEA39A03468}"/>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EE825E87-E03F-44AB-B7A1-448964249D3A}"/>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4ED1F27C-18FF-426E-8C11-267B426F712F}"/>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152DFAAB-537C-43EF-9DA6-944ABF6B6EE7}"/>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93903" y="1230757"/>
            <a:ext cx="5564187" cy="5092234"/>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6C23E09E-15C2-41A2-9F93-690350FB20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Tree>
    <p:extLst>
      <p:ext uri="{BB962C8B-B14F-4D97-AF65-F5344CB8AC3E}">
        <p14:creationId xmlns:p14="http://schemas.microsoft.com/office/powerpoint/2010/main" val="301517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eneral slide 4">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87389C3E-E798-4F87-8C99-A79C81156CC3}"/>
              </a:ext>
            </a:extLst>
          </p:cNvPr>
          <p:cNvGrpSpPr/>
          <p:nvPr userDrawn="1"/>
        </p:nvGrpSpPr>
        <p:grpSpPr>
          <a:xfrm>
            <a:off x="420202" y="5825072"/>
            <a:ext cx="713780" cy="769667"/>
            <a:chOff x="420202" y="5825072"/>
            <a:chExt cx="713780" cy="769667"/>
          </a:xfrm>
        </p:grpSpPr>
        <p:sp>
          <p:nvSpPr>
            <p:cNvPr id="9" name="Freeform: Shape 8">
              <a:extLst>
                <a:ext uri="{FF2B5EF4-FFF2-40B4-BE49-F238E27FC236}">
                  <a16:creationId xmlns:a16="http://schemas.microsoft.com/office/drawing/2014/main" id="{A4B99DDD-86FB-460D-9995-B58E9A7CB2C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D735570B-7D80-4FB2-BCCD-2F972E06FF69}"/>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C7259DBC-7039-4B49-B959-19A21B2E9A45}"/>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5955A04-1C9B-480F-8E24-B72876F40BA3}"/>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244B6B5-4D8E-4B11-8B5F-089064D97B42}"/>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14321A03-F101-4726-B288-7BAFF051F952}"/>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E9E7FF5-7681-4F58-AAEF-60317FDB9013}"/>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848C22C1-5456-4790-8D27-30F083A78358}"/>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C6DC6D36-BC85-415A-A199-7637925C70C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6E71F53-4271-4940-8E01-D0FE0C260BD6}"/>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70CAD3E5-DFE6-4B67-AEC2-A98588EF8EF1}"/>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99D61998-E6FA-4269-AC56-C2450AFFA7C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FE1246A-A6A1-4354-AFBA-38B645FA771D}"/>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DEB26E30-3FF2-4EC1-A97A-B87D24D97CF7}"/>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F0ECEC73-6321-49E9-8EDA-DFF9EBC74537}"/>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0C8F23A-3516-482D-BAF2-3D02A701C32A}"/>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1BD90A57-032C-4C31-9414-7789ECBBE91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7D8AB40F-4CAB-4537-A6A6-136222AA02D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2044043-8711-4930-94D7-43C923561C7A}"/>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463BBE02-30A8-4252-914F-66FBD0AA6660}"/>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A59E9FF2-6080-4440-96A1-48F37C66C47D}"/>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0BE5D4EE-7027-4200-A0BF-FE67F1200A6A}"/>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BB8DA65F-EBBC-40E1-8218-DA058A0224C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B1079E9F-1C3E-48B7-B1E3-258334986515}"/>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F0C8D11-6E46-478C-B26D-5798A724C7E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a:xfrm>
            <a:off x="442913" y="365126"/>
            <a:ext cx="11306174" cy="540310"/>
          </a:xfrm>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84901"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988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entral Image 1">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A5DE0B72-41CB-48A0-9391-8F698C2624A5}"/>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2FE559A7-FEA3-4C5B-B521-4D3D77F0D930}"/>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7D331091-2267-4A0F-9B32-9D28519508ED}"/>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7A976AE0-BE30-4CFF-B18A-72F5C8A18B40}"/>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8B7A5992-06BA-4CBB-9E74-5B6C840614EF}"/>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086BB83-0162-4462-842F-4A24ACE53C06}"/>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2B76203-1259-4A7F-BFF6-7DCBA2F15A89}"/>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C05C1F9-F3C8-4CA4-AC2D-72DB8796AC81}"/>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B8A2DDDF-7FE0-4CED-8469-57FD289C88D6}"/>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002CF86-123E-4E35-A49C-7477C3315FC1}"/>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F07D0F8F-618E-4003-AB61-98F9F0C5098A}"/>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F489A211-D3EE-4EE7-B6CA-7CE946ACC505}"/>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EE476759-5C4C-4AB7-A98E-313293C57FC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EB2A4CB-A699-4DD3-97BB-7A6D0957E137}"/>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CF7E8C58-1ADE-48E6-8B55-A53D510966E9}"/>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4EB5D1D-3FD4-42B2-8C69-E21B498EB4FE}"/>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2F2D250A-6FEE-4EA7-AE44-1734595FDFD8}"/>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F2B40970-B509-4A57-A9CF-56DEECA213B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D59A23DC-1611-4133-9146-618807985E33}"/>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195AA460-70C8-4166-8C70-F5EFA73090AA}"/>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5C2122B-9F5B-48E8-8B41-93F93DBF331C}"/>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D2F65351-88D1-4EAD-BDCD-284A3E4DB809}"/>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B68E8B3C-3D0A-4C02-822C-53070EE6ED2A}"/>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AE0CDCCB-4CB7-464B-9DDA-A4CC9C7A00F3}"/>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FD09F3C1-ADCC-4304-9A6A-3A18D731C228}"/>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E945F684-A205-45CA-AA21-8CAEBDB59B74}"/>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64" name="Picture Placeholder 63"/>
          <p:cNvSpPr>
            <a:spLocks noGrp="1"/>
          </p:cNvSpPr>
          <p:nvPr>
            <p:ph type="pic" sz="quarter" idx="10"/>
          </p:nvPr>
        </p:nvSpPr>
        <p:spPr>
          <a:xfrm>
            <a:off x="3375762" y="0"/>
            <a:ext cx="6952274"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3" y="365126"/>
            <a:ext cx="4288744" cy="540310"/>
          </a:xfrm>
        </p:spPr>
        <p:txBody>
          <a:bodyPr lIns="0" tIns="0" rIns="0" bIns="0">
            <a:noAutofit/>
          </a:bodyPr>
          <a:lstStyle>
            <a:lvl1pPr>
              <a:defRPr/>
            </a:lvl1pPr>
          </a:lstStyle>
          <a:p>
            <a:r>
              <a:rPr lang="en-US" dirty="0"/>
              <a:t>Title</a:t>
            </a:r>
          </a:p>
        </p:txBody>
      </p:sp>
      <p:sp>
        <p:nvSpPr>
          <p:cNvPr id="3" name="Content Placeholder 2"/>
          <p:cNvSpPr>
            <a:spLocks noGrp="1"/>
          </p:cNvSpPr>
          <p:nvPr>
            <p:ph idx="1"/>
          </p:nvPr>
        </p:nvSpPr>
        <p:spPr>
          <a:xfrm>
            <a:off x="442915" y="1230757"/>
            <a:ext cx="2898299"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761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Central Image 1 example">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FDC69EDC-DB20-40CC-B228-FD34C617DBA7}"/>
              </a:ext>
            </a:extLst>
          </p:cNvPr>
          <p:cNvGrpSpPr/>
          <p:nvPr userDrawn="1"/>
        </p:nvGrpSpPr>
        <p:grpSpPr>
          <a:xfrm>
            <a:off x="420202" y="5825072"/>
            <a:ext cx="713780" cy="769667"/>
            <a:chOff x="420202" y="5825072"/>
            <a:chExt cx="713780" cy="769667"/>
          </a:xfrm>
        </p:grpSpPr>
        <p:sp>
          <p:nvSpPr>
            <p:cNvPr id="9" name="Freeform: Shape 8">
              <a:extLst>
                <a:ext uri="{FF2B5EF4-FFF2-40B4-BE49-F238E27FC236}">
                  <a16:creationId xmlns:a16="http://schemas.microsoft.com/office/drawing/2014/main" id="{31538E1E-54A0-40FC-AB7B-299989B0577C}"/>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43729558-62ED-4E5A-A003-4895BA035D00}"/>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4C6A25B-D80F-464B-A9ED-0B298280B32A}"/>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9FCD00A-9D3F-41C5-84B4-563708CE8C6F}"/>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3DE11DEF-2EA3-4286-9551-5D7FEB77D7FF}"/>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FB3AEF4E-E508-419C-B975-65BA73B4AEFB}"/>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0395762-55BC-40EC-92C0-FC2834B71A74}"/>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00BD5D42-EFEC-4997-80CC-0F39798892A1}"/>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1E1C481A-E837-4888-BC9C-40ABC788BED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F1FD4E8-79C7-40CB-8665-84B6513188E9}"/>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29C6942-0CAB-4FBF-B67F-5B885EDE549B}"/>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3F52AB2-0122-40BA-AAE1-6BDA4214735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23E3F25-A38B-433C-82CE-A33CA6350B93}"/>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3A8286D2-3B05-4E94-8101-D0175A09E411}"/>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23806565-51DA-495C-A45E-D2C80C3DD58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E8856FEB-44D2-4F5E-96C2-6210F4B801A3}"/>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D0384AA-B4C3-46FB-B08F-E690ED03E49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4E3751D0-70DB-4DE3-94EB-D35539D02E2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45B20D5-532D-418B-88AE-E0F36BE75CDD}"/>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F30372B4-36BD-4430-A6FF-A9EEB3643459}"/>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9B9D6DFC-729A-4756-AADE-DB9D67BE9CE6}"/>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394ACAD7-DED6-45EE-8ACA-63611F8458A2}"/>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71AB385B-301B-4E38-8C33-C217F2C3B1FF}"/>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A31C76C-DE67-47A2-982D-51B6F33E0D78}"/>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5B5E2C3F-1910-4AF6-B3D4-86AFD25F1C4E}"/>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1" name="Picture 10">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pic>
        <p:nvPicPr>
          <p:cNvPr id="5" name="Picture 4">
            <a:extLst>
              <a:ext uri="{FF2B5EF4-FFF2-40B4-BE49-F238E27FC236}">
                <a16:creationId xmlns:a16="http://schemas.microsoft.com/office/drawing/2014/main" id="{24DFB14E-B2AF-4D3F-A793-371C553321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886" t="5792" r="25484" b="7490"/>
          <a:stretch/>
        </p:blipFill>
        <p:spPr>
          <a:xfrm>
            <a:off x="3375762" y="0"/>
            <a:ext cx="6952274" cy="685637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70" name="TextBox 69"/>
          <p:cNvSpPr txBox="1"/>
          <p:nvPr userDrawn="1"/>
        </p:nvSpPr>
        <p:spPr>
          <a:xfrm>
            <a:off x="10139363" y="6330762"/>
            <a:ext cx="1685925" cy="276999"/>
          </a:xfrm>
          <a:prstGeom prst="rect">
            <a:avLst/>
          </a:prstGeom>
          <a:noFill/>
        </p:spPr>
        <p:txBody>
          <a:bodyPr wrap="square" lIns="0" tIns="0" rIns="0" bIns="0" rtlCol="0" anchor="b">
            <a:noAutofit/>
          </a:bodyPr>
          <a:lstStyle/>
          <a:p>
            <a:pPr algn="r"/>
            <a:fld id="{BB0550BB-1B04-43DD-891E-0AC4A154F765}" type="slidenum">
              <a:rPr lang="en-AU" sz="600" smtClean="0">
                <a:solidFill>
                  <a:schemeClr val="tx2"/>
                </a:solidFill>
                <a:latin typeface="Arial" panose="020B0604020202020204" pitchFamily="34" charset="0"/>
              </a:rPr>
              <a:pPr algn="r"/>
              <a:t>‹#›</a:t>
            </a:fld>
            <a:endParaRPr lang="en-AU" sz="600" dirty="0">
              <a:solidFill>
                <a:schemeClr val="tx2"/>
              </a:solidFill>
              <a:latin typeface="Arial" panose="020B0604020202020204" pitchFamily="34" charset="0"/>
            </a:endParaRPr>
          </a:p>
        </p:txBody>
      </p:sp>
    </p:spTree>
    <p:extLst>
      <p:ext uri="{BB962C8B-B14F-4D97-AF65-F5344CB8AC3E}">
        <p14:creationId xmlns:p14="http://schemas.microsoft.com/office/powerpoint/2010/main" val="243555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entral Image 2">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8B137DFB-FEA2-45EA-85FD-5376D330A48A}"/>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1B20754B-DA7B-4244-9AED-BA37EB39AB2C}"/>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4B3B370B-698A-4356-A49D-EEC5FA696D5C}"/>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93A28153-E867-4218-B94F-E29275D6841C}"/>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55500C47-B0B0-4F92-B13C-9BFE37D29F95}"/>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2FDFC730-E3DB-4BBF-9233-F38CCB66F50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01F0405-6B2E-4852-83A2-C179D40F2526}"/>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9F3EBB3F-303E-487D-8AAA-8AD96342D364}"/>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A4F22E0-01AA-4A2E-9E1B-4512CBC98EC2}"/>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88B5E16B-8B12-4AD3-8E8D-BC0B21E25E3A}"/>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34787409-DB03-4437-BC6D-58FAC9726681}"/>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28DA564F-CA81-4A56-96A6-0EAEE97DE3C3}"/>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AC25CC6-2E6B-46F7-9A71-0BBB1D05E846}"/>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FB9348F4-9968-4E94-9EEC-EAEB2C0E0EDA}"/>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90E5C2E8-3FDB-41A3-A7B5-9A2923850825}"/>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9A11BED-6191-4DDD-ABAA-40E2D785725C}"/>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5A37EDAD-7DEA-413E-AB4D-5C85697C5642}"/>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ACF3297D-CD7D-4E14-BA6B-CF87D117320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AABED05-7EF6-45AA-A71C-B97D4A54C21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CCCDE7D7-F441-4BC4-95BA-9482AFCFDEC4}"/>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026A2D7-1620-409E-AE29-D74BB909AEB6}"/>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5E15D9F-7791-4DA4-8526-3539DCF68319}"/>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ADB9952F-DDD2-4678-9A29-9F649FCB2EA5}"/>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97C07BA8-1811-408B-8DC9-6D6770164E3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D6F15F08-ED9C-4D77-88E0-8D00EB297416}"/>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486A5A25-2352-4D1B-BA56-C43ACB08F16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4294653"/>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200" y="4107543"/>
            <a:ext cx="2374582"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8" indent="0" algn="r">
              <a:lnSpc>
                <a:spcPct val="100000"/>
              </a:lnSpc>
              <a:spcBef>
                <a:spcPts val="600"/>
              </a:spcBef>
              <a:buClr>
                <a:schemeClr val="accent2"/>
              </a:buClr>
              <a:buNone/>
              <a:defRPr sz="1600" b="1">
                <a:solidFill>
                  <a:schemeClr val="accent3"/>
                </a:solidFill>
              </a:defRPr>
            </a:lvl2pPr>
            <a:lvl3pPr marL="538162"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
        <p:nvSpPr>
          <p:cNvPr id="104" name="Picture Placeholder 103"/>
          <p:cNvSpPr>
            <a:spLocks noGrp="1"/>
          </p:cNvSpPr>
          <p:nvPr>
            <p:ph type="pic" sz="quarter" idx="11"/>
          </p:nvPr>
        </p:nvSpPr>
        <p:spPr>
          <a:xfrm>
            <a:off x="3375762" y="0"/>
            <a:ext cx="6952274"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Tree>
    <p:extLst>
      <p:ext uri="{BB962C8B-B14F-4D97-AF65-F5344CB8AC3E}">
        <p14:creationId xmlns:p14="http://schemas.microsoft.com/office/powerpoint/2010/main" val="192003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365126"/>
            <a:ext cx="11306174" cy="54031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442913" y="1084729"/>
            <a:ext cx="11306174" cy="509223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4" name="TextBox 3"/>
          <p:cNvSpPr txBox="1"/>
          <p:nvPr userDrawn="1"/>
        </p:nvSpPr>
        <p:spPr>
          <a:xfrm>
            <a:off x="5253038" y="6330762"/>
            <a:ext cx="1685925" cy="276999"/>
          </a:xfrm>
          <a:prstGeom prst="rect">
            <a:avLst/>
          </a:prstGeom>
          <a:noFill/>
        </p:spPr>
        <p:txBody>
          <a:bodyPr wrap="square" lIns="0" tIns="0" rIns="0" bIns="0" rtlCol="0" anchor="b">
            <a:noAutofit/>
          </a:bodyPr>
          <a:lstStyle/>
          <a:p>
            <a:pPr algn="ctr"/>
            <a:fld id="{BB0550BB-1B04-43DD-891E-0AC4A154F765}" type="slidenum">
              <a:rPr lang="en-AU" sz="600" smtClean="0">
                <a:solidFill>
                  <a:schemeClr val="tx2"/>
                </a:solidFill>
                <a:latin typeface="Arial" panose="020B0604020202020204" pitchFamily="34" charset="0"/>
              </a:rPr>
              <a:pPr algn="ctr"/>
              <a:t>‹#›</a:t>
            </a:fld>
            <a:endParaRPr lang="en-AU" sz="600" dirty="0">
              <a:solidFill>
                <a:schemeClr val="tx2"/>
              </a:solidFill>
              <a:latin typeface="Arial" panose="020B0604020202020204" pitchFamily="34" charset="0"/>
            </a:endParaRPr>
          </a:p>
        </p:txBody>
      </p:sp>
    </p:spTree>
    <p:extLst>
      <p:ext uri="{BB962C8B-B14F-4D97-AF65-F5344CB8AC3E}">
        <p14:creationId xmlns:p14="http://schemas.microsoft.com/office/powerpoint/2010/main" val="3567256886"/>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74" r:id="rId3"/>
    <p:sldLayoutId id="2147483682" r:id="rId4"/>
    <p:sldLayoutId id="2147483696" r:id="rId5"/>
    <p:sldLayoutId id="2147483697" r:id="rId6"/>
    <p:sldLayoutId id="2147483676" r:id="rId7"/>
    <p:sldLayoutId id="2147483688" r:id="rId8"/>
    <p:sldLayoutId id="2147483691" r:id="rId9"/>
    <p:sldLayoutId id="2147483692" r:id="rId10"/>
    <p:sldLayoutId id="2147483689" r:id="rId11"/>
    <p:sldLayoutId id="2147483693" r:id="rId12"/>
    <p:sldLayoutId id="214748369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cap="none" baseline="0">
          <a:solidFill>
            <a:schemeClr val="accent2"/>
          </a:solidFill>
          <a:latin typeface="+mj-lt"/>
          <a:ea typeface="+mj-ea"/>
          <a:cs typeface="+mj-cs"/>
        </a:defRPr>
      </a:lvl1pPr>
    </p:titleStyle>
    <p:bodyStyle>
      <a:lvl1pPr marL="268288" indent="-268288" algn="l" defTabSz="914400" rtl="0" eaLnBrk="1" latinLnBrk="0" hangingPunct="1">
        <a:lnSpc>
          <a:spcPct val="100000"/>
        </a:lnSpc>
        <a:spcBef>
          <a:spcPts val="600"/>
        </a:spcBef>
        <a:buClr>
          <a:schemeClr val="accent4"/>
        </a:buClr>
        <a:buSzPct val="75000"/>
        <a:buFont typeface="Arial" panose="020B0604020202020204" pitchFamily="34" charset="0"/>
        <a:buChar char="►"/>
        <a:defRPr sz="1600" kern="1200">
          <a:solidFill>
            <a:schemeClr val="tx1"/>
          </a:solidFill>
          <a:latin typeface="+mn-lt"/>
          <a:ea typeface="+mn-ea"/>
          <a:cs typeface="+mn-cs"/>
        </a:defRPr>
      </a:lvl1pPr>
      <a:lvl2pPr marL="538163" indent="-269875" algn="l" defTabSz="914400" rtl="0" eaLnBrk="1" latinLnBrk="0" hangingPunct="1">
        <a:lnSpc>
          <a:spcPct val="100000"/>
        </a:lnSpc>
        <a:spcBef>
          <a:spcPts val="600"/>
        </a:spcBef>
        <a:buClr>
          <a:schemeClr val="accent1"/>
        </a:buClr>
        <a:buSzPct val="75000"/>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100000"/>
        </a:lnSpc>
        <a:spcBef>
          <a:spcPts val="600"/>
        </a:spcBef>
        <a:buClr>
          <a:schemeClr val="accent2"/>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7401">
          <p15:clr>
            <a:srgbClr val="F26B43"/>
          </p15:clr>
        </p15:guide>
        <p15:guide id="3" orient="horz" pos="2160">
          <p15:clr>
            <a:srgbClr val="F26B43"/>
          </p15:clr>
        </p15:guide>
        <p15:guide id="4" pos="1970">
          <p15:clr>
            <a:srgbClr val="F26B43"/>
          </p15:clr>
        </p15:guide>
        <p15:guide id="7" pos="5704">
          <p15:clr>
            <a:srgbClr val="F26B43"/>
          </p15:clr>
        </p15:guide>
        <p15:guide id="8" pos="2090">
          <p15:clr>
            <a:srgbClr val="F26B43"/>
          </p15:clr>
        </p15:guide>
        <p15:guide id="10" pos="3784">
          <p15:clr>
            <a:srgbClr val="F26B43"/>
          </p15:clr>
        </p15:guide>
        <p15:guide id="11" pos="3896">
          <p15:clr>
            <a:srgbClr val="F26B43"/>
          </p15:clr>
        </p15:guide>
        <p15:guide id="12" pos="5590">
          <p15:clr>
            <a:srgbClr val="F26B43"/>
          </p15:clr>
        </p15:guide>
        <p15:guide id="13" orient="horz" pos="367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9.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3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mailto:Kate.Jackson@health.nsw.gov.au"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mailto:John.Stevens@health.nsw.gov.a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4.xml"/><Relationship Id="rId7" Type="http://schemas.openxmlformats.org/officeDocument/2006/relationships/diagramData" Target="../diagrams/data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11" Type="http://schemas.microsoft.com/office/2007/relationships/diagramDrawing" Target="../diagrams/drawing1.xml"/><Relationship Id="rId5" Type="http://schemas.openxmlformats.org/officeDocument/2006/relationships/slideLayout" Target="../slideLayouts/slideLayout3.xml"/><Relationship Id="rId10" Type="http://schemas.openxmlformats.org/officeDocument/2006/relationships/diagramColors" Target="../diagrams/colors1.xml"/><Relationship Id="rId4" Type="http://schemas.openxmlformats.org/officeDocument/2006/relationships/tags" Target="../tags/tag5.xml"/><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29.tm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12.xml"/><Relationship Id="rId5" Type="http://schemas.openxmlformats.org/officeDocument/2006/relationships/image" Target="../media/image31.jp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8133" b="13483"/>
          <a:stretch/>
        </p:blipFill>
        <p:spPr>
          <a:xfrm>
            <a:off x="2619553" y="111597"/>
            <a:ext cx="6723286" cy="1451609"/>
          </a:xfrm>
          <a:prstGeom prst="rect">
            <a:avLst/>
          </a:prstGeom>
        </p:spPr>
      </p:pic>
      <p:sp>
        <p:nvSpPr>
          <p:cNvPr id="13" name="Rectangle 12">
            <a:extLst>
              <a:ext uri="{FF2B5EF4-FFF2-40B4-BE49-F238E27FC236}">
                <a16:creationId xmlns:a16="http://schemas.microsoft.com/office/drawing/2014/main" id="{48536671-9A2F-48AB-9B8D-14BDEA6C57FD}"/>
              </a:ext>
            </a:extLst>
          </p:cNvPr>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782712D6-1832-4607-A833-4D643367F163}"/>
              </a:ext>
            </a:extLst>
          </p:cNvPr>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a:extLst>
              <a:ext uri="{FF2B5EF4-FFF2-40B4-BE49-F238E27FC236}">
                <a16:creationId xmlns:a16="http://schemas.microsoft.com/office/drawing/2014/main" id="{112B2F38-EDD5-4D27-BDF2-C46991749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16" name="Picture 15">
            <a:extLst>
              <a:ext uri="{FF2B5EF4-FFF2-40B4-BE49-F238E27FC236}">
                <a16:creationId xmlns:a16="http://schemas.microsoft.com/office/drawing/2014/main" id="{FB29C34C-A12E-41FA-B717-024FCCED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pic>
        <p:nvPicPr>
          <p:cNvPr id="18" name="Picture 17">
            <a:extLst>
              <a:ext uri="{FF2B5EF4-FFF2-40B4-BE49-F238E27FC236}">
                <a16:creationId xmlns:a16="http://schemas.microsoft.com/office/drawing/2014/main" id="{610C693B-C233-4566-A8AD-0AE09600E454}"/>
              </a:ext>
            </a:extLst>
          </p:cNvPr>
          <p:cNvPicPr>
            <a:picLocks noChangeAspect="1"/>
          </p:cNvPicPr>
          <p:nvPr/>
        </p:nvPicPr>
        <p:blipFill>
          <a:blip r:embed="rId6"/>
          <a:stretch>
            <a:fillRect/>
          </a:stretch>
        </p:blipFill>
        <p:spPr>
          <a:xfrm>
            <a:off x="10732770" y="6403389"/>
            <a:ext cx="1378229" cy="340551"/>
          </a:xfrm>
          <a:prstGeom prst="rect">
            <a:avLst/>
          </a:prstGeom>
        </p:spPr>
      </p:pic>
      <p:sp>
        <p:nvSpPr>
          <p:cNvPr id="4" name="TextBox 3">
            <a:extLst>
              <a:ext uri="{FF2B5EF4-FFF2-40B4-BE49-F238E27FC236}">
                <a16:creationId xmlns:a16="http://schemas.microsoft.com/office/drawing/2014/main" id="{D72D1E88-7B8F-40D5-98B2-513646E253BC}"/>
              </a:ext>
            </a:extLst>
          </p:cNvPr>
          <p:cNvSpPr txBox="1"/>
          <p:nvPr/>
        </p:nvSpPr>
        <p:spPr>
          <a:xfrm>
            <a:off x="720034" y="2092431"/>
            <a:ext cx="5779917" cy="584775"/>
          </a:xfrm>
          <a:prstGeom prst="rect">
            <a:avLst/>
          </a:prstGeom>
          <a:noFill/>
        </p:spPr>
        <p:txBody>
          <a:bodyPr wrap="square" rtlCol="0">
            <a:spAutoFit/>
          </a:bodyPr>
          <a:lstStyle/>
          <a:p>
            <a:r>
              <a:rPr lang="en-AU" sz="3200" b="1" dirty="0">
                <a:solidFill>
                  <a:schemeClr val="accent5">
                    <a:lumMod val="75000"/>
                  </a:schemeClr>
                </a:solidFill>
              </a:rPr>
              <a:t>Thank you to our Sponsors</a:t>
            </a:r>
          </a:p>
        </p:txBody>
      </p:sp>
      <p:pic>
        <p:nvPicPr>
          <p:cNvPr id="9" name="Picture 8" descr="A picture containing logo&#10;&#10;Description automatically generated">
            <a:extLst>
              <a:ext uri="{FF2B5EF4-FFF2-40B4-BE49-F238E27FC236}">
                <a16:creationId xmlns:a16="http://schemas.microsoft.com/office/drawing/2014/main" id="{14FE8F82-BC56-4297-844D-3973E8459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5817" y="2822972"/>
            <a:ext cx="1388496" cy="846644"/>
          </a:xfrm>
          <a:prstGeom prst="rect">
            <a:avLst/>
          </a:prstGeom>
        </p:spPr>
      </p:pic>
      <p:pic>
        <p:nvPicPr>
          <p:cNvPr id="20" name="Picture 19" descr="A black and white logo&#10;&#10;Description automatically generated with low confidence">
            <a:extLst>
              <a:ext uri="{FF2B5EF4-FFF2-40B4-BE49-F238E27FC236}">
                <a16:creationId xmlns:a16="http://schemas.microsoft.com/office/drawing/2014/main" id="{6DAE9A7A-6002-442B-8EB1-80C9A3B35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2720" y="2663322"/>
            <a:ext cx="1077247" cy="1077247"/>
          </a:xfrm>
          <a:prstGeom prst="rect">
            <a:avLst/>
          </a:prstGeom>
        </p:spPr>
      </p:pic>
      <p:pic>
        <p:nvPicPr>
          <p:cNvPr id="22" name="Picture 21" descr="Pie chart&#10;&#10;Description automatically generated with medium confidence">
            <a:extLst>
              <a:ext uri="{FF2B5EF4-FFF2-40B4-BE49-F238E27FC236}">
                <a16:creationId xmlns:a16="http://schemas.microsoft.com/office/drawing/2014/main" id="{7FF84D3B-10BD-499D-922D-5C9C13EC5A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28374" y="2869365"/>
            <a:ext cx="1560967" cy="624387"/>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B0B53593-6339-423F-BA72-ABA8218B3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10641" y="4320575"/>
            <a:ext cx="1718161" cy="602244"/>
          </a:xfrm>
          <a:prstGeom prst="rect">
            <a:avLst/>
          </a:prstGeom>
        </p:spPr>
      </p:pic>
      <p:pic>
        <p:nvPicPr>
          <p:cNvPr id="26" name="Picture 25" descr="Logo, company name&#10;&#10;Description automatically generated">
            <a:extLst>
              <a:ext uri="{FF2B5EF4-FFF2-40B4-BE49-F238E27FC236}">
                <a16:creationId xmlns:a16="http://schemas.microsoft.com/office/drawing/2014/main" id="{1B6BBBDD-E3C4-4D0C-9F12-6D8BF192A1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0514" y="4273983"/>
            <a:ext cx="987572" cy="577730"/>
          </a:xfrm>
          <a:prstGeom prst="rect">
            <a:avLst/>
          </a:prstGeom>
        </p:spPr>
      </p:pic>
      <p:pic>
        <p:nvPicPr>
          <p:cNvPr id="28" name="Picture 27" descr="Diagram&#10;&#10;Description automatically generated with low confidence">
            <a:extLst>
              <a:ext uri="{FF2B5EF4-FFF2-40B4-BE49-F238E27FC236}">
                <a16:creationId xmlns:a16="http://schemas.microsoft.com/office/drawing/2014/main" id="{52A895F5-7F7E-4EE2-BCAA-15351874EF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795" y="4217819"/>
            <a:ext cx="2154616" cy="757905"/>
          </a:xfrm>
          <a:prstGeom prst="rect">
            <a:avLst/>
          </a:prstGeom>
        </p:spPr>
      </p:pic>
      <p:sp>
        <p:nvSpPr>
          <p:cNvPr id="29" name="TextBox 28">
            <a:extLst>
              <a:ext uri="{FF2B5EF4-FFF2-40B4-BE49-F238E27FC236}">
                <a16:creationId xmlns:a16="http://schemas.microsoft.com/office/drawing/2014/main" id="{94E375A3-AAFF-48E5-BDC9-653CEB9094D9}"/>
              </a:ext>
            </a:extLst>
          </p:cNvPr>
          <p:cNvSpPr txBox="1"/>
          <p:nvPr/>
        </p:nvSpPr>
        <p:spPr>
          <a:xfrm>
            <a:off x="4192531" y="5555258"/>
            <a:ext cx="4270137" cy="584775"/>
          </a:xfrm>
          <a:prstGeom prst="rect">
            <a:avLst/>
          </a:prstGeom>
          <a:noFill/>
        </p:spPr>
        <p:txBody>
          <a:bodyPr wrap="square" rtlCol="0">
            <a:spAutoFit/>
          </a:bodyPr>
          <a:lstStyle/>
          <a:p>
            <a:r>
              <a:rPr lang="en-AU" dirty="0"/>
              <a:t> </a:t>
            </a:r>
            <a:r>
              <a:rPr lang="en-AU" sz="3200" b="1" i="1" dirty="0">
                <a:solidFill>
                  <a:srgbClr val="002060"/>
                </a:solidFill>
                <a:latin typeface="Arial" panose="020B0604020202020204" pitchFamily="34" charset="0"/>
              </a:rPr>
              <a:t>#EquallyWellAu22</a:t>
            </a:r>
          </a:p>
        </p:txBody>
      </p:sp>
      <p:pic>
        <p:nvPicPr>
          <p:cNvPr id="5" name="Picture 4" descr="A picture containing diagram&#10;&#10;Description automatically generated">
            <a:extLst>
              <a:ext uri="{FF2B5EF4-FFF2-40B4-BE49-F238E27FC236}">
                <a16:creationId xmlns:a16="http://schemas.microsoft.com/office/drawing/2014/main" id="{A66E7D13-E537-4634-93CD-FD67AA0D50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5512" y="2661277"/>
            <a:ext cx="1748082" cy="1119344"/>
          </a:xfrm>
          <a:prstGeom prst="rect">
            <a:avLst/>
          </a:prstGeom>
        </p:spPr>
      </p:pic>
      <p:pic>
        <p:nvPicPr>
          <p:cNvPr id="7" name="Picture 6" descr="Text&#10;&#10;Description automatically generated">
            <a:extLst>
              <a:ext uri="{FF2B5EF4-FFF2-40B4-BE49-F238E27FC236}">
                <a16:creationId xmlns:a16="http://schemas.microsoft.com/office/drawing/2014/main" id="{1EBBC800-1D28-42D0-911C-3840BB5708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0900" y="4373028"/>
            <a:ext cx="1857913" cy="426883"/>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B1C1C6B-7432-48F6-BE06-46447B7BDE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58223" y="4279392"/>
            <a:ext cx="1188000" cy="572321"/>
          </a:xfrm>
          <a:prstGeom prst="rect">
            <a:avLst/>
          </a:prstGeom>
        </p:spPr>
      </p:pic>
    </p:spTree>
    <p:extLst>
      <p:ext uri="{BB962C8B-B14F-4D97-AF65-F5344CB8AC3E}">
        <p14:creationId xmlns:p14="http://schemas.microsoft.com/office/powerpoint/2010/main" val="278267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US" dirty="0"/>
              <a:t>Project reflections: statewide project manager perspective</a:t>
            </a:r>
            <a:endParaRPr lang="en-AU" dirty="0">
              <a:solidFill>
                <a:schemeClr val="accent2"/>
              </a:solidFill>
            </a:endParaRPr>
          </a:p>
        </p:txBody>
      </p:sp>
      <p:sp>
        <p:nvSpPr>
          <p:cNvPr id="31" name="Line 53"/>
          <p:cNvSpPr>
            <a:spLocks noChangeShapeType="1"/>
          </p:cNvSpPr>
          <p:nvPr/>
        </p:nvSpPr>
        <p:spPr bwMode="auto">
          <a:xfrm rot="5400000" flipV="1">
            <a:off x="5739810" y="-3909651"/>
            <a:ext cx="0" cy="10738976"/>
          </a:xfrm>
          <a:prstGeom prst="line">
            <a:avLst/>
          </a:prstGeom>
          <a:noFill/>
          <a:ln w="19050" cap="flat" cmpd="sng">
            <a:solidFill>
              <a:schemeClr val="bg2">
                <a:lumMod val="75000"/>
              </a:schemeClr>
            </a:solidFill>
            <a:prstDash val="solid"/>
            <a:round/>
            <a:headEnd type="oval"/>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fontAlgn="base" hangingPunct="0">
              <a:spcBef>
                <a:spcPct val="0"/>
              </a:spcBef>
              <a:spcAft>
                <a:spcPct val="0"/>
              </a:spcAft>
            </a:pPr>
            <a:endParaRPr lang="en-US" sz="600" dirty="0">
              <a:latin typeface="+mn-lt"/>
              <a:ea typeface="Arial Unicode MS" panose="020B0604020202020204" pitchFamily="34" charset="-128"/>
              <a:cs typeface="Arial Unicode MS" panose="020B0604020202020204" pitchFamily="34" charset="-128"/>
              <a:sym typeface="Helvetica"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327075898"/>
              </p:ext>
            </p:extLst>
          </p:nvPr>
        </p:nvGraphicFramePr>
        <p:xfrm>
          <a:off x="478126" y="1785284"/>
          <a:ext cx="3389919" cy="4018251"/>
        </p:xfrm>
        <a:graphic>
          <a:graphicData uri="http://schemas.openxmlformats.org/drawingml/2006/table">
            <a:tbl>
              <a:tblPr firstRow="1" bandRow="1">
                <a:tableStyleId>{5C22544A-7EE6-4342-B048-85BDC9FD1C3A}</a:tableStyleId>
              </a:tblPr>
              <a:tblGrid>
                <a:gridCol w="3389919">
                  <a:extLst>
                    <a:ext uri="{9D8B030D-6E8A-4147-A177-3AD203B41FA5}">
                      <a16:colId xmlns:a16="http://schemas.microsoft.com/office/drawing/2014/main" val="20000"/>
                    </a:ext>
                  </a:extLst>
                </a:gridCol>
              </a:tblGrid>
              <a:tr h="1393539">
                <a:tc>
                  <a:txBody>
                    <a:bodyPr/>
                    <a:lstStyle/>
                    <a:p>
                      <a:pPr algn="ctr">
                        <a:lnSpc>
                          <a:spcPct val="114000"/>
                        </a:lnSpc>
                      </a:pPr>
                      <a:r>
                        <a:rPr lang="en-US" sz="2200" b="0" dirty="0">
                          <a:solidFill>
                            <a:srgbClr val="FFFFFF"/>
                          </a:solidFill>
                          <a:latin typeface="Arial" panose="020B0604020202020204" pitchFamily="34" charset="0"/>
                        </a:rPr>
                        <a:t>Establishing and maintaining collaboration</a:t>
                      </a:r>
                    </a:p>
                  </a:txBody>
                  <a:tcPr marL="336053" marR="56905" marT="28453" marB="28453"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624712">
                <a:tc>
                  <a:txBody>
                    <a:bodyPr/>
                    <a:lstStyle/>
                    <a:p>
                      <a:pPr marL="285750" indent="-285750">
                        <a:lnSpc>
                          <a:spcPct val="130000"/>
                        </a:lnSpc>
                        <a:buClr>
                          <a:schemeClr val="accent1"/>
                        </a:buClr>
                        <a:buFont typeface="Arial" panose="020B0604020202020204" pitchFamily="34" charset="0"/>
                        <a:buChar char="•"/>
                      </a:pPr>
                      <a:r>
                        <a:rPr lang="en-US" sz="1500" dirty="0">
                          <a:solidFill>
                            <a:srgbClr val="333333"/>
                          </a:solidFill>
                          <a:latin typeface="Arial" panose="020B0604020202020204" pitchFamily="34" charset="0"/>
                        </a:rPr>
                        <a:t>Different motivators</a:t>
                      </a:r>
                    </a:p>
                    <a:p>
                      <a:pPr marL="285750" indent="-285750">
                        <a:lnSpc>
                          <a:spcPct val="130000"/>
                        </a:lnSpc>
                        <a:buClr>
                          <a:schemeClr val="accent1"/>
                        </a:buClr>
                        <a:buFont typeface="Arial" panose="020B0604020202020204" pitchFamily="34" charset="0"/>
                        <a:buChar char="•"/>
                      </a:pPr>
                      <a:r>
                        <a:rPr lang="en-US" sz="1500" dirty="0">
                          <a:solidFill>
                            <a:srgbClr val="333333"/>
                          </a:solidFill>
                          <a:latin typeface="Arial" panose="020B0604020202020204" pitchFamily="34" charset="0"/>
                        </a:rPr>
                        <a:t>Different pressures and ways of working</a:t>
                      </a:r>
                    </a:p>
                    <a:p>
                      <a:pPr marL="285750" indent="-285750">
                        <a:lnSpc>
                          <a:spcPct val="130000"/>
                        </a:lnSpc>
                        <a:buClr>
                          <a:schemeClr val="accent1"/>
                        </a:buClr>
                        <a:buFont typeface="Arial" panose="020B0604020202020204" pitchFamily="34" charset="0"/>
                        <a:buChar char="•"/>
                      </a:pPr>
                      <a:r>
                        <a:rPr lang="en-US" sz="1500" dirty="0">
                          <a:solidFill>
                            <a:srgbClr val="333333"/>
                          </a:solidFill>
                          <a:latin typeface="Arial" panose="020B0604020202020204" pitchFamily="34" charset="0"/>
                        </a:rPr>
                        <a:t>Accustomed to working under different time frames</a:t>
                      </a:r>
                    </a:p>
                    <a:p>
                      <a:pPr marL="285750" indent="-285750">
                        <a:lnSpc>
                          <a:spcPct val="130000"/>
                        </a:lnSpc>
                        <a:buClr>
                          <a:schemeClr val="accent1"/>
                        </a:buClr>
                        <a:buFont typeface="Arial" panose="020B0604020202020204" pitchFamily="34" charset="0"/>
                        <a:buChar char="•"/>
                      </a:pPr>
                      <a:r>
                        <a:rPr lang="en-US" sz="1500" dirty="0">
                          <a:solidFill>
                            <a:srgbClr val="333333"/>
                          </a:solidFill>
                          <a:latin typeface="Arial" panose="020B0604020202020204" pitchFamily="34" charset="0"/>
                        </a:rPr>
                        <a:t>Drawing on strengths and facilitating communication</a:t>
                      </a:r>
                    </a:p>
                  </a:txBody>
                  <a:tcPr marL="284525" marR="284525" marT="284525" marB="268843">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alpha val="90000"/>
                      </a:srgbClr>
                    </a:solidFill>
                  </a:tcPr>
                </a:tc>
                <a:extLst>
                  <a:ext uri="{0D108BD9-81ED-4DB2-BD59-A6C34878D82A}">
                    <a16:rowId xmlns:a16="http://schemas.microsoft.com/office/drawing/2014/main" val="10001"/>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1166243087"/>
              </p:ext>
            </p:extLst>
          </p:nvPr>
        </p:nvGraphicFramePr>
        <p:xfrm>
          <a:off x="4267617" y="1821996"/>
          <a:ext cx="3224710" cy="4556226"/>
        </p:xfrm>
        <a:graphic>
          <a:graphicData uri="http://schemas.openxmlformats.org/drawingml/2006/table">
            <a:tbl>
              <a:tblPr firstRow="1" bandRow="1">
                <a:tableStyleId>{5C22544A-7EE6-4342-B048-85BDC9FD1C3A}</a:tableStyleId>
              </a:tblPr>
              <a:tblGrid>
                <a:gridCol w="3224710">
                  <a:extLst>
                    <a:ext uri="{9D8B030D-6E8A-4147-A177-3AD203B41FA5}">
                      <a16:colId xmlns:a16="http://schemas.microsoft.com/office/drawing/2014/main" val="20000"/>
                    </a:ext>
                  </a:extLst>
                </a:gridCol>
              </a:tblGrid>
              <a:tr h="1256371">
                <a:tc>
                  <a:txBody>
                    <a:bodyPr/>
                    <a:lstStyle/>
                    <a:p>
                      <a:pPr algn="ctr">
                        <a:lnSpc>
                          <a:spcPct val="114000"/>
                        </a:lnSpc>
                      </a:pPr>
                      <a:r>
                        <a:rPr lang="en-US" sz="2100" b="0" dirty="0">
                          <a:solidFill>
                            <a:srgbClr val="FFFFFF"/>
                          </a:solidFill>
                          <a:latin typeface="Arial" panose="020B0604020202020204" pitchFamily="34" charset="0"/>
                        </a:rPr>
                        <a:t>Managing different impacts on partners due to COVID</a:t>
                      </a:r>
                    </a:p>
                  </a:txBody>
                  <a:tcPr marL="319676" marR="54132" marT="27066" marB="27066"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299855">
                <a:tc>
                  <a:txBody>
                    <a:bodyPr/>
                    <a:lstStyle/>
                    <a:p>
                      <a:pPr marL="285750" indent="-285750">
                        <a:lnSpc>
                          <a:spcPct val="130000"/>
                        </a:lnSpc>
                        <a:buClr>
                          <a:schemeClr val="accent2"/>
                        </a:buClr>
                        <a:buFont typeface="Arial" panose="020B0604020202020204" pitchFamily="34" charset="0"/>
                        <a:buChar char="•"/>
                      </a:pPr>
                      <a:r>
                        <a:rPr lang="en-US" sz="1400" dirty="0">
                          <a:solidFill>
                            <a:srgbClr val="333333"/>
                          </a:solidFill>
                          <a:latin typeface="Arial" panose="020B0604020202020204" pitchFamily="34" charset="0"/>
                        </a:rPr>
                        <a:t>Different impacts on health workforce,</a:t>
                      </a:r>
                      <a:r>
                        <a:rPr lang="en-US" sz="1400" baseline="0" dirty="0">
                          <a:solidFill>
                            <a:srgbClr val="333333"/>
                          </a:solidFill>
                          <a:latin typeface="Arial" panose="020B0604020202020204" pitchFamily="34" charset="0"/>
                        </a:rPr>
                        <a:t> </a:t>
                      </a:r>
                      <a:r>
                        <a:rPr lang="en-US" sz="1400" dirty="0">
                          <a:solidFill>
                            <a:srgbClr val="333333"/>
                          </a:solidFill>
                          <a:latin typeface="Arial" panose="020B0604020202020204" pitchFamily="34" charset="0"/>
                        </a:rPr>
                        <a:t>education workforce and</a:t>
                      </a:r>
                      <a:r>
                        <a:rPr lang="en-US" sz="1400" baseline="0" dirty="0">
                          <a:solidFill>
                            <a:srgbClr val="333333"/>
                          </a:solidFill>
                          <a:latin typeface="Arial" panose="020B0604020202020204" pitchFamily="34" charset="0"/>
                        </a:rPr>
                        <a:t> </a:t>
                      </a:r>
                      <a:r>
                        <a:rPr lang="en-US" sz="1400" dirty="0">
                          <a:solidFill>
                            <a:srgbClr val="333333"/>
                          </a:solidFill>
                          <a:latin typeface="Arial" panose="020B0604020202020204" pitchFamily="34" charset="0"/>
                        </a:rPr>
                        <a:t>NGO workforce</a:t>
                      </a:r>
                    </a:p>
                    <a:p>
                      <a:pPr marL="285750" indent="-285750">
                        <a:lnSpc>
                          <a:spcPct val="130000"/>
                        </a:lnSpc>
                        <a:buClr>
                          <a:schemeClr val="accent2"/>
                        </a:buClr>
                        <a:buFont typeface="Arial" panose="020B0604020202020204" pitchFamily="34" charset="0"/>
                        <a:buChar char="•"/>
                      </a:pPr>
                      <a:r>
                        <a:rPr lang="en-US" sz="1400" dirty="0">
                          <a:solidFill>
                            <a:srgbClr val="333333"/>
                          </a:solidFill>
                          <a:latin typeface="Arial" panose="020B0604020202020204" pitchFamily="34" charset="0"/>
                        </a:rPr>
                        <a:t>Staff movements</a:t>
                      </a:r>
                    </a:p>
                    <a:p>
                      <a:pPr marL="285750" indent="-285750">
                        <a:lnSpc>
                          <a:spcPct val="130000"/>
                        </a:lnSpc>
                        <a:buClr>
                          <a:schemeClr val="accent2"/>
                        </a:buClr>
                        <a:buFont typeface="Arial" panose="020B0604020202020204" pitchFamily="34" charset="0"/>
                        <a:buChar char="•"/>
                      </a:pPr>
                      <a:r>
                        <a:rPr lang="en-US" sz="1400" dirty="0">
                          <a:solidFill>
                            <a:srgbClr val="333333"/>
                          </a:solidFill>
                          <a:latin typeface="Arial" panose="020B0604020202020204" pitchFamily="34" charset="0"/>
                        </a:rPr>
                        <a:t>Project champions and priorities shifted rapidly</a:t>
                      </a:r>
                    </a:p>
                    <a:p>
                      <a:pPr marL="285750" indent="-285750">
                        <a:lnSpc>
                          <a:spcPct val="130000"/>
                        </a:lnSpc>
                        <a:buClr>
                          <a:schemeClr val="accent2"/>
                        </a:buClr>
                        <a:buFont typeface="Arial" panose="020B0604020202020204" pitchFamily="34" charset="0"/>
                        <a:buChar char="•"/>
                      </a:pPr>
                      <a:r>
                        <a:rPr lang="en-US" sz="1400" dirty="0">
                          <a:solidFill>
                            <a:srgbClr val="333333"/>
                          </a:solidFill>
                          <a:latin typeface="Arial" panose="020B0604020202020204" pitchFamily="34" charset="0"/>
                        </a:rPr>
                        <a:t>Keeping communication lines open until we could reestablish the work</a:t>
                      </a:r>
                    </a:p>
                  </a:txBody>
                  <a:tcPr marL="270659" marR="270659" marT="270659" marB="255741">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alpha val="90000"/>
                      </a:srgbClr>
                    </a:solidFill>
                  </a:tcPr>
                </a:tc>
                <a:extLst>
                  <a:ext uri="{0D108BD9-81ED-4DB2-BD59-A6C34878D82A}">
                    <a16:rowId xmlns:a16="http://schemas.microsoft.com/office/drawing/2014/main" val="10001"/>
                  </a:ext>
                </a:extLst>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4129869093"/>
              </p:ext>
            </p:extLst>
          </p:nvPr>
        </p:nvGraphicFramePr>
        <p:xfrm>
          <a:off x="7810642" y="1852819"/>
          <a:ext cx="3298656" cy="4525403"/>
        </p:xfrm>
        <a:graphic>
          <a:graphicData uri="http://schemas.openxmlformats.org/drawingml/2006/table">
            <a:tbl>
              <a:tblPr firstRow="1" bandRow="1">
                <a:tableStyleId>{5C22544A-7EE6-4342-B048-85BDC9FD1C3A}</a:tableStyleId>
              </a:tblPr>
              <a:tblGrid>
                <a:gridCol w="3298656">
                  <a:extLst>
                    <a:ext uri="{9D8B030D-6E8A-4147-A177-3AD203B41FA5}">
                      <a16:colId xmlns:a16="http://schemas.microsoft.com/office/drawing/2014/main" val="20000"/>
                    </a:ext>
                  </a:extLst>
                </a:gridCol>
              </a:tblGrid>
              <a:tr h="1319015">
                <a:tc>
                  <a:txBody>
                    <a:bodyPr/>
                    <a:lstStyle/>
                    <a:p>
                      <a:pPr algn="ctr">
                        <a:lnSpc>
                          <a:spcPct val="114000"/>
                        </a:lnSpc>
                      </a:pPr>
                      <a:r>
                        <a:rPr lang="en-US" sz="2200" b="0" dirty="0">
                          <a:solidFill>
                            <a:srgbClr val="FFFFFF"/>
                          </a:solidFill>
                          <a:latin typeface="Arial" panose="020B0604020202020204" pitchFamily="34" charset="0"/>
                        </a:rPr>
                        <a:t>Adjusting project outcomes and timeframes</a:t>
                      </a:r>
                    </a:p>
                  </a:txBody>
                  <a:tcPr marL="327006" marR="55373" marT="27687" marB="27687"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206388">
                <a:tc>
                  <a:txBody>
                    <a:bodyPr/>
                    <a:lstStyle/>
                    <a:p>
                      <a:pPr marL="285750" indent="-285750">
                        <a:lnSpc>
                          <a:spcPct val="130000"/>
                        </a:lnSpc>
                        <a:buClr>
                          <a:schemeClr val="accent4"/>
                        </a:buClr>
                        <a:buFont typeface="Arial" panose="020B0604020202020204" pitchFamily="34" charset="0"/>
                        <a:buChar char="•"/>
                      </a:pPr>
                      <a:r>
                        <a:rPr lang="en-US" sz="1500" dirty="0">
                          <a:solidFill>
                            <a:srgbClr val="333333"/>
                          </a:solidFill>
                          <a:latin typeface="Arial" panose="020B0604020202020204" pitchFamily="34" charset="0"/>
                        </a:rPr>
                        <a:t>Being adaptable to the shift in working arrangements and workforce demands</a:t>
                      </a:r>
                    </a:p>
                    <a:p>
                      <a:pPr marL="285750" indent="-285750">
                        <a:lnSpc>
                          <a:spcPct val="130000"/>
                        </a:lnSpc>
                        <a:buClr>
                          <a:schemeClr val="accent4"/>
                        </a:buClr>
                        <a:buFont typeface="Arial" panose="020B0604020202020204" pitchFamily="34" charset="0"/>
                        <a:buChar char="•"/>
                      </a:pPr>
                      <a:r>
                        <a:rPr lang="en-US" sz="1500" dirty="0">
                          <a:solidFill>
                            <a:srgbClr val="333333"/>
                          </a:solidFill>
                          <a:latin typeface="Arial" panose="020B0604020202020204" pitchFamily="34" charset="0"/>
                        </a:rPr>
                        <a:t>Supporting teams to adapt and adjust with project scope and realistic goals</a:t>
                      </a:r>
                    </a:p>
                    <a:p>
                      <a:pPr marL="285750" indent="-285750">
                        <a:lnSpc>
                          <a:spcPct val="130000"/>
                        </a:lnSpc>
                        <a:buClr>
                          <a:schemeClr val="accent4"/>
                        </a:buClr>
                        <a:buFont typeface="Arial" panose="020B0604020202020204" pitchFamily="34" charset="0"/>
                        <a:buChar char="•"/>
                      </a:pPr>
                      <a:r>
                        <a:rPr lang="en-US" sz="1500" dirty="0">
                          <a:solidFill>
                            <a:srgbClr val="333333"/>
                          </a:solidFill>
                          <a:latin typeface="Arial" panose="020B0604020202020204" pitchFamily="34" charset="0"/>
                        </a:rPr>
                        <a:t>Adjusting time frame of the project rather then letting it fail</a:t>
                      </a:r>
                    </a:p>
                  </a:txBody>
                  <a:tcPr marL="276865" marR="276865" marT="276865" marB="261605">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alpha val="90000"/>
                      </a:srgbClr>
                    </a:solidFill>
                  </a:tcPr>
                </a:tc>
                <a:extLst>
                  <a:ext uri="{0D108BD9-81ED-4DB2-BD59-A6C34878D82A}">
                    <a16:rowId xmlns:a16="http://schemas.microsoft.com/office/drawing/2014/main" val="10001"/>
                  </a:ext>
                </a:extLst>
              </a:tr>
            </a:tbl>
          </a:graphicData>
        </a:graphic>
      </p:graphicFrame>
      <p:sp>
        <p:nvSpPr>
          <p:cNvPr id="38" name="AutoShape 26"/>
          <p:cNvSpPr>
            <a:spLocks/>
          </p:cNvSpPr>
          <p:nvPr/>
        </p:nvSpPr>
        <p:spPr bwMode="auto">
          <a:xfrm>
            <a:off x="9138696" y="939346"/>
            <a:ext cx="434340" cy="43434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solidFill>
          <a:ln w="19050" cap="flat" cmpd="sng">
            <a:solidFill>
              <a:schemeClr val="accent3"/>
            </a:solidFill>
            <a:prstDash val="solid"/>
            <a:round/>
            <a:headEnd/>
            <a:tailEnd type="none"/>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r>
              <a:rPr lang="en-US" sz="1200" b="1" dirty="0">
                <a:solidFill>
                  <a:schemeClr val="accent3"/>
                </a:solidFill>
                <a:latin typeface="+mn-lt"/>
                <a:ea typeface="Arial Unicode MS" panose="020B0604020202020204" pitchFamily="34" charset="-128"/>
                <a:cs typeface="Arial Unicode MS" panose="020B0604020202020204" pitchFamily="34" charset="-128"/>
              </a:rPr>
              <a:t>2021</a:t>
            </a:r>
          </a:p>
        </p:txBody>
      </p:sp>
      <p:sp>
        <p:nvSpPr>
          <p:cNvPr id="42" name="AutoShape 5"/>
          <p:cNvSpPr>
            <a:spLocks/>
          </p:cNvSpPr>
          <p:nvPr/>
        </p:nvSpPr>
        <p:spPr bwMode="auto">
          <a:xfrm>
            <a:off x="5663945" y="905436"/>
            <a:ext cx="432055" cy="43194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bg1"/>
          </a:solidFill>
          <a:ln w="19050" cap="flat" cmpd="sng">
            <a:solidFill>
              <a:schemeClr val="accent2"/>
            </a:solidFill>
            <a:prstDash val="solid"/>
            <a:round/>
            <a:headEnd/>
            <a:tailEnd type="none"/>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r>
              <a:rPr lang="en-US" sz="1200" b="1" dirty="0">
                <a:solidFill>
                  <a:schemeClr val="accent2"/>
                </a:solidFill>
                <a:latin typeface="+mn-lt"/>
                <a:ea typeface="Arial Unicode MS" panose="020B0604020202020204" pitchFamily="34" charset="-128"/>
                <a:cs typeface="Arial Unicode MS" panose="020B0604020202020204" pitchFamily="34" charset="-128"/>
              </a:rPr>
              <a:t>2020</a:t>
            </a:r>
          </a:p>
        </p:txBody>
      </p:sp>
      <p:sp>
        <p:nvSpPr>
          <p:cNvPr id="46" name="AutoShape 5"/>
          <p:cNvSpPr>
            <a:spLocks/>
          </p:cNvSpPr>
          <p:nvPr/>
        </p:nvSpPr>
        <p:spPr bwMode="auto">
          <a:xfrm>
            <a:off x="1902036" y="917191"/>
            <a:ext cx="432054" cy="43194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bg1"/>
          </a:solidFill>
          <a:ln w="19050" cap="flat" cmpd="sng">
            <a:solidFill>
              <a:schemeClr val="accent1"/>
            </a:solidFill>
            <a:prstDash val="solid"/>
            <a:round/>
            <a:headEnd/>
            <a:tailEnd type="none"/>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r>
              <a:rPr lang="pl-PL" sz="1200" b="1" dirty="0">
                <a:solidFill>
                  <a:schemeClr val="accent1"/>
                </a:solidFill>
                <a:latin typeface="+mn-lt"/>
                <a:ea typeface="Arial Unicode MS" panose="020B0604020202020204" pitchFamily="34" charset="-128"/>
                <a:cs typeface="Arial Unicode MS" panose="020B0604020202020204" pitchFamily="34" charset="-128"/>
              </a:rPr>
              <a:t>201</a:t>
            </a:r>
            <a:r>
              <a:rPr lang="en-US" sz="1200" b="1" dirty="0">
                <a:solidFill>
                  <a:schemeClr val="accent1"/>
                </a:solidFill>
                <a:latin typeface="+mn-lt"/>
                <a:ea typeface="Arial Unicode MS" panose="020B0604020202020204" pitchFamily="34" charset="-128"/>
                <a:cs typeface="Arial Unicode MS" panose="020B0604020202020204" pitchFamily="34" charset="-128"/>
              </a:rPr>
              <a:t>9</a:t>
            </a:r>
          </a:p>
        </p:txBody>
      </p:sp>
      <p:sp>
        <p:nvSpPr>
          <p:cNvPr id="55" name="AutoShape 56"/>
          <p:cNvSpPr>
            <a:spLocks/>
          </p:cNvSpPr>
          <p:nvPr/>
        </p:nvSpPr>
        <p:spPr bwMode="auto">
          <a:xfrm>
            <a:off x="5722162" y="1449217"/>
            <a:ext cx="315620" cy="356673"/>
          </a:xfrm>
          <a:prstGeom prst="triangle">
            <a:avLst/>
          </a:prstGeom>
          <a:solidFill>
            <a:schemeClr val="accent2"/>
          </a:solidFill>
          <a:ln>
            <a:noFill/>
          </a:ln>
          <a:effectLst/>
        </p:spPr>
        <p:txBody>
          <a:bodyPr wrap="square" lIns="25400" tIns="25400" rIns="25400" bIns="25400" anchor="ctr">
            <a:noAutofit/>
          </a:bodyPr>
          <a:lstStyle/>
          <a:p>
            <a:pPr algn="r" defTabSz="412750" fontAlgn="base" hangingPunct="0">
              <a:spcBef>
                <a:spcPct val="0"/>
              </a:spcBef>
              <a:spcAft>
                <a:spcPct val="0"/>
              </a:spcAft>
            </a:pPr>
            <a:endParaRPr lang="en-US" sz="900" dirty="0">
              <a:solidFill>
                <a:srgbClr val="E59428"/>
              </a:solidFill>
              <a:sym typeface="Gill Sans" charset="0"/>
            </a:endParaRPr>
          </a:p>
        </p:txBody>
      </p:sp>
      <p:sp>
        <p:nvSpPr>
          <p:cNvPr id="56" name="AutoShape 56"/>
          <p:cNvSpPr>
            <a:spLocks/>
          </p:cNvSpPr>
          <p:nvPr/>
        </p:nvSpPr>
        <p:spPr bwMode="auto">
          <a:xfrm>
            <a:off x="1960253" y="1417991"/>
            <a:ext cx="315620" cy="356673"/>
          </a:xfrm>
          <a:prstGeom prst="triangle">
            <a:avLst/>
          </a:prstGeom>
          <a:solidFill>
            <a:schemeClr val="accent1"/>
          </a:solidFill>
          <a:ln>
            <a:noFill/>
          </a:ln>
          <a:effectLst/>
        </p:spPr>
        <p:txBody>
          <a:bodyPr wrap="square" lIns="25400" tIns="25400" rIns="25400" bIns="25400" anchor="ctr">
            <a:noAutofit/>
          </a:bodyPr>
          <a:lstStyle/>
          <a:p>
            <a:pPr algn="r" defTabSz="412750" fontAlgn="base" hangingPunct="0">
              <a:spcBef>
                <a:spcPct val="0"/>
              </a:spcBef>
              <a:spcAft>
                <a:spcPct val="0"/>
              </a:spcAft>
            </a:pPr>
            <a:endParaRPr lang="en-US" sz="900" dirty="0">
              <a:solidFill>
                <a:srgbClr val="E59428"/>
              </a:solidFill>
              <a:sym typeface="Gill Sans" charset="0"/>
            </a:endParaRPr>
          </a:p>
        </p:txBody>
      </p:sp>
      <p:sp>
        <p:nvSpPr>
          <p:cNvPr id="57" name="AutoShape 56"/>
          <p:cNvSpPr>
            <a:spLocks/>
          </p:cNvSpPr>
          <p:nvPr/>
        </p:nvSpPr>
        <p:spPr bwMode="auto">
          <a:xfrm>
            <a:off x="9198056" y="1496146"/>
            <a:ext cx="315620" cy="356673"/>
          </a:xfrm>
          <a:prstGeom prst="triangle">
            <a:avLst/>
          </a:prstGeom>
          <a:solidFill>
            <a:schemeClr val="accent3"/>
          </a:solidFill>
          <a:ln>
            <a:noFill/>
          </a:ln>
          <a:effectLst/>
        </p:spPr>
        <p:txBody>
          <a:bodyPr wrap="square" lIns="25400" tIns="25400" rIns="25400" bIns="25400" anchor="ctr">
            <a:noAutofit/>
          </a:bodyPr>
          <a:lstStyle/>
          <a:p>
            <a:pPr algn="r" defTabSz="412750" fontAlgn="base" hangingPunct="0">
              <a:spcBef>
                <a:spcPct val="0"/>
              </a:spcBef>
              <a:spcAft>
                <a:spcPct val="0"/>
              </a:spcAft>
            </a:pPr>
            <a:endParaRPr lang="en-US" sz="900" dirty="0">
              <a:solidFill>
                <a:srgbClr val="E59428"/>
              </a:solidFill>
              <a:sym typeface="Gill Sans" charset="0"/>
            </a:endParaRPr>
          </a:p>
        </p:txBody>
      </p:sp>
    </p:spTree>
    <p:extLst>
      <p:ext uri="{BB962C8B-B14F-4D97-AF65-F5344CB8AC3E}">
        <p14:creationId xmlns:p14="http://schemas.microsoft.com/office/powerpoint/2010/main" val="78904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3"/>
          <p:cNvGrpSpPr/>
          <p:nvPr/>
        </p:nvGrpSpPr>
        <p:grpSpPr>
          <a:xfrm>
            <a:off x="6877195" y="1201209"/>
            <a:ext cx="4564102" cy="4702172"/>
            <a:chOff x="3813949" y="1503190"/>
            <a:chExt cx="4564102" cy="4702172"/>
          </a:xfrm>
        </p:grpSpPr>
        <p:sp>
          <p:nvSpPr>
            <p:cNvPr id="57" name="Freeform 3"/>
            <p:cNvSpPr/>
            <p:nvPr/>
          </p:nvSpPr>
          <p:spPr>
            <a:xfrm rot="1820780">
              <a:off x="5093405" y="1503190"/>
              <a:ext cx="1718724" cy="1602767"/>
            </a:xfrm>
            <a:custGeom>
              <a:avLst/>
              <a:gdLst>
                <a:gd name="connsiteX0" fmla="*/ 806177 w 1907434"/>
                <a:gd name="connsiteY0" fmla="*/ 295082 h 1778746"/>
                <a:gd name="connsiteX1" fmla="*/ 1907434 w 1907434"/>
                <a:gd name="connsiteY1" fmla="*/ 0 h 1778746"/>
                <a:gd name="connsiteX2" fmla="*/ 1907434 w 1907434"/>
                <a:gd name="connsiteY2" fmla="*/ 1349039 h 1778746"/>
                <a:gd name="connsiteX3" fmla="*/ 1173442 w 1907434"/>
                <a:gd name="connsiteY3" fmla="*/ 1778746 h 1778746"/>
                <a:gd name="connsiteX4" fmla="*/ 0 w 1907434"/>
                <a:gd name="connsiteY4" fmla="*/ 1101259 h 1778746"/>
                <a:gd name="connsiteX5" fmla="*/ 806177 w 1907434"/>
                <a:gd name="connsiteY5" fmla="*/ 295082 h 17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434" h="1778746">
                  <a:moveTo>
                    <a:pt x="806177" y="295082"/>
                  </a:moveTo>
                  <a:cubicBezTo>
                    <a:pt x="1135495" y="104949"/>
                    <a:pt x="1513993" y="0"/>
                    <a:pt x="1907434" y="0"/>
                  </a:cubicBezTo>
                  <a:lnTo>
                    <a:pt x="1907434" y="1349039"/>
                  </a:lnTo>
                  <a:lnTo>
                    <a:pt x="1173442" y="1778746"/>
                  </a:lnTo>
                  <a:lnTo>
                    <a:pt x="0" y="1101259"/>
                  </a:lnTo>
                  <a:cubicBezTo>
                    <a:pt x="196721" y="760529"/>
                    <a:pt x="476858" y="485214"/>
                    <a:pt x="806177" y="295082"/>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900" b="1" dirty="0">
                <a:solidFill>
                  <a:schemeClr val="tx1"/>
                </a:solidFill>
                <a:latin typeface="Arial" panose="020B0604020202020204" pitchFamily="34" charset="0"/>
              </a:endParaRPr>
            </a:p>
          </p:txBody>
        </p:sp>
        <p:sp>
          <p:nvSpPr>
            <p:cNvPr id="58" name="Freeform 4"/>
            <p:cNvSpPr/>
            <p:nvPr/>
          </p:nvSpPr>
          <p:spPr>
            <a:xfrm rot="1820780">
              <a:off x="4211435" y="2144822"/>
              <a:ext cx="1319310" cy="1984610"/>
            </a:xfrm>
            <a:custGeom>
              <a:avLst/>
              <a:gdLst>
                <a:gd name="connsiteX0" fmla="*/ 295080 w 1464167"/>
                <a:gd name="connsiteY0" fmla="*/ 0 h 2202516"/>
                <a:gd name="connsiteX1" fmla="*/ 1457724 w 1464167"/>
                <a:gd name="connsiteY1" fmla="*/ 671253 h 2202516"/>
                <a:gd name="connsiteX2" fmla="*/ 1464167 w 1464167"/>
                <a:gd name="connsiteY2" fmla="*/ 1527543 h 2202516"/>
                <a:gd name="connsiteX3" fmla="*/ 295081 w 1464167"/>
                <a:gd name="connsiteY3" fmla="*/ 2202516 h 2202516"/>
                <a:gd name="connsiteX4" fmla="*/ 295080 w 1464167"/>
                <a:gd name="connsiteY4" fmla="*/ 0 h 220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167" h="2202516">
                  <a:moveTo>
                    <a:pt x="295080" y="0"/>
                  </a:moveTo>
                  <a:lnTo>
                    <a:pt x="1457724" y="671253"/>
                  </a:lnTo>
                  <a:lnTo>
                    <a:pt x="1464167" y="1527543"/>
                  </a:lnTo>
                  <a:lnTo>
                    <a:pt x="295081" y="2202516"/>
                  </a:lnTo>
                  <a:cubicBezTo>
                    <a:pt x="-98361" y="1521055"/>
                    <a:pt x="-98361" y="681460"/>
                    <a:pt x="295080"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900" b="1" dirty="0">
                <a:solidFill>
                  <a:schemeClr val="tx1"/>
                </a:solidFill>
                <a:latin typeface="Arial" panose="020B0604020202020204" pitchFamily="34" charset="0"/>
              </a:endParaRPr>
            </a:p>
          </p:txBody>
        </p:sp>
        <p:sp>
          <p:nvSpPr>
            <p:cNvPr id="59" name="Freeform 5"/>
            <p:cNvSpPr/>
            <p:nvPr/>
          </p:nvSpPr>
          <p:spPr>
            <a:xfrm rot="1820780">
              <a:off x="6659327" y="2419587"/>
              <a:ext cx="1718724" cy="1598295"/>
            </a:xfrm>
            <a:custGeom>
              <a:avLst/>
              <a:gdLst>
                <a:gd name="connsiteX0" fmla="*/ 0 w 1907434"/>
                <a:gd name="connsiteY0" fmla="*/ 0 h 1773783"/>
                <a:gd name="connsiteX1" fmla="*/ 1907434 w 1907434"/>
                <a:gd name="connsiteY1" fmla="*/ 1101258 h 1773783"/>
                <a:gd name="connsiteX2" fmla="*/ 742586 w 1907434"/>
                <a:gd name="connsiteY2" fmla="*/ 1773783 h 1773783"/>
                <a:gd name="connsiteX3" fmla="*/ 0 w 1907434"/>
                <a:gd name="connsiteY3" fmla="*/ 1349559 h 1773783"/>
                <a:gd name="connsiteX4" fmla="*/ 0 w 1907434"/>
                <a:gd name="connsiteY4" fmla="*/ 0 h 1773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3783">
                  <a:moveTo>
                    <a:pt x="0" y="0"/>
                  </a:moveTo>
                  <a:cubicBezTo>
                    <a:pt x="786883" y="-1"/>
                    <a:pt x="1513993" y="419797"/>
                    <a:pt x="1907434" y="1101258"/>
                  </a:cubicBezTo>
                  <a:lnTo>
                    <a:pt x="742586" y="1773783"/>
                  </a:lnTo>
                  <a:lnTo>
                    <a:pt x="0" y="1349559"/>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900" b="1" dirty="0">
                <a:solidFill>
                  <a:schemeClr val="tx1"/>
                </a:solidFill>
                <a:latin typeface="Arial" panose="020B0604020202020204" pitchFamily="34" charset="0"/>
              </a:endParaRPr>
            </a:p>
          </p:txBody>
        </p:sp>
        <p:sp>
          <p:nvSpPr>
            <p:cNvPr id="60" name="Freeform 6"/>
            <p:cNvSpPr/>
            <p:nvPr/>
          </p:nvSpPr>
          <p:spPr>
            <a:xfrm rot="1820780">
              <a:off x="3813949" y="3691158"/>
              <a:ext cx="1718724" cy="1597771"/>
            </a:xfrm>
            <a:custGeom>
              <a:avLst/>
              <a:gdLst>
                <a:gd name="connsiteX0" fmla="*/ 0 w 1907435"/>
                <a:gd name="connsiteY0" fmla="*/ 671944 h 1773202"/>
                <a:gd name="connsiteX1" fmla="*/ 1163840 w 1907435"/>
                <a:gd name="connsiteY1" fmla="*/ 0 h 1773202"/>
                <a:gd name="connsiteX2" fmla="*/ 1907434 w 1907435"/>
                <a:gd name="connsiteY2" fmla="*/ 424800 h 1773202"/>
                <a:gd name="connsiteX3" fmla="*/ 1907435 w 1907435"/>
                <a:gd name="connsiteY3" fmla="*/ 1773202 h 1773202"/>
                <a:gd name="connsiteX4" fmla="*/ 0 w 1907435"/>
                <a:gd name="connsiteY4" fmla="*/ 671944 h 177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5" h="1773202">
                  <a:moveTo>
                    <a:pt x="0" y="671944"/>
                  </a:moveTo>
                  <a:lnTo>
                    <a:pt x="1163840" y="0"/>
                  </a:lnTo>
                  <a:lnTo>
                    <a:pt x="1907434" y="424800"/>
                  </a:lnTo>
                  <a:lnTo>
                    <a:pt x="1907435" y="1773202"/>
                  </a:lnTo>
                  <a:cubicBezTo>
                    <a:pt x="1120551" y="1773202"/>
                    <a:pt x="393440" y="1353404"/>
                    <a:pt x="0" y="671944"/>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900" b="1" dirty="0">
                <a:solidFill>
                  <a:schemeClr val="tx1"/>
                </a:solidFill>
                <a:latin typeface="Arial" panose="020B0604020202020204" pitchFamily="34" charset="0"/>
              </a:endParaRPr>
            </a:p>
          </p:txBody>
        </p:sp>
        <p:sp>
          <p:nvSpPr>
            <p:cNvPr id="61" name="Freeform 7"/>
            <p:cNvSpPr/>
            <p:nvPr/>
          </p:nvSpPr>
          <p:spPr>
            <a:xfrm rot="1820780">
              <a:off x="6660547" y="3578892"/>
              <a:ext cx="1320213" cy="1984612"/>
            </a:xfrm>
            <a:custGeom>
              <a:avLst/>
              <a:gdLst>
                <a:gd name="connsiteX0" fmla="*/ 0 w 1465168"/>
                <a:gd name="connsiteY0" fmla="*/ 675550 h 2202517"/>
                <a:gd name="connsiteX1" fmla="*/ 1170086 w 1465168"/>
                <a:gd name="connsiteY1" fmla="*/ 0 h 2202517"/>
                <a:gd name="connsiteX2" fmla="*/ 1170087 w 1465168"/>
                <a:gd name="connsiteY2" fmla="*/ 2202517 h 2202517"/>
                <a:gd name="connsiteX3" fmla="*/ 6434 w 1465168"/>
                <a:gd name="connsiteY3" fmla="*/ 1530681 h 2202517"/>
                <a:gd name="connsiteX4" fmla="*/ 0 w 1465168"/>
                <a:gd name="connsiteY4" fmla="*/ 675550 h 220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68" h="2202517">
                  <a:moveTo>
                    <a:pt x="0" y="675550"/>
                  </a:moveTo>
                  <a:lnTo>
                    <a:pt x="1170086" y="0"/>
                  </a:lnTo>
                  <a:cubicBezTo>
                    <a:pt x="1563529" y="681460"/>
                    <a:pt x="1563529" y="1521056"/>
                    <a:pt x="1170087" y="2202517"/>
                  </a:cubicBezTo>
                  <a:lnTo>
                    <a:pt x="6434" y="1530681"/>
                  </a:lnTo>
                  <a:lnTo>
                    <a:pt x="0" y="67555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900" b="1" dirty="0">
                <a:solidFill>
                  <a:schemeClr val="tx1"/>
                </a:solidFill>
                <a:latin typeface="Arial" panose="020B0604020202020204" pitchFamily="34" charset="0"/>
              </a:endParaRPr>
            </a:p>
          </p:txBody>
        </p:sp>
        <p:sp>
          <p:nvSpPr>
            <p:cNvPr id="62" name="Freeform 8"/>
            <p:cNvSpPr/>
            <p:nvPr/>
          </p:nvSpPr>
          <p:spPr>
            <a:xfrm rot="1820780">
              <a:off x="5380003" y="4602597"/>
              <a:ext cx="1718724" cy="1602765"/>
            </a:xfrm>
            <a:custGeom>
              <a:avLst/>
              <a:gdLst>
                <a:gd name="connsiteX0" fmla="*/ 0 w 1907434"/>
                <a:gd name="connsiteY0" fmla="*/ 429707 h 1778745"/>
                <a:gd name="connsiteX1" fmla="*/ 733992 w 1907434"/>
                <a:gd name="connsiteY1" fmla="*/ 0 h 1778745"/>
                <a:gd name="connsiteX2" fmla="*/ 1907434 w 1907434"/>
                <a:gd name="connsiteY2" fmla="*/ 677487 h 1778745"/>
                <a:gd name="connsiteX3" fmla="*/ 0 w 1907434"/>
                <a:gd name="connsiteY3" fmla="*/ 1778745 h 1778745"/>
                <a:gd name="connsiteX4" fmla="*/ 0 w 1907434"/>
                <a:gd name="connsiteY4" fmla="*/ 429707 h 177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8745">
                  <a:moveTo>
                    <a:pt x="0" y="429707"/>
                  </a:moveTo>
                  <a:lnTo>
                    <a:pt x="733992" y="0"/>
                  </a:lnTo>
                  <a:lnTo>
                    <a:pt x="1907434" y="677487"/>
                  </a:lnTo>
                  <a:cubicBezTo>
                    <a:pt x="1513993" y="1358947"/>
                    <a:pt x="786882" y="1778745"/>
                    <a:pt x="0" y="1778745"/>
                  </a:cubicBezTo>
                  <a:lnTo>
                    <a:pt x="0" y="429707"/>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900" b="1" dirty="0">
                <a:solidFill>
                  <a:schemeClr val="tx1"/>
                </a:solidFill>
                <a:latin typeface="Arial" panose="020B0604020202020204" pitchFamily="34" charset="0"/>
              </a:endParaRPr>
            </a:p>
          </p:txBody>
        </p:sp>
      </p:grpSp>
      <p:sp>
        <p:nvSpPr>
          <p:cNvPr id="4" name="Title 3"/>
          <p:cNvSpPr>
            <a:spLocks noGrp="1" noRot="1" noMove="1" noResize="1"/>
          </p:cNvSpPr>
          <p:nvPr>
            <p:ph type="title"/>
            <p:custDataLst>
              <p:tags r:id="rId1"/>
            </p:custDataLst>
          </p:nvPr>
        </p:nvSpPr>
        <p:spPr/>
        <p:txBody>
          <a:bodyPr/>
          <a:lstStyle/>
          <a:p>
            <a:r>
              <a:rPr lang="en-US" dirty="0"/>
              <a:t>Project reflections: statewide project manager perspective</a:t>
            </a:r>
            <a:endParaRPr lang="en-AU" dirty="0">
              <a:solidFill>
                <a:schemeClr val="accent2"/>
              </a:solidFill>
            </a:endParaRPr>
          </a:p>
        </p:txBody>
      </p:sp>
      <p:sp>
        <p:nvSpPr>
          <p:cNvPr id="64" name="Rectangle 63"/>
          <p:cNvSpPr/>
          <p:nvPr/>
        </p:nvSpPr>
        <p:spPr>
          <a:xfrm>
            <a:off x="8528580" y="2095425"/>
            <a:ext cx="1262569" cy="369332"/>
          </a:xfrm>
          <a:prstGeom prst="rect">
            <a:avLst/>
          </a:prstGeom>
        </p:spPr>
        <p:txBody>
          <a:bodyPr wrap="square">
            <a:spAutoFit/>
          </a:bodyPr>
          <a:lstStyle/>
          <a:p>
            <a:pPr algn="ctr"/>
            <a:r>
              <a:rPr lang="pt-BR" sz="900" b="1" dirty="0">
                <a:solidFill>
                  <a:schemeClr val="bg1"/>
                </a:solidFill>
                <a:latin typeface="Arial" panose="020B0604020202020204" pitchFamily="34" charset="0"/>
                <a:ea typeface="Arial Unicode MS" panose="020B0604020202020204" pitchFamily="34" charset="-128"/>
              </a:rPr>
              <a:t>Establish and manage timeframes</a:t>
            </a:r>
            <a:endParaRPr lang="en-US" sz="900" b="1" dirty="0">
              <a:solidFill>
                <a:schemeClr val="bg1"/>
              </a:solidFill>
              <a:latin typeface="Arial" panose="020B0604020202020204" pitchFamily="34" charset="0"/>
              <a:ea typeface="Arial Unicode MS" panose="020B0604020202020204" pitchFamily="34" charset="-128"/>
            </a:endParaRPr>
          </a:p>
        </p:txBody>
      </p:sp>
      <p:sp>
        <p:nvSpPr>
          <p:cNvPr id="68" name="Rectangle 67"/>
          <p:cNvSpPr/>
          <p:nvPr/>
        </p:nvSpPr>
        <p:spPr>
          <a:xfrm>
            <a:off x="7302483" y="2790889"/>
            <a:ext cx="1262569" cy="646331"/>
          </a:xfrm>
          <a:prstGeom prst="rect">
            <a:avLst/>
          </a:prstGeom>
        </p:spPr>
        <p:txBody>
          <a:bodyPr wrap="square">
            <a:spAutoFit/>
          </a:bodyPr>
          <a:lstStyle/>
          <a:p>
            <a:pPr algn="ctr"/>
            <a:r>
              <a:rPr lang="pt-BR" sz="900" b="1" dirty="0">
                <a:solidFill>
                  <a:schemeClr val="bg1"/>
                </a:solidFill>
                <a:latin typeface="Arial" panose="020B0604020202020204" pitchFamily="34" charset="0"/>
                <a:ea typeface="Arial Unicode MS" panose="020B0604020202020204" pitchFamily="34" charset="-128"/>
              </a:rPr>
              <a:t>Sustainable change   with long term improvements for OPMH</a:t>
            </a:r>
            <a:endParaRPr lang="en-US" sz="900" b="1" dirty="0">
              <a:solidFill>
                <a:schemeClr val="bg1"/>
              </a:solidFill>
              <a:latin typeface="Arial" panose="020B0604020202020204" pitchFamily="34" charset="0"/>
              <a:ea typeface="Arial Unicode MS" panose="020B0604020202020204" pitchFamily="34" charset="-128"/>
            </a:endParaRPr>
          </a:p>
        </p:txBody>
      </p:sp>
      <p:sp>
        <p:nvSpPr>
          <p:cNvPr id="70" name="Rectangle 69"/>
          <p:cNvSpPr/>
          <p:nvPr/>
        </p:nvSpPr>
        <p:spPr>
          <a:xfrm>
            <a:off x="9806321" y="2767120"/>
            <a:ext cx="1262569" cy="369332"/>
          </a:xfrm>
          <a:prstGeom prst="rect">
            <a:avLst/>
          </a:prstGeom>
        </p:spPr>
        <p:txBody>
          <a:bodyPr wrap="square">
            <a:spAutoFit/>
          </a:bodyPr>
          <a:lstStyle/>
          <a:p>
            <a:pPr algn="ctr"/>
            <a:r>
              <a:rPr lang="pt-BR" sz="900" b="1" dirty="0">
                <a:solidFill>
                  <a:schemeClr val="bg1"/>
                </a:solidFill>
                <a:latin typeface="Arial" panose="020B0604020202020204" pitchFamily="34" charset="0"/>
                <a:ea typeface="Arial Unicode MS" panose="020B0604020202020204" pitchFamily="34" charset="-128"/>
              </a:rPr>
              <a:t>Governance structures</a:t>
            </a:r>
            <a:endParaRPr lang="en-US" sz="900" b="1" dirty="0">
              <a:solidFill>
                <a:schemeClr val="bg1"/>
              </a:solidFill>
              <a:latin typeface="Arial" panose="020B0604020202020204" pitchFamily="34" charset="0"/>
              <a:ea typeface="Arial Unicode MS" panose="020B0604020202020204" pitchFamily="34" charset="-128"/>
            </a:endParaRPr>
          </a:p>
        </p:txBody>
      </p:sp>
      <p:sp>
        <p:nvSpPr>
          <p:cNvPr id="72" name="Rectangle 71"/>
          <p:cNvSpPr/>
          <p:nvPr/>
        </p:nvSpPr>
        <p:spPr>
          <a:xfrm>
            <a:off x="7316060" y="4320733"/>
            <a:ext cx="1262569" cy="369332"/>
          </a:xfrm>
          <a:prstGeom prst="rect">
            <a:avLst/>
          </a:prstGeom>
        </p:spPr>
        <p:txBody>
          <a:bodyPr wrap="square">
            <a:spAutoFit/>
          </a:bodyPr>
          <a:lstStyle/>
          <a:p>
            <a:pPr algn="ctr"/>
            <a:r>
              <a:rPr lang="pt-BR" sz="900" b="1" dirty="0">
                <a:latin typeface="Arial" panose="020B0604020202020204" pitchFamily="34" charset="0"/>
                <a:ea typeface="Arial Unicode MS" panose="020B0604020202020204" pitchFamily="34" charset="-128"/>
              </a:rPr>
              <a:t>Maintianing momentum</a:t>
            </a:r>
            <a:endParaRPr lang="en-US" sz="900" b="1" dirty="0">
              <a:latin typeface="Arial" panose="020B0604020202020204" pitchFamily="34" charset="0"/>
              <a:ea typeface="Arial Unicode MS" panose="020B0604020202020204" pitchFamily="34" charset="-128"/>
            </a:endParaRPr>
          </a:p>
        </p:txBody>
      </p:sp>
      <p:sp>
        <p:nvSpPr>
          <p:cNvPr id="73" name="Rectangle 72"/>
          <p:cNvSpPr/>
          <p:nvPr/>
        </p:nvSpPr>
        <p:spPr>
          <a:xfrm>
            <a:off x="9722053" y="4163994"/>
            <a:ext cx="1262569" cy="507831"/>
          </a:xfrm>
          <a:prstGeom prst="rect">
            <a:avLst/>
          </a:prstGeom>
        </p:spPr>
        <p:txBody>
          <a:bodyPr wrap="square">
            <a:spAutoFit/>
          </a:bodyPr>
          <a:lstStyle/>
          <a:p>
            <a:pPr algn="ctr"/>
            <a:r>
              <a:rPr lang="en-US" sz="900" b="1" dirty="0">
                <a:solidFill>
                  <a:schemeClr val="bg1"/>
                </a:solidFill>
                <a:latin typeface="Arial" panose="020B0604020202020204" pitchFamily="34" charset="0"/>
                <a:ea typeface="Arial Unicode MS" panose="020B0604020202020204" pitchFamily="34" charset="-128"/>
              </a:rPr>
              <a:t>Design project to operate utilizing existing resources</a:t>
            </a:r>
          </a:p>
        </p:txBody>
      </p:sp>
      <p:sp>
        <p:nvSpPr>
          <p:cNvPr id="74" name="Rectangle 73"/>
          <p:cNvSpPr/>
          <p:nvPr/>
        </p:nvSpPr>
        <p:spPr>
          <a:xfrm>
            <a:off x="8543752" y="4975347"/>
            <a:ext cx="1262569" cy="369332"/>
          </a:xfrm>
          <a:prstGeom prst="rect">
            <a:avLst/>
          </a:prstGeom>
        </p:spPr>
        <p:txBody>
          <a:bodyPr wrap="square">
            <a:spAutoFit/>
          </a:bodyPr>
          <a:lstStyle/>
          <a:p>
            <a:pPr algn="ctr"/>
            <a:r>
              <a:rPr lang="pt-BR" sz="900" b="1" dirty="0">
                <a:solidFill>
                  <a:schemeClr val="bg1"/>
                </a:solidFill>
                <a:latin typeface="Arial" panose="020B0604020202020204" pitchFamily="34" charset="0"/>
                <a:ea typeface="Arial Unicode MS" panose="020B0604020202020204" pitchFamily="34" charset="-128"/>
              </a:rPr>
              <a:t>Establish cross sector partnerships</a:t>
            </a:r>
            <a:endParaRPr lang="en-US" sz="900" b="1" dirty="0">
              <a:solidFill>
                <a:schemeClr val="bg1"/>
              </a:solidFill>
              <a:latin typeface="Arial" panose="020B0604020202020204" pitchFamily="34" charset="0"/>
              <a:ea typeface="Arial Unicode MS" panose="020B0604020202020204" pitchFamily="34" charset="-128"/>
            </a:endParaRPr>
          </a:p>
        </p:txBody>
      </p:sp>
      <p:sp>
        <p:nvSpPr>
          <p:cNvPr id="134" name="Content Placeholder 4"/>
          <p:cNvSpPr txBox="1">
            <a:spLocks noGrp="1" noRot="1" noMove="1" noResize="1"/>
          </p:cNvSpPr>
          <p:nvPr>
            <p:custDataLst>
              <p:tags r:id="rId2"/>
            </p:custDataLst>
          </p:nvPr>
        </p:nvSpPr>
        <p:spPr>
          <a:xfrm>
            <a:off x="445182" y="1084729"/>
            <a:ext cx="8330518" cy="418461"/>
          </a:xfrm>
          <a:prstGeom prst="rect">
            <a:avLst/>
          </a:prstGeom>
        </p:spPr>
        <p:txBody>
          <a:bodyPr vert="horz" lIns="0" tIns="0" rIns="0" bIns="0" rtlCol="0">
            <a:noAutofit/>
          </a:bodyPr>
          <a:lstStyle>
            <a:lvl1pPr marL="268288" indent="-268288"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mn-lt"/>
                <a:ea typeface="+mn-ea"/>
                <a:cs typeface="+mn-cs"/>
              </a:defRPr>
            </a:lvl2pPr>
            <a:lvl3pPr marL="806450" indent="-268288" algn="l" defTabSz="914400" rtl="0" eaLnBrk="1" latinLnBrk="0" hangingPunct="1">
              <a:lnSpc>
                <a:spcPct val="100000"/>
              </a:lnSpc>
              <a:spcBef>
                <a:spcPts val="600"/>
              </a:spcBef>
              <a:buClr>
                <a:schemeClr val="accent3"/>
              </a:buClr>
              <a:buSzPct val="75000"/>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C008C"/>
              </a:buClr>
              <a:buNone/>
            </a:pPr>
            <a:endParaRPr lang="en-AU" sz="1600" dirty="0">
              <a:solidFill>
                <a:srgbClr val="262626"/>
              </a:solidFill>
            </a:endParaRPr>
          </a:p>
        </p:txBody>
      </p:sp>
      <p:grpSp>
        <p:nvGrpSpPr>
          <p:cNvPr id="137" name="Group 46"/>
          <p:cNvGrpSpPr>
            <a:grpSpLocks noChangeAspect="1"/>
          </p:cNvGrpSpPr>
          <p:nvPr/>
        </p:nvGrpSpPr>
        <p:grpSpPr bwMode="auto">
          <a:xfrm>
            <a:off x="8994010" y="1657434"/>
            <a:ext cx="338080" cy="392555"/>
            <a:chOff x="16287" y="-405"/>
            <a:chExt cx="813" cy="944"/>
          </a:xfrm>
          <a:solidFill>
            <a:schemeClr val="bg1"/>
          </a:solidFill>
        </p:grpSpPr>
        <p:sp>
          <p:nvSpPr>
            <p:cNvPr id="138" name="Freeform 47"/>
            <p:cNvSpPr>
              <a:spLocks noEditPoints="1"/>
            </p:cNvSpPr>
            <p:nvPr/>
          </p:nvSpPr>
          <p:spPr bwMode="auto">
            <a:xfrm>
              <a:off x="16287" y="-89"/>
              <a:ext cx="813" cy="628"/>
            </a:xfrm>
            <a:custGeom>
              <a:avLst/>
              <a:gdLst>
                <a:gd name="T0" fmla="*/ 0 w 344"/>
                <a:gd name="T1" fmla="*/ 237 h 266"/>
                <a:gd name="T2" fmla="*/ 320 w 344"/>
                <a:gd name="T3" fmla="*/ 266 h 266"/>
                <a:gd name="T4" fmla="*/ 344 w 344"/>
                <a:gd name="T5" fmla="*/ 0 h 266"/>
                <a:gd name="T6" fmla="*/ 84 w 344"/>
                <a:gd name="T7" fmla="*/ 242 h 266"/>
                <a:gd name="T8" fmla="*/ 22 w 344"/>
                <a:gd name="T9" fmla="*/ 180 h 266"/>
                <a:gd name="T10" fmla="*/ 84 w 344"/>
                <a:gd name="T11" fmla="*/ 242 h 266"/>
                <a:gd name="T12" fmla="*/ 22 w 344"/>
                <a:gd name="T13" fmla="*/ 164 h 266"/>
                <a:gd name="T14" fmla="*/ 84 w 344"/>
                <a:gd name="T15" fmla="*/ 101 h 266"/>
                <a:gd name="T16" fmla="*/ 84 w 344"/>
                <a:gd name="T17" fmla="*/ 86 h 266"/>
                <a:gd name="T18" fmla="*/ 22 w 344"/>
                <a:gd name="T19" fmla="*/ 23 h 266"/>
                <a:gd name="T20" fmla="*/ 84 w 344"/>
                <a:gd name="T21" fmla="*/ 86 h 266"/>
                <a:gd name="T22" fmla="*/ 100 w 344"/>
                <a:gd name="T23" fmla="*/ 242 h 266"/>
                <a:gd name="T24" fmla="*/ 163 w 344"/>
                <a:gd name="T25" fmla="*/ 180 h 266"/>
                <a:gd name="T26" fmla="*/ 163 w 344"/>
                <a:gd name="T27" fmla="*/ 164 h 266"/>
                <a:gd name="T28" fmla="*/ 100 w 344"/>
                <a:gd name="T29" fmla="*/ 101 h 266"/>
                <a:gd name="T30" fmla="*/ 163 w 344"/>
                <a:gd name="T31" fmla="*/ 164 h 266"/>
                <a:gd name="T32" fmla="*/ 100 w 344"/>
                <a:gd name="T33" fmla="*/ 86 h 266"/>
                <a:gd name="T34" fmla="*/ 163 w 344"/>
                <a:gd name="T35" fmla="*/ 23 h 266"/>
                <a:gd name="T36" fmla="*/ 241 w 344"/>
                <a:gd name="T37" fmla="*/ 242 h 266"/>
                <a:gd name="T38" fmla="*/ 179 w 344"/>
                <a:gd name="T39" fmla="*/ 180 h 266"/>
                <a:gd name="T40" fmla="*/ 241 w 344"/>
                <a:gd name="T41" fmla="*/ 242 h 266"/>
                <a:gd name="T42" fmla="*/ 179 w 344"/>
                <a:gd name="T43" fmla="*/ 164 h 266"/>
                <a:gd name="T44" fmla="*/ 241 w 344"/>
                <a:gd name="T45" fmla="*/ 101 h 266"/>
                <a:gd name="T46" fmla="*/ 241 w 344"/>
                <a:gd name="T47" fmla="*/ 86 h 266"/>
                <a:gd name="T48" fmla="*/ 179 w 344"/>
                <a:gd name="T49" fmla="*/ 23 h 266"/>
                <a:gd name="T50" fmla="*/ 241 w 344"/>
                <a:gd name="T51" fmla="*/ 86 h 266"/>
                <a:gd name="T52" fmla="*/ 257 w 344"/>
                <a:gd name="T53" fmla="*/ 242 h 266"/>
                <a:gd name="T54" fmla="*/ 320 w 344"/>
                <a:gd name="T55" fmla="*/ 180 h 266"/>
                <a:gd name="T56" fmla="*/ 320 w 344"/>
                <a:gd name="T57" fmla="*/ 164 h 266"/>
                <a:gd name="T58" fmla="*/ 257 w 344"/>
                <a:gd name="T59" fmla="*/ 101 h 266"/>
                <a:gd name="T60" fmla="*/ 320 w 344"/>
                <a:gd name="T61" fmla="*/ 164 h 266"/>
                <a:gd name="T62" fmla="*/ 257 w 344"/>
                <a:gd name="T63" fmla="*/ 86 h 266"/>
                <a:gd name="T64" fmla="*/ 320 w 344"/>
                <a:gd name="T65" fmla="*/ 2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4" h="266">
                  <a:moveTo>
                    <a:pt x="0" y="0"/>
                  </a:moveTo>
                  <a:cubicBezTo>
                    <a:pt x="0" y="237"/>
                    <a:pt x="0" y="237"/>
                    <a:pt x="0" y="237"/>
                  </a:cubicBezTo>
                  <a:cubicBezTo>
                    <a:pt x="0" y="253"/>
                    <a:pt x="11" y="266"/>
                    <a:pt x="24" y="266"/>
                  </a:cubicBezTo>
                  <a:cubicBezTo>
                    <a:pt x="320" y="266"/>
                    <a:pt x="320" y="266"/>
                    <a:pt x="320" y="266"/>
                  </a:cubicBezTo>
                  <a:cubicBezTo>
                    <a:pt x="333" y="266"/>
                    <a:pt x="344" y="253"/>
                    <a:pt x="344" y="237"/>
                  </a:cubicBezTo>
                  <a:cubicBezTo>
                    <a:pt x="344" y="0"/>
                    <a:pt x="344" y="0"/>
                    <a:pt x="344" y="0"/>
                  </a:cubicBezTo>
                  <a:lnTo>
                    <a:pt x="0" y="0"/>
                  </a:lnTo>
                  <a:close/>
                  <a:moveTo>
                    <a:pt x="84" y="242"/>
                  </a:moveTo>
                  <a:cubicBezTo>
                    <a:pt x="22" y="242"/>
                    <a:pt x="22" y="242"/>
                    <a:pt x="22" y="242"/>
                  </a:cubicBezTo>
                  <a:cubicBezTo>
                    <a:pt x="22" y="180"/>
                    <a:pt x="22" y="180"/>
                    <a:pt x="22" y="180"/>
                  </a:cubicBezTo>
                  <a:cubicBezTo>
                    <a:pt x="84" y="180"/>
                    <a:pt x="84" y="180"/>
                    <a:pt x="84" y="180"/>
                  </a:cubicBezTo>
                  <a:lnTo>
                    <a:pt x="84" y="242"/>
                  </a:lnTo>
                  <a:close/>
                  <a:moveTo>
                    <a:pt x="84" y="164"/>
                  </a:moveTo>
                  <a:cubicBezTo>
                    <a:pt x="22" y="164"/>
                    <a:pt x="22" y="164"/>
                    <a:pt x="22" y="164"/>
                  </a:cubicBezTo>
                  <a:cubicBezTo>
                    <a:pt x="22" y="101"/>
                    <a:pt x="22" y="101"/>
                    <a:pt x="22" y="101"/>
                  </a:cubicBezTo>
                  <a:cubicBezTo>
                    <a:pt x="84" y="101"/>
                    <a:pt x="84" y="101"/>
                    <a:pt x="84" y="101"/>
                  </a:cubicBezTo>
                  <a:lnTo>
                    <a:pt x="84" y="164"/>
                  </a:lnTo>
                  <a:close/>
                  <a:moveTo>
                    <a:pt x="84" y="86"/>
                  </a:moveTo>
                  <a:cubicBezTo>
                    <a:pt x="22" y="86"/>
                    <a:pt x="22" y="86"/>
                    <a:pt x="22" y="86"/>
                  </a:cubicBezTo>
                  <a:cubicBezTo>
                    <a:pt x="22" y="23"/>
                    <a:pt x="22" y="23"/>
                    <a:pt x="22" y="23"/>
                  </a:cubicBezTo>
                  <a:cubicBezTo>
                    <a:pt x="84" y="23"/>
                    <a:pt x="84" y="23"/>
                    <a:pt x="84" y="23"/>
                  </a:cubicBezTo>
                  <a:lnTo>
                    <a:pt x="84" y="86"/>
                  </a:lnTo>
                  <a:close/>
                  <a:moveTo>
                    <a:pt x="163" y="242"/>
                  </a:moveTo>
                  <a:cubicBezTo>
                    <a:pt x="100" y="242"/>
                    <a:pt x="100" y="242"/>
                    <a:pt x="100" y="242"/>
                  </a:cubicBezTo>
                  <a:cubicBezTo>
                    <a:pt x="100" y="180"/>
                    <a:pt x="100" y="180"/>
                    <a:pt x="100" y="180"/>
                  </a:cubicBezTo>
                  <a:cubicBezTo>
                    <a:pt x="163" y="180"/>
                    <a:pt x="163" y="180"/>
                    <a:pt x="163" y="180"/>
                  </a:cubicBezTo>
                  <a:cubicBezTo>
                    <a:pt x="163" y="242"/>
                    <a:pt x="163" y="242"/>
                    <a:pt x="163" y="242"/>
                  </a:cubicBezTo>
                  <a:close/>
                  <a:moveTo>
                    <a:pt x="163" y="164"/>
                  </a:moveTo>
                  <a:cubicBezTo>
                    <a:pt x="100" y="164"/>
                    <a:pt x="100" y="164"/>
                    <a:pt x="100" y="164"/>
                  </a:cubicBezTo>
                  <a:cubicBezTo>
                    <a:pt x="100" y="101"/>
                    <a:pt x="100" y="101"/>
                    <a:pt x="100" y="101"/>
                  </a:cubicBezTo>
                  <a:cubicBezTo>
                    <a:pt x="163" y="101"/>
                    <a:pt x="163" y="101"/>
                    <a:pt x="163" y="101"/>
                  </a:cubicBezTo>
                  <a:cubicBezTo>
                    <a:pt x="163" y="164"/>
                    <a:pt x="163" y="164"/>
                    <a:pt x="163" y="164"/>
                  </a:cubicBezTo>
                  <a:close/>
                  <a:moveTo>
                    <a:pt x="163" y="86"/>
                  </a:moveTo>
                  <a:cubicBezTo>
                    <a:pt x="100" y="86"/>
                    <a:pt x="100" y="86"/>
                    <a:pt x="100" y="86"/>
                  </a:cubicBezTo>
                  <a:cubicBezTo>
                    <a:pt x="100" y="23"/>
                    <a:pt x="100" y="23"/>
                    <a:pt x="100" y="23"/>
                  </a:cubicBezTo>
                  <a:cubicBezTo>
                    <a:pt x="163" y="23"/>
                    <a:pt x="163" y="23"/>
                    <a:pt x="163" y="23"/>
                  </a:cubicBezTo>
                  <a:cubicBezTo>
                    <a:pt x="163" y="86"/>
                    <a:pt x="163" y="86"/>
                    <a:pt x="163" y="86"/>
                  </a:cubicBezTo>
                  <a:close/>
                  <a:moveTo>
                    <a:pt x="241" y="242"/>
                  </a:moveTo>
                  <a:cubicBezTo>
                    <a:pt x="179" y="242"/>
                    <a:pt x="179" y="242"/>
                    <a:pt x="179" y="242"/>
                  </a:cubicBezTo>
                  <a:cubicBezTo>
                    <a:pt x="179" y="180"/>
                    <a:pt x="179" y="180"/>
                    <a:pt x="179" y="180"/>
                  </a:cubicBezTo>
                  <a:cubicBezTo>
                    <a:pt x="241" y="180"/>
                    <a:pt x="241" y="180"/>
                    <a:pt x="241" y="180"/>
                  </a:cubicBezTo>
                  <a:lnTo>
                    <a:pt x="241" y="242"/>
                  </a:lnTo>
                  <a:close/>
                  <a:moveTo>
                    <a:pt x="241" y="164"/>
                  </a:moveTo>
                  <a:cubicBezTo>
                    <a:pt x="179" y="164"/>
                    <a:pt x="179" y="164"/>
                    <a:pt x="179" y="164"/>
                  </a:cubicBezTo>
                  <a:cubicBezTo>
                    <a:pt x="179" y="101"/>
                    <a:pt x="179" y="101"/>
                    <a:pt x="179" y="101"/>
                  </a:cubicBezTo>
                  <a:cubicBezTo>
                    <a:pt x="241" y="101"/>
                    <a:pt x="241" y="101"/>
                    <a:pt x="241" y="101"/>
                  </a:cubicBezTo>
                  <a:lnTo>
                    <a:pt x="241" y="164"/>
                  </a:lnTo>
                  <a:close/>
                  <a:moveTo>
                    <a:pt x="241" y="86"/>
                  </a:moveTo>
                  <a:cubicBezTo>
                    <a:pt x="179" y="86"/>
                    <a:pt x="179" y="86"/>
                    <a:pt x="179" y="86"/>
                  </a:cubicBezTo>
                  <a:cubicBezTo>
                    <a:pt x="179" y="23"/>
                    <a:pt x="179" y="23"/>
                    <a:pt x="179" y="23"/>
                  </a:cubicBezTo>
                  <a:cubicBezTo>
                    <a:pt x="241" y="23"/>
                    <a:pt x="241" y="23"/>
                    <a:pt x="241" y="23"/>
                  </a:cubicBezTo>
                  <a:lnTo>
                    <a:pt x="241" y="86"/>
                  </a:lnTo>
                  <a:close/>
                  <a:moveTo>
                    <a:pt x="320" y="242"/>
                  </a:moveTo>
                  <a:cubicBezTo>
                    <a:pt x="257" y="242"/>
                    <a:pt x="257" y="242"/>
                    <a:pt x="257" y="242"/>
                  </a:cubicBezTo>
                  <a:cubicBezTo>
                    <a:pt x="257" y="180"/>
                    <a:pt x="257" y="180"/>
                    <a:pt x="257" y="180"/>
                  </a:cubicBezTo>
                  <a:cubicBezTo>
                    <a:pt x="320" y="180"/>
                    <a:pt x="320" y="180"/>
                    <a:pt x="320" y="180"/>
                  </a:cubicBezTo>
                  <a:cubicBezTo>
                    <a:pt x="320" y="180"/>
                    <a:pt x="320" y="242"/>
                    <a:pt x="320" y="242"/>
                  </a:cubicBezTo>
                  <a:close/>
                  <a:moveTo>
                    <a:pt x="320" y="164"/>
                  </a:moveTo>
                  <a:cubicBezTo>
                    <a:pt x="257" y="164"/>
                    <a:pt x="257" y="164"/>
                    <a:pt x="257" y="164"/>
                  </a:cubicBezTo>
                  <a:cubicBezTo>
                    <a:pt x="257" y="101"/>
                    <a:pt x="257" y="101"/>
                    <a:pt x="257" y="101"/>
                  </a:cubicBezTo>
                  <a:cubicBezTo>
                    <a:pt x="320" y="101"/>
                    <a:pt x="320" y="101"/>
                    <a:pt x="320" y="101"/>
                  </a:cubicBezTo>
                  <a:cubicBezTo>
                    <a:pt x="320" y="101"/>
                    <a:pt x="320" y="164"/>
                    <a:pt x="320" y="164"/>
                  </a:cubicBezTo>
                  <a:close/>
                  <a:moveTo>
                    <a:pt x="320" y="86"/>
                  </a:moveTo>
                  <a:cubicBezTo>
                    <a:pt x="257" y="86"/>
                    <a:pt x="257" y="86"/>
                    <a:pt x="257" y="86"/>
                  </a:cubicBezTo>
                  <a:cubicBezTo>
                    <a:pt x="257" y="23"/>
                    <a:pt x="257" y="23"/>
                    <a:pt x="257" y="23"/>
                  </a:cubicBezTo>
                  <a:cubicBezTo>
                    <a:pt x="320" y="23"/>
                    <a:pt x="320" y="23"/>
                    <a:pt x="320" y="23"/>
                  </a:cubicBezTo>
                  <a:cubicBezTo>
                    <a:pt x="320" y="23"/>
                    <a:pt x="320" y="86"/>
                    <a:pt x="320"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600" dirty="0">
                <a:solidFill>
                  <a:srgbClr val="FFFFFF"/>
                </a:solidFill>
                <a:latin typeface="Arial" panose="020B0604020202020204" pitchFamily="34" charset="0"/>
              </a:endParaRPr>
            </a:p>
          </p:txBody>
        </p:sp>
        <p:sp>
          <p:nvSpPr>
            <p:cNvPr id="139" name="Freeform 48"/>
            <p:cNvSpPr>
              <a:spLocks noEditPoints="1"/>
            </p:cNvSpPr>
            <p:nvPr/>
          </p:nvSpPr>
          <p:spPr bwMode="auto">
            <a:xfrm>
              <a:off x="16287" y="-405"/>
              <a:ext cx="813" cy="288"/>
            </a:xfrm>
            <a:custGeom>
              <a:avLst/>
              <a:gdLst>
                <a:gd name="T0" fmla="*/ 320 w 344"/>
                <a:gd name="T1" fmla="*/ 51 h 122"/>
                <a:gd name="T2" fmla="*/ 261 w 344"/>
                <a:gd name="T3" fmla="*/ 51 h 122"/>
                <a:gd name="T4" fmla="*/ 261 w 344"/>
                <a:gd name="T5" fmla="*/ 15 h 122"/>
                <a:gd name="T6" fmla="*/ 249 w 344"/>
                <a:gd name="T7" fmla="*/ 0 h 122"/>
                <a:gd name="T8" fmla="*/ 237 w 344"/>
                <a:gd name="T9" fmla="*/ 15 h 122"/>
                <a:gd name="T10" fmla="*/ 237 w 344"/>
                <a:gd name="T11" fmla="*/ 51 h 122"/>
                <a:gd name="T12" fmla="*/ 104 w 344"/>
                <a:gd name="T13" fmla="*/ 51 h 122"/>
                <a:gd name="T14" fmla="*/ 104 w 344"/>
                <a:gd name="T15" fmla="*/ 15 h 122"/>
                <a:gd name="T16" fmla="*/ 92 w 344"/>
                <a:gd name="T17" fmla="*/ 0 h 122"/>
                <a:gd name="T18" fmla="*/ 80 w 344"/>
                <a:gd name="T19" fmla="*/ 15 h 122"/>
                <a:gd name="T20" fmla="*/ 80 w 344"/>
                <a:gd name="T21" fmla="*/ 51 h 122"/>
                <a:gd name="T22" fmla="*/ 24 w 344"/>
                <a:gd name="T23" fmla="*/ 51 h 122"/>
                <a:gd name="T24" fmla="*/ 0 w 344"/>
                <a:gd name="T25" fmla="*/ 80 h 122"/>
                <a:gd name="T26" fmla="*/ 0 w 344"/>
                <a:gd name="T27" fmla="*/ 122 h 122"/>
                <a:gd name="T28" fmla="*/ 344 w 344"/>
                <a:gd name="T29" fmla="*/ 122 h 122"/>
                <a:gd name="T30" fmla="*/ 344 w 344"/>
                <a:gd name="T31" fmla="*/ 80 h 122"/>
                <a:gd name="T32" fmla="*/ 320 w 344"/>
                <a:gd name="T33" fmla="*/ 51 h 122"/>
                <a:gd name="T34" fmla="*/ 92 w 344"/>
                <a:gd name="T35" fmla="*/ 106 h 122"/>
                <a:gd name="T36" fmla="*/ 70 w 344"/>
                <a:gd name="T37" fmla="*/ 83 h 122"/>
                <a:gd name="T38" fmla="*/ 80 w 344"/>
                <a:gd name="T39" fmla="*/ 64 h 122"/>
                <a:gd name="T40" fmla="*/ 80 w 344"/>
                <a:gd name="T41" fmla="*/ 75 h 122"/>
                <a:gd name="T42" fmla="*/ 92 w 344"/>
                <a:gd name="T43" fmla="*/ 90 h 122"/>
                <a:gd name="T44" fmla="*/ 104 w 344"/>
                <a:gd name="T45" fmla="*/ 75 h 122"/>
                <a:gd name="T46" fmla="*/ 104 w 344"/>
                <a:gd name="T47" fmla="*/ 64 h 122"/>
                <a:gd name="T48" fmla="*/ 115 w 344"/>
                <a:gd name="T49" fmla="*/ 83 h 122"/>
                <a:gd name="T50" fmla="*/ 92 w 344"/>
                <a:gd name="T51" fmla="*/ 106 h 122"/>
                <a:gd name="T52" fmla="*/ 249 w 344"/>
                <a:gd name="T53" fmla="*/ 106 h 122"/>
                <a:gd name="T54" fmla="*/ 227 w 344"/>
                <a:gd name="T55" fmla="*/ 83 h 122"/>
                <a:gd name="T56" fmla="*/ 237 w 344"/>
                <a:gd name="T57" fmla="*/ 64 h 122"/>
                <a:gd name="T58" fmla="*/ 237 w 344"/>
                <a:gd name="T59" fmla="*/ 75 h 122"/>
                <a:gd name="T60" fmla="*/ 249 w 344"/>
                <a:gd name="T61" fmla="*/ 90 h 122"/>
                <a:gd name="T62" fmla="*/ 261 w 344"/>
                <a:gd name="T63" fmla="*/ 75 h 122"/>
                <a:gd name="T64" fmla="*/ 261 w 344"/>
                <a:gd name="T65" fmla="*/ 64 h 122"/>
                <a:gd name="T66" fmla="*/ 272 w 344"/>
                <a:gd name="T67" fmla="*/ 83 h 122"/>
                <a:gd name="T68" fmla="*/ 249 w 344"/>
                <a:gd name="T6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122">
                  <a:moveTo>
                    <a:pt x="320" y="51"/>
                  </a:moveTo>
                  <a:cubicBezTo>
                    <a:pt x="261" y="51"/>
                    <a:pt x="261" y="51"/>
                    <a:pt x="261" y="51"/>
                  </a:cubicBezTo>
                  <a:cubicBezTo>
                    <a:pt x="261" y="15"/>
                    <a:pt x="261" y="15"/>
                    <a:pt x="261" y="15"/>
                  </a:cubicBezTo>
                  <a:cubicBezTo>
                    <a:pt x="261" y="7"/>
                    <a:pt x="256" y="0"/>
                    <a:pt x="249" y="0"/>
                  </a:cubicBezTo>
                  <a:cubicBezTo>
                    <a:pt x="242" y="0"/>
                    <a:pt x="237" y="7"/>
                    <a:pt x="237" y="15"/>
                  </a:cubicBezTo>
                  <a:cubicBezTo>
                    <a:pt x="237" y="51"/>
                    <a:pt x="237" y="51"/>
                    <a:pt x="237" y="51"/>
                  </a:cubicBezTo>
                  <a:cubicBezTo>
                    <a:pt x="104" y="51"/>
                    <a:pt x="104" y="51"/>
                    <a:pt x="104" y="51"/>
                  </a:cubicBezTo>
                  <a:cubicBezTo>
                    <a:pt x="104" y="15"/>
                    <a:pt x="104" y="15"/>
                    <a:pt x="104" y="15"/>
                  </a:cubicBezTo>
                  <a:cubicBezTo>
                    <a:pt x="104" y="7"/>
                    <a:pt x="99" y="0"/>
                    <a:pt x="92" y="0"/>
                  </a:cubicBezTo>
                  <a:cubicBezTo>
                    <a:pt x="85" y="0"/>
                    <a:pt x="80" y="7"/>
                    <a:pt x="80" y="15"/>
                  </a:cubicBezTo>
                  <a:cubicBezTo>
                    <a:pt x="80" y="51"/>
                    <a:pt x="80" y="51"/>
                    <a:pt x="80" y="51"/>
                  </a:cubicBezTo>
                  <a:cubicBezTo>
                    <a:pt x="24" y="51"/>
                    <a:pt x="24" y="51"/>
                    <a:pt x="24" y="51"/>
                  </a:cubicBezTo>
                  <a:cubicBezTo>
                    <a:pt x="11" y="51"/>
                    <a:pt x="0" y="64"/>
                    <a:pt x="0" y="80"/>
                  </a:cubicBezTo>
                  <a:cubicBezTo>
                    <a:pt x="0" y="122"/>
                    <a:pt x="0" y="122"/>
                    <a:pt x="0" y="122"/>
                  </a:cubicBezTo>
                  <a:cubicBezTo>
                    <a:pt x="344" y="122"/>
                    <a:pt x="344" y="122"/>
                    <a:pt x="344" y="122"/>
                  </a:cubicBezTo>
                  <a:cubicBezTo>
                    <a:pt x="344" y="80"/>
                    <a:pt x="344" y="80"/>
                    <a:pt x="344" y="80"/>
                  </a:cubicBezTo>
                  <a:cubicBezTo>
                    <a:pt x="344" y="64"/>
                    <a:pt x="333" y="51"/>
                    <a:pt x="320" y="51"/>
                  </a:cubicBezTo>
                  <a:close/>
                  <a:moveTo>
                    <a:pt x="92" y="106"/>
                  </a:moveTo>
                  <a:cubicBezTo>
                    <a:pt x="80" y="106"/>
                    <a:pt x="70" y="96"/>
                    <a:pt x="70" y="83"/>
                  </a:cubicBezTo>
                  <a:cubicBezTo>
                    <a:pt x="70" y="75"/>
                    <a:pt x="74" y="68"/>
                    <a:pt x="80" y="64"/>
                  </a:cubicBezTo>
                  <a:cubicBezTo>
                    <a:pt x="80" y="75"/>
                    <a:pt x="80" y="75"/>
                    <a:pt x="80" y="75"/>
                  </a:cubicBezTo>
                  <a:cubicBezTo>
                    <a:pt x="80" y="83"/>
                    <a:pt x="85" y="90"/>
                    <a:pt x="92" y="90"/>
                  </a:cubicBezTo>
                  <a:cubicBezTo>
                    <a:pt x="99" y="90"/>
                    <a:pt x="104" y="83"/>
                    <a:pt x="104" y="75"/>
                  </a:cubicBezTo>
                  <a:cubicBezTo>
                    <a:pt x="104" y="64"/>
                    <a:pt x="104" y="64"/>
                    <a:pt x="104" y="64"/>
                  </a:cubicBezTo>
                  <a:cubicBezTo>
                    <a:pt x="111" y="68"/>
                    <a:pt x="115" y="75"/>
                    <a:pt x="115" y="83"/>
                  </a:cubicBezTo>
                  <a:cubicBezTo>
                    <a:pt x="115" y="96"/>
                    <a:pt x="105" y="106"/>
                    <a:pt x="92" y="106"/>
                  </a:cubicBezTo>
                  <a:close/>
                  <a:moveTo>
                    <a:pt x="249" y="106"/>
                  </a:moveTo>
                  <a:cubicBezTo>
                    <a:pt x="237" y="106"/>
                    <a:pt x="227" y="96"/>
                    <a:pt x="227" y="83"/>
                  </a:cubicBezTo>
                  <a:cubicBezTo>
                    <a:pt x="227" y="75"/>
                    <a:pt x="231" y="68"/>
                    <a:pt x="237" y="64"/>
                  </a:cubicBezTo>
                  <a:cubicBezTo>
                    <a:pt x="237" y="75"/>
                    <a:pt x="237" y="75"/>
                    <a:pt x="237" y="75"/>
                  </a:cubicBezTo>
                  <a:cubicBezTo>
                    <a:pt x="237" y="83"/>
                    <a:pt x="242" y="90"/>
                    <a:pt x="249" y="90"/>
                  </a:cubicBezTo>
                  <a:cubicBezTo>
                    <a:pt x="256" y="90"/>
                    <a:pt x="261" y="83"/>
                    <a:pt x="261" y="75"/>
                  </a:cubicBezTo>
                  <a:cubicBezTo>
                    <a:pt x="261" y="64"/>
                    <a:pt x="261" y="64"/>
                    <a:pt x="261" y="64"/>
                  </a:cubicBezTo>
                  <a:cubicBezTo>
                    <a:pt x="268" y="68"/>
                    <a:pt x="272" y="75"/>
                    <a:pt x="272" y="83"/>
                  </a:cubicBezTo>
                  <a:cubicBezTo>
                    <a:pt x="272" y="96"/>
                    <a:pt x="262" y="106"/>
                    <a:pt x="249"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600" dirty="0">
                <a:solidFill>
                  <a:srgbClr val="FFFFFF"/>
                </a:solidFill>
                <a:latin typeface="Arial" panose="020B0604020202020204" pitchFamily="34" charset="0"/>
              </a:endParaRPr>
            </a:p>
          </p:txBody>
        </p:sp>
      </p:grpSp>
      <p:grpSp>
        <p:nvGrpSpPr>
          <p:cNvPr id="140" name="Group 4"/>
          <p:cNvGrpSpPr>
            <a:grpSpLocks noChangeAspect="1"/>
          </p:cNvGrpSpPr>
          <p:nvPr/>
        </p:nvGrpSpPr>
        <p:grpSpPr bwMode="auto">
          <a:xfrm>
            <a:off x="7764383" y="2207231"/>
            <a:ext cx="402328" cy="536992"/>
            <a:chOff x="2821" y="2063"/>
            <a:chExt cx="1449" cy="1934"/>
          </a:xfrm>
          <a:solidFill>
            <a:schemeClr val="bg1"/>
          </a:solidFill>
        </p:grpSpPr>
        <p:sp>
          <p:nvSpPr>
            <p:cNvPr id="141" name="Freeform 5"/>
            <p:cNvSpPr>
              <a:spLocks noEditPoints="1"/>
            </p:cNvSpPr>
            <p:nvPr/>
          </p:nvSpPr>
          <p:spPr bwMode="auto">
            <a:xfrm>
              <a:off x="3111" y="2638"/>
              <a:ext cx="928" cy="804"/>
            </a:xfrm>
            <a:custGeom>
              <a:avLst/>
              <a:gdLst>
                <a:gd name="T0" fmla="*/ 46 w 48"/>
                <a:gd name="T1" fmla="*/ 0 h 42"/>
                <a:gd name="T2" fmla="*/ 17 w 48"/>
                <a:gd name="T3" fmla="*/ 25 h 42"/>
                <a:gd name="T4" fmla="*/ 6 w 48"/>
                <a:gd name="T5" fmla="*/ 16 h 42"/>
                <a:gd name="T6" fmla="*/ 0 w 48"/>
                <a:gd name="T7" fmla="*/ 21 h 42"/>
                <a:gd name="T8" fmla="*/ 20 w 48"/>
                <a:gd name="T9" fmla="*/ 41 h 42"/>
                <a:gd name="T10" fmla="*/ 20 w 48"/>
                <a:gd name="T11" fmla="*/ 42 h 42"/>
                <a:gd name="T12" fmla="*/ 20 w 48"/>
                <a:gd name="T13" fmla="*/ 42 h 42"/>
                <a:gd name="T14" fmla="*/ 21 w 48"/>
                <a:gd name="T15" fmla="*/ 41 h 42"/>
                <a:gd name="T16" fmla="*/ 48 w 48"/>
                <a:gd name="T17" fmla="*/ 4 h 42"/>
                <a:gd name="T18" fmla="*/ 48 w 48"/>
                <a:gd name="T19" fmla="*/ 3 h 42"/>
                <a:gd name="T20" fmla="*/ 46 w 48"/>
                <a:gd name="T21" fmla="*/ 0 h 42"/>
                <a:gd name="T22" fmla="*/ 46 w 48"/>
                <a:gd name="T23" fmla="*/ 0 h 42"/>
                <a:gd name="T24" fmla="*/ 46 w 48"/>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2">
                  <a:moveTo>
                    <a:pt x="46" y="0"/>
                  </a:moveTo>
                  <a:cubicBezTo>
                    <a:pt x="32" y="9"/>
                    <a:pt x="21" y="20"/>
                    <a:pt x="17" y="25"/>
                  </a:cubicBezTo>
                  <a:cubicBezTo>
                    <a:pt x="6" y="16"/>
                    <a:pt x="6" y="16"/>
                    <a:pt x="6" y="16"/>
                  </a:cubicBezTo>
                  <a:cubicBezTo>
                    <a:pt x="6" y="16"/>
                    <a:pt x="0" y="21"/>
                    <a:pt x="0" y="21"/>
                  </a:cubicBezTo>
                  <a:cubicBezTo>
                    <a:pt x="20" y="41"/>
                    <a:pt x="20" y="41"/>
                    <a:pt x="20" y="41"/>
                  </a:cubicBezTo>
                  <a:cubicBezTo>
                    <a:pt x="20" y="42"/>
                    <a:pt x="20" y="42"/>
                    <a:pt x="20" y="42"/>
                  </a:cubicBezTo>
                  <a:cubicBezTo>
                    <a:pt x="20" y="42"/>
                    <a:pt x="20" y="42"/>
                    <a:pt x="20" y="42"/>
                  </a:cubicBezTo>
                  <a:cubicBezTo>
                    <a:pt x="21" y="42"/>
                    <a:pt x="21" y="41"/>
                    <a:pt x="21" y="41"/>
                  </a:cubicBezTo>
                  <a:cubicBezTo>
                    <a:pt x="24" y="33"/>
                    <a:pt x="35" y="16"/>
                    <a:pt x="48" y="4"/>
                  </a:cubicBezTo>
                  <a:cubicBezTo>
                    <a:pt x="48" y="4"/>
                    <a:pt x="48" y="3"/>
                    <a:pt x="48" y="3"/>
                  </a:cubicBezTo>
                  <a:cubicBezTo>
                    <a:pt x="48" y="3"/>
                    <a:pt x="46" y="0"/>
                    <a:pt x="46" y="0"/>
                  </a:cubicBezTo>
                  <a:close/>
                  <a:moveTo>
                    <a:pt x="46" y="0"/>
                  </a:moveTo>
                  <a:cubicBezTo>
                    <a:pt x="46" y="0"/>
                    <a:pt x="46" y="0"/>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latin typeface="Arial" panose="020B0604020202020204" pitchFamily="34" charset="0"/>
              </a:endParaRPr>
            </a:p>
          </p:txBody>
        </p:sp>
        <p:sp>
          <p:nvSpPr>
            <p:cNvPr id="142" name="Freeform 6"/>
            <p:cNvSpPr>
              <a:spLocks noEditPoints="1"/>
            </p:cNvSpPr>
            <p:nvPr/>
          </p:nvSpPr>
          <p:spPr bwMode="auto">
            <a:xfrm>
              <a:off x="2821" y="2063"/>
              <a:ext cx="1449" cy="1934"/>
            </a:xfrm>
            <a:custGeom>
              <a:avLst/>
              <a:gdLst>
                <a:gd name="T0" fmla="*/ 74 w 75"/>
                <a:gd name="T1" fmla="*/ 12 h 101"/>
                <a:gd name="T2" fmla="*/ 39 w 75"/>
                <a:gd name="T3" fmla="*/ 1 h 101"/>
                <a:gd name="T4" fmla="*/ 38 w 75"/>
                <a:gd name="T5" fmla="*/ 0 h 101"/>
                <a:gd name="T6" fmla="*/ 38 w 75"/>
                <a:gd name="T7" fmla="*/ 0 h 101"/>
                <a:gd name="T8" fmla="*/ 36 w 75"/>
                <a:gd name="T9" fmla="*/ 1 h 101"/>
                <a:gd name="T10" fmla="*/ 1 w 75"/>
                <a:gd name="T11" fmla="*/ 12 h 101"/>
                <a:gd name="T12" fmla="*/ 0 w 75"/>
                <a:gd name="T13" fmla="*/ 14 h 101"/>
                <a:gd name="T14" fmla="*/ 0 w 75"/>
                <a:gd name="T15" fmla="*/ 64 h 101"/>
                <a:gd name="T16" fmla="*/ 37 w 75"/>
                <a:gd name="T17" fmla="*/ 101 h 101"/>
                <a:gd name="T18" fmla="*/ 38 w 75"/>
                <a:gd name="T19" fmla="*/ 101 h 101"/>
                <a:gd name="T20" fmla="*/ 38 w 75"/>
                <a:gd name="T21" fmla="*/ 101 h 101"/>
                <a:gd name="T22" fmla="*/ 75 w 75"/>
                <a:gd name="T23" fmla="*/ 64 h 101"/>
                <a:gd name="T24" fmla="*/ 75 w 75"/>
                <a:gd name="T25" fmla="*/ 14 h 101"/>
                <a:gd name="T26" fmla="*/ 74 w 75"/>
                <a:gd name="T27" fmla="*/ 12 h 101"/>
                <a:gd name="T28" fmla="*/ 67 w 75"/>
                <a:gd name="T29" fmla="*/ 61 h 101"/>
                <a:gd name="T30" fmla="*/ 38 w 75"/>
                <a:gd name="T31" fmla="*/ 90 h 101"/>
                <a:gd name="T32" fmla="*/ 38 w 75"/>
                <a:gd name="T33" fmla="*/ 90 h 101"/>
                <a:gd name="T34" fmla="*/ 37 w 75"/>
                <a:gd name="T35" fmla="*/ 90 h 101"/>
                <a:gd name="T36" fmla="*/ 8 w 75"/>
                <a:gd name="T37" fmla="*/ 61 h 101"/>
                <a:gd name="T38" fmla="*/ 8 w 75"/>
                <a:gd name="T39" fmla="*/ 22 h 101"/>
                <a:gd name="T40" fmla="*/ 9 w 75"/>
                <a:gd name="T41" fmla="*/ 21 h 101"/>
                <a:gd name="T42" fmla="*/ 37 w 75"/>
                <a:gd name="T43" fmla="*/ 12 h 101"/>
                <a:gd name="T44" fmla="*/ 38 w 75"/>
                <a:gd name="T45" fmla="*/ 11 h 101"/>
                <a:gd name="T46" fmla="*/ 38 w 75"/>
                <a:gd name="T47" fmla="*/ 11 h 101"/>
                <a:gd name="T48" fmla="*/ 39 w 75"/>
                <a:gd name="T49" fmla="*/ 12 h 101"/>
                <a:gd name="T50" fmla="*/ 66 w 75"/>
                <a:gd name="T51" fmla="*/ 21 h 101"/>
                <a:gd name="T52" fmla="*/ 67 w 75"/>
                <a:gd name="T53" fmla="*/ 22 h 101"/>
                <a:gd name="T54" fmla="*/ 67 w 75"/>
                <a:gd name="T55" fmla="*/ 61 h 101"/>
                <a:gd name="T56" fmla="*/ 67 w 75"/>
                <a:gd name="T57" fmla="*/ 61 h 101"/>
                <a:gd name="T58" fmla="*/ 67 w 75"/>
                <a:gd name="T5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 h="101">
                  <a:moveTo>
                    <a:pt x="74" y="12"/>
                  </a:moveTo>
                  <a:cubicBezTo>
                    <a:pt x="44" y="12"/>
                    <a:pt x="39" y="1"/>
                    <a:pt x="39" y="1"/>
                  </a:cubicBezTo>
                  <a:cubicBezTo>
                    <a:pt x="39" y="0"/>
                    <a:pt x="38" y="0"/>
                    <a:pt x="38" y="0"/>
                  </a:cubicBezTo>
                  <a:cubicBezTo>
                    <a:pt x="38" y="0"/>
                    <a:pt x="38" y="0"/>
                    <a:pt x="38" y="0"/>
                  </a:cubicBezTo>
                  <a:cubicBezTo>
                    <a:pt x="37" y="0"/>
                    <a:pt x="36" y="0"/>
                    <a:pt x="36" y="1"/>
                  </a:cubicBezTo>
                  <a:cubicBezTo>
                    <a:pt x="36" y="1"/>
                    <a:pt x="31" y="12"/>
                    <a:pt x="1" y="12"/>
                  </a:cubicBezTo>
                  <a:cubicBezTo>
                    <a:pt x="1" y="12"/>
                    <a:pt x="0" y="13"/>
                    <a:pt x="0" y="14"/>
                  </a:cubicBezTo>
                  <a:cubicBezTo>
                    <a:pt x="0" y="64"/>
                    <a:pt x="0" y="64"/>
                    <a:pt x="0" y="64"/>
                  </a:cubicBezTo>
                  <a:cubicBezTo>
                    <a:pt x="0" y="85"/>
                    <a:pt x="35" y="101"/>
                    <a:pt x="37" y="101"/>
                  </a:cubicBezTo>
                  <a:cubicBezTo>
                    <a:pt x="37" y="101"/>
                    <a:pt x="37" y="101"/>
                    <a:pt x="38" y="101"/>
                  </a:cubicBezTo>
                  <a:cubicBezTo>
                    <a:pt x="38" y="101"/>
                    <a:pt x="38" y="101"/>
                    <a:pt x="38" y="101"/>
                  </a:cubicBezTo>
                  <a:cubicBezTo>
                    <a:pt x="40" y="101"/>
                    <a:pt x="75" y="85"/>
                    <a:pt x="75" y="64"/>
                  </a:cubicBezTo>
                  <a:cubicBezTo>
                    <a:pt x="75" y="14"/>
                    <a:pt x="75" y="14"/>
                    <a:pt x="75" y="14"/>
                  </a:cubicBezTo>
                  <a:cubicBezTo>
                    <a:pt x="75" y="13"/>
                    <a:pt x="74" y="12"/>
                    <a:pt x="74" y="12"/>
                  </a:cubicBezTo>
                  <a:close/>
                  <a:moveTo>
                    <a:pt x="67" y="61"/>
                  </a:moveTo>
                  <a:cubicBezTo>
                    <a:pt x="67" y="77"/>
                    <a:pt x="39" y="90"/>
                    <a:pt x="38" y="90"/>
                  </a:cubicBezTo>
                  <a:cubicBezTo>
                    <a:pt x="38" y="90"/>
                    <a:pt x="38" y="90"/>
                    <a:pt x="38" y="90"/>
                  </a:cubicBezTo>
                  <a:cubicBezTo>
                    <a:pt x="37" y="90"/>
                    <a:pt x="37" y="90"/>
                    <a:pt x="37" y="90"/>
                  </a:cubicBezTo>
                  <a:cubicBezTo>
                    <a:pt x="36" y="90"/>
                    <a:pt x="8" y="77"/>
                    <a:pt x="8" y="61"/>
                  </a:cubicBezTo>
                  <a:cubicBezTo>
                    <a:pt x="8" y="22"/>
                    <a:pt x="8" y="22"/>
                    <a:pt x="8" y="22"/>
                  </a:cubicBezTo>
                  <a:cubicBezTo>
                    <a:pt x="8" y="21"/>
                    <a:pt x="9" y="21"/>
                    <a:pt x="9" y="21"/>
                  </a:cubicBezTo>
                  <a:cubicBezTo>
                    <a:pt x="32" y="21"/>
                    <a:pt x="36" y="12"/>
                    <a:pt x="37" y="12"/>
                  </a:cubicBezTo>
                  <a:cubicBezTo>
                    <a:pt x="37" y="11"/>
                    <a:pt x="37" y="11"/>
                    <a:pt x="38" y="11"/>
                  </a:cubicBezTo>
                  <a:cubicBezTo>
                    <a:pt x="38" y="11"/>
                    <a:pt x="38" y="11"/>
                    <a:pt x="38" y="11"/>
                  </a:cubicBezTo>
                  <a:cubicBezTo>
                    <a:pt x="38" y="11"/>
                    <a:pt x="38" y="11"/>
                    <a:pt x="39" y="12"/>
                  </a:cubicBezTo>
                  <a:cubicBezTo>
                    <a:pt x="39" y="12"/>
                    <a:pt x="43" y="21"/>
                    <a:pt x="66" y="21"/>
                  </a:cubicBezTo>
                  <a:cubicBezTo>
                    <a:pt x="66" y="21"/>
                    <a:pt x="67" y="21"/>
                    <a:pt x="67" y="22"/>
                  </a:cubicBezTo>
                  <a:lnTo>
                    <a:pt x="67" y="61"/>
                  </a:lnTo>
                  <a:close/>
                  <a:moveTo>
                    <a:pt x="67" y="61"/>
                  </a:moveTo>
                  <a:cubicBezTo>
                    <a:pt x="67" y="61"/>
                    <a:pt x="67" y="61"/>
                    <a:pt x="67" y="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latin typeface="Arial" panose="020B0604020202020204" pitchFamily="34" charset="0"/>
              </a:endParaRPr>
            </a:p>
          </p:txBody>
        </p:sp>
      </p:grpSp>
      <p:sp>
        <p:nvSpPr>
          <p:cNvPr id="41" name="Freeform 534">
            <a:extLst>
              <a:ext uri="{FF2B5EF4-FFF2-40B4-BE49-F238E27FC236}">
                <a16:creationId xmlns:a16="http://schemas.microsoft.com/office/drawing/2014/main" id="{6BC9A50F-B915-4434-B90E-700540A6F47C}"/>
              </a:ext>
            </a:extLst>
          </p:cNvPr>
          <p:cNvSpPr>
            <a:spLocks noEditPoints="1"/>
          </p:cNvSpPr>
          <p:nvPr/>
        </p:nvSpPr>
        <p:spPr bwMode="auto">
          <a:xfrm>
            <a:off x="10402464" y="3722502"/>
            <a:ext cx="233363" cy="433388"/>
          </a:xfrm>
          <a:custGeom>
            <a:avLst/>
            <a:gdLst>
              <a:gd name="T0" fmla="*/ 41 w 72"/>
              <a:gd name="T1" fmla="*/ 118 h 134"/>
              <a:gd name="T2" fmla="*/ 41 w 72"/>
              <a:gd name="T3" fmla="*/ 134 h 134"/>
              <a:gd name="T4" fmla="*/ 32 w 72"/>
              <a:gd name="T5" fmla="*/ 134 h 134"/>
              <a:gd name="T6" fmla="*/ 32 w 72"/>
              <a:gd name="T7" fmla="*/ 118 h 134"/>
              <a:gd name="T8" fmla="*/ 0 w 72"/>
              <a:gd name="T9" fmla="*/ 105 h 134"/>
              <a:gd name="T10" fmla="*/ 8 w 72"/>
              <a:gd name="T11" fmla="*/ 97 h 134"/>
              <a:gd name="T12" fmla="*/ 33 w 72"/>
              <a:gd name="T13" fmla="*/ 108 h 134"/>
              <a:gd name="T14" fmla="*/ 33 w 72"/>
              <a:gd name="T15" fmla="*/ 70 h 134"/>
              <a:gd name="T16" fmla="*/ 30 w 72"/>
              <a:gd name="T17" fmla="*/ 69 h 134"/>
              <a:gd name="T18" fmla="*/ 11 w 72"/>
              <a:gd name="T19" fmla="*/ 62 h 134"/>
              <a:gd name="T20" fmla="*/ 3 w 72"/>
              <a:gd name="T21" fmla="*/ 42 h 134"/>
              <a:gd name="T22" fmla="*/ 32 w 72"/>
              <a:gd name="T23" fmla="*/ 13 h 134"/>
              <a:gd name="T24" fmla="*/ 32 w 72"/>
              <a:gd name="T25" fmla="*/ 0 h 134"/>
              <a:gd name="T26" fmla="*/ 41 w 72"/>
              <a:gd name="T27" fmla="*/ 0 h 134"/>
              <a:gd name="T28" fmla="*/ 41 w 72"/>
              <a:gd name="T29" fmla="*/ 13 h 134"/>
              <a:gd name="T30" fmla="*/ 68 w 72"/>
              <a:gd name="T31" fmla="*/ 24 h 134"/>
              <a:gd name="T32" fmla="*/ 61 w 72"/>
              <a:gd name="T33" fmla="*/ 32 h 134"/>
              <a:gd name="T34" fmla="*/ 40 w 72"/>
              <a:gd name="T35" fmla="*/ 23 h 134"/>
              <a:gd name="T36" fmla="*/ 40 w 72"/>
              <a:gd name="T37" fmla="*/ 60 h 134"/>
              <a:gd name="T38" fmla="*/ 45 w 72"/>
              <a:gd name="T39" fmla="*/ 61 h 134"/>
              <a:gd name="T40" fmla="*/ 64 w 72"/>
              <a:gd name="T41" fmla="*/ 68 h 134"/>
              <a:gd name="T42" fmla="*/ 72 w 72"/>
              <a:gd name="T43" fmla="*/ 89 h 134"/>
              <a:gd name="T44" fmla="*/ 41 w 72"/>
              <a:gd name="T45" fmla="*/ 118 h 134"/>
              <a:gd name="T46" fmla="*/ 33 w 72"/>
              <a:gd name="T47" fmla="*/ 23 h 134"/>
              <a:gd name="T48" fmla="*/ 14 w 72"/>
              <a:gd name="T49" fmla="*/ 42 h 134"/>
              <a:gd name="T50" fmla="*/ 18 w 72"/>
              <a:gd name="T51" fmla="*/ 54 h 134"/>
              <a:gd name="T52" fmla="*/ 33 w 72"/>
              <a:gd name="T53" fmla="*/ 59 h 134"/>
              <a:gd name="T54" fmla="*/ 33 w 72"/>
              <a:gd name="T55" fmla="*/ 23 h 134"/>
              <a:gd name="T56" fmla="*/ 56 w 72"/>
              <a:gd name="T57" fmla="*/ 76 h 134"/>
              <a:gd name="T58" fmla="*/ 40 w 72"/>
              <a:gd name="T59" fmla="*/ 71 h 134"/>
              <a:gd name="T60" fmla="*/ 40 w 72"/>
              <a:gd name="T61" fmla="*/ 108 h 134"/>
              <a:gd name="T62" fmla="*/ 61 w 72"/>
              <a:gd name="T63" fmla="*/ 89 h 134"/>
              <a:gd name="T64" fmla="*/ 56 w 72"/>
              <a:gd name="T65" fmla="*/ 7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34">
                <a:moveTo>
                  <a:pt x="41" y="118"/>
                </a:moveTo>
                <a:cubicBezTo>
                  <a:pt x="41" y="134"/>
                  <a:pt x="41" y="134"/>
                  <a:pt x="41" y="134"/>
                </a:cubicBezTo>
                <a:cubicBezTo>
                  <a:pt x="32" y="134"/>
                  <a:pt x="32" y="134"/>
                  <a:pt x="32" y="134"/>
                </a:cubicBezTo>
                <a:cubicBezTo>
                  <a:pt x="32" y="118"/>
                  <a:pt x="32" y="118"/>
                  <a:pt x="32" y="118"/>
                </a:cubicBezTo>
                <a:cubicBezTo>
                  <a:pt x="18" y="118"/>
                  <a:pt x="9" y="114"/>
                  <a:pt x="0" y="105"/>
                </a:cubicBezTo>
                <a:cubicBezTo>
                  <a:pt x="8" y="97"/>
                  <a:pt x="8" y="97"/>
                  <a:pt x="8" y="97"/>
                </a:cubicBezTo>
                <a:cubicBezTo>
                  <a:pt x="15" y="105"/>
                  <a:pt x="23" y="108"/>
                  <a:pt x="33" y="108"/>
                </a:cubicBezTo>
                <a:cubicBezTo>
                  <a:pt x="33" y="70"/>
                  <a:pt x="33" y="70"/>
                  <a:pt x="33" y="70"/>
                </a:cubicBezTo>
                <a:cubicBezTo>
                  <a:pt x="30" y="69"/>
                  <a:pt x="30" y="69"/>
                  <a:pt x="30" y="69"/>
                </a:cubicBezTo>
                <a:cubicBezTo>
                  <a:pt x="22" y="69"/>
                  <a:pt x="15" y="65"/>
                  <a:pt x="11" y="62"/>
                </a:cubicBezTo>
                <a:cubicBezTo>
                  <a:pt x="6" y="57"/>
                  <a:pt x="3" y="51"/>
                  <a:pt x="3" y="42"/>
                </a:cubicBezTo>
                <a:cubicBezTo>
                  <a:pt x="3" y="26"/>
                  <a:pt x="14" y="15"/>
                  <a:pt x="32" y="13"/>
                </a:cubicBezTo>
                <a:cubicBezTo>
                  <a:pt x="32" y="0"/>
                  <a:pt x="32" y="0"/>
                  <a:pt x="32" y="0"/>
                </a:cubicBezTo>
                <a:cubicBezTo>
                  <a:pt x="41" y="0"/>
                  <a:pt x="41" y="0"/>
                  <a:pt x="41" y="0"/>
                </a:cubicBezTo>
                <a:cubicBezTo>
                  <a:pt x="41" y="13"/>
                  <a:pt x="41" y="13"/>
                  <a:pt x="41" y="13"/>
                </a:cubicBezTo>
                <a:cubicBezTo>
                  <a:pt x="52" y="14"/>
                  <a:pt x="60" y="17"/>
                  <a:pt x="68" y="24"/>
                </a:cubicBezTo>
                <a:cubicBezTo>
                  <a:pt x="61" y="32"/>
                  <a:pt x="61" y="32"/>
                  <a:pt x="61" y="32"/>
                </a:cubicBezTo>
                <a:cubicBezTo>
                  <a:pt x="55" y="27"/>
                  <a:pt x="49" y="23"/>
                  <a:pt x="40" y="23"/>
                </a:cubicBezTo>
                <a:cubicBezTo>
                  <a:pt x="40" y="60"/>
                  <a:pt x="40" y="60"/>
                  <a:pt x="40" y="60"/>
                </a:cubicBezTo>
                <a:cubicBezTo>
                  <a:pt x="45" y="61"/>
                  <a:pt x="45" y="61"/>
                  <a:pt x="45" y="61"/>
                </a:cubicBezTo>
                <a:cubicBezTo>
                  <a:pt x="54" y="63"/>
                  <a:pt x="59" y="65"/>
                  <a:pt x="64" y="68"/>
                </a:cubicBezTo>
                <a:cubicBezTo>
                  <a:pt x="69" y="73"/>
                  <a:pt x="72" y="80"/>
                  <a:pt x="72" y="89"/>
                </a:cubicBezTo>
                <a:cubicBezTo>
                  <a:pt x="72" y="106"/>
                  <a:pt x="60" y="117"/>
                  <a:pt x="41" y="118"/>
                </a:cubicBezTo>
                <a:close/>
                <a:moveTo>
                  <a:pt x="33" y="23"/>
                </a:moveTo>
                <a:cubicBezTo>
                  <a:pt x="21" y="24"/>
                  <a:pt x="14" y="31"/>
                  <a:pt x="14" y="42"/>
                </a:cubicBezTo>
                <a:cubicBezTo>
                  <a:pt x="14" y="47"/>
                  <a:pt x="15" y="51"/>
                  <a:pt x="18" y="54"/>
                </a:cubicBezTo>
                <a:cubicBezTo>
                  <a:pt x="22" y="57"/>
                  <a:pt x="28" y="59"/>
                  <a:pt x="33" y="59"/>
                </a:cubicBezTo>
                <a:lnTo>
                  <a:pt x="33" y="23"/>
                </a:lnTo>
                <a:close/>
                <a:moveTo>
                  <a:pt x="56" y="76"/>
                </a:moveTo>
                <a:cubicBezTo>
                  <a:pt x="51" y="72"/>
                  <a:pt x="46" y="72"/>
                  <a:pt x="40" y="71"/>
                </a:cubicBezTo>
                <a:cubicBezTo>
                  <a:pt x="40" y="108"/>
                  <a:pt x="40" y="108"/>
                  <a:pt x="40" y="108"/>
                </a:cubicBezTo>
                <a:cubicBezTo>
                  <a:pt x="53" y="107"/>
                  <a:pt x="61" y="100"/>
                  <a:pt x="61" y="89"/>
                </a:cubicBezTo>
                <a:cubicBezTo>
                  <a:pt x="61" y="84"/>
                  <a:pt x="60" y="79"/>
                  <a:pt x="56"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2" name="Freeform 539">
            <a:extLst>
              <a:ext uri="{FF2B5EF4-FFF2-40B4-BE49-F238E27FC236}">
                <a16:creationId xmlns:a16="http://schemas.microsoft.com/office/drawing/2014/main" id="{4F666868-29A1-4E59-AF07-85885AB01FA7}"/>
              </a:ext>
            </a:extLst>
          </p:cNvPr>
          <p:cNvSpPr>
            <a:spLocks noEditPoints="1"/>
          </p:cNvSpPr>
          <p:nvPr/>
        </p:nvSpPr>
        <p:spPr bwMode="auto">
          <a:xfrm>
            <a:off x="7639380" y="3787604"/>
            <a:ext cx="434975" cy="442913"/>
          </a:xfrm>
          <a:custGeom>
            <a:avLst/>
            <a:gdLst>
              <a:gd name="T0" fmla="*/ 133 w 135"/>
              <a:gd name="T1" fmla="*/ 126 h 137"/>
              <a:gd name="T2" fmla="*/ 15 w 135"/>
              <a:gd name="T3" fmla="*/ 126 h 137"/>
              <a:gd name="T4" fmla="*/ 34 w 135"/>
              <a:gd name="T5" fmla="*/ 76 h 137"/>
              <a:gd name="T6" fmla="*/ 48 w 135"/>
              <a:gd name="T7" fmla="*/ 100 h 137"/>
              <a:gd name="T8" fmla="*/ 51 w 135"/>
              <a:gd name="T9" fmla="*/ 102 h 137"/>
              <a:gd name="T10" fmla="*/ 55 w 135"/>
              <a:gd name="T11" fmla="*/ 100 h 137"/>
              <a:gd name="T12" fmla="*/ 76 w 135"/>
              <a:gd name="T13" fmla="*/ 58 h 137"/>
              <a:gd name="T14" fmla="*/ 86 w 135"/>
              <a:gd name="T15" fmla="*/ 75 h 137"/>
              <a:gd name="T16" fmla="*/ 89 w 135"/>
              <a:gd name="T17" fmla="*/ 76 h 137"/>
              <a:gd name="T18" fmla="*/ 92 w 135"/>
              <a:gd name="T19" fmla="*/ 74 h 137"/>
              <a:gd name="T20" fmla="*/ 108 w 135"/>
              <a:gd name="T21" fmla="*/ 40 h 137"/>
              <a:gd name="T22" fmla="*/ 117 w 135"/>
              <a:gd name="T23" fmla="*/ 44 h 137"/>
              <a:gd name="T24" fmla="*/ 118 w 135"/>
              <a:gd name="T25" fmla="*/ 44 h 137"/>
              <a:gd name="T26" fmla="*/ 120 w 135"/>
              <a:gd name="T27" fmla="*/ 44 h 137"/>
              <a:gd name="T28" fmla="*/ 122 w 135"/>
              <a:gd name="T29" fmla="*/ 41 h 137"/>
              <a:gd name="T30" fmla="*/ 124 w 135"/>
              <a:gd name="T31" fmla="*/ 4 h 137"/>
              <a:gd name="T32" fmla="*/ 121 w 135"/>
              <a:gd name="T33" fmla="*/ 1 h 137"/>
              <a:gd name="T34" fmla="*/ 117 w 135"/>
              <a:gd name="T35" fmla="*/ 2 h 137"/>
              <a:gd name="T36" fmla="*/ 93 w 135"/>
              <a:gd name="T37" fmla="*/ 29 h 137"/>
              <a:gd name="T38" fmla="*/ 92 w 135"/>
              <a:gd name="T39" fmla="*/ 32 h 137"/>
              <a:gd name="T40" fmla="*/ 94 w 135"/>
              <a:gd name="T41" fmla="*/ 35 h 137"/>
              <a:gd name="T42" fmla="*/ 101 w 135"/>
              <a:gd name="T43" fmla="*/ 37 h 137"/>
              <a:gd name="T44" fmla="*/ 88 w 135"/>
              <a:gd name="T45" fmla="*/ 65 h 137"/>
              <a:gd name="T46" fmla="*/ 79 w 135"/>
              <a:gd name="T47" fmla="*/ 48 h 137"/>
              <a:gd name="T48" fmla="*/ 75 w 135"/>
              <a:gd name="T49" fmla="*/ 46 h 137"/>
              <a:gd name="T50" fmla="*/ 72 w 135"/>
              <a:gd name="T51" fmla="*/ 48 h 137"/>
              <a:gd name="T52" fmla="*/ 51 w 135"/>
              <a:gd name="T53" fmla="*/ 90 h 137"/>
              <a:gd name="T54" fmla="*/ 37 w 135"/>
              <a:gd name="T55" fmla="*/ 66 h 137"/>
              <a:gd name="T56" fmla="*/ 33 w 135"/>
              <a:gd name="T57" fmla="*/ 64 h 137"/>
              <a:gd name="T58" fmla="*/ 30 w 135"/>
              <a:gd name="T59" fmla="*/ 66 h 137"/>
              <a:gd name="T60" fmla="*/ 11 w 135"/>
              <a:gd name="T61" fmla="*/ 115 h 137"/>
              <a:gd name="T62" fmla="*/ 11 w 135"/>
              <a:gd name="T63" fmla="*/ 5 h 137"/>
              <a:gd name="T64" fmla="*/ 10 w 135"/>
              <a:gd name="T65" fmla="*/ 3 h 137"/>
              <a:gd name="T66" fmla="*/ 8 w 135"/>
              <a:gd name="T67" fmla="*/ 5 h 137"/>
              <a:gd name="T68" fmla="*/ 8 w 135"/>
              <a:gd name="T69" fmla="*/ 125 h 137"/>
              <a:gd name="T70" fmla="*/ 7 w 135"/>
              <a:gd name="T71" fmla="*/ 125 h 137"/>
              <a:gd name="T72" fmla="*/ 7 w 135"/>
              <a:gd name="T73" fmla="*/ 126 h 137"/>
              <a:gd name="T74" fmla="*/ 2 w 135"/>
              <a:gd name="T75" fmla="*/ 126 h 137"/>
              <a:gd name="T76" fmla="*/ 0 w 135"/>
              <a:gd name="T77" fmla="*/ 128 h 137"/>
              <a:gd name="T78" fmla="*/ 2 w 135"/>
              <a:gd name="T79" fmla="*/ 130 h 137"/>
              <a:gd name="T80" fmla="*/ 8 w 135"/>
              <a:gd name="T81" fmla="*/ 130 h 137"/>
              <a:gd name="T82" fmla="*/ 8 w 135"/>
              <a:gd name="T83" fmla="*/ 135 h 137"/>
              <a:gd name="T84" fmla="*/ 10 w 135"/>
              <a:gd name="T85" fmla="*/ 137 h 137"/>
              <a:gd name="T86" fmla="*/ 11 w 135"/>
              <a:gd name="T87" fmla="*/ 135 h 137"/>
              <a:gd name="T88" fmla="*/ 11 w 135"/>
              <a:gd name="T89" fmla="*/ 130 h 137"/>
              <a:gd name="T90" fmla="*/ 13 w 135"/>
              <a:gd name="T91" fmla="*/ 130 h 137"/>
              <a:gd name="T92" fmla="*/ 133 w 135"/>
              <a:gd name="T93" fmla="*/ 130 h 137"/>
              <a:gd name="T94" fmla="*/ 135 w 135"/>
              <a:gd name="T95" fmla="*/ 128 h 137"/>
              <a:gd name="T96" fmla="*/ 133 w 135"/>
              <a:gd name="T97" fmla="*/ 126 h 137"/>
              <a:gd name="T98" fmla="*/ 116 w 135"/>
              <a:gd name="T99" fmla="*/ 14 h 137"/>
              <a:gd name="T100" fmla="*/ 115 w 135"/>
              <a:gd name="T101" fmla="*/ 35 h 137"/>
              <a:gd name="T102" fmla="*/ 102 w 135"/>
              <a:gd name="T103" fmla="*/ 30 h 137"/>
              <a:gd name="T104" fmla="*/ 116 w 135"/>
              <a:gd name="T105"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37">
                <a:moveTo>
                  <a:pt x="133" y="126"/>
                </a:moveTo>
                <a:cubicBezTo>
                  <a:pt x="15" y="126"/>
                  <a:pt x="15" y="126"/>
                  <a:pt x="15" y="126"/>
                </a:cubicBezTo>
                <a:cubicBezTo>
                  <a:pt x="34" y="76"/>
                  <a:pt x="34" y="76"/>
                  <a:pt x="34" y="76"/>
                </a:cubicBezTo>
                <a:cubicBezTo>
                  <a:pt x="48" y="100"/>
                  <a:pt x="48" y="100"/>
                  <a:pt x="48" y="100"/>
                </a:cubicBezTo>
                <a:cubicBezTo>
                  <a:pt x="49" y="101"/>
                  <a:pt x="50" y="102"/>
                  <a:pt x="51" y="102"/>
                </a:cubicBezTo>
                <a:cubicBezTo>
                  <a:pt x="53" y="102"/>
                  <a:pt x="54" y="101"/>
                  <a:pt x="55" y="100"/>
                </a:cubicBezTo>
                <a:cubicBezTo>
                  <a:pt x="76" y="58"/>
                  <a:pt x="76" y="58"/>
                  <a:pt x="76" y="58"/>
                </a:cubicBezTo>
                <a:cubicBezTo>
                  <a:pt x="86" y="75"/>
                  <a:pt x="86" y="75"/>
                  <a:pt x="86" y="75"/>
                </a:cubicBezTo>
                <a:cubicBezTo>
                  <a:pt x="86" y="76"/>
                  <a:pt x="88" y="77"/>
                  <a:pt x="89" y="76"/>
                </a:cubicBezTo>
                <a:cubicBezTo>
                  <a:pt x="90" y="76"/>
                  <a:pt x="92" y="76"/>
                  <a:pt x="92" y="74"/>
                </a:cubicBezTo>
                <a:cubicBezTo>
                  <a:pt x="108" y="40"/>
                  <a:pt x="108" y="40"/>
                  <a:pt x="108" y="40"/>
                </a:cubicBezTo>
                <a:cubicBezTo>
                  <a:pt x="117" y="44"/>
                  <a:pt x="117" y="44"/>
                  <a:pt x="117" y="44"/>
                </a:cubicBezTo>
                <a:cubicBezTo>
                  <a:pt x="117" y="44"/>
                  <a:pt x="118" y="44"/>
                  <a:pt x="118" y="44"/>
                </a:cubicBezTo>
                <a:cubicBezTo>
                  <a:pt x="119" y="44"/>
                  <a:pt x="119" y="44"/>
                  <a:pt x="120" y="44"/>
                </a:cubicBezTo>
                <a:cubicBezTo>
                  <a:pt x="121" y="43"/>
                  <a:pt x="122" y="42"/>
                  <a:pt x="122" y="41"/>
                </a:cubicBezTo>
                <a:cubicBezTo>
                  <a:pt x="124" y="4"/>
                  <a:pt x="124" y="4"/>
                  <a:pt x="124" y="4"/>
                </a:cubicBezTo>
                <a:cubicBezTo>
                  <a:pt x="124" y="3"/>
                  <a:pt x="123" y="1"/>
                  <a:pt x="121" y="1"/>
                </a:cubicBezTo>
                <a:cubicBezTo>
                  <a:pt x="120" y="0"/>
                  <a:pt x="118" y="0"/>
                  <a:pt x="117" y="2"/>
                </a:cubicBezTo>
                <a:cubicBezTo>
                  <a:pt x="93" y="29"/>
                  <a:pt x="93" y="29"/>
                  <a:pt x="93" y="29"/>
                </a:cubicBezTo>
                <a:cubicBezTo>
                  <a:pt x="92" y="30"/>
                  <a:pt x="92" y="31"/>
                  <a:pt x="92" y="32"/>
                </a:cubicBezTo>
                <a:cubicBezTo>
                  <a:pt x="92" y="33"/>
                  <a:pt x="93" y="34"/>
                  <a:pt x="94" y="35"/>
                </a:cubicBezTo>
                <a:cubicBezTo>
                  <a:pt x="101" y="37"/>
                  <a:pt x="101" y="37"/>
                  <a:pt x="101" y="37"/>
                </a:cubicBezTo>
                <a:cubicBezTo>
                  <a:pt x="88" y="65"/>
                  <a:pt x="88" y="65"/>
                  <a:pt x="88" y="65"/>
                </a:cubicBezTo>
                <a:cubicBezTo>
                  <a:pt x="79" y="48"/>
                  <a:pt x="79" y="48"/>
                  <a:pt x="79" y="48"/>
                </a:cubicBezTo>
                <a:cubicBezTo>
                  <a:pt x="78" y="47"/>
                  <a:pt x="77" y="46"/>
                  <a:pt x="75" y="46"/>
                </a:cubicBezTo>
                <a:cubicBezTo>
                  <a:pt x="74" y="46"/>
                  <a:pt x="73" y="47"/>
                  <a:pt x="72" y="48"/>
                </a:cubicBezTo>
                <a:cubicBezTo>
                  <a:pt x="51" y="90"/>
                  <a:pt x="51" y="90"/>
                  <a:pt x="51" y="90"/>
                </a:cubicBezTo>
                <a:cubicBezTo>
                  <a:pt x="37" y="66"/>
                  <a:pt x="37" y="66"/>
                  <a:pt x="37" y="66"/>
                </a:cubicBezTo>
                <a:cubicBezTo>
                  <a:pt x="36" y="64"/>
                  <a:pt x="35" y="64"/>
                  <a:pt x="33" y="64"/>
                </a:cubicBezTo>
                <a:cubicBezTo>
                  <a:pt x="32" y="64"/>
                  <a:pt x="31" y="65"/>
                  <a:pt x="30" y="66"/>
                </a:cubicBezTo>
                <a:cubicBezTo>
                  <a:pt x="11" y="115"/>
                  <a:pt x="11" y="115"/>
                  <a:pt x="11" y="115"/>
                </a:cubicBezTo>
                <a:cubicBezTo>
                  <a:pt x="11" y="5"/>
                  <a:pt x="11" y="5"/>
                  <a:pt x="11" y="5"/>
                </a:cubicBezTo>
                <a:cubicBezTo>
                  <a:pt x="11" y="4"/>
                  <a:pt x="11" y="3"/>
                  <a:pt x="10" y="3"/>
                </a:cubicBezTo>
                <a:cubicBezTo>
                  <a:pt x="9" y="3"/>
                  <a:pt x="8" y="4"/>
                  <a:pt x="8" y="5"/>
                </a:cubicBezTo>
                <a:cubicBezTo>
                  <a:pt x="8" y="125"/>
                  <a:pt x="8" y="125"/>
                  <a:pt x="8" y="125"/>
                </a:cubicBezTo>
                <a:cubicBezTo>
                  <a:pt x="7" y="125"/>
                  <a:pt x="7" y="125"/>
                  <a:pt x="7" y="125"/>
                </a:cubicBezTo>
                <a:cubicBezTo>
                  <a:pt x="7" y="126"/>
                  <a:pt x="7" y="126"/>
                  <a:pt x="7" y="126"/>
                </a:cubicBezTo>
                <a:cubicBezTo>
                  <a:pt x="2" y="126"/>
                  <a:pt x="2" y="126"/>
                  <a:pt x="2" y="126"/>
                </a:cubicBezTo>
                <a:cubicBezTo>
                  <a:pt x="1" y="126"/>
                  <a:pt x="0" y="127"/>
                  <a:pt x="0" y="128"/>
                </a:cubicBezTo>
                <a:cubicBezTo>
                  <a:pt x="0" y="129"/>
                  <a:pt x="1" y="130"/>
                  <a:pt x="2" y="130"/>
                </a:cubicBezTo>
                <a:cubicBezTo>
                  <a:pt x="8" y="130"/>
                  <a:pt x="8" y="130"/>
                  <a:pt x="8" y="130"/>
                </a:cubicBezTo>
                <a:cubicBezTo>
                  <a:pt x="8" y="135"/>
                  <a:pt x="8" y="135"/>
                  <a:pt x="8" y="135"/>
                </a:cubicBezTo>
                <a:cubicBezTo>
                  <a:pt x="8" y="136"/>
                  <a:pt x="9" y="137"/>
                  <a:pt x="10" y="137"/>
                </a:cubicBezTo>
                <a:cubicBezTo>
                  <a:pt x="11" y="137"/>
                  <a:pt x="11" y="136"/>
                  <a:pt x="11" y="135"/>
                </a:cubicBezTo>
                <a:cubicBezTo>
                  <a:pt x="11" y="130"/>
                  <a:pt x="11" y="130"/>
                  <a:pt x="11" y="130"/>
                </a:cubicBezTo>
                <a:cubicBezTo>
                  <a:pt x="12" y="130"/>
                  <a:pt x="12" y="130"/>
                  <a:pt x="13" y="130"/>
                </a:cubicBezTo>
                <a:cubicBezTo>
                  <a:pt x="133" y="130"/>
                  <a:pt x="133" y="130"/>
                  <a:pt x="133" y="130"/>
                </a:cubicBezTo>
                <a:cubicBezTo>
                  <a:pt x="134" y="130"/>
                  <a:pt x="135" y="129"/>
                  <a:pt x="135" y="128"/>
                </a:cubicBezTo>
                <a:cubicBezTo>
                  <a:pt x="135" y="127"/>
                  <a:pt x="134" y="126"/>
                  <a:pt x="133" y="126"/>
                </a:cubicBezTo>
                <a:close/>
                <a:moveTo>
                  <a:pt x="116" y="14"/>
                </a:moveTo>
                <a:cubicBezTo>
                  <a:pt x="115" y="35"/>
                  <a:pt x="115" y="35"/>
                  <a:pt x="115" y="35"/>
                </a:cubicBezTo>
                <a:cubicBezTo>
                  <a:pt x="102" y="30"/>
                  <a:pt x="102" y="30"/>
                  <a:pt x="102" y="30"/>
                </a:cubicBezTo>
                <a:lnTo>
                  <a:pt x="11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3" name="Freeform 649">
            <a:extLst>
              <a:ext uri="{FF2B5EF4-FFF2-40B4-BE49-F238E27FC236}">
                <a16:creationId xmlns:a16="http://schemas.microsoft.com/office/drawing/2014/main" id="{24C4726D-2817-4DA5-8A56-CE6A3B969E1F}"/>
              </a:ext>
            </a:extLst>
          </p:cNvPr>
          <p:cNvSpPr>
            <a:spLocks noEditPoints="1"/>
          </p:cNvSpPr>
          <p:nvPr/>
        </p:nvSpPr>
        <p:spPr bwMode="auto">
          <a:xfrm>
            <a:off x="8797801" y="4541987"/>
            <a:ext cx="590550" cy="409575"/>
          </a:xfrm>
          <a:custGeom>
            <a:avLst/>
            <a:gdLst>
              <a:gd name="T0" fmla="*/ 143 w 183"/>
              <a:gd name="T1" fmla="*/ 2 h 127"/>
              <a:gd name="T2" fmla="*/ 112 w 183"/>
              <a:gd name="T3" fmla="*/ 16 h 127"/>
              <a:gd name="T4" fmla="*/ 111 w 183"/>
              <a:gd name="T5" fmla="*/ 22 h 127"/>
              <a:gd name="T6" fmla="*/ 97 w 183"/>
              <a:gd name="T7" fmla="*/ 26 h 127"/>
              <a:gd name="T8" fmla="*/ 92 w 183"/>
              <a:gd name="T9" fmla="*/ 32 h 127"/>
              <a:gd name="T10" fmla="*/ 87 w 183"/>
              <a:gd name="T11" fmla="*/ 26 h 127"/>
              <a:gd name="T12" fmla="*/ 73 w 183"/>
              <a:gd name="T13" fmla="*/ 23 h 127"/>
              <a:gd name="T14" fmla="*/ 72 w 183"/>
              <a:gd name="T15" fmla="*/ 17 h 127"/>
              <a:gd name="T16" fmla="*/ 40 w 183"/>
              <a:gd name="T17" fmla="*/ 2 h 127"/>
              <a:gd name="T18" fmla="*/ 2 w 183"/>
              <a:gd name="T19" fmla="*/ 53 h 127"/>
              <a:gd name="T20" fmla="*/ 25 w 183"/>
              <a:gd name="T21" fmla="*/ 78 h 127"/>
              <a:gd name="T22" fmla="*/ 28 w 183"/>
              <a:gd name="T23" fmla="*/ 76 h 127"/>
              <a:gd name="T24" fmla="*/ 66 w 183"/>
              <a:gd name="T25" fmla="*/ 105 h 127"/>
              <a:gd name="T26" fmla="*/ 102 w 183"/>
              <a:gd name="T27" fmla="*/ 127 h 127"/>
              <a:gd name="T28" fmla="*/ 144 w 183"/>
              <a:gd name="T29" fmla="*/ 97 h 127"/>
              <a:gd name="T30" fmla="*/ 144 w 183"/>
              <a:gd name="T31" fmla="*/ 94 h 127"/>
              <a:gd name="T32" fmla="*/ 154 w 183"/>
              <a:gd name="T33" fmla="*/ 74 h 127"/>
              <a:gd name="T34" fmla="*/ 158 w 183"/>
              <a:gd name="T35" fmla="*/ 77 h 127"/>
              <a:gd name="T36" fmla="*/ 161 w 183"/>
              <a:gd name="T37" fmla="*/ 76 h 127"/>
              <a:gd name="T38" fmla="*/ 182 w 183"/>
              <a:gd name="T39" fmla="*/ 48 h 127"/>
              <a:gd name="T40" fmla="*/ 9 w 183"/>
              <a:gd name="T41" fmla="*/ 51 h 127"/>
              <a:gd name="T42" fmla="*/ 64 w 183"/>
              <a:gd name="T43" fmla="*/ 21 h 127"/>
              <a:gd name="T44" fmla="*/ 134 w 183"/>
              <a:gd name="T45" fmla="*/ 100 h 127"/>
              <a:gd name="T46" fmla="*/ 103 w 183"/>
              <a:gd name="T47" fmla="*/ 78 h 127"/>
              <a:gd name="T48" fmla="*/ 122 w 183"/>
              <a:gd name="T49" fmla="*/ 108 h 127"/>
              <a:gd name="T50" fmla="*/ 95 w 183"/>
              <a:gd name="T51" fmla="*/ 90 h 127"/>
              <a:gd name="T52" fmla="*/ 111 w 183"/>
              <a:gd name="T53" fmla="*/ 117 h 127"/>
              <a:gd name="T54" fmla="*/ 87 w 183"/>
              <a:gd name="T55" fmla="*/ 101 h 127"/>
              <a:gd name="T56" fmla="*/ 102 w 183"/>
              <a:gd name="T57" fmla="*/ 123 h 127"/>
              <a:gd name="T58" fmla="*/ 32 w 183"/>
              <a:gd name="T59" fmla="*/ 71 h 127"/>
              <a:gd name="T60" fmla="*/ 86 w 183"/>
              <a:gd name="T61" fmla="*/ 30 h 127"/>
              <a:gd name="T62" fmla="*/ 86 w 183"/>
              <a:gd name="T63" fmla="*/ 41 h 127"/>
              <a:gd name="T64" fmla="*/ 74 w 183"/>
              <a:gd name="T65" fmla="*/ 62 h 127"/>
              <a:gd name="T66" fmla="*/ 84 w 183"/>
              <a:gd name="T67" fmla="*/ 70 h 127"/>
              <a:gd name="T68" fmla="*/ 101 w 183"/>
              <a:gd name="T69" fmla="*/ 52 h 127"/>
              <a:gd name="T70" fmla="*/ 134 w 183"/>
              <a:gd name="T71" fmla="*/ 89 h 127"/>
              <a:gd name="T72" fmla="*/ 140 w 183"/>
              <a:gd name="T73" fmla="*/ 95 h 127"/>
              <a:gd name="T74" fmla="*/ 135 w 183"/>
              <a:gd name="T75" fmla="*/ 85 h 127"/>
              <a:gd name="T76" fmla="*/ 102 w 183"/>
              <a:gd name="T77" fmla="*/ 48 h 127"/>
              <a:gd name="T78" fmla="*/ 101 w 183"/>
              <a:gd name="T79" fmla="*/ 47 h 127"/>
              <a:gd name="T80" fmla="*/ 84 w 183"/>
              <a:gd name="T81" fmla="*/ 66 h 127"/>
              <a:gd name="T82" fmla="*/ 90 w 183"/>
              <a:gd name="T83" fmla="*/ 43 h 127"/>
              <a:gd name="T84" fmla="*/ 115 w 183"/>
              <a:gd name="T85" fmla="*/ 27 h 127"/>
              <a:gd name="T86" fmla="*/ 135 w 183"/>
              <a:gd name="T87" fmla="*/ 85 h 127"/>
              <a:gd name="T88" fmla="*/ 119 w 183"/>
              <a:gd name="T89" fmla="*/ 21 h 127"/>
              <a:gd name="T90" fmla="*/ 174 w 183"/>
              <a:gd name="T91" fmla="*/ 5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 h="127">
                <a:moveTo>
                  <a:pt x="182" y="48"/>
                </a:moveTo>
                <a:cubicBezTo>
                  <a:pt x="143" y="2"/>
                  <a:pt x="143" y="2"/>
                  <a:pt x="143" y="2"/>
                </a:cubicBezTo>
                <a:cubicBezTo>
                  <a:pt x="142" y="0"/>
                  <a:pt x="140" y="0"/>
                  <a:pt x="139" y="1"/>
                </a:cubicBezTo>
                <a:cubicBezTo>
                  <a:pt x="112" y="16"/>
                  <a:pt x="112" y="16"/>
                  <a:pt x="112" y="16"/>
                </a:cubicBezTo>
                <a:cubicBezTo>
                  <a:pt x="111" y="17"/>
                  <a:pt x="110" y="18"/>
                  <a:pt x="110" y="19"/>
                </a:cubicBezTo>
                <a:cubicBezTo>
                  <a:pt x="110" y="20"/>
                  <a:pt x="110" y="21"/>
                  <a:pt x="111" y="22"/>
                </a:cubicBezTo>
                <a:cubicBezTo>
                  <a:pt x="112" y="23"/>
                  <a:pt x="112" y="23"/>
                  <a:pt x="112" y="23"/>
                </a:cubicBezTo>
                <a:cubicBezTo>
                  <a:pt x="97" y="26"/>
                  <a:pt x="97" y="26"/>
                  <a:pt x="97" y="26"/>
                </a:cubicBezTo>
                <a:cubicBezTo>
                  <a:pt x="96" y="26"/>
                  <a:pt x="96" y="26"/>
                  <a:pt x="95" y="27"/>
                </a:cubicBezTo>
                <a:cubicBezTo>
                  <a:pt x="92" y="32"/>
                  <a:pt x="92" y="32"/>
                  <a:pt x="92" y="32"/>
                </a:cubicBezTo>
                <a:cubicBezTo>
                  <a:pt x="89" y="27"/>
                  <a:pt x="89" y="27"/>
                  <a:pt x="89" y="27"/>
                </a:cubicBezTo>
                <a:cubicBezTo>
                  <a:pt x="88" y="26"/>
                  <a:pt x="88" y="26"/>
                  <a:pt x="87" y="26"/>
                </a:cubicBezTo>
                <a:cubicBezTo>
                  <a:pt x="72" y="23"/>
                  <a:pt x="72" y="23"/>
                  <a:pt x="72" y="23"/>
                </a:cubicBezTo>
                <a:cubicBezTo>
                  <a:pt x="73" y="23"/>
                  <a:pt x="73" y="23"/>
                  <a:pt x="73" y="23"/>
                </a:cubicBezTo>
                <a:cubicBezTo>
                  <a:pt x="73" y="22"/>
                  <a:pt x="74" y="21"/>
                  <a:pt x="74" y="20"/>
                </a:cubicBezTo>
                <a:cubicBezTo>
                  <a:pt x="73" y="19"/>
                  <a:pt x="73" y="18"/>
                  <a:pt x="72" y="17"/>
                </a:cubicBezTo>
                <a:cubicBezTo>
                  <a:pt x="45" y="1"/>
                  <a:pt x="45" y="1"/>
                  <a:pt x="45" y="1"/>
                </a:cubicBezTo>
                <a:cubicBezTo>
                  <a:pt x="43" y="1"/>
                  <a:pt x="41" y="1"/>
                  <a:pt x="40" y="2"/>
                </a:cubicBezTo>
                <a:cubicBezTo>
                  <a:pt x="2" y="48"/>
                  <a:pt x="2" y="48"/>
                  <a:pt x="2" y="48"/>
                </a:cubicBezTo>
                <a:cubicBezTo>
                  <a:pt x="0" y="50"/>
                  <a:pt x="1" y="52"/>
                  <a:pt x="2" y="53"/>
                </a:cubicBezTo>
                <a:cubicBezTo>
                  <a:pt x="22" y="76"/>
                  <a:pt x="22" y="76"/>
                  <a:pt x="22" y="76"/>
                </a:cubicBezTo>
                <a:cubicBezTo>
                  <a:pt x="23" y="77"/>
                  <a:pt x="24" y="78"/>
                  <a:pt x="25" y="78"/>
                </a:cubicBezTo>
                <a:cubicBezTo>
                  <a:pt x="25" y="78"/>
                  <a:pt x="25" y="78"/>
                  <a:pt x="25" y="78"/>
                </a:cubicBezTo>
                <a:cubicBezTo>
                  <a:pt x="26" y="78"/>
                  <a:pt x="27" y="77"/>
                  <a:pt x="28" y="76"/>
                </a:cubicBezTo>
                <a:cubicBezTo>
                  <a:pt x="30" y="74"/>
                  <a:pt x="30" y="74"/>
                  <a:pt x="30" y="74"/>
                </a:cubicBezTo>
                <a:cubicBezTo>
                  <a:pt x="66" y="105"/>
                  <a:pt x="66" y="105"/>
                  <a:pt x="66" y="105"/>
                </a:cubicBezTo>
                <a:cubicBezTo>
                  <a:pt x="101" y="127"/>
                  <a:pt x="101" y="127"/>
                  <a:pt x="101" y="127"/>
                </a:cubicBezTo>
                <a:cubicBezTo>
                  <a:pt x="102" y="127"/>
                  <a:pt x="102" y="127"/>
                  <a:pt x="102" y="127"/>
                </a:cubicBezTo>
                <a:cubicBezTo>
                  <a:pt x="102" y="127"/>
                  <a:pt x="103" y="127"/>
                  <a:pt x="103" y="127"/>
                </a:cubicBezTo>
                <a:cubicBezTo>
                  <a:pt x="144" y="97"/>
                  <a:pt x="144" y="97"/>
                  <a:pt x="144" y="97"/>
                </a:cubicBezTo>
                <a:cubicBezTo>
                  <a:pt x="144" y="97"/>
                  <a:pt x="144" y="96"/>
                  <a:pt x="144" y="96"/>
                </a:cubicBezTo>
                <a:cubicBezTo>
                  <a:pt x="145" y="95"/>
                  <a:pt x="144" y="95"/>
                  <a:pt x="144" y="94"/>
                </a:cubicBezTo>
                <a:cubicBezTo>
                  <a:pt x="138" y="88"/>
                  <a:pt x="138" y="88"/>
                  <a:pt x="138" y="88"/>
                </a:cubicBezTo>
                <a:cubicBezTo>
                  <a:pt x="154" y="74"/>
                  <a:pt x="154" y="74"/>
                  <a:pt x="154" y="74"/>
                </a:cubicBezTo>
                <a:cubicBezTo>
                  <a:pt x="156" y="76"/>
                  <a:pt x="156" y="76"/>
                  <a:pt x="156" y="76"/>
                </a:cubicBezTo>
                <a:cubicBezTo>
                  <a:pt x="156" y="76"/>
                  <a:pt x="157" y="77"/>
                  <a:pt x="158" y="77"/>
                </a:cubicBezTo>
                <a:cubicBezTo>
                  <a:pt x="158" y="77"/>
                  <a:pt x="158" y="77"/>
                  <a:pt x="158" y="77"/>
                </a:cubicBezTo>
                <a:cubicBezTo>
                  <a:pt x="159" y="77"/>
                  <a:pt x="160" y="76"/>
                  <a:pt x="161" y="76"/>
                </a:cubicBezTo>
                <a:cubicBezTo>
                  <a:pt x="182" y="52"/>
                  <a:pt x="182" y="52"/>
                  <a:pt x="182" y="52"/>
                </a:cubicBezTo>
                <a:cubicBezTo>
                  <a:pt x="183" y="51"/>
                  <a:pt x="183" y="49"/>
                  <a:pt x="182" y="48"/>
                </a:cubicBezTo>
                <a:close/>
                <a:moveTo>
                  <a:pt x="25" y="68"/>
                </a:moveTo>
                <a:cubicBezTo>
                  <a:pt x="9" y="51"/>
                  <a:pt x="9" y="51"/>
                  <a:pt x="9" y="51"/>
                </a:cubicBezTo>
                <a:cubicBezTo>
                  <a:pt x="44" y="9"/>
                  <a:pt x="44" y="9"/>
                  <a:pt x="44" y="9"/>
                </a:cubicBezTo>
                <a:cubicBezTo>
                  <a:pt x="64" y="21"/>
                  <a:pt x="64" y="21"/>
                  <a:pt x="64" y="21"/>
                </a:cubicBezTo>
                <a:lnTo>
                  <a:pt x="25" y="68"/>
                </a:lnTo>
                <a:close/>
                <a:moveTo>
                  <a:pt x="134" y="100"/>
                </a:moveTo>
                <a:cubicBezTo>
                  <a:pt x="105" y="75"/>
                  <a:pt x="105" y="75"/>
                  <a:pt x="105" y="75"/>
                </a:cubicBezTo>
                <a:cubicBezTo>
                  <a:pt x="103" y="78"/>
                  <a:pt x="103" y="78"/>
                  <a:pt x="103" y="78"/>
                </a:cubicBezTo>
                <a:cubicBezTo>
                  <a:pt x="131" y="102"/>
                  <a:pt x="131" y="102"/>
                  <a:pt x="131" y="102"/>
                </a:cubicBezTo>
                <a:cubicBezTo>
                  <a:pt x="122" y="108"/>
                  <a:pt x="122" y="108"/>
                  <a:pt x="122" y="108"/>
                </a:cubicBezTo>
                <a:cubicBezTo>
                  <a:pt x="98" y="87"/>
                  <a:pt x="98" y="87"/>
                  <a:pt x="98" y="87"/>
                </a:cubicBezTo>
                <a:cubicBezTo>
                  <a:pt x="95" y="90"/>
                  <a:pt x="95" y="90"/>
                  <a:pt x="95" y="90"/>
                </a:cubicBezTo>
                <a:cubicBezTo>
                  <a:pt x="119" y="111"/>
                  <a:pt x="119" y="111"/>
                  <a:pt x="119" y="111"/>
                </a:cubicBezTo>
                <a:cubicBezTo>
                  <a:pt x="111" y="117"/>
                  <a:pt x="111" y="117"/>
                  <a:pt x="111" y="117"/>
                </a:cubicBezTo>
                <a:cubicBezTo>
                  <a:pt x="90" y="98"/>
                  <a:pt x="90" y="98"/>
                  <a:pt x="90" y="98"/>
                </a:cubicBezTo>
                <a:cubicBezTo>
                  <a:pt x="87" y="101"/>
                  <a:pt x="87" y="101"/>
                  <a:pt x="87" y="101"/>
                </a:cubicBezTo>
                <a:cubicBezTo>
                  <a:pt x="108" y="119"/>
                  <a:pt x="108" y="119"/>
                  <a:pt x="108" y="119"/>
                </a:cubicBezTo>
                <a:cubicBezTo>
                  <a:pt x="102" y="123"/>
                  <a:pt x="102" y="123"/>
                  <a:pt x="102" y="123"/>
                </a:cubicBezTo>
                <a:cubicBezTo>
                  <a:pt x="68" y="102"/>
                  <a:pt x="68" y="102"/>
                  <a:pt x="68" y="102"/>
                </a:cubicBezTo>
                <a:cubicBezTo>
                  <a:pt x="32" y="71"/>
                  <a:pt x="32" y="71"/>
                  <a:pt x="32" y="71"/>
                </a:cubicBezTo>
                <a:cubicBezTo>
                  <a:pt x="70" y="27"/>
                  <a:pt x="70" y="27"/>
                  <a:pt x="70" y="27"/>
                </a:cubicBezTo>
                <a:cubicBezTo>
                  <a:pt x="86" y="30"/>
                  <a:pt x="86" y="30"/>
                  <a:pt x="86" y="30"/>
                </a:cubicBezTo>
                <a:cubicBezTo>
                  <a:pt x="90" y="35"/>
                  <a:pt x="90" y="35"/>
                  <a:pt x="90" y="35"/>
                </a:cubicBezTo>
                <a:cubicBezTo>
                  <a:pt x="86" y="41"/>
                  <a:pt x="86" y="41"/>
                  <a:pt x="86" y="41"/>
                </a:cubicBezTo>
                <a:cubicBezTo>
                  <a:pt x="74" y="60"/>
                  <a:pt x="74" y="60"/>
                  <a:pt x="74" y="60"/>
                </a:cubicBezTo>
                <a:cubicBezTo>
                  <a:pt x="73" y="60"/>
                  <a:pt x="73" y="61"/>
                  <a:pt x="74" y="62"/>
                </a:cubicBezTo>
                <a:cubicBezTo>
                  <a:pt x="83" y="70"/>
                  <a:pt x="83" y="70"/>
                  <a:pt x="83" y="70"/>
                </a:cubicBezTo>
                <a:cubicBezTo>
                  <a:pt x="83" y="70"/>
                  <a:pt x="84" y="70"/>
                  <a:pt x="84" y="70"/>
                </a:cubicBezTo>
                <a:cubicBezTo>
                  <a:pt x="85" y="70"/>
                  <a:pt x="85" y="70"/>
                  <a:pt x="86" y="70"/>
                </a:cubicBezTo>
                <a:cubicBezTo>
                  <a:pt x="101" y="52"/>
                  <a:pt x="101" y="52"/>
                  <a:pt x="101" y="52"/>
                </a:cubicBezTo>
                <a:cubicBezTo>
                  <a:pt x="104" y="58"/>
                  <a:pt x="104" y="58"/>
                  <a:pt x="104" y="58"/>
                </a:cubicBezTo>
                <a:cubicBezTo>
                  <a:pt x="134" y="89"/>
                  <a:pt x="134" y="89"/>
                  <a:pt x="134" y="89"/>
                </a:cubicBezTo>
                <a:cubicBezTo>
                  <a:pt x="134" y="89"/>
                  <a:pt x="134" y="89"/>
                  <a:pt x="134" y="89"/>
                </a:cubicBezTo>
                <a:cubicBezTo>
                  <a:pt x="140" y="95"/>
                  <a:pt x="140" y="95"/>
                  <a:pt x="140" y="95"/>
                </a:cubicBezTo>
                <a:lnTo>
                  <a:pt x="134" y="100"/>
                </a:lnTo>
                <a:close/>
                <a:moveTo>
                  <a:pt x="135" y="85"/>
                </a:moveTo>
                <a:cubicBezTo>
                  <a:pt x="107" y="56"/>
                  <a:pt x="107" y="56"/>
                  <a:pt x="107" y="56"/>
                </a:cubicBezTo>
                <a:cubicBezTo>
                  <a:pt x="102" y="48"/>
                  <a:pt x="102" y="48"/>
                  <a:pt x="102" y="48"/>
                </a:cubicBezTo>
                <a:cubicBezTo>
                  <a:pt x="102" y="48"/>
                  <a:pt x="101" y="47"/>
                  <a:pt x="101" y="47"/>
                </a:cubicBezTo>
                <a:cubicBezTo>
                  <a:pt x="101" y="47"/>
                  <a:pt x="101" y="47"/>
                  <a:pt x="101" y="47"/>
                </a:cubicBezTo>
                <a:cubicBezTo>
                  <a:pt x="100" y="47"/>
                  <a:pt x="100" y="48"/>
                  <a:pt x="99" y="48"/>
                </a:cubicBezTo>
                <a:cubicBezTo>
                  <a:pt x="84" y="66"/>
                  <a:pt x="84" y="66"/>
                  <a:pt x="84" y="66"/>
                </a:cubicBezTo>
                <a:cubicBezTo>
                  <a:pt x="78" y="60"/>
                  <a:pt x="78" y="60"/>
                  <a:pt x="78" y="60"/>
                </a:cubicBezTo>
                <a:cubicBezTo>
                  <a:pt x="90" y="43"/>
                  <a:pt x="90" y="43"/>
                  <a:pt x="90" y="43"/>
                </a:cubicBezTo>
                <a:cubicBezTo>
                  <a:pt x="98" y="30"/>
                  <a:pt x="98" y="30"/>
                  <a:pt x="98" y="30"/>
                </a:cubicBezTo>
                <a:cubicBezTo>
                  <a:pt x="115" y="27"/>
                  <a:pt x="115" y="27"/>
                  <a:pt x="115" y="27"/>
                </a:cubicBezTo>
                <a:cubicBezTo>
                  <a:pt x="152" y="71"/>
                  <a:pt x="152" y="71"/>
                  <a:pt x="152" y="71"/>
                </a:cubicBezTo>
                <a:lnTo>
                  <a:pt x="135" y="85"/>
                </a:lnTo>
                <a:close/>
                <a:moveTo>
                  <a:pt x="158" y="68"/>
                </a:moveTo>
                <a:cubicBezTo>
                  <a:pt x="119" y="21"/>
                  <a:pt x="119" y="21"/>
                  <a:pt x="119" y="21"/>
                </a:cubicBezTo>
                <a:cubicBezTo>
                  <a:pt x="140" y="9"/>
                  <a:pt x="140" y="9"/>
                  <a:pt x="140" y="9"/>
                </a:cubicBezTo>
                <a:cubicBezTo>
                  <a:pt x="174" y="50"/>
                  <a:pt x="174" y="50"/>
                  <a:pt x="174" y="50"/>
                </a:cubicBezTo>
                <a:lnTo>
                  <a:pt x="158"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nvGrpSpPr>
          <p:cNvPr id="45" name="Group 44">
            <a:extLst>
              <a:ext uri="{FF2B5EF4-FFF2-40B4-BE49-F238E27FC236}">
                <a16:creationId xmlns:a16="http://schemas.microsoft.com/office/drawing/2014/main" id="{36F4EECB-F7E8-4917-A5C5-0936762E2568}"/>
              </a:ext>
            </a:extLst>
          </p:cNvPr>
          <p:cNvGrpSpPr/>
          <p:nvPr/>
        </p:nvGrpSpPr>
        <p:grpSpPr>
          <a:xfrm>
            <a:off x="10153018" y="2211686"/>
            <a:ext cx="461963" cy="439737"/>
            <a:chOff x="3419475" y="5341938"/>
            <a:chExt cx="461963" cy="439737"/>
          </a:xfrm>
          <a:solidFill>
            <a:schemeClr val="bg1"/>
          </a:solidFill>
        </p:grpSpPr>
        <p:sp>
          <p:nvSpPr>
            <p:cNvPr id="46" name="Freeform 573">
              <a:extLst>
                <a:ext uri="{FF2B5EF4-FFF2-40B4-BE49-F238E27FC236}">
                  <a16:creationId xmlns:a16="http://schemas.microsoft.com/office/drawing/2014/main" id="{1F8CD293-F07A-45CB-8902-9ECA3B73C219}"/>
                </a:ext>
              </a:extLst>
            </p:cNvPr>
            <p:cNvSpPr>
              <a:spLocks noEditPoints="1"/>
            </p:cNvSpPr>
            <p:nvPr/>
          </p:nvSpPr>
          <p:spPr bwMode="auto">
            <a:xfrm>
              <a:off x="3733800" y="5548313"/>
              <a:ext cx="112713" cy="109538"/>
            </a:xfrm>
            <a:custGeom>
              <a:avLst/>
              <a:gdLst>
                <a:gd name="T0" fmla="*/ 0 w 35"/>
                <a:gd name="T1" fmla="*/ 17 h 34"/>
                <a:gd name="T2" fmla="*/ 18 w 35"/>
                <a:gd name="T3" fmla="*/ 34 h 34"/>
                <a:gd name="T4" fmla="*/ 35 w 35"/>
                <a:gd name="T5" fmla="*/ 17 h 34"/>
                <a:gd name="T6" fmla="*/ 18 w 35"/>
                <a:gd name="T7" fmla="*/ 0 h 34"/>
                <a:gd name="T8" fmla="*/ 0 w 35"/>
                <a:gd name="T9" fmla="*/ 17 h 34"/>
                <a:gd name="T10" fmla="*/ 18 w 35"/>
                <a:gd name="T11" fmla="*/ 3 h 34"/>
                <a:gd name="T12" fmla="*/ 31 w 35"/>
                <a:gd name="T13" fmla="*/ 17 h 34"/>
                <a:gd name="T14" fmla="*/ 18 w 35"/>
                <a:gd name="T15" fmla="*/ 31 h 34"/>
                <a:gd name="T16" fmla="*/ 4 w 35"/>
                <a:gd name="T17" fmla="*/ 17 h 34"/>
                <a:gd name="T18" fmla="*/ 18 w 35"/>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0" y="17"/>
                  </a:moveTo>
                  <a:cubicBezTo>
                    <a:pt x="0" y="26"/>
                    <a:pt x="8" y="34"/>
                    <a:pt x="18" y="34"/>
                  </a:cubicBezTo>
                  <a:cubicBezTo>
                    <a:pt x="27" y="34"/>
                    <a:pt x="35" y="26"/>
                    <a:pt x="35" y="17"/>
                  </a:cubicBezTo>
                  <a:cubicBezTo>
                    <a:pt x="35" y="7"/>
                    <a:pt x="27" y="0"/>
                    <a:pt x="18" y="0"/>
                  </a:cubicBezTo>
                  <a:cubicBezTo>
                    <a:pt x="8" y="0"/>
                    <a:pt x="0" y="7"/>
                    <a:pt x="0" y="17"/>
                  </a:cubicBezTo>
                  <a:close/>
                  <a:moveTo>
                    <a:pt x="18" y="3"/>
                  </a:moveTo>
                  <a:cubicBezTo>
                    <a:pt x="25" y="3"/>
                    <a:pt x="31" y="9"/>
                    <a:pt x="31" y="17"/>
                  </a:cubicBezTo>
                  <a:cubicBezTo>
                    <a:pt x="31" y="24"/>
                    <a:pt x="25" y="31"/>
                    <a:pt x="18" y="31"/>
                  </a:cubicBezTo>
                  <a:cubicBezTo>
                    <a:pt x="10" y="31"/>
                    <a:pt x="4" y="24"/>
                    <a:pt x="4" y="17"/>
                  </a:cubicBezTo>
                  <a:cubicBezTo>
                    <a:pt x="4" y="9"/>
                    <a:pt x="10" y="3"/>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7" name="Freeform 574">
              <a:extLst>
                <a:ext uri="{FF2B5EF4-FFF2-40B4-BE49-F238E27FC236}">
                  <a16:creationId xmlns:a16="http://schemas.microsoft.com/office/drawing/2014/main" id="{E021A5BD-6CBA-4342-85BB-3D90220F8849}"/>
                </a:ext>
              </a:extLst>
            </p:cNvPr>
            <p:cNvSpPr>
              <a:spLocks noEditPoints="1"/>
            </p:cNvSpPr>
            <p:nvPr/>
          </p:nvSpPr>
          <p:spPr bwMode="auto">
            <a:xfrm>
              <a:off x="3697288" y="5664200"/>
              <a:ext cx="184150" cy="117475"/>
            </a:xfrm>
            <a:custGeom>
              <a:avLst/>
              <a:gdLst>
                <a:gd name="T0" fmla="*/ 57 w 57"/>
                <a:gd name="T1" fmla="*/ 17 h 36"/>
                <a:gd name="T2" fmla="*/ 39 w 57"/>
                <a:gd name="T3" fmla="*/ 0 h 36"/>
                <a:gd name="T4" fmla="*/ 18 w 57"/>
                <a:gd name="T5" fmla="*/ 0 h 36"/>
                <a:gd name="T6" fmla="*/ 0 w 57"/>
                <a:gd name="T7" fmla="*/ 17 h 36"/>
                <a:gd name="T8" fmla="*/ 0 w 57"/>
                <a:gd name="T9" fmla="*/ 17 h 36"/>
                <a:gd name="T10" fmla="*/ 0 w 57"/>
                <a:gd name="T11" fmla="*/ 35 h 36"/>
                <a:gd name="T12" fmla="*/ 2 w 57"/>
                <a:gd name="T13" fmla="*/ 36 h 36"/>
                <a:gd name="T14" fmla="*/ 56 w 57"/>
                <a:gd name="T15" fmla="*/ 36 h 36"/>
                <a:gd name="T16" fmla="*/ 57 w 57"/>
                <a:gd name="T17" fmla="*/ 35 h 36"/>
                <a:gd name="T18" fmla="*/ 57 w 57"/>
                <a:gd name="T19" fmla="*/ 17 h 36"/>
                <a:gd name="T20" fmla="*/ 32 w 57"/>
                <a:gd name="T21" fmla="*/ 9 h 36"/>
                <a:gd name="T22" fmla="*/ 29 w 57"/>
                <a:gd name="T23" fmla="*/ 24 h 36"/>
                <a:gd name="T24" fmla="*/ 25 w 57"/>
                <a:gd name="T25" fmla="*/ 9 h 36"/>
                <a:gd name="T26" fmla="*/ 29 w 57"/>
                <a:gd name="T27" fmla="*/ 5 h 36"/>
                <a:gd name="T28" fmla="*/ 32 w 57"/>
                <a:gd name="T29" fmla="*/ 9 h 36"/>
                <a:gd name="T30" fmla="*/ 4 w 57"/>
                <a:gd name="T31" fmla="*/ 18 h 36"/>
                <a:gd name="T32" fmla="*/ 4 w 57"/>
                <a:gd name="T33" fmla="*/ 18 h 36"/>
                <a:gd name="T34" fmla="*/ 18 w 57"/>
                <a:gd name="T35" fmla="*/ 4 h 36"/>
                <a:gd name="T36" fmla="*/ 25 w 57"/>
                <a:gd name="T37" fmla="*/ 4 h 36"/>
                <a:gd name="T38" fmla="*/ 21 w 57"/>
                <a:gd name="T39" fmla="*/ 7 h 36"/>
                <a:gd name="T40" fmla="*/ 21 w 57"/>
                <a:gd name="T41" fmla="*/ 9 h 36"/>
                <a:gd name="T42" fmla="*/ 27 w 57"/>
                <a:gd name="T43" fmla="*/ 32 h 36"/>
                <a:gd name="T44" fmla="*/ 27 w 57"/>
                <a:gd name="T45" fmla="*/ 33 h 36"/>
                <a:gd name="T46" fmla="*/ 4 w 57"/>
                <a:gd name="T47" fmla="*/ 33 h 36"/>
                <a:gd name="T48" fmla="*/ 4 w 57"/>
                <a:gd name="T49" fmla="*/ 18 h 36"/>
                <a:gd name="T50" fmla="*/ 54 w 57"/>
                <a:gd name="T51" fmla="*/ 33 h 36"/>
                <a:gd name="T52" fmla="*/ 30 w 57"/>
                <a:gd name="T53" fmla="*/ 33 h 36"/>
                <a:gd name="T54" fmla="*/ 30 w 57"/>
                <a:gd name="T55" fmla="*/ 32 h 36"/>
                <a:gd name="T56" fmla="*/ 36 w 57"/>
                <a:gd name="T57" fmla="*/ 9 h 36"/>
                <a:gd name="T58" fmla="*/ 36 w 57"/>
                <a:gd name="T59" fmla="*/ 7 h 36"/>
                <a:gd name="T60" fmla="*/ 33 w 57"/>
                <a:gd name="T61" fmla="*/ 4 h 36"/>
                <a:gd name="T62" fmla="*/ 39 w 57"/>
                <a:gd name="T63" fmla="*/ 4 h 36"/>
                <a:gd name="T64" fmla="*/ 54 w 57"/>
                <a:gd name="T65" fmla="*/ 18 h 36"/>
                <a:gd name="T66" fmla="*/ 54 w 57"/>
                <a:gd name="T67" fmla="*/ 18 h 36"/>
                <a:gd name="T68" fmla="*/ 54 w 57"/>
                <a:gd name="T69"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36">
                  <a:moveTo>
                    <a:pt x="57" y="17"/>
                  </a:moveTo>
                  <a:cubicBezTo>
                    <a:pt x="57" y="8"/>
                    <a:pt x="49" y="0"/>
                    <a:pt x="39" y="0"/>
                  </a:cubicBezTo>
                  <a:cubicBezTo>
                    <a:pt x="18" y="0"/>
                    <a:pt x="18" y="0"/>
                    <a:pt x="18" y="0"/>
                  </a:cubicBezTo>
                  <a:cubicBezTo>
                    <a:pt x="8" y="0"/>
                    <a:pt x="0" y="8"/>
                    <a:pt x="0" y="17"/>
                  </a:cubicBezTo>
                  <a:cubicBezTo>
                    <a:pt x="0" y="17"/>
                    <a:pt x="0" y="17"/>
                    <a:pt x="0" y="17"/>
                  </a:cubicBezTo>
                  <a:cubicBezTo>
                    <a:pt x="0" y="35"/>
                    <a:pt x="0" y="35"/>
                    <a:pt x="0" y="35"/>
                  </a:cubicBezTo>
                  <a:cubicBezTo>
                    <a:pt x="0" y="36"/>
                    <a:pt x="1" y="36"/>
                    <a:pt x="2" y="36"/>
                  </a:cubicBezTo>
                  <a:cubicBezTo>
                    <a:pt x="56" y="36"/>
                    <a:pt x="56" y="36"/>
                    <a:pt x="56" y="36"/>
                  </a:cubicBezTo>
                  <a:cubicBezTo>
                    <a:pt x="57" y="36"/>
                    <a:pt x="57" y="36"/>
                    <a:pt x="57" y="35"/>
                  </a:cubicBezTo>
                  <a:cubicBezTo>
                    <a:pt x="57" y="17"/>
                    <a:pt x="57" y="17"/>
                    <a:pt x="57" y="17"/>
                  </a:cubicBezTo>
                  <a:close/>
                  <a:moveTo>
                    <a:pt x="32" y="9"/>
                  </a:moveTo>
                  <a:cubicBezTo>
                    <a:pt x="29" y="24"/>
                    <a:pt x="29" y="24"/>
                    <a:pt x="29" y="24"/>
                  </a:cubicBezTo>
                  <a:cubicBezTo>
                    <a:pt x="25" y="9"/>
                    <a:pt x="25" y="9"/>
                    <a:pt x="25" y="9"/>
                  </a:cubicBezTo>
                  <a:cubicBezTo>
                    <a:pt x="29" y="5"/>
                    <a:pt x="29" y="5"/>
                    <a:pt x="29" y="5"/>
                  </a:cubicBezTo>
                  <a:lnTo>
                    <a:pt x="32" y="9"/>
                  </a:lnTo>
                  <a:close/>
                  <a:moveTo>
                    <a:pt x="4" y="18"/>
                  </a:moveTo>
                  <a:cubicBezTo>
                    <a:pt x="4" y="18"/>
                    <a:pt x="4" y="18"/>
                    <a:pt x="4" y="18"/>
                  </a:cubicBezTo>
                  <a:cubicBezTo>
                    <a:pt x="4" y="10"/>
                    <a:pt x="10" y="4"/>
                    <a:pt x="18" y="4"/>
                  </a:cubicBezTo>
                  <a:cubicBezTo>
                    <a:pt x="25" y="4"/>
                    <a:pt x="25" y="4"/>
                    <a:pt x="25" y="4"/>
                  </a:cubicBezTo>
                  <a:cubicBezTo>
                    <a:pt x="21" y="7"/>
                    <a:pt x="21" y="7"/>
                    <a:pt x="21" y="7"/>
                  </a:cubicBezTo>
                  <a:cubicBezTo>
                    <a:pt x="21" y="8"/>
                    <a:pt x="21" y="8"/>
                    <a:pt x="21" y="9"/>
                  </a:cubicBezTo>
                  <a:cubicBezTo>
                    <a:pt x="27" y="32"/>
                    <a:pt x="27" y="32"/>
                    <a:pt x="27" y="32"/>
                  </a:cubicBezTo>
                  <a:cubicBezTo>
                    <a:pt x="27" y="33"/>
                    <a:pt x="27" y="33"/>
                    <a:pt x="27" y="33"/>
                  </a:cubicBezTo>
                  <a:cubicBezTo>
                    <a:pt x="4" y="33"/>
                    <a:pt x="4" y="33"/>
                    <a:pt x="4" y="33"/>
                  </a:cubicBezTo>
                  <a:lnTo>
                    <a:pt x="4" y="18"/>
                  </a:lnTo>
                  <a:close/>
                  <a:moveTo>
                    <a:pt x="54" y="33"/>
                  </a:moveTo>
                  <a:cubicBezTo>
                    <a:pt x="30" y="33"/>
                    <a:pt x="30" y="33"/>
                    <a:pt x="30" y="33"/>
                  </a:cubicBezTo>
                  <a:cubicBezTo>
                    <a:pt x="30" y="32"/>
                    <a:pt x="30" y="32"/>
                    <a:pt x="30" y="32"/>
                  </a:cubicBezTo>
                  <a:cubicBezTo>
                    <a:pt x="36" y="9"/>
                    <a:pt x="36" y="9"/>
                    <a:pt x="36" y="9"/>
                  </a:cubicBezTo>
                  <a:cubicBezTo>
                    <a:pt x="36" y="8"/>
                    <a:pt x="36" y="8"/>
                    <a:pt x="36" y="7"/>
                  </a:cubicBezTo>
                  <a:cubicBezTo>
                    <a:pt x="33" y="4"/>
                    <a:pt x="33" y="4"/>
                    <a:pt x="33" y="4"/>
                  </a:cubicBezTo>
                  <a:cubicBezTo>
                    <a:pt x="39" y="4"/>
                    <a:pt x="39" y="4"/>
                    <a:pt x="39" y="4"/>
                  </a:cubicBezTo>
                  <a:cubicBezTo>
                    <a:pt x="47" y="4"/>
                    <a:pt x="53" y="10"/>
                    <a:pt x="54" y="18"/>
                  </a:cubicBezTo>
                  <a:cubicBezTo>
                    <a:pt x="54" y="18"/>
                    <a:pt x="54" y="18"/>
                    <a:pt x="54" y="18"/>
                  </a:cubicBezTo>
                  <a:lnTo>
                    <a:pt x="5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8" name="Freeform 575">
              <a:extLst>
                <a:ext uri="{FF2B5EF4-FFF2-40B4-BE49-F238E27FC236}">
                  <a16:creationId xmlns:a16="http://schemas.microsoft.com/office/drawing/2014/main" id="{31D9F5F8-8026-4D9C-8AC1-C00960F26F16}"/>
                </a:ext>
              </a:extLst>
            </p:cNvPr>
            <p:cNvSpPr>
              <a:spLocks noEditPoints="1"/>
            </p:cNvSpPr>
            <p:nvPr/>
          </p:nvSpPr>
          <p:spPr bwMode="auto">
            <a:xfrm>
              <a:off x="3455988" y="5548313"/>
              <a:ext cx="112713" cy="109538"/>
            </a:xfrm>
            <a:custGeom>
              <a:avLst/>
              <a:gdLst>
                <a:gd name="T0" fmla="*/ 18 w 35"/>
                <a:gd name="T1" fmla="*/ 34 h 34"/>
                <a:gd name="T2" fmla="*/ 35 w 35"/>
                <a:gd name="T3" fmla="*/ 17 h 34"/>
                <a:gd name="T4" fmla="*/ 18 w 35"/>
                <a:gd name="T5" fmla="*/ 0 h 34"/>
                <a:gd name="T6" fmla="*/ 0 w 35"/>
                <a:gd name="T7" fmla="*/ 17 h 34"/>
                <a:gd name="T8" fmla="*/ 18 w 35"/>
                <a:gd name="T9" fmla="*/ 34 h 34"/>
                <a:gd name="T10" fmla="*/ 18 w 35"/>
                <a:gd name="T11" fmla="*/ 3 h 34"/>
                <a:gd name="T12" fmla="*/ 31 w 35"/>
                <a:gd name="T13" fmla="*/ 17 h 34"/>
                <a:gd name="T14" fmla="*/ 18 w 35"/>
                <a:gd name="T15" fmla="*/ 31 h 34"/>
                <a:gd name="T16" fmla="*/ 4 w 35"/>
                <a:gd name="T17" fmla="*/ 17 h 34"/>
                <a:gd name="T18" fmla="*/ 18 w 35"/>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34"/>
                  </a:moveTo>
                  <a:cubicBezTo>
                    <a:pt x="27" y="34"/>
                    <a:pt x="35" y="26"/>
                    <a:pt x="35" y="17"/>
                  </a:cubicBezTo>
                  <a:cubicBezTo>
                    <a:pt x="35" y="7"/>
                    <a:pt x="27" y="0"/>
                    <a:pt x="18" y="0"/>
                  </a:cubicBezTo>
                  <a:cubicBezTo>
                    <a:pt x="8" y="0"/>
                    <a:pt x="0" y="7"/>
                    <a:pt x="0" y="17"/>
                  </a:cubicBezTo>
                  <a:cubicBezTo>
                    <a:pt x="0" y="26"/>
                    <a:pt x="8" y="34"/>
                    <a:pt x="18" y="34"/>
                  </a:cubicBezTo>
                  <a:close/>
                  <a:moveTo>
                    <a:pt x="18" y="3"/>
                  </a:moveTo>
                  <a:cubicBezTo>
                    <a:pt x="25" y="3"/>
                    <a:pt x="31" y="9"/>
                    <a:pt x="31" y="17"/>
                  </a:cubicBezTo>
                  <a:cubicBezTo>
                    <a:pt x="31" y="24"/>
                    <a:pt x="25" y="31"/>
                    <a:pt x="18" y="31"/>
                  </a:cubicBezTo>
                  <a:cubicBezTo>
                    <a:pt x="10" y="31"/>
                    <a:pt x="4" y="24"/>
                    <a:pt x="4" y="17"/>
                  </a:cubicBezTo>
                  <a:cubicBezTo>
                    <a:pt x="4" y="9"/>
                    <a:pt x="10" y="3"/>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9" name="Freeform 576">
              <a:extLst>
                <a:ext uri="{FF2B5EF4-FFF2-40B4-BE49-F238E27FC236}">
                  <a16:creationId xmlns:a16="http://schemas.microsoft.com/office/drawing/2014/main" id="{2869B845-D7E8-4C36-859C-8F9F381EC50E}"/>
                </a:ext>
              </a:extLst>
            </p:cNvPr>
            <p:cNvSpPr>
              <a:spLocks noEditPoints="1"/>
            </p:cNvSpPr>
            <p:nvPr/>
          </p:nvSpPr>
          <p:spPr bwMode="auto">
            <a:xfrm>
              <a:off x="3419475" y="5664200"/>
              <a:ext cx="184150" cy="117475"/>
            </a:xfrm>
            <a:custGeom>
              <a:avLst/>
              <a:gdLst>
                <a:gd name="T0" fmla="*/ 39 w 57"/>
                <a:gd name="T1" fmla="*/ 0 h 36"/>
                <a:gd name="T2" fmla="*/ 18 w 57"/>
                <a:gd name="T3" fmla="*/ 0 h 36"/>
                <a:gd name="T4" fmla="*/ 0 w 57"/>
                <a:gd name="T5" fmla="*/ 17 h 36"/>
                <a:gd name="T6" fmla="*/ 0 w 57"/>
                <a:gd name="T7" fmla="*/ 17 h 36"/>
                <a:gd name="T8" fmla="*/ 0 w 57"/>
                <a:gd name="T9" fmla="*/ 35 h 36"/>
                <a:gd name="T10" fmla="*/ 2 w 57"/>
                <a:gd name="T11" fmla="*/ 36 h 36"/>
                <a:gd name="T12" fmla="*/ 56 w 57"/>
                <a:gd name="T13" fmla="*/ 36 h 36"/>
                <a:gd name="T14" fmla="*/ 57 w 57"/>
                <a:gd name="T15" fmla="*/ 35 h 36"/>
                <a:gd name="T16" fmla="*/ 57 w 57"/>
                <a:gd name="T17" fmla="*/ 17 h 36"/>
                <a:gd name="T18" fmla="*/ 57 w 57"/>
                <a:gd name="T19" fmla="*/ 17 h 36"/>
                <a:gd name="T20" fmla="*/ 39 w 57"/>
                <a:gd name="T21" fmla="*/ 0 h 36"/>
                <a:gd name="T22" fmla="*/ 32 w 57"/>
                <a:gd name="T23" fmla="*/ 9 h 36"/>
                <a:gd name="T24" fmla="*/ 29 w 57"/>
                <a:gd name="T25" fmla="*/ 24 h 36"/>
                <a:gd name="T26" fmla="*/ 25 w 57"/>
                <a:gd name="T27" fmla="*/ 9 h 36"/>
                <a:gd name="T28" fmla="*/ 29 w 57"/>
                <a:gd name="T29" fmla="*/ 5 h 36"/>
                <a:gd name="T30" fmla="*/ 32 w 57"/>
                <a:gd name="T31" fmla="*/ 9 h 36"/>
                <a:gd name="T32" fmla="*/ 4 w 57"/>
                <a:gd name="T33" fmla="*/ 18 h 36"/>
                <a:gd name="T34" fmla="*/ 4 w 57"/>
                <a:gd name="T35" fmla="*/ 18 h 36"/>
                <a:gd name="T36" fmla="*/ 18 w 57"/>
                <a:gd name="T37" fmla="*/ 4 h 36"/>
                <a:gd name="T38" fmla="*/ 25 w 57"/>
                <a:gd name="T39" fmla="*/ 4 h 36"/>
                <a:gd name="T40" fmla="*/ 21 w 57"/>
                <a:gd name="T41" fmla="*/ 7 h 36"/>
                <a:gd name="T42" fmla="*/ 21 w 57"/>
                <a:gd name="T43" fmla="*/ 9 h 36"/>
                <a:gd name="T44" fmla="*/ 27 w 57"/>
                <a:gd name="T45" fmla="*/ 32 h 36"/>
                <a:gd name="T46" fmla="*/ 27 w 57"/>
                <a:gd name="T47" fmla="*/ 33 h 36"/>
                <a:gd name="T48" fmla="*/ 4 w 57"/>
                <a:gd name="T49" fmla="*/ 33 h 36"/>
                <a:gd name="T50" fmla="*/ 4 w 57"/>
                <a:gd name="T51" fmla="*/ 18 h 36"/>
                <a:gd name="T52" fmla="*/ 54 w 57"/>
                <a:gd name="T53" fmla="*/ 33 h 36"/>
                <a:gd name="T54" fmla="*/ 30 w 57"/>
                <a:gd name="T55" fmla="*/ 33 h 36"/>
                <a:gd name="T56" fmla="*/ 30 w 57"/>
                <a:gd name="T57" fmla="*/ 32 h 36"/>
                <a:gd name="T58" fmla="*/ 36 w 57"/>
                <a:gd name="T59" fmla="*/ 9 h 36"/>
                <a:gd name="T60" fmla="*/ 36 w 57"/>
                <a:gd name="T61" fmla="*/ 7 h 36"/>
                <a:gd name="T62" fmla="*/ 33 w 57"/>
                <a:gd name="T63" fmla="*/ 4 h 36"/>
                <a:gd name="T64" fmla="*/ 39 w 57"/>
                <a:gd name="T65" fmla="*/ 4 h 36"/>
                <a:gd name="T66" fmla="*/ 54 w 57"/>
                <a:gd name="T67" fmla="*/ 18 h 36"/>
                <a:gd name="T68" fmla="*/ 54 w 57"/>
                <a:gd name="T69" fmla="*/ 18 h 36"/>
                <a:gd name="T70" fmla="*/ 54 w 57"/>
                <a:gd name="T7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 h="36">
                  <a:moveTo>
                    <a:pt x="39" y="0"/>
                  </a:moveTo>
                  <a:cubicBezTo>
                    <a:pt x="18" y="0"/>
                    <a:pt x="18" y="0"/>
                    <a:pt x="18" y="0"/>
                  </a:cubicBezTo>
                  <a:cubicBezTo>
                    <a:pt x="8" y="0"/>
                    <a:pt x="0" y="8"/>
                    <a:pt x="0" y="17"/>
                  </a:cubicBezTo>
                  <a:cubicBezTo>
                    <a:pt x="0" y="17"/>
                    <a:pt x="0" y="17"/>
                    <a:pt x="0" y="17"/>
                  </a:cubicBezTo>
                  <a:cubicBezTo>
                    <a:pt x="0" y="35"/>
                    <a:pt x="0" y="35"/>
                    <a:pt x="0" y="35"/>
                  </a:cubicBezTo>
                  <a:cubicBezTo>
                    <a:pt x="0" y="36"/>
                    <a:pt x="1" y="36"/>
                    <a:pt x="2" y="36"/>
                  </a:cubicBezTo>
                  <a:cubicBezTo>
                    <a:pt x="56" y="36"/>
                    <a:pt x="56" y="36"/>
                    <a:pt x="56" y="36"/>
                  </a:cubicBezTo>
                  <a:cubicBezTo>
                    <a:pt x="57" y="36"/>
                    <a:pt x="57" y="36"/>
                    <a:pt x="57" y="35"/>
                  </a:cubicBezTo>
                  <a:cubicBezTo>
                    <a:pt x="57" y="17"/>
                    <a:pt x="57" y="17"/>
                    <a:pt x="57" y="17"/>
                  </a:cubicBezTo>
                  <a:cubicBezTo>
                    <a:pt x="57" y="17"/>
                    <a:pt x="57" y="17"/>
                    <a:pt x="57" y="17"/>
                  </a:cubicBezTo>
                  <a:cubicBezTo>
                    <a:pt x="57" y="8"/>
                    <a:pt x="49" y="0"/>
                    <a:pt x="39" y="0"/>
                  </a:cubicBezTo>
                  <a:close/>
                  <a:moveTo>
                    <a:pt x="32" y="9"/>
                  </a:moveTo>
                  <a:cubicBezTo>
                    <a:pt x="29" y="24"/>
                    <a:pt x="29" y="24"/>
                    <a:pt x="29" y="24"/>
                  </a:cubicBezTo>
                  <a:cubicBezTo>
                    <a:pt x="25" y="9"/>
                    <a:pt x="25" y="9"/>
                    <a:pt x="25" y="9"/>
                  </a:cubicBezTo>
                  <a:cubicBezTo>
                    <a:pt x="29" y="5"/>
                    <a:pt x="29" y="5"/>
                    <a:pt x="29" y="5"/>
                  </a:cubicBezTo>
                  <a:lnTo>
                    <a:pt x="32" y="9"/>
                  </a:lnTo>
                  <a:close/>
                  <a:moveTo>
                    <a:pt x="4" y="18"/>
                  </a:moveTo>
                  <a:cubicBezTo>
                    <a:pt x="4" y="18"/>
                    <a:pt x="4" y="18"/>
                    <a:pt x="4" y="18"/>
                  </a:cubicBezTo>
                  <a:cubicBezTo>
                    <a:pt x="4" y="10"/>
                    <a:pt x="10" y="4"/>
                    <a:pt x="18" y="4"/>
                  </a:cubicBezTo>
                  <a:cubicBezTo>
                    <a:pt x="25" y="4"/>
                    <a:pt x="25" y="4"/>
                    <a:pt x="25" y="4"/>
                  </a:cubicBezTo>
                  <a:cubicBezTo>
                    <a:pt x="21" y="7"/>
                    <a:pt x="21" y="7"/>
                    <a:pt x="21" y="7"/>
                  </a:cubicBezTo>
                  <a:cubicBezTo>
                    <a:pt x="21" y="8"/>
                    <a:pt x="21" y="8"/>
                    <a:pt x="21" y="9"/>
                  </a:cubicBezTo>
                  <a:cubicBezTo>
                    <a:pt x="27" y="32"/>
                    <a:pt x="27" y="32"/>
                    <a:pt x="27" y="32"/>
                  </a:cubicBezTo>
                  <a:cubicBezTo>
                    <a:pt x="27" y="33"/>
                    <a:pt x="27" y="33"/>
                    <a:pt x="27" y="33"/>
                  </a:cubicBezTo>
                  <a:cubicBezTo>
                    <a:pt x="4" y="33"/>
                    <a:pt x="4" y="33"/>
                    <a:pt x="4" y="33"/>
                  </a:cubicBezTo>
                  <a:lnTo>
                    <a:pt x="4" y="18"/>
                  </a:lnTo>
                  <a:close/>
                  <a:moveTo>
                    <a:pt x="54" y="33"/>
                  </a:moveTo>
                  <a:cubicBezTo>
                    <a:pt x="30" y="33"/>
                    <a:pt x="30" y="33"/>
                    <a:pt x="30" y="33"/>
                  </a:cubicBezTo>
                  <a:cubicBezTo>
                    <a:pt x="30" y="32"/>
                    <a:pt x="30" y="32"/>
                    <a:pt x="30" y="32"/>
                  </a:cubicBezTo>
                  <a:cubicBezTo>
                    <a:pt x="36" y="9"/>
                    <a:pt x="36" y="9"/>
                    <a:pt x="36" y="9"/>
                  </a:cubicBezTo>
                  <a:cubicBezTo>
                    <a:pt x="36" y="8"/>
                    <a:pt x="36" y="8"/>
                    <a:pt x="36" y="7"/>
                  </a:cubicBezTo>
                  <a:cubicBezTo>
                    <a:pt x="33" y="4"/>
                    <a:pt x="33" y="4"/>
                    <a:pt x="33" y="4"/>
                  </a:cubicBezTo>
                  <a:cubicBezTo>
                    <a:pt x="39" y="4"/>
                    <a:pt x="39" y="4"/>
                    <a:pt x="39" y="4"/>
                  </a:cubicBezTo>
                  <a:cubicBezTo>
                    <a:pt x="47" y="4"/>
                    <a:pt x="53" y="10"/>
                    <a:pt x="54" y="18"/>
                  </a:cubicBezTo>
                  <a:cubicBezTo>
                    <a:pt x="54" y="18"/>
                    <a:pt x="54" y="18"/>
                    <a:pt x="54" y="18"/>
                  </a:cubicBezTo>
                  <a:lnTo>
                    <a:pt x="5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0" name="Freeform 577">
              <a:extLst>
                <a:ext uri="{FF2B5EF4-FFF2-40B4-BE49-F238E27FC236}">
                  <a16:creationId xmlns:a16="http://schemas.microsoft.com/office/drawing/2014/main" id="{9FCB84B7-07A0-4B6A-8EE5-3E8CD39035E5}"/>
                </a:ext>
              </a:extLst>
            </p:cNvPr>
            <p:cNvSpPr>
              <a:spLocks noEditPoints="1"/>
            </p:cNvSpPr>
            <p:nvPr/>
          </p:nvSpPr>
          <p:spPr bwMode="auto">
            <a:xfrm>
              <a:off x="3503613" y="5341938"/>
              <a:ext cx="280988" cy="222250"/>
            </a:xfrm>
            <a:custGeom>
              <a:avLst/>
              <a:gdLst>
                <a:gd name="T0" fmla="*/ 68 w 87"/>
                <a:gd name="T1" fmla="*/ 68 h 69"/>
                <a:gd name="T2" fmla="*/ 70 w 87"/>
                <a:gd name="T3" fmla="*/ 68 h 69"/>
                <a:gd name="T4" fmla="*/ 72 w 87"/>
                <a:gd name="T5" fmla="*/ 65 h 69"/>
                <a:gd name="T6" fmla="*/ 72 w 87"/>
                <a:gd name="T7" fmla="*/ 53 h 69"/>
                <a:gd name="T8" fmla="*/ 87 w 87"/>
                <a:gd name="T9" fmla="*/ 30 h 69"/>
                <a:gd name="T10" fmla="*/ 44 w 87"/>
                <a:gd name="T11" fmla="*/ 0 h 69"/>
                <a:gd name="T12" fmla="*/ 0 w 87"/>
                <a:gd name="T13" fmla="*/ 30 h 69"/>
                <a:gd name="T14" fmla="*/ 16 w 87"/>
                <a:gd name="T15" fmla="*/ 53 h 69"/>
                <a:gd name="T16" fmla="*/ 16 w 87"/>
                <a:gd name="T17" fmla="*/ 65 h 69"/>
                <a:gd name="T18" fmla="*/ 18 w 87"/>
                <a:gd name="T19" fmla="*/ 68 h 69"/>
                <a:gd name="T20" fmla="*/ 22 w 87"/>
                <a:gd name="T21" fmla="*/ 67 h 69"/>
                <a:gd name="T22" fmla="*/ 32 w 87"/>
                <a:gd name="T23" fmla="*/ 59 h 69"/>
                <a:gd name="T24" fmla="*/ 56 w 87"/>
                <a:gd name="T25" fmla="*/ 59 h 69"/>
                <a:gd name="T26" fmla="*/ 66 w 87"/>
                <a:gd name="T27" fmla="*/ 67 h 69"/>
                <a:gd name="T28" fmla="*/ 68 w 87"/>
                <a:gd name="T29" fmla="*/ 68 h 69"/>
                <a:gd name="T30" fmla="*/ 65 w 87"/>
                <a:gd name="T31" fmla="*/ 51 h 69"/>
                <a:gd name="T32" fmla="*/ 65 w 87"/>
                <a:gd name="T33" fmla="*/ 56 h 69"/>
                <a:gd name="T34" fmla="*/ 60 w 87"/>
                <a:gd name="T35" fmla="*/ 52 h 69"/>
                <a:gd name="T36" fmla="*/ 56 w 87"/>
                <a:gd name="T37" fmla="*/ 51 h 69"/>
                <a:gd name="T38" fmla="*/ 32 w 87"/>
                <a:gd name="T39" fmla="*/ 51 h 69"/>
                <a:gd name="T40" fmla="*/ 28 w 87"/>
                <a:gd name="T41" fmla="*/ 52 h 69"/>
                <a:gd name="T42" fmla="*/ 23 w 87"/>
                <a:gd name="T43" fmla="*/ 56 h 69"/>
                <a:gd name="T44" fmla="*/ 23 w 87"/>
                <a:gd name="T45" fmla="*/ 52 h 69"/>
                <a:gd name="T46" fmla="*/ 21 w 87"/>
                <a:gd name="T47" fmla="*/ 47 h 69"/>
                <a:gd name="T48" fmla="*/ 8 w 87"/>
                <a:gd name="T49" fmla="*/ 30 h 69"/>
                <a:gd name="T50" fmla="*/ 44 w 87"/>
                <a:gd name="T51" fmla="*/ 7 h 69"/>
                <a:gd name="T52" fmla="*/ 80 w 87"/>
                <a:gd name="T53" fmla="*/ 30 h 69"/>
                <a:gd name="T54" fmla="*/ 66 w 87"/>
                <a:gd name="T55" fmla="*/ 47 h 69"/>
                <a:gd name="T56" fmla="*/ 65 w 87"/>
                <a:gd name="T5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69">
                  <a:moveTo>
                    <a:pt x="68" y="68"/>
                  </a:moveTo>
                  <a:cubicBezTo>
                    <a:pt x="69" y="68"/>
                    <a:pt x="69" y="68"/>
                    <a:pt x="70" y="68"/>
                  </a:cubicBezTo>
                  <a:cubicBezTo>
                    <a:pt x="71" y="67"/>
                    <a:pt x="72" y="66"/>
                    <a:pt x="72" y="65"/>
                  </a:cubicBezTo>
                  <a:cubicBezTo>
                    <a:pt x="72" y="53"/>
                    <a:pt x="72" y="53"/>
                    <a:pt x="72" y="53"/>
                  </a:cubicBezTo>
                  <a:cubicBezTo>
                    <a:pt x="82" y="47"/>
                    <a:pt x="87" y="39"/>
                    <a:pt x="87" y="30"/>
                  </a:cubicBezTo>
                  <a:cubicBezTo>
                    <a:pt x="87" y="13"/>
                    <a:pt x="68" y="0"/>
                    <a:pt x="44" y="0"/>
                  </a:cubicBezTo>
                  <a:cubicBezTo>
                    <a:pt x="20" y="0"/>
                    <a:pt x="0" y="13"/>
                    <a:pt x="0" y="30"/>
                  </a:cubicBezTo>
                  <a:cubicBezTo>
                    <a:pt x="0" y="39"/>
                    <a:pt x="6" y="47"/>
                    <a:pt x="16" y="53"/>
                  </a:cubicBezTo>
                  <a:cubicBezTo>
                    <a:pt x="16" y="65"/>
                    <a:pt x="16" y="65"/>
                    <a:pt x="16" y="65"/>
                  </a:cubicBezTo>
                  <a:cubicBezTo>
                    <a:pt x="16" y="66"/>
                    <a:pt x="16" y="67"/>
                    <a:pt x="18" y="68"/>
                  </a:cubicBezTo>
                  <a:cubicBezTo>
                    <a:pt x="19" y="69"/>
                    <a:pt x="21" y="68"/>
                    <a:pt x="22" y="67"/>
                  </a:cubicBezTo>
                  <a:cubicBezTo>
                    <a:pt x="32" y="59"/>
                    <a:pt x="32" y="59"/>
                    <a:pt x="32" y="59"/>
                  </a:cubicBezTo>
                  <a:cubicBezTo>
                    <a:pt x="40" y="60"/>
                    <a:pt x="48" y="60"/>
                    <a:pt x="56" y="59"/>
                  </a:cubicBezTo>
                  <a:cubicBezTo>
                    <a:pt x="66" y="67"/>
                    <a:pt x="66" y="67"/>
                    <a:pt x="66" y="67"/>
                  </a:cubicBezTo>
                  <a:cubicBezTo>
                    <a:pt x="67" y="68"/>
                    <a:pt x="67" y="68"/>
                    <a:pt x="68" y="68"/>
                  </a:cubicBezTo>
                  <a:close/>
                  <a:moveTo>
                    <a:pt x="65" y="51"/>
                  </a:moveTo>
                  <a:cubicBezTo>
                    <a:pt x="65" y="56"/>
                    <a:pt x="65" y="56"/>
                    <a:pt x="65" y="56"/>
                  </a:cubicBezTo>
                  <a:cubicBezTo>
                    <a:pt x="60" y="52"/>
                    <a:pt x="60" y="52"/>
                    <a:pt x="60" y="52"/>
                  </a:cubicBezTo>
                  <a:cubicBezTo>
                    <a:pt x="59" y="51"/>
                    <a:pt x="57" y="51"/>
                    <a:pt x="56" y="51"/>
                  </a:cubicBezTo>
                  <a:cubicBezTo>
                    <a:pt x="48" y="53"/>
                    <a:pt x="40" y="53"/>
                    <a:pt x="32" y="51"/>
                  </a:cubicBezTo>
                  <a:cubicBezTo>
                    <a:pt x="30" y="51"/>
                    <a:pt x="29" y="51"/>
                    <a:pt x="28" y="52"/>
                  </a:cubicBezTo>
                  <a:cubicBezTo>
                    <a:pt x="23" y="56"/>
                    <a:pt x="23" y="56"/>
                    <a:pt x="23" y="56"/>
                  </a:cubicBezTo>
                  <a:cubicBezTo>
                    <a:pt x="23" y="52"/>
                    <a:pt x="23" y="52"/>
                    <a:pt x="23" y="52"/>
                  </a:cubicBezTo>
                  <a:cubicBezTo>
                    <a:pt x="24" y="50"/>
                    <a:pt x="23" y="48"/>
                    <a:pt x="21" y="47"/>
                  </a:cubicBezTo>
                  <a:cubicBezTo>
                    <a:pt x="13" y="43"/>
                    <a:pt x="8" y="36"/>
                    <a:pt x="8" y="30"/>
                  </a:cubicBezTo>
                  <a:cubicBezTo>
                    <a:pt x="8" y="17"/>
                    <a:pt x="24" y="7"/>
                    <a:pt x="44" y="7"/>
                  </a:cubicBezTo>
                  <a:cubicBezTo>
                    <a:pt x="63" y="7"/>
                    <a:pt x="80" y="17"/>
                    <a:pt x="80" y="30"/>
                  </a:cubicBezTo>
                  <a:cubicBezTo>
                    <a:pt x="80" y="36"/>
                    <a:pt x="75" y="43"/>
                    <a:pt x="66" y="47"/>
                  </a:cubicBezTo>
                  <a:cubicBezTo>
                    <a:pt x="65" y="48"/>
                    <a:pt x="64" y="50"/>
                    <a:pt x="6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1" name="Freeform 578">
              <a:extLst>
                <a:ext uri="{FF2B5EF4-FFF2-40B4-BE49-F238E27FC236}">
                  <a16:creationId xmlns:a16="http://schemas.microsoft.com/office/drawing/2014/main" id="{05FF66C2-E7CE-4AE9-AE50-66551B224072}"/>
                </a:ext>
              </a:extLst>
            </p:cNvPr>
            <p:cNvSpPr>
              <a:spLocks/>
            </p:cNvSpPr>
            <p:nvPr/>
          </p:nvSpPr>
          <p:spPr bwMode="auto">
            <a:xfrm>
              <a:off x="3575050" y="5395913"/>
              <a:ext cx="152400" cy="12700"/>
            </a:xfrm>
            <a:custGeom>
              <a:avLst/>
              <a:gdLst>
                <a:gd name="T0" fmla="*/ 2 w 47"/>
                <a:gd name="T1" fmla="*/ 4 h 4"/>
                <a:gd name="T2" fmla="*/ 45 w 47"/>
                <a:gd name="T3" fmla="*/ 4 h 4"/>
                <a:gd name="T4" fmla="*/ 47 w 47"/>
                <a:gd name="T5" fmla="*/ 2 h 4"/>
                <a:gd name="T6" fmla="*/ 45 w 47"/>
                <a:gd name="T7" fmla="*/ 0 h 4"/>
                <a:gd name="T8" fmla="*/ 2 w 47"/>
                <a:gd name="T9" fmla="*/ 0 h 4"/>
                <a:gd name="T10" fmla="*/ 0 w 47"/>
                <a:gd name="T11" fmla="*/ 2 h 4"/>
                <a:gd name="T12" fmla="*/ 2 w 4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7" h="4">
                  <a:moveTo>
                    <a:pt x="2" y="4"/>
                  </a:moveTo>
                  <a:cubicBezTo>
                    <a:pt x="45" y="4"/>
                    <a:pt x="45" y="4"/>
                    <a:pt x="45" y="4"/>
                  </a:cubicBezTo>
                  <a:cubicBezTo>
                    <a:pt x="46" y="4"/>
                    <a:pt x="47" y="3"/>
                    <a:pt x="47" y="2"/>
                  </a:cubicBezTo>
                  <a:cubicBezTo>
                    <a:pt x="47" y="1"/>
                    <a:pt x="46" y="0"/>
                    <a:pt x="45"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2" name="Freeform 579">
              <a:extLst>
                <a:ext uri="{FF2B5EF4-FFF2-40B4-BE49-F238E27FC236}">
                  <a16:creationId xmlns:a16="http://schemas.microsoft.com/office/drawing/2014/main" id="{1E9D18EA-B5C0-47BB-AAEC-B636F3A60519}"/>
                </a:ext>
              </a:extLst>
            </p:cNvPr>
            <p:cNvSpPr>
              <a:spLocks/>
            </p:cNvSpPr>
            <p:nvPr/>
          </p:nvSpPr>
          <p:spPr bwMode="auto">
            <a:xfrm>
              <a:off x="3575050" y="5429250"/>
              <a:ext cx="152400" cy="12700"/>
            </a:xfrm>
            <a:custGeom>
              <a:avLst/>
              <a:gdLst>
                <a:gd name="T0" fmla="*/ 47 w 47"/>
                <a:gd name="T1" fmla="*/ 2 h 4"/>
                <a:gd name="T2" fmla="*/ 45 w 47"/>
                <a:gd name="T3" fmla="*/ 0 h 4"/>
                <a:gd name="T4" fmla="*/ 2 w 47"/>
                <a:gd name="T5" fmla="*/ 0 h 4"/>
                <a:gd name="T6" fmla="*/ 0 w 47"/>
                <a:gd name="T7" fmla="*/ 2 h 4"/>
                <a:gd name="T8" fmla="*/ 2 w 47"/>
                <a:gd name="T9" fmla="*/ 4 h 4"/>
                <a:gd name="T10" fmla="*/ 45 w 47"/>
                <a:gd name="T11" fmla="*/ 4 h 4"/>
                <a:gd name="T12" fmla="*/ 47 w 47"/>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7" h="4">
                  <a:moveTo>
                    <a:pt x="47" y="2"/>
                  </a:moveTo>
                  <a:cubicBezTo>
                    <a:pt x="47" y="1"/>
                    <a:pt x="46" y="0"/>
                    <a:pt x="45" y="0"/>
                  </a:cubicBezTo>
                  <a:cubicBezTo>
                    <a:pt x="2" y="0"/>
                    <a:pt x="2" y="0"/>
                    <a:pt x="2" y="0"/>
                  </a:cubicBezTo>
                  <a:cubicBezTo>
                    <a:pt x="1" y="0"/>
                    <a:pt x="0" y="1"/>
                    <a:pt x="0" y="2"/>
                  </a:cubicBezTo>
                  <a:cubicBezTo>
                    <a:pt x="0" y="3"/>
                    <a:pt x="1" y="4"/>
                    <a:pt x="2" y="4"/>
                  </a:cubicBezTo>
                  <a:cubicBezTo>
                    <a:pt x="45" y="4"/>
                    <a:pt x="45" y="4"/>
                    <a:pt x="45" y="4"/>
                  </a:cubicBezTo>
                  <a:cubicBezTo>
                    <a:pt x="46" y="4"/>
                    <a:pt x="47" y="3"/>
                    <a:pt x="4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3" name="Freeform 580">
              <a:extLst>
                <a:ext uri="{FF2B5EF4-FFF2-40B4-BE49-F238E27FC236}">
                  <a16:creationId xmlns:a16="http://schemas.microsoft.com/office/drawing/2014/main" id="{A4F45B49-3042-422C-A977-D4F0F3B73978}"/>
                </a:ext>
              </a:extLst>
            </p:cNvPr>
            <p:cNvSpPr>
              <a:spLocks/>
            </p:cNvSpPr>
            <p:nvPr/>
          </p:nvSpPr>
          <p:spPr bwMode="auto">
            <a:xfrm>
              <a:off x="3575050" y="5461000"/>
              <a:ext cx="96838" cy="12700"/>
            </a:xfrm>
            <a:custGeom>
              <a:avLst/>
              <a:gdLst>
                <a:gd name="T0" fmla="*/ 28 w 30"/>
                <a:gd name="T1" fmla="*/ 0 h 4"/>
                <a:gd name="T2" fmla="*/ 2 w 30"/>
                <a:gd name="T3" fmla="*/ 0 h 4"/>
                <a:gd name="T4" fmla="*/ 0 w 30"/>
                <a:gd name="T5" fmla="*/ 2 h 4"/>
                <a:gd name="T6" fmla="*/ 2 w 30"/>
                <a:gd name="T7" fmla="*/ 4 h 4"/>
                <a:gd name="T8" fmla="*/ 28 w 30"/>
                <a:gd name="T9" fmla="*/ 4 h 4"/>
                <a:gd name="T10" fmla="*/ 30 w 30"/>
                <a:gd name="T11" fmla="*/ 2 h 4"/>
                <a:gd name="T12" fmla="*/ 28 w 3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0" h="4">
                  <a:moveTo>
                    <a:pt x="28" y="0"/>
                  </a:moveTo>
                  <a:cubicBezTo>
                    <a:pt x="2" y="0"/>
                    <a:pt x="2" y="0"/>
                    <a:pt x="2" y="0"/>
                  </a:cubicBezTo>
                  <a:cubicBezTo>
                    <a:pt x="1" y="0"/>
                    <a:pt x="0" y="1"/>
                    <a:pt x="0" y="2"/>
                  </a:cubicBezTo>
                  <a:cubicBezTo>
                    <a:pt x="0" y="3"/>
                    <a:pt x="1" y="4"/>
                    <a:pt x="2" y="4"/>
                  </a:cubicBezTo>
                  <a:cubicBezTo>
                    <a:pt x="28" y="4"/>
                    <a:pt x="28" y="4"/>
                    <a:pt x="28" y="4"/>
                  </a:cubicBezTo>
                  <a:cubicBezTo>
                    <a:pt x="29" y="4"/>
                    <a:pt x="30" y="3"/>
                    <a:pt x="30" y="2"/>
                  </a:cubicBezTo>
                  <a:cubicBezTo>
                    <a:pt x="30" y="1"/>
                    <a:pt x="29"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grpSp>
        <p:nvGrpSpPr>
          <p:cNvPr id="54" name="Group 53">
            <a:extLst>
              <a:ext uri="{FF2B5EF4-FFF2-40B4-BE49-F238E27FC236}">
                <a16:creationId xmlns:a16="http://schemas.microsoft.com/office/drawing/2014/main" id="{14546476-8CF1-4897-B77D-0206A6C08F18}"/>
              </a:ext>
            </a:extLst>
          </p:cNvPr>
          <p:cNvGrpSpPr/>
          <p:nvPr/>
        </p:nvGrpSpPr>
        <p:grpSpPr>
          <a:xfrm>
            <a:off x="8853659" y="3043171"/>
            <a:ext cx="667063" cy="979023"/>
            <a:chOff x="5618163" y="2463800"/>
            <a:chExt cx="319088" cy="468313"/>
          </a:xfrm>
          <a:solidFill>
            <a:schemeClr val="tx1"/>
          </a:solidFill>
        </p:grpSpPr>
        <p:sp>
          <p:nvSpPr>
            <p:cNvPr id="55" name="Freeform 362">
              <a:extLst>
                <a:ext uri="{FF2B5EF4-FFF2-40B4-BE49-F238E27FC236}">
                  <a16:creationId xmlns:a16="http://schemas.microsoft.com/office/drawing/2014/main" id="{A9841456-EE15-4160-A5CC-D4E8512D10A4}"/>
                </a:ext>
              </a:extLst>
            </p:cNvPr>
            <p:cNvSpPr>
              <a:spLocks noEditPoints="1"/>
            </p:cNvSpPr>
            <p:nvPr/>
          </p:nvSpPr>
          <p:spPr bwMode="auto">
            <a:xfrm>
              <a:off x="5618163" y="2463800"/>
              <a:ext cx="319088" cy="468313"/>
            </a:xfrm>
            <a:custGeom>
              <a:avLst/>
              <a:gdLst>
                <a:gd name="T0" fmla="*/ 31 w 99"/>
                <a:gd name="T1" fmla="*/ 130 h 145"/>
                <a:gd name="T2" fmla="*/ 68 w 99"/>
                <a:gd name="T3" fmla="*/ 116 h 145"/>
                <a:gd name="T4" fmla="*/ 59 w 99"/>
                <a:gd name="T5" fmla="*/ 138 h 145"/>
                <a:gd name="T6" fmla="*/ 45 w 99"/>
                <a:gd name="T7" fmla="*/ 109 h 145"/>
                <a:gd name="T8" fmla="*/ 36 w 99"/>
                <a:gd name="T9" fmla="*/ 57 h 145"/>
                <a:gd name="T10" fmla="*/ 63 w 99"/>
                <a:gd name="T11" fmla="*/ 57 h 145"/>
                <a:gd name="T12" fmla="*/ 54 w 99"/>
                <a:gd name="T13" fmla="*/ 109 h 145"/>
                <a:gd name="T14" fmla="*/ 31 w 99"/>
                <a:gd name="T15" fmla="*/ 109 h 145"/>
                <a:gd name="T16" fmla="*/ 8 w 99"/>
                <a:gd name="T17" fmla="*/ 49 h 145"/>
                <a:gd name="T18" fmla="*/ 91 w 99"/>
                <a:gd name="T19" fmla="*/ 49 h 145"/>
                <a:gd name="T20" fmla="*/ 68 w 99"/>
                <a:gd name="T21" fmla="*/ 109 h 145"/>
                <a:gd name="T22" fmla="*/ 58 w 99"/>
                <a:gd name="T23" fmla="*/ 109 h 145"/>
                <a:gd name="T24" fmla="*/ 71 w 99"/>
                <a:gd name="T25" fmla="*/ 52 h 145"/>
                <a:gd name="T26" fmla="*/ 72 w 99"/>
                <a:gd name="T27" fmla="*/ 51 h 145"/>
                <a:gd name="T28" fmla="*/ 72 w 99"/>
                <a:gd name="T29" fmla="*/ 50 h 145"/>
                <a:gd name="T30" fmla="*/ 72 w 99"/>
                <a:gd name="T31" fmla="*/ 50 h 145"/>
                <a:gd name="T32" fmla="*/ 71 w 99"/>
                <a:gd name="T33" fmla="*/ 49 h 145"/>
                <a:gd name="T34" fmla="*/ 71 w 99"/>
                <a:gd name="T35" fmla="*/ 49 h 145"/>
                <a:gd name="T36" fmla="*/ 70 w 99"/>
                <a:gd name="T37" fmla="*/ 49 h 145"/>
                <a:gd name="T38" fmla="*/ 70 w 99"/>
                <a:gd name="T39" fmla="*/ 49 h 145"/>
                <a:gd name="T40" fmla="*/ 69 w 99"/>
                <a:gd name="T41" fmla="*/ 49 h 145"/>
                <a:gd name="T42" fmla="*/ 49 w 99"/>
                <a:gd name="T43" fmla="*/ 56 h 145"/>
                <a:gd name="T44" fmla="*/ 30 w 99"/>
                <a:gd name="T45" fmla="*/ 49 h 145"/>
                <a:gd name="T46" fmla="*/ 29 w 99"/>
                <a:gd name="T47" fmla="*/ 49 h 145"/>
                <a:gd name="T48" fmla="*/ 28 w 99"/>
                <a:gd name="T49" fmla="*/ 49 h 145"/>
                <a:gd name="T50" fmla="*/ 28 w 99"/>
                <a:gd name="T51" fmla="*/ 49 h 145"/>
                <a:gd name="T52" fmla="*/ 28 w 99"/>
                <a:gd name="T53" fmla="*/ 49 h 145"/>
                <a:gd name="T54" fmla="*/ 27 w 99"/>
                <a:gd name="T55" fmla="*/ 50 h 145"/>
                <a:gd name="T56" fmla="*/ 27 w 99"/>
                <a:gd name="T57" fmla="*/ 50 h 145"/>
                <a:gd name="T58" fmla="*/ 27 w 99"/>
                <a:gd name="T59" fmla="*/ 51 h 145"/>
                <a:gd name="T60" fmla="*/ 28 w 99"/>
                <a:gd name="T61" fmla="*/ 52 h 145"/>
                <a:gd name="T62" fmla="*/ 41 w 99"/>
                <a:gd name="T63" fmla="*/ 109 h 145"/>
                <a:gd name="T64" fmla="*/ 31 w 99"/>
                <a:gd name="T65" fmla="*/ 109 h 145"/>
                <a:gd name="T66" fmla="*/ 0 w 99"/>
                <a:gd name="T67" fmla="*/ 49 h 145"/>
                <a:gd name="T68" fmla="*/ 24 w 99"/>
                <a:gd name="T69" fmla="*/ 112 h 145"/>
                <a:gd name="T70" fmla="*/ 24 w 99"/>
                <a:gd name="T71" fmla="*/ 112 h 145"/>
                <a:gd name="T72" fmla="*/ 40 w 99"/>
                <a:gd name="T73" fmla="*/ 145 h 145"/>
                <a:gd name="T74" fmla="*/ 75 w 99"/>
                <a:gd name="T75" fmla="*/ 130 h 145"/>
                <a:gd name="T76" fmla="*/ 75 w 99"/>
                <a:gd name="T77" fmla="*/ 112 h 145"/>
                <a:gd name="T78" fmla="*/ 84 w 99"/>
                <a:gd name="T79" fmla="*/ 84 h 145"/>
                <a:gd name="T80" fmla="*/ 49 w 99"/>
                <a:gd name="T8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145">
                  <a:moveTo>
                    <a:pt x="40" y="138"/>
                  </a:moveTo>
                  <a:cubicBezTo>
                    <a:pt x="35" y="138"/>
                    <a:pt x="31" y="134"/>
                    <a:pt x="31" y="130"/>
                  </a:cubicBezTo>
                  <a:cubicBezTo>
                    <a:pt x="31" y="116"/>
                    <a:pt x="31" y="116"/>
                    <a:pt x="31" y="116"/>
                  </a:cubicBezTo>
                  <a:cubicBezTo>
                    <a:pt x="68" y="116"/>
                    <a:pt x="68" y="116"/>
                    <a:pt x="68" y="116"/>
                  </a:cubicBezTo>
                  <a:cubicBezTo>
                    <a:pt x="68" y="130"/>
                    <a:pt x="68" y="130"/>
                    <a:pt x="68" y="130"/>
                  </a:cubicBezTo>
                  <a:cubicBezTo>
                    <a:pt x="68" y="134"/>
                    <a:pt x="64" y="138"/>
                    <a:pt x="59" y="138"/>
                  </a:cubicBezTo>
                  <a:cubicBezTo>
                    <a:pt x="40" y="138"/>
                    <a:pt x="40" y="138"/>
                    <a:pt x="40" y="138"/>
                  </a:cubicBezTo>
                  <a:moveTo>
                    <a:pt x="45" y="109"/>
                  </a:moveTo>
                  <a:cubicBezTo>
                    <a:pt x="45" y="109"/>
                    <a:pt x="45" y="109"/>
                    <a:pt x="45" y="109"/>
                  </a:cubicBezTo>
                  <a:cubicBezTo>
                    <a:pt x="45" y="90"/>
                    <a:pt x="45" y="71"/>
                    <a:pt x="36" y="57"/>
                  </a:cubicBezTo>
                  <a:cubicBezTo>
                    <a:pt x="40" y="58"/>
                    <a:pt x="45" y="60"/>
                    <a:pt x="49" y="60"/>
                  </a:cubicBezTo>
                  <a:cubicBezTo>
                    <a:pt x="54" y="60"/>
                    <a:pt x="59" y="59"/>
                    <a:pt x="63" y="57"/>
                  </a:cubicBezTo>
                  <a:cubicBezTo>
                    <a:pt x="54" y="71"/>
                    <a:pt x="54" y="90"/>
                    <a:pt x="54" y="109"/>
                  </a:cubicBezTo>
                  <a:cubicBezTo>
                    <a:pt x="54" y="109"/>
                    <a:pt x="54" y="109"/>
                    <a:pt x="54" y="109"/>
                  </a:cubicBezTo>
                  <a:cubicBezTo>
                    <a:pt x="45" y="109"/>
                    <a:pt x="45" y="109"/>
                    <a:pt x="45" y="109"/>
                  </a:cubicBezTo>
                  <a:moveTo>
                    <a:pt x="31" y="109"/>
                  </a:moveTo>
                  <a:cubicBezTo>
                    <a:pt x="31" y="102"/>
                    <a:pt x="30" y="89"/>
                    <a:pt x="20" y="79"/>
                  </a:cubicBezTo>
                  <a:cubicBezTo>
                    <a:pt x="12" y="71"/>
                    <a:pt x="8" y="61"/>
                    <a:pt x="8" y="49"/>
                  </a:cubicBezTo>
                  <a:cubicBezTo>
                    <a:pt x="8" y="26"/>
                    <a:pt x="26" y="7"/>
                    <a:pt x="49" y="7"/>
                  </a:cubicBezTo>
                  <a:cubicBezTo>
                    <a:pt x="73" y="7"/>
                    <a:pt x="91" y="26"/>
                    <a:pt x="91" y="49"/>
                  </a:cubicBezTo>
                  <a:cubicBezTo>
                    <a:pt x="91" y="61"/>
                    <a:pt x="87" y="71"/>
                    <a:pt x="79" y="79"/>
                  </a:cubicBezTo>
                  <a:cubicBezTo>
                    <a:pt x="69" y="89"/>
                    <a:pt x="68" y="102"/>
                    <a:pt x="68" y="109"/>
                  </a:cubicBezTo>
                  <a:cubicBezTo>
                    <a:pt x="58" y="109"/>
                    <a:pt x="58" y="109"/>
                    <a:pt x="58" y="109"/>
                  </a:cubicBezTo>
                  <a:cubicBezTo>
                    <a:pt x="58" y="109"/>
                    <a:pt x="58" y="109"/>
                    <a:pt x="58" y="109"/>
                  </a:cubicBezTo>
                  <a:cubicBezTo>
                    <a:pt x="58" y="87"/>
                    <a:pt x="58" y="65"/>
                    <a:pt x="71" y="52"/>
                  </a:cubicBezTo>
                  <a:cubicBezTo>
                    <a:pt x="71" y="52"/>
                    <a:pt x="71" y="52"/>
                    <a:pt x="71" y="52"/>
                  </a:cubicBezTo>
                  <a:cubicBezTo>
                    <a:pt x="72" y="51"/>
                    <a:pt x="72" y="51"/>
                    <a:pt x="72" y="51"/>
                  </a:cubicBezTo>
                  <a:cubicBezTo>
                    <a:pt x="72" y="51"/>
                    <a:pt x="72" y="51"/>
                    <a:pt x="72" y="51"/>
                  </a:cubicBezTo>
                  <a:cubicBezTo>
                    <a:pt x="72" y="51"/>
                    <a:pt x="72" y="51"/>
                    <a:pt x="72" y="51"/>
                  </a:cubicBezTo>
                  <a:cubicBezTo>
                    <a:pt x="72" y="50"/>
                    <a:pt x="72" y="50"/>
                    <a:pt x="72" y="50"/>
                  </a:cubicBezTo>
                  <a:cubicBezTo>
                    <a:pt x="72" y="50"/>
                    <a:pt x="72" y="50"/>
                    <a:pt x="72" y="50"/>
                  </a:cubicBezTo>
                  <a:cubicBezTo>
                    <a:pt x="72" y="50"/>
                    <a:pt x="72" y="50"/>
                    <a:pt x="72" y="50"/>
                  </a:cubicBezTo>
                  <a:cubicBezTo>
                    <a:pt x="71" y="49"/>
                    <a:pt x="71" y="49"/>
                    <a:pt x="71" y="49"/>
                  </a:cubicBezTo>
                  <a:cubicBezTo>
                    <a:pt x="71" y="49"/>
                    <a:pt x="71" y="49"/>
                    <a:pt x="71" y="49"/>
                  </a:cubicBezTo>
                  <a:cubicBezTo>
                    <a:pt x="71" y="49"/>
                    <a:pt x="71" y="49"/>
                    <a:pt x="71" y="49"/>
                  </a:cubicBezTo>
                  <a:cubicBezTo>
                    <a:pt x="71" y="49"/>
                    <a:pt x="71" y="49"/>
                    <a:pt x="71" y="49"/>
                  </a:cubicBezTo>
                  <a:cubicBezTo>
                    <a:pt x="71" y="49"/>
                    <a:pt x="71" y="49"/>
                    <a:pt x="71" y="49"/>
                  </a:cubicBezTo>
                  <a:cubicBezTo>
                    <a:pt x="70" y="49"/>
                    <a:pt x="70" y="49"/>
                    <a:pt x="70" y="49"/>
                  </a:cubicBezTo>
                  <a:cubicBezTo>
                    <a:pt x="70" y="49"/>
                    <a:pt x="70" y="49"/>
                    <a:pt x="70" y="49"/>
                  </a:cubicBezTo>
                  <a:cubicBezTo>
                    <a:pt x="70" y="49"/>
                    <a:pt x="70" y="49"/>
                    <a:pt x="70" y="49"/>
                  </a:cubicBezTo>
                  <a:cubicBezTo>
                    <a:pt x="69" y="49"/>
                    <a:pt x="69" y="49"/>
                    <a:pt x="69" y="49"/>
                  </a:cubicBezTo>
                  <a:cubicBezTo>
                    <a:pt x="69" y="49"/>
                    <a:pt x="69" y="49"/>
                    <a:pt x="69" y="49"/>
                  </a:cubicBezTo>
                  <a:cubicBezTo>
                    <a:pt x="69" y="49"/>
                    <a:pt x="69" y="49"/>
                    <a:pt x="69" y="49"/>
                  </a:cubicBezTo>
                  <a:cubicBezTo>
                    <a:pt x="65" y="53"/>
                    <a:pt x="57" y="56"/>
                    <a:pt x="49" y="56"/>
                  </a:cubicBezTo>
                  <a:cubicBezTo>
                    <a:pt x="41" y="56"/>
                    <a:pt x="34" y="51"/>
                    <a:pt x="30" y="49"/>
                  </a:cubicBezTo>
                  <a:cubicBezTo>
                    <a:pt x="30" y="49"/>
                    <a:pt x="30" y="49"/>
                    <a:pt x="30" y="49"/>
                  </a:cubicBezTo>
                  <a:cubicBezTo>
                    <a:pt x="29" y="49"/>
                    <a:pt x="29" y="49"/>
                    <a:pt x="29" y="49"/>
                  </a:cubicBezTo>
                  <a:cubicBezTo>
                    <a:pt x="29"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8" y="49"/>
                    <a:pt x="28" y="49"/>
                    <a:pt x="28" y="49"/>
                  </a:cubicBezTo>
                  <a:cubicBezTo>
                    <a:pt x="28" y="49"/>
                    <a:pt x="28" y="49"/>
                    <a:pt x="28" y="49"/>
                  </a:cubicBezTo>
                  <a:cubicBezTo>
                    <a:pt x="27" y="50"/>
                    <a:pt x="27" y="50"/>
                    <a:pt x="27" y="50"/>
                  </a:cubicBezTo>
                  <a:cubicBezTo>
                    <a:pt x="27" y="50"/>
                    <a:pt x="27" y="50"/>
                    <a:pt x="27" y="50"/>
                  </a:cubicBezTo>
                  <a:cubicBezTo>
                    <a:pt x="27" y="50"/>
                    <a:pt x="27" y="50"/>
                    <a:pt x="27" y="50"/>
                  </a:cubicBezTo>
                  <a:cubicBezTo>
                    <a:pt x="27" y="50"/>
                    <a:pt x="27" y="50"/>
                    <a:pt x="27" y="50"/>
                  </a:cubicBezTo>
                  <a:cubicBezTo>
                    <a:pt x="27" y="51"/>
                    <a:pt x="27" y="51"/>
                    <a:pt x="27" y="51"/>
                  </a:cubicBezTo>
                  <a:cubicBezTo>
                    <a:pt x="27" y="51"/>
                    <a:pt x="27" y="51"/>
                    <a:pt x="27" y="51"/>
                  </a:cubicBezTo>
                  <a:cubicBezTo>
                    <a:pt x="27" y="51"/>
                    <a:pt x="27" y="51"/>
                    <a:pt x="27" y="51"/>
                  </a:cubicBezTo>
                  <a:cubicBezTo>
                    <a:pt x="28" y="52"/>
                    <a:pt x="28" y="52"/>
                    <a:pt x="28" y="52"/>
                  </a:cubicBezTo>
                  <a:cubicBezTo>
                    <a:pt x="28" y="52"/>
                    <a:pt x="28" y="52"/>
                    <a:pt x="28" y="52"/>
                  </a:cubicBezTo>
                  <a:cubicBezTo>
                    <a:pt x="41" y="65"/>
                    <a:pt x="41" y="87"/>
                    <a:pt x="41" y="109"/>
                  </a:cubicBezTo>
                  <a:cubicBezTo>
                    <a:pt x="41" y="109"/>
                    <a:pt x="41" y="109"/>
                    <a:pt x="41" y="109"/>
                  </a:cubicBezTo>
                  <a:cubicBezTo>
                    <a:pt x="31" y="109"/>
                    <a:pt x="31" y="109"/>
                    <a:pt x="31" y="109"/>
                  </a:cubicBezTo>
                  <a:moveTo>
                    <a:pt x="49" y="0"/>
                  </a:moveTo>
                  <a:cubicBezTo>
                    <a:pt x="22" y="0"/>
                    <a:pt x="0" y="22"/>
                    <a:pt x="0" y="49"/>
                  </a:cubicBezTo>
                  <a:cubicBezTo>
                    <a:pt x="0" y="63"/>
                    <a:pt x="5" y="75"/>
                    <a:pt x="15" y="84"/>
                  </a:cubicBezTo>
                  <a:cubicBezTo>
                    <a:pt x="26" y="96"/>
                    <a:pt x="24" y="112"/>
                    <a:pt x="24" y="112"/>
                  </a:cubicBezTo>
                  <a:cubicBezTo>
                    <a:pt x="24" y="112"/>
                    <a:pt x="24" y="112"/>
                    <a:pt x="24" y="112"/>
                  </a:cubicBezTo>
                  <a:cubicBezTo>
                    <a:pt x="24" y="112"/>
                    <a:pt x="24" y="112"/>
                    <a:pt x="24" y="112"/>
                  </a:cubicBezTo>
                  <a:cubicBezTo>
                    <a:pt x="24" y="130"/>
                    <a:pt x="24" y="130"/>
                    <a:pt x="24" y="130"/>
                  </a:cubicBezTo>
                  <a:cubicBezTo>
                    <a:pt x="24" y="138"/>
                    <a:pt x="31" y="145"/>
                    <a:pt x="40" y="145"/>
                  </a:cubicBezTo>
                  <a:cubicBezTo>
                    <a:pt x="59" y="145"/>
                    <a:pt x="59" y="145"/>
                    <a:pt x="59" y="145"/>
                  </a:cubicBezTo>
                  <a:cubicBezTo>
                    <a:pt x="68" y="145"/>
                    <a:pt x="75" y="138"/>
                    <a:pt x="75" y="130"/>
                  </a:cubicBezTo>
                  <a:cubicBezTo>
                    <a:pt x="75" y="112"/>
                    <a:pt x="75" y="112"/>
                    <a:pt x="75" y="112"/>
                  </a:cubicBezTo>
                  <a:cubicBezTo>
                    <a:pt x="75" y="112"/>
                    <a:pt x="75" y="112"/>
                    <a:pt x="75" y="112"/>
                  </a:cubicBezTo>
                  <a:cubicBezTo>
                    <a:pt x="75" y="112"/>
                    <a:pt x="75" y="112"/>
                    <a:pt x="75" y="112"/>
                  </a:cubicBezTo>
                  <a:cubicBezTo>
                    <a:pt x="75" y="112"/>
                    <a:pt x="73" y="96"/>
                    <a:pt x="84" y="84"/>
                  </a:cubicBezTo>
                  <a:cubicBezTo>
                    <a:pt x="94" y="75"/>
                    <a:pt x="99" y="63"/>
                    <a:pt x="99" y="49"/>
                  </a:cubicBezTo>
                  <a:cubicBezTo>
                    <a:pt x="99" y="22"/>
                    <a:pt x="77"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6" name="Freeform 363">
              <a:extLst>
                <a:ext uri="{FF2B5EF4-FFF2-40B4-BE49-F238E27FC236}">
                  <a16:creationId xmlns:a16="http://schemas.microsoft.com/office/drawing/2014/main" id="{FCE56943-888C-4446-A659-78B5F3BC2BE6}"/>
                </a:ext>
              </a:extLst>
            </p:cNvPr>
            <p:cNvSpPr>
              <a:spLocks noEditPoints="1"/>
            </p:cNvSpPr>
            <p:nvPr/>
          </p:nvSpPr>
          <p:spPr bwMode="auto">
            <a:xfrm>
              <a:off x="5618163" y="2463800"/>
              <a:ext cx="319088" cy="468313"/>
            </a:xfrm>
            <a:custGeom>
              <a:avLst/>
              <a:gdLst>
                <a:gd name="T0" fmla="*/ 49 w 99"/>
                <a:gd name="T1" fmla="*/ 0 h 145"/>
                <a:gd name="T2" fmla="*/ 15 w 99"/>
                <a:gd name="T3" fmla="*/ 84 h 145"/>
                <a:gd name="T4" fmla="*/ 24 w 99"/>
                <a:gd name="T5" fmla="*/ 112 h 145"/>
                <a:gd name="T6" fmla="*/ 24 w 99"/>
                <a:gd name="T7" fmla="*/ 130 h 145"/>
                <a:gd name="T8" fmla="*/ 59 w 99"/>
                <a:gd name="T9" fmla="*/ 145 h 145"/>
                <a:gd name="T10" fmla="*/ 75 w 99"/>
                <a:gd name="T11" fmla="*/ 112 h 145"/>
                <a:gd name="T12" fmla="*/ 75 w 99"/>
                <a:gd name="T13" fmla="*/ 112 h 145"/>
                <a:gd name="T14" fmla="*/ 99 w 99"/>
                <a:gd name="T15" fmla="*/ 49 h 145"/>
                <a:gd name="T16" fmla="*/ 59 w 99"/>
                <a:gd name="T17" fmla="*/ 138 h 145"/>
                <a:gd name="T18" fmla="*/ 31 w 99"/>
                <a:gd name="T19" fmla="*/ 130 h 145"/>
                <a:gd name="T20" fmla="*/ 68 w 99"/>
                <a:gd name="T21" fmla="*/ 116 h 145"/>
                <a:gd name="T22" fmla="*/ 36 w 99"/>
                <a:gd name="T23" fmla="*/ 57 h 145"/>
                <a:gd name="T24" fmla="*/ 63 w 99"/>
                <a:gd name="T25" fmla="*/ 57 h 145"/>
                <a:gd name="T26" fmla="*/ 54 w 99"/>
                <a:gd name="T27" fmla="*/ 109 h 145"/>
                <a:gd name="T28" fmla="*/ 45 w 99"/>
                <a:gd name="T29" fmla="*/ 109 h 145"/>
                <a:gd name="T30" fmla="*/ 68 w 99"/>
                <a:gd name="T31" fmla="*/ 109 h 145"/>
                <a:gd name="T32" fmla="*/ 58 w 99"/>
                <a:gd name="T33" fmla="*/ 109 h 145"/>
                <a:gd name="T34" fmla="*/ 71 w 99"/>
                <a:gd name="T35" fmla="*/ 52 h 145"/>
                <a:gd name="T36" fmla="*/ 72 w 99"/>
                <a:gd name="T37" fmla="*/ 51 h 145"/>
                <a:gd name="T38" fmla="*/ 72 w 99"/>
                <a:gd name="T39" fmla="*/ 50 h 145"/>
                <a:gd name="T40" fmla="*/ 72 w 99"/>
                <a:gd name="T41" fmla="*/ 50 h 145"/>
                <a:gd name="T42" fmla="*/ 71 w 99"/>
                <a:gd name="T43" fmla="*/ 49 h 145"/>
                <a:gd name="T44" fmla="*/ 71 w 99"/>
                <a:gd name="T45" fmla="*/ 49 h 145"/>
                <a:gd name="T46" fmla="*/ 70 w 99"/>
                <a:gd name="T47" fmla="*/ 49 h 145"/>
                <a:gd name="T48" fmla="*/ 70 w 99"/>
                <a:gd name="T49" fmla="*/ 49 h 145"/>
                <a:gd name="T50" fmla="*/ 69 w 99"/>
                <a:gd name="T51" fmla="*/ 49 h 145"/>
                <a:gd name="T52" fmla="*/ 49 w 99"/>
                <a:gd name="T53" fmla="*/ 56 h 145"/>
                <a:gd name="T54" fmla="*/ 30 w 99"/>
                <a:gd name="T55" fmla="*/ 49 h 145"/>
                <a:gd name="T56" fmla="*/ 29 w 99"/>
                <a:gd name="T57" fmla="*/ 49 h 145"/>
                <a:gd name="T58" fmla="*/ 28 w 99"/>
                <a:gd name="T59" fmla="*/ 49 h 145"/>
                <a:gd name="T60" fmla="*/ 28 w 99"/>
                <a:gd name="T61" fmla="*/ 49 h 145"/>
                <a:gd name="T62" fmla="*/ 28 w 99"/>
                <a:gd name="T63" fmla="*/ 49 h 145"/>
                <a:gd name="T64" fmla="*/ 27 w 99"/>
                <a:gd name="T65" fmla="*/ 50 h 145"/>
                <a:gd name="T66" fmla="*/ 27 w 99"/>
                <a:gd name="T67" fmla="*/ 50 h 145"/>
                <a:gd name="T68" fmla="*/ 27 w 99"/>
                <a:gd name="T69" fmla="*/ 51 h 145"/>
                <a:gd name="T70" fmla="*/ 28 w 99"/>
                <a:gd name="T71" fmla="*/ 52 h 145"/>
                <a:gd name="T72" fmla="*/ 41 w 99"/>
                <a:gd name="T73" fmla="*/ 109 h 145"/>
                <a:gd name="T74" fmla="*/ 31 w 99"/>
                <a:gd name="T75" fmla="*/ 109 h 145"/>
                <a:gd name="T76" fmla="*/ 8 w 99"/>
                <a:gd name="T77" fmla="*/ 49 h 145"/>
                <a:gd name="T78" fmla="*/ 91 w 99"/>
                <a:gd name="T79" fmla="*/ 49 h 145"/>
                <a:gd name="T80" fmla="*/ 68 w 99"/>
                <a:gd name="T81" fmla="*/ 10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145">
                  <a:moveTo>
                    <a:pt x="99" y="49"/>
                  </a:moveTo>
                  <a:cubicBezTo>
                    <a:pt x="99" y="22"/>
                    <a:pt x="77" y="0"/>
                    <a:pt x="49" y="0"/>
                  </a:cubicBezTo>
                  <a:cubicBezTo>
                    <a:pt x="22" y="0"/>
                    <a:pt x="0" y="22"/>
                    <a:pt x="0" y="49"/>
                  </a:cubicBezTo>
                  <a:cubicBezTo>
                    <a:pt x="0" y="63"/>
                    <a:pt x="5" y="75"/>
                    <a:pt x="15" y="84"/>
                  </a:cubicBezTo>
                  <a:cubicBezTo>
                    <a:pt x="26" y="96"/>
                    <a:pt x="24" y="112"/>
                    <a:pt x="24" y="112"/>
                  </a:cubicBezTo>
                  <a:cubicBezTo>
                    <a:pt x="24" y="112"/>
                    <a:pt x="24" y="112"/>
                    <a:pt x="24" y="112"/>
                  </a:cubicBezTo>
                  <a:cubicBezTo>
                    <a:pt x="24" y="112"/>
                    <a:pt x="24" y="112"/>
                    <a:pt x="24" y="112"/>
                  </a:cubicBezTo>
                  <a:cubicBezTo>
                    <a:pt x="24" y="130"/>
                    <a:pt x="24" y="130"/>
                    <a:pt x="24" y="130"/>
                  </a:cubicBezTo>
                  <a:cubicBezTo>
                    <a:pt x="24" y="138"/>
                    <a:pt x="31" y="145"/>
                    <a:pt x="40" y="145"/>
                  </a:cubicBezTo>
                  <a:cubicBezTo>
                    <a:pt x="59" y="145"/>
                    <a:pt x="59" y="145"/>
                    <a:pt x="59" y="145"/>
                  </a:cubicBezTo>
                  <a:cubicBezTo>
                    <a:pt x="68" y="145"/>
                    <a:pt x="75" y="138"/>
                    <a:pt x="75" y="130"/>
                  </a:cubicBezTo>
                  <a:cubicBezTo>
                    <a:pt x="75" y="112"/>
                    <a:pt x="75" y="112"/>
                    <a:pt x="75" y="112"/>
                  </a:cubicBezTo>
                  <a:cubicBezTo>
                    <a:pt x="75" y="112"/>
                    <a:pt x="75" y="112"/>
                    <a:pt x="75" y="112"/>
                  </a:cubicBezTo>
                  <a:cubicBezTo>
                    <a:pt x="75" y="112"/>
                    <a:pt x="75" y="112"/>
                    <a:pt x="75" y="112"/>
                  </a:cubicBezTo>
                  <a:cubicBezTo>
                    <a:pt x="75" y="112"/>
                    <a:pt x="73" y="96"/>
                    <a:pt x="84" y="84"/>
                  </a:cubicBezTo>
                  <a:cubicBezTo>
                    <a:pt x="94" y="75"/>
                    <a:pt x="99" y="63"/>
                    <a:pt x="99" y="49"/>
                  </a:cubicBezTo>
                  <a:close/>
                  <a:moveTo>
                    <a:pt x="68" y="130"/>
                  </a:moveTo>
                  <a:cubicBezTo>
                    <a:pt x="68" y="134"/>
                    <a:pt x="64" y="138"/>
                    <a:pt x="59" y="138"/>
                  </a:cubicBezTo>
                  <a:cubicBezTo>
                    <a:pt x="40" y="138"/>
                    <a:pt x="40" y="138"/>
                    <a:pt x="40" y="138"/>
                  </a:cubicBezTo>
                  <a:cubicBezTo>
                    <a:pt x="35" y="138"/>
                    <a:pt x="31" y="134"/>
                    <a:pt x="31" y="130"/>
                  </a:cubicBezTo>
                  <a:cubicBezTo>
                    <a:pt x="31" y="116"/>
                    <a:pt x="31" y="116"/>
                    <a:pt x="31" y="116"/>
                  </a:cubicBezTo>
                  <a:cubicBezTo>
                    <a:pt x="68" y="116"/>
                    <a:pt x="68" y="116"/>
                    <a:pt x="68" y="116"/>
                  </a:cubicBezTo>
                  <a:lnTo>
                    <a:pt x="68" y="130"/>
                  </a:lnTo>
                  <a:close/>
                  <a:moveTo>
                    <a:pt x="36" y="57"/>
                  </a:moveTo>
                  <a:cubicBezTo>
                    <a:pt x="40" y="58"/>
                    <a:pt x="45" y="60"/>
                    <a:pt x="49" y="60"/>
                  </a:cubicBezTo>
                  <a:cubicBezTo>
                    <a:pt x="54" y="60"/>
                    <a:pt x="59" y="59"/>
                    <a:pt x="63" y="57"/>
                  </a:cubicBezTo>
                  <a:cubicBezTo>
                    <a:pt x="54" y="71"/>
                    <a:pt x="54" y="90"/>
                    <a:pt x="54" y="109"/>
                  </a:cubicBezTo>
                  <a:cubicBezTo>
                    <a:pt x="54" y="109"/>
                    <a:pt x="54" y="109"/>
                    <a:pt x="54" y="109"/>
                  </a:cubicBezTo>
                  <a:cubicBezTo>
                    <a:pt x="45" y="109"/>
                    <a:pt x="45" y="109"/>
                    <a:pt x="45" y="109"/>
                  </a:cubicBezTo>
                  <a:cubicBezTo>
                    <a:pt x="45" y="109"/>
                    <a:pt x="45" y="109"/>
                    <a:pt x="45" y="109"/>
                  </a:cubicBezTo>
                  <a:cubicBezTo>
                    <a:pt x="45" y="90"/>
                    <a:pt x="45" y="71"/>
                    <a:pt x="36" y="57"/>
                  </a:cubicBezTo>
                  <a:close/>
                  <a:moveTo>
                    <a:pt x="68" y="109"/>
                  </a:moveTo>
                  <a:cubicBezTo>
                    <a:pt x="58" y="109"/>
                    <a:pt x="58" y="109"/>
                    <a:pt x="58" y="109"/>
                  </a:cubicBezTo>
                  <a:cubicBezTo>
                    <a:pt x="58" y="109"/>
                    <a:pt x="58" y="109"/>
                    <a:pt x="58" y="109"/>
                  </a:cubicBezTo>
                  <a:cubicBezTo>
                    <a:pt x="58" y="87"/>
                    <a:pt x="58" y="65"/>
                    <a:pt x="71" y="52"/>
                  </a:cubicBezTo>
                  <a:cubicBezTo>
                    <a:pt x="71" y="52"/>
                    <a:pt x="71" y="52"/>
                    <a:pt x="71" y="52"/>
                  </a:cubicBezTo>
                  <a:cubicBezTo>
                    <a:pt x="72" y="51"/>
                    <a:pt x="72" y="51"/>
                    <a:pt x="72" y="51"/>
                  </a:cubicBezTo>
                  <a:cubicBezTo>
                    <a:pt x="72" y="51"/>
                    <a:pt x="72" y="51"/>
                    <a:pt x="72" y="51"/>
                  </a:cubicBezTo>
                  <a:cubicBezTo>
                    <a:pt x="72" y="51"/>
                    <a:pt x="72" y="51"/>
                    <a:pt x="72" y="51"/>
                  </a:cubicBezTo>
                  <a:cubicBezTo>
                    <a:pt x="72" y="50"/>
                    <a:pt x="72" y="50"/>
                    <a:pt x="72" y="50"/>
                  </a:cubicBezTo>
                  <a:cubicBezTo>
                    <a:pt x="72" y="50"/>
                    <a:pt x="72" y="50"/>
                    <a:pt x="72" y="50"/>
                  </a:cubicBezTo>
                  <a:cubicBezTo>
                    <a:pt x="72" y="50"/>
                    <a:pt x="72" y="50"/>
                    <a:pt x="72" y="50"/>
                  </a:cubicBezTo>
                  <a:cubicBezTo>
                    <a:pt x="71" y="49"/>
                    <a:pt x="71" y="49"/>
                    <a:pt x="71" y="49"/>
                  </a:cubicBezTo>
                  <a:cubicBezTo>
                    <a:pt x="71" y="49"/>
                    <a:pt x="71" y="49"/>
                    <a:pt x="71" y="49"/>
                  </a:cubicBezTo>
                  <a:cubicBezTo>
                    <a:pt x="71" y="49"/>
                    <a:pt x="71" y="49"/>
                    <a:pt x="71" y="49"/>
                  </a:cubicBezTo>
                  <a:cubicBezTo>
                    <a:pt x="71" y="49"/>
                    <a:pt x="71" y="49"/>
                    <a:pt x="71" y="49"/>
                  </a:cubicBezTo>
                  <a:cubicBezTo>
                    <a:pt x="71" y="49"/>
                    <a:pt x="71" y="49"/>
                    <a:pt x="71" y="49"/>
                  </a:cubicBezTo>
                  <a:cubicBezTo>
                    <a:pt x="70" y="49"/>
                    <a:pt x="70" y="49"/>
                    <a:pt x="70" y="49"/>
                  </a:cubicBezTo>
                  <a:cubicBezTo>
                    <a:pt x="70" y="49"/>
                    <a:pt x="70" y="49"/>
                    <a:pt x="70" y="49"/>
                  </a:cubicBezTo>
                  <a:cubicBezTo>
                    <a:pt x="70" y="49"/>
                    <a:pt x="70" y="49"/>
                    <a:pt x="70" y="49"/>
                  </a:cubicBezTo>
                  <a:cubicBezTo>
                    <a:pt x="69" y="49"/>
                    <a:pt x="69" y="49"/>
                    <a:pt x="69" y="49"/>
                  </a:cubicBezTo>
                  <a:cubicBezTo>
                    <a:pt x="69" y="49"/>
                    <a:pt x="69" y="49"/>
                    <a:pt x="69" y="49"/>
                  </a:cubicBezTo>
                  <a:cubicBezTo>
                    <a:pt x="69" y="49"/>
                    <a:pt x="69" y="49"/>
                    <a:pt x="69" y="49"/>
                  </a:cubicBezTo>
                  <a:cubicBezTo>
                    <a:pt x="65" y="53"/>
                    <a:pt x="57" y="56"/>
                    <a:pt x="49" y="56"/>
                  </a:cubicBezTo>
                  <a:cubicBezTo>
                    <a:pt x="41" y="56"/>
                    <a:pt x="34" y="51"/>
                    <a:pt x="30" y="49"/>
                  </a:cubicBezTo>
                  <a:cubicBezTo>
                    <a:pt x="30" y="49"/>
                    <a:pt x="30" y="49"/>
                    <a:pt x="30" y="49"/>
                  </a:cubicBezTo>
                  <a:cubicBezTo>
                    <a:pt x="29" y="49"/>
                    <a:pt x="29" y="49"/>
                    <a:pt x="29" y="49"/>
                  </a:cubicBezTo>
                  <a:cubicBezTo>
                    <a:pt x="29"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8" y="49"/>
                    <a:pt x="28" y="49"/>
                    <a:pt x="28" y="49"/>
                  </a:cubicBezTo>
                  <a:cubicBezTo>
                    <a:pt x="28" y="49"/>
                    <a:pt x="28" y="49"/>
                    <a:pt x="28" y="49"/>
                  </a:cubicBezTo>
                  <a:cubicBezTo>
                    <a:pt x="27" y="50"/>
                    <a:pt x="27" y="50"/>
                    <a:pt x="27" y="50"/>
                  </a:cubicBezTo>
                  <a:cubicBezTo>
                    <a:pt x="27" y="50"/>
                    <a:pt x="27" y="50"/>
                    <a:pt x="27" y="50"/>
                  </a:cubicBezTo>
                  <a:cubicBezTo>
                    <a:pt x="27" y="50"/>
                    <a:pt x="27" y="50"/>
                    <a:pt x="27" y="50"/>
                  </a:cubicBezTo>
                  <a:cubicBezTo>
                    <a:pt x="27" y="50"/>
                    <a:pt x="27" y="50"/>
                    <a:pt x="27" y="50"/>
                  </a:cubicBezTo>
                  <a:cubicBezTo>
                    <a:pt x="27" y="51"/>
                    <a:pt x="27" y="51"/>
                    <a:pt x="27" y="51"/>
                  </a:cubicBezTo>
                  <a:cubicBezTo>
                    <a:pt x="27" y="51"/>
                    <a:pt x="27" y="51"/>
                    <a:pt x="27" y="51"/>
                  </a:cubicBezTo>
                  <a:cubicBezTo>
                    <a:pt x="27" y="51"/>
                    <a:pt x="27" y="51"/>
                    <a:pt x="27" y="51"/>
                  </a:cubicBezTo>
                  <a:cubicBezTo>
                    <a:pt x="28" y="52"/>
                    <a:pt x="28" y="52"/>
                    <a:pt x="28" y="52"/>
                  </a:cubicBezTo>
                  <a:cubicBezTo>
                    <a:pt x="28" y="52"/>
                    <a:pt x="28" y="52"/>
                    <a:pt x="28" y="52"/>
                  </a:cubicBezTo>
                  <a:cubicBezTo>
                    <a:pt x="41" y="65"/>
                    <a:pt x="41" y="87"/>
                    <a:pt x="41" y="109"/>
                  </a:cubicBezTo>
                  <a:cubicBezTo>
                    <a:pt x="41" y="109"/>
                    <a:pt x="41" y="109"/>
                    <a:pt x="41" y="109"/>
                  </a:cubicBezTo>
                  <a:cubicBezTo>
                    <a:pt x="31" y="109"/>
                    <a:pt x="31" y="109"/>
                    <a:pt x="31" y="109"/>
                  </a:cubicBezTo>
                  <a:cubicBezTo>
                    <a:pt x="31" y="102"/>
                    <a:pt x="30" y="89"/>
                    <a:pt x="20" y="79"/>
                  </a:cubicBezTo>
                  <a:cubicBezTo>
                    <a:pt x="12" y="71"/>
                    <a:pt x="8" y="61"/>
                    <a:pt x="8" y="49"/>
                  </a:cubicBezTo>
                  <a:cubicBezTo>
                    <a:pt x="8" y="26"/>
                    <a:pt x="26" y="7"/>
                    <a:pt x="49" y="7"/>
                  </a:cubicBezTo>
                  <a:cubicBezTo>
                    <a:pt x="73" y="7"/>
                    <a:pt x="91" y="26"/>
                    <a:pt x="91" y="49"/>
                  </a:cubicBezTo>
                  <a:cubicBezTo>
                    <a:pt x="91" y="61"/>
                    <a:pt x="87" y="71"/>
                    <a:pt x="79" y="79"/>
                  </a:cubicBezTo>
                  <a:cubicBezTo>
                    <a:pt x="69" y="89"/>
                    <a:pt x="68" y="102"/>
                    <a:pt x="68"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2" name="TextBox 1"/>
          <p:cNvSpPr txBox="1"/>
          <p:nvPr/>
        </p:nvSpPr>
        <p:spPr>
          <a:xfrm>
            <a:off x="720572" y="926727"/>
            <a:ext cx="6382948" cy="3666139"/>
          </a:xfrm>
          <a:prstGeom prst="rect">
            <a:avLst/>
          </a:prstGeom>
          <a:noFill/>
        </p:spPr>
        <p:txBody>
          <a:bodyPr wrap="square" lIns="0" tIns="0" rIns="0" bIns="0" rtlCol="0">
            <a:noAutofit/>
          </a:bodyPr>
          <a:lstStyle/>
          <a:p>
            <a:pPr marL="342900" indent="-342900">
              <a:lnSpc>
                <a:spcPct val="150000"/>
              </a:lnSpc>
              <a:buClr>
                <a:schemeClr val="accent4"/>
              </a:buClr>
              <a:buFont typeface="Wingdings" panose="05000000000000000000" pitchFamily="2" charset="2"/>
              <a:buChar char="Ø"/>
            </a:pPr>
            <a:r>
              <a:rPr lang="en-US" sz="2200" dirty="0"/>
              <a:t>Communicating progress and celebrating successes</a:t>
            </a:r>
          </a:p>
          <a:p>
            <a:pPr marL="342900" indent="-342900">
              <a:lnSpc>
                <a:spcPct val="150000"/>
              </a:lnSpc>
              <a:buClr>
                <a:schemeClr val="accent4"/>
              </a:buClr>
              <a:buFont typeface="Wingdings" panose="05000000000000000000" pitchFamily="2" charset="2"/>
              <a:buChar char="Ø"/>
            </a:pPr>
            <a:r>
              <a:rPr lang="en-AU" sz="2200" dirty="0"/>
              <a:t>Having the project being ‘start where you can’ allows it to be adaptive if there is a crisis</a:t>
            </a:r>
          </a:p>
          <a:p>
            <a:pPr marL="342900" indent="-342900">
              <a:lnSpc>
                <a:spcPct val="150000"/>
              </a:lnSpc>
              <a:buClr>
                <a:schemeClr val="accent4"/>
              </a:buClr>
              <a:buFont typeface="Wingdings" panose="05000000000000000000" pitchFamily="2" charset="2"/>
              <a:buChar char="Ø"/>
            </a:pPr>
            <a:r>
              <a:rPr lang="en-AU" sz="2200" dirty="0"/>
              <a:t>You can bring about quality improvement during a pandemic</a:t>
            </a:r>
          </a:p>
          <a:p>
            <a:pPr marL="342900" indent="-342900">
              <a:lnSpc>
                <a:spcPct val="150000"/>
              </a:lnSpc>
              <a:buClr>
                <a:schemeClr val="accent4"/>
              </a:buClr>
              <a:buFont typeface="Wingdings" panose="05000000000000000000" pitchFamily="2" charset="2"/>
              <a:buChar char="Ø"/>
            </a:pPr>
            <a:r>
              <a:rPr lang="en-AU" sz="2200" dirty="0"/>
              <a:t>Team building approach across sectors requires commitment</a:t>
            </a:r>
          </a:p>
          <a:p>
            <a:pPr marL="342900" indent="-342900">
              <a:lnSpc>
                <a:spcPct val="150000"/>
              </a:lnSpc>
              <a:buClr>
                <a:schemeClr val="accent4"/>
              </a:buClr>
              <a:buFont typeface="Wingdings" panose="05000000000000000000" pitchFamily="2" charset="2"/>
              <a:buChar char="Ø"/>
            </a:pPr>
            <a:r>
              <a:rPr lang="en-AU" sz="2200" dirty="0"/>
              <a:t>More complexity results in better work but needs persistence, time and support</a:t>
            </a:r>
          </a:p>
        </p:txBody>
      </p:sp>
    </p:spTree>
    <p:extLst>
      <p:ext uri="{BB962C8B-B14F-4D97-AF65-F5344CB8AC3E}">
        <p14:creationId xmlns:p14="http://schemas.microsoft.com/office/powerpoint/2010/main" val="32440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US" dirty="0"/>
              <a:t>Project reflections: statewide policy lead perspective</a:t>
            </a:r>
            <a:endParaRPr lang="en-AU" dirty="0">
              <a:solidFill>
                <a:schemeClr val="accent2"/>
              </a:solidFill>
            </a:endParaRPr>
          </a:p>
        </p:txBody>
      </p:sp>
      <p:pic>
        <p:nvPicPr>
          <p:cNvPr id="6" name="Picture Placeholder 5"/>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6677584" y="0"/>
            <a:ext cx="5143500" cy="6858000"/>
          </a:xfrm>
        </p:spPr>
      </p:pic>
      <p:sp>
        <p:nvSpPr>
          <p:cNvPr id="5" name="Content Placeholder 4">
            <a:extLst>
              <a:ext uri="{FF2B5EF4-FFF2-40B4-BE49-F238E27FC236}">
                <a16:creationId xmlns:a16="http://schemas.microsoft.com/office/drawing/2014/main" id="{03B275C6-DC18-4888-9369-BAB1CE936CC5}"/>
              </a:ext>
            </a:extLst>
          </p:cNvPr>
          <p:cNvSpPr>
            <a:spLocks noGrp="1"/>
          </p:cNvSpPr>
          <p:nvPr>
            <p:ph idx="1"/>
          </p:nvPr>
        </p:nvSpPr>
        <p:spPr>
          <a:xfrm>
            <a:off x="442913" y="1163850"/>
            <a:ext cx="6247819" cy="5092234"/>
          </a:xfrm>
        </p:spPr>
        <p:txBody>
          <a:bodyPr/>
          <a:lstStyle/>
          <a:p>
            <a:pPr>
              <a:spcAft>
                <a:spcPts val="600"/>
              </a:spcAft>
            </a:pPr>
            <a:r>
              <a:rPr lang="en-AU" sz="1800" dirty="0"/>
              <a:t>Creating the right environment for collaboration</a:t>
            </a:r>
          </a:p>
          <a:p>
            <a:pPr>
              <a:spcAft>
                <a:spcPts val="600"/>
              </a:spcAft>
            </a:pPr>
            <a:r>
              <a:rPr lang="en-AU" sz="1800" dirty="0"/>
              <a:t>Leadership and collaboration are mutually supportive</a:t>
            </a:r>
          </a:p>
          <a:p>
            <a:pPr>
              <a:spcAft>
                <a:spcPts val="600"/>
              </a:spcAft>
            </a:pPr>
            <a:r>
              <a:rPr lang="en-AU" sz="1800" dirty="0"/>
              <a:t>Policy commitment helps</a:t>
            </a:r>
          </a:p>
          <a:p>
            <a:pPr>
              <a:spcAft>
                <a:spcPts val="600"/>
              </a:spcAft>
            </a:pPr>
            <a:r>
              <a:rPr lang="en-AU" sz="1800" dirty="0"/>
              <a:t>A distributive leadership approach can be effective in a complex system</a:t>
            </a:r>
          </a:p>
          <a:p>
            <a:pPr>
              <a:spcAft>
                <a:spcPts val="600"/>
              </a:spcAft>
            </a:pPr>
            <a:r>
              <a:rPr lang="en-AU" sz="1800" dirty="0"/>
              <a:t>Persistence and adaptability are essential</a:t>
            </a:r>
          </a:p>
          <a:p>
            <a:pPr>
              <a:spcAft>
                <a:spcPts val="600"/>
              </a:spcAft>
            </a:pPr>
            <a:r>
              <a:rPr lang="en-AU" sz="1800" dirty="0"/>
              <a:t>A ‘start where you can’ approach can be adaptable to change</a:t>
            </a:r>
          </a:p>
          <a:p>
            <a:pPr>
              <a:spcAft>
                <a:spcPts val="600"/>
              </a:spcAft>
            </a:pPr>
            <a:r>
              <a:rPr lang="en-AU" sz="1800" dirty="0"/>
              <a:t>Building strong collaborative initiatives can help with scaling up to other sites</a:t>
            </a:r>
          </a:p>
          <a:p>
            <a:pPr>
              <a:spcAft>
                <a:spcPts val="600"/>
              </a:spcAft>
            </a:pPr>
            <a:r>
              <a:rPr lang="en-AU" sz="1800" dirty="0"/>
              <a:t>Research partnerships have added complexity, but should lead to publication and help generate further implementation and action</a:t>
            </a:r>
          </a:p>
          <a:p>
            <a:endParaRPr lang="en-AU" dirty="0"/>
          </a:p>
        </p:txBody>
      </p:sp>
    </p:spTree>
    <p:extLst>
      <p:ext uri="{BB962C8B-B14F-4D97-AF65-F5344CB8AC3E}">
        <p14:creationId xmlns:p14="http://schemas.microsoft.com/office/powerpoint/2010/main" val="358953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00B8F-0767-4B5D-9216-C68EC1D29113}"/>
              </a:ext>
            </a:extLst>
          </p:cNvPr>
          <p:cNvSpPr>
            <a:spLocks noGrp="1"/>
          </p:cNvSpPr>
          <p:nvPr>
            <p:ph type="title"/>
          </p:nvPr>
        </p:nvSpPr>
        <p:spPr>
          <a:xfrm>
            <a:off x="442913" y="523171"/>
            <a:ext cx="11306174" cy="540310"/>
          </a:xfrm>
        </p:spPr>
        <p:txBody>
          <a:bodyPr/>
          <a:lstStyle/>
          <a:p>
            <a:r>
              <a:rPr lang="en-US" dirty="0"/>
              <a:t>Project reflections: statewide clinical lead perspective</a:t>
            </a:r>
            <a:br>
              <a:rPr lang="en-US" dirty="0"/>
            </a:br>
            <a:br>
              <a:rPr lang="en-US" dirty="0"/>
            </a:br>
            <a:r>
              <a:rPr lang="en-US" b="0" dirty="0"/>
              <a:t>Adjunct A/Prof Rod McKay – Clinical Advisor OPMH Policy Unit</a:t>
            </a:r>
            <a:endParaRPr lang="en-AU" b="0" dirty="0"/>
          </a:p>
        </p:txBody>
      </p:sp>
      <p:sp>
        <p:nvSpPr>
          <p:cNvPr id="3" name="Content Placeholder 2">
            <a:extLst>
              <a:ext uri="{FF2B5EF4-FFF2-40B4-BE49-F238E27FC236}">
                <a16:creationId xmlns:a16="http://schemas.microsoft.com/office/drawing/2014/main" id="{8F02CD94-7C8A-4898-BCAA-F97822A7A419}"/>
              </a:ext>
            </a:extLst>
          </p:cNvPr>
          <p:cNvSpPr>
            <a:spLocks noGrp="1"/>
          </p:cNvSpPr>
          <p:nvPr>
            <p:ph idx="1"/>
          </p:nvPr>
        </p:nvSpPr>
        <p:spPr/>
        <p:txBody>
          <a:bodyPr/>
          <a:lstStyle/>
          <a:p>
            <a:endParaRPr lang="en-AU" dirty="0"/>
          </a:p>
          <a:p>
            <a:endParaRPr lang="en-AU" dirty="0"/>
          </a:p>
        </p:txBody>
      </p:sp>
      <p:pic>
        <p:nvPicPr>
          <p:cNvPr id="4" name="Rod EquallyWell">
            <a:hlinkClick r:id="" action="ppaction://media"/>
            <a:extLst>
              <a:ext uri="{FF2B5EF4-FFF2-40B4-BE49-F238E27FC236}">
                <a16:creationId xmlns:a16="http://schemas.microsoft.com/office/drawing/2014/main" id="{98D940B1-CA0F-4C55-AB4D-9FF3BF38D1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256" t="7162" r="17987" b="10005"/>
          <a:stretch/>
        </p:blipFill>
        <p:spPr>
          <a:xfrm>
            <a:off x="3401122" y="1575540"/>
            <a:ext cx="5464098" cy="4402667"/>
          </a:xfrm>
          <a:prstGeom prst="rect">
            <a:avLst/>
          </a:prstGeom>
        </p:spPr>
      </p:pic>
    </p:spTree>
    <p:extLst>
      <p:ext uri="{BB962C8B-B14F-4D97-AF65-F5344CB8AC3E}">
        <p14:creationId xmlns:p14="http://schemas.microsoft.com/office/powerpoint/2010/main" val="282111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00B8F-0767-4B5D-9216-C68EC1D29113}"/>
              </a:ext>
            </a:extLst>
          </p:cNvPr>
          <p:cNvSpPr>
            <a:spLocks noGrp="1"/>
          </p:cNvSpPr>
          <p:nvPr>
            <p:ph type="title"/>
          </p:nvPr>
        </p:nvSpPr>
        <p:spPr>
          <a:xfrm>
            <a:off x="442913" y="387704"/>
            <a:ext cx="11306174" cy="540310"/>
          </a:xfrm>
        </p:spPr>
        <p:txBody>
          <a:bodyPr/>
          <a:lstStyle/>
          <a:p>
            <a:r>
              <a:rPr lang="en-US" dirty="0"/>
              <a:t>Project reflections: research partner perspective</a:t>
            </a:r>
            <a:br>
              <a:rPr lang="en-US" dirty="0"/>
            </a:br>
            <a:br>
              <a:rPr lang="en-US" dirty="0"/>
            </a:br>
            <a:r>
              <a:rPr lang="en-US" b="0" dirty="0"/>
              <a:t>Marcelle Droulers – Charles Sturt University</a:t>
            </a:r>
            <a:endParaRPr lang="en-AU" b="0" dirty="0"/>
          </a:p>
        </p:txBody>
      </p:sp>
      <p:sp>
        <p:nvSpPr>
          <p:cNvPr id="3" name="Content Placeholder 2">
            <a:extLst>
              <a:ext uri="{FF2B5EF4-FFF2-40B4-BE49-F238E27FC236}">
                <a16:creationId xmlns:a16="http://schemas.microsoft.com/office/drawing/2014/main" id="{8F02CD94-7C8A-4898-BCAA-F97822A7A419}"/>
              </a:ext>
            </a:extLst>
          </p:cNvPr>
          <p:cNvSpPr>
            <a:spLocks noGrp="1"/>
          </p:cNvSpPr>
          <p:nvPr>
            <p:ph idx="1"/>
          </p:nvPr>
        </p:nvSpPr>
        <p:spPr/>
        <p:txBody>
          <a:bodyPr/>
          <a:lstStyle/>
          <a:p>
            <a:pPr marL="0" indent="0">
              <a:buNone/>
            </a:pPr>
            <a:endParaRPr lang="en-AU" dirty="0"/>
          </a:p>
          <a:p>
            <a:endParaRPr lang="en-AU" dirty="0"/>
          </a:p>
        </p:txBody>
      </p:sp>
      <p:pic>
        <p:nvPicPr>
          <p:cNvPr id="4" name="marcelle">
            <a:hlinkClick r:id="" action="ppaction://media"/>
            <a:extLst>
              <a:ext uri="{FF2B5EF4-FFF2-40B4-BE49-F238E27FC236}">
                <a16:creationId xmlns:a16="http://schemas.microsoft.com/office/drawing/2014/main" id="{9A3E580A-355E-4964-A4D4-CD07FCD401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310" t="6857" r="25763" b="9891"/>
          <a:stretch/>
        </p:blipFill>
        <p:spPr>
          <a:xfrm>
            <a:off x="3534936" y="1736163"/>
            <a:ext cx="5296829" cy="3984412"/>
          </a:xfrm>
          <a:prstGeom prst="rect">
            <a:avLst/>
          </a:prstGeom>
        </p:spPr>
      </p:pic>
    </p:spTree>
    <p:extLst>
      <p:ext uri="{BB962C8B-B14F-4D97-AF65-F5344CB8AC3E}">
        <p14:creationId xmlns:p14="http://schemas.microsoft.com/office/powerpoint/2010/main" val="25454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00B8F-0767-4B5D-9216-C68EC1D29113}"/>
              </a:ext>
            </a:extLst>
          </p:cNvPr>
          <p:cNvSpPr>
            <a:spLocks noGrp="1"/>
          </p:cNvSpPr>
          <p:nvPr>
            <p:ph type="title"/>
          </p:nvPr>
        </p:nvSpPr>
        <p:spPr>
          <a:xfrm>
            <a:off x="442913" y="378633"/>
            <a:ext cx="11306174" cy="540310"/>
          </a:xfrm>
        </p:spPr>
        <p:txBody>
          <a:bodyPr/>
          <a:lstStyle/>
          <a:p>
            <a:r>
              <a:rPr lang="en-US" dirty="0"/>
              <a:t>Project reflections: local project lead perspective</a:t>
            </a:r>
            <a:br>
              <a:rPr lang="en-US" dirty="0"/>
            </a:br>
            <a:br>
              <a:rPr lang="en-US" dirty="0"/>
            </a:br>
            <a:r>
              <a:rPr lang="en-US" b="0" dirty="0"/>
              <a:t>Michelle Johnson – Nepean Blue Mountains LHD</a:t>
            </a:r>
            <a:endParaRPr lang="en-AU" b="0" dirty="0"/>
          </a:p>
        </p:txBody>
      </p:sp>
      <p:sp>
        <p:nvSpPr>
          <p:cNvPr id="3" name="Content Placeholder 2">
            <a:extLst>
              <a:ext uri="{FF2B5EF4-FFF2-40B4-BE49-F238E27FC236}">
                <a16:creationId xmlns:a16="http://schemas.microsoft.com/office/drawing/2014/main" id="{8F02CD94-7C8A-4898-BCAA-F97822A7A419}"/>
              </a:ext>
            </a:extLst>
          </p:cNvPr>
          <p:cNvSpPr>
            <a:spLocks noGrp="1"/>
          </p:cNvSpPr>
          <p:nvPr>
            <p:ph idx="1"/>
          </p:nvPr>
        </p:nvSpPr>
        <p:spPr/>
        <p:txBody>
          <a:bodyPr/>
          <a:lstStyle/>
          <a:p>
            <a:pPr marL="0" indent="0">
              <a:buNone/>
            </a:pPr>
            <a:endParaRPr lang="en-AU" dirty="0"/>
          </a:p>
          <a:p>
            <a:endParaRPr lang="en-AU" dirty="0"/>
          </a:p>
        </p:txBody>
      </p:sp>
      <p:pic>
        <p:nvPicPr>
          <p:cNvPr id="4" name="Michelle NBM LHD">
            <a:hlinkClick r:id="" action="ppaction://media"/>
            <a:extLst>
              <a:ext uri="{FF2B5EF4-FFF2-40B4-BE49-F238E27FC236}">
                <a16:creationId xmlns:a16="http://schemas.microsoft.com/office/drawing/2014/main" id="{4FF43728-6275-449B-B75E-3DECB0C084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14" t="8201" r="50757" b="-997"/>
          <a:stretch/>
        </p:blipFill>
        <p:spPr>
          <a:xfrm>
            <a:off x="3715564" y="1398325"/>
            <a:ext cx="4190651" cy="4772971"/>
          </a:xfrm>
          <a:prstGeom prst="rect">
            <a:avLst/>
          </a:prstGeom>
        </p:spPr>
      </p:pic>
    </p:spTree>
    <p:extLst>
      <p:ext uri="{BB962C8B-B14F-4D97-AF65-F5344CB8AC3E}">
        <p14:creationId xmlns:p14="http://schemas.microsoft.com/office/powerpoint/2010/main" val="363974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C342B-74DB-4F0B-9BB0-C2838C3B02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024" y="0"/>
            <a:ext cx="9144001" cy="6858000"/>
          </a:xfrm>
          <a:custGeom>
            <a:avLst/>
            <a:gdLst>
              <a:gd name="connsiteX0" fmla="*/ 0 w 6007100"/>
              <a:gd name="connsiteY0" fmla="*/ 0 h 6830556"/>
              <a:gd name="connsiteX1" fmla="*/ 892422 w 6007100"/>
              <a:gd name="connsiteY1" fmla="*/ 0 h 6830556"/>
              <a:gd name="connsiteX2" fmla="*/ 1430867 w 6007100"/>
              <a:gd name="connsiteY2" fmla="*/ 0 h 6830556"/>
              <a:gd name="connsiteX3" fmla="*/ 1792333 w 6007100"/>
              <a:gd name="connsiteY3" fmla="*/ 0 h 6830556"/>
              <a:gd name="connsiteX4" fmla="*/ 3962400 w 6007100"/>
              <a:gd name="connsiteY4" fmla="*/ 0 h 6830556"/>
              <a:gd name="connsiteX5" fmla="*/ 5107189 w 6007100"/>
              <a:gd name="connsiteY5" fmla="*/ 0 h 6830556"/>
              <a:gd name="connsiteX6" fmla="*/ 5468655 w 6007100"/>
              <a:gd name="connsiteY6" fmla="*/ 0 h 6830556"/>
              <a:gd name="connsiteX7" fmla="*/ 6007100 w 6007100"/>
              <a:gd name="connsiteY7" fmla="*/ 0 h 6830556"/>
              <a:gd name="connsiteX8" fmla="*/ 4176858 w 6007100"/>
              <a:gd name="connsiteY8" fmla="*/ 6830556 h 6830556"/>
              <a:gd name="connsiteX9" fmla="*/ 0 w 6007100"/>
              <a:gd name="connsiteY9" fmla="*/ 6830556 h 6830556"/>
              <a:gd name="connsiteX10" fmla="*/ 0 w 6007100"/>
              <a:gd name="connsiteY10" fmla="*/ 3330563 h 683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7100" h="6830556">
                <a:moveTo>
                  <a:pt x="0" y="0"/>
                </a:moveTo>
                <a:lnTo>
                  <a:pt x="892422" y="0"/>
                </a:lnTo>
                <a:lnTo>
                  <a:pt x="1430867" y="0"/>
                </a:lnTo>
                <a:lnTo>
                  <a:pt x="1792333" y="0"/>
                </a:lnTo>
                <a:lnTo>
                  <a:pt x="3962400" y="0"/>
                </a:lnTo>
                <a:lnTo>
                  <a:pt x="5107189" y="0"/>
                </a:lnTo>
                <a:lnTo>
                  <a:pt x="5468655" y="0"/>
                </a:lnTo>
                <a:lnTo>
                  <a:pt x="6007100" y="0"/>
                </a:lnTo>
                <a:lnTo>
                  <a:pt x="4176858" y="6830556"/>
                </a:lnTo>
                <a:lnTo>
                  <a:pt x="0" y="6830556"/>
                </a:lnTo>
                <a:lnTo>
                  <a:pt x="0" y="3330563"/>
                </a:lnTo>
                <a:close/>
              </a:path>
            </a:pathLst>
          </a:custGeom>
        </p:spPr>
      </p:pic>
      <p:sp>
        <p:nvSpPr>
          <p:cNvPr id="4" name="Title 3"/>
          <p:cNvSpPr>
            <a:spLocks noGrp="1" noRot="1" noMove="1" noResize="1"/>
          </p:cNvSpPr>
          <p:nvPr>
            <p:ph type="title"/>
            <p:custDataLst>
              <p:tags r:id="rId1"/>
            </p:custDataLst>
          </p:nvPr>
        </p:nvSpPr>
        <p:spPr>
          <a:xfrm>
            <a:off x="6184899" y="365126"/>
            <a:ext cx="5564187" cy="540310"/>
          </a:xfrm>
        </p:spPr>
        <p:txBody>
          <a:bodyPr/>
          <a:lstStyle/>
          <a:p>
            <a:pPr algn="r"/>
            <a:r>
              <a:rPr lang="en-US" dirty="0"/>
              <a:t>Next steps</a:t>
            </a:r>
            <a:endParaRPr lang="en-AU" dirty="0">
              <a:solidFill>
                <a:schemeClr val="accent2"/>
              </a:solidFill>
            </a:endParaRPr>
          </a:p>
        </p:txBody>
      </p:sp>
      <p:sp>
        <p:nvSpPr>
          <p:cNvPr id="5" name="Content Placeholder 4"/>
          <p:cNvSpPr>
            <a:spLocks noGrp="1" noRot="1" noMove="1" noResize="1"/>
          </p:cNvSpPr>
          <p:nvPr>
            <p:ph idx="4294967295"/>
            <p:custDataLst>
              <p:tags r:id="rId2"/>
            </p:custDataLst>
          </p:nvPr>
        </p:nvSpPr>
        <p:spPr>
          <a:xfrm>
            <a:off x="6184899" y="1084729"/>
            <a:ext cx="5564187" cy="5092234"/>
          </a:xfrm>
        </p:spPr>
        <p:txBody>
          <a:bodyPr/>
          <a:lstStyle/>
          <a:p>
            <a:pPr>
              <a:spcBef>
                <a:spcPts val="0"/>
              </a:spcBef>
              <a:spcAft>
                <a:spcPts val="600"/>
              </a:spcAft>
            </a:pPr>
            <a:r>
              <a:rPr lang="en-AU" sz="2000" dirty="0"/>
              <a:t>Local/collaborative projects cover a range of areas including:</a:t>
            </a:r>
          </a:p>
          <a:p>
            <a:pPr lvl="1">
              <a:spcBef>
                <a:spcPts val="0"/>
              </a:spcBef>
              <a:spcAft>
                <a:spcPts val="600"/>
              </a:spcAft>
            </a:pPr>
            <a:r>
              <a:rPr lang="en-AU" sz="2000" dirty="0"/>
              <a:t>screening and assessment</a:t>
            </a:r>
          </a:p>
          <a:p>
            <a:pPr lvl="1">
              <a:spcBef>
                <a:spcPts val="0"/>
              </a:spcBef>
              <a:spcAft>
                <a:spcPts val="600"/>
              </a:spcAft>
            </a:pPr>
            <a:r>
              <a:rPr lang="en-AU" sz="2000" dirty="0"/>
              <a:t>exercise/physical activity</a:t>
            </a:r>
          </a:p>
          <a:p>
            <a:pPr lvl="1">
              <a:spcBef>
                <a:spcPts val="0"/>
              </a:spcBef>
              <a:spcAft>
                <a:spcPts val="600"/>
              </a:spcAft>
            </a:pPr>
            <a:r>
              <a:rPr lang="en-AU" sz="2000" dirty="0"/>
              <a:t>empowering older people around their physical health</a:t>
            </a:r>
          </a:p>
          <a:p>
            <a:pPr>
              <a:spcAft>
                <a:spcPts val="600"/>
              </a:spcAft>
            </a:pPr>
            <a:r>
              <a:rPr lang="en-AU" sz="2000" dirty="0"/>
              <a:t>Next steps are to support all projects to complete their projects and publish their project outcomes</a:t>
            </a:r>
            <a:endParaRPr lang="en-US" sz="2000" dirty="0"/>
          </a:p>
          <a:p>
            <a:pPr>
              <a:spcAft>
                <a:spcPts val="600"/>
              </a:spcAft>
            </a:pPr>
            <a:r>
              <a:rPr lang="en-US" sz="2000" dirty="0"/>
              <a:t>Statewide project report (NSW Health) and </a:t>
            </a:r>
            <a:r>
              <a:rPr lang="en-AU" sz="2000" dirty="0" err="1"/>
              <a:t>statewide</a:t>
            </a:r>
            <a:r>
              <a:rPr lang="en-AU" sz="2000" dirty="0"/>
              <a:t> project evaluation (CSU)</a:t>
            </a:r>
          </a:p>
          <a:p>
            <a:pPr>
              <a:spcAft>
                <a:spcPts val="600"/>
              </a:spcAft>
            </a:pPr>
            <a:r>
              <a:rPr lang="en-AU" sz="2000" dirty="0"/>
              <a:t>Showcase event/s and communication strategy</a:t>
            </a:r>
          </a:p>
          <a:p>
            <a:pPr>
              <a:spcAft>
                <a:spcPts val="600"/>
              </a:spcAft>
            </a:pPr>
            <a:r>
              <a:rPr lang="en-AU" sz="2000" dirty="0"/>
              <a:t>Scaling up/promoting successful strategies and sustaining effort</a:t>
            </a:r>
          </a:p>
        </p:txBody>
      </p:sp>
      <p:grpSp>
        <p:nvGrpSpPr>
          <p:cNvPr id="6" name="Group 5">
            <a:extLst>
              <a:ext uri="{FF2B5EF4-FFF2-40B4-BE49-F238E27FC236}">
                <a16:creationId xmlns:a16="http://schemas.microsoft.com/office/drawing/2014/main" id="{3D5DCD33-07BC-4255-86B8-A330545238AB}"/>
              </a:ext>
            </a:extLst>
          </p:cNvPr>
          <p:cNvGrpSpPr/>
          <p:nvPr/>
        </p:nvGrpSpPr>
        <p:grpSpPr>
          <a:xfrm>
            <a:off x="423115" y="5831540"/>
            <a:ext cx="713777" cy="769667"/>
            <a:chOff x="335733" y="5831540"/>
            <a:chExt cx="713777" cy="769667"/>
          </a:xfrm>
          <a:solidFill>
            <a:schemeClr val="bg1"/>
          </a:solidFill>
        </p:grpSpPr>
        <p:sp>
          <p:nvSpPr>
            <p:cNvPr id="8" name="Freeform: Shape 7">
              <a:extLst>
                <a:ext uri="{FF2B5EF4-FFF2-40B4-BE49-F238E27FC236}">
                  <a16:creationId xmlns:a16="http://schemas.microsoft.com/office/drawing/2014/main" id="{DCBF69B5-0823-4096-BCE0-95077072E725}"/>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942FB169-57E7-4956-A440-35EB2380EFB4}"/>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20F5A868-086C-4C4B-81CC-A01CFABFB6F8}"/>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36113BDE-BC6E-4301-B109-BF1D47D4A2A7}"/>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EF9BA6BE-022F-413F-B873-93809065E7D5}"/>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D4AA6B4C-4B26-4939-B1B7-710FCBBB181C}"/>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DB646B60-4359-4F3D-8C36-547B6F497536}"/>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0D931D67-5F30-4A9D-B618-52A7B5C2DE98}"/>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83AC4236-5032-4615-BB20-FFD8D65A3020}"/>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CE80489D-4123-4292-93A3-9D70CB17F5C6}"/>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12135310-35AF-4B4A-A2A9-27BACE59AF6A}"/>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7277FD99-53FF-4B6E-A05D-B36030CE027F}"/>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B5182C02-F37B-4D56-8723-C61B3F0F82ED}"/>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49B276D1-3D7D-4982-A8BF-C057E2B72EB4}"/>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64192C2B-D261-44A0-B7C2-549EF7A27B38}"/>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2561DDBB-8F60-47B2-9486-F0A0821A31CE}"/>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E742B6BF-7787-4F78-AFDF-3835FDD9018E}"/>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C84E6FF5-2727-4256-8BDA-A5D95193CC40}"/>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C4A2CC46-2768-4F1D-BE1E-509F5D27B283}"/>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D60682CD-26E1-416F-9473-0D0360730655}"/>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BD479A3F-3CE7-4806-B30A-5C00B6B8DAD7}"/>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92D7ADF3-A42F-43AC-BC8E-F718263F5D99}"/>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3FDF949F-48B2-44C3-B7A5-F1A7F60AE55C}"/>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8D82A5A4-CDF3-4796-8609-3E1E4EBF743C}"/>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3FA3CBC6-61FD-46BB-B0C0-BC3C64D7C153}"/>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45992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00B8F-0767-4B5D-9216-C68EC1D29113}"/>
              </a:ext>
            </a:extLst>
          </p:cNvPr>
          <p:cNvSpPr>
            <a:spLocks noGrp="1"/>
          </p:cNvSpPr>
          <p:nvPr>
            <p:ph type="title"/>
          </p:nvPr>
        </p:nvSpPr>
        <p:spPr/>
        <p:txBody>
          <a:bodyPr/>
          <a:lstStyle/>
          <a:p>
            <a:pPr algn="ctr"/>
            <a:r>
              <a:rPr lang="en-US" sz="4000" dirty="0"/>
              <a:t>Questions?</a:t>
            </a:r>
            <a:endParaRPr lang="en-AU" sz="4000" dirty="0"/>
          </a:p>
        </p:txBody>
      </p:sp>
      <p:sp>
        <p:nvSpPr>
          <p:cNvPr id="3" name="Content Placeholder 2">
            <a:extLst>
              <a:ext uri="{FF2B5EF4-FFF2-40B4-BE49-F238E27FC236}">
                <a16:creationId xmlns:a16="http://schemas.microsoft.com/office/drawing/2014/main" id="{8F02CD94-7C8A-4898-BCAA-F97822A7A419}"/>
              </a:ext>
            </a:extLst>
          </p:cNvPr>
          <p:cNvSpPr>
            <a:spLocks noGrp="1"/>
          </p:cNvSpPr>
          <p:nvPr>
            <p:ph idx="1"/>
          </p:nvPr>
        </p:nvSpPr>
        <p:spPr/>
        <p:txBody>
          <a:bodyPr/>
          <a:lstStyle/>
          <a:p>
            <a:endParaRPr lang="en-AU" dirty="0"/>
          </a:p>
          <a:p>
            <a:pPr marL="0" indent="0">
              <a:spcAft>
                <a:spcPts val="600"/>
              </a:spcAft>
              <a:buNone/>
            </a:pPr>
            <a:endParaRPr lang="en-AU" sz="2000" dirty="0"/>
          </a:p>
        </p:txBody>
      </p:sp>
      <p:sp>
        <p:nvSpPr>
          <p:cNvPr id="4" name="Rectangle 3"/>
          <p:cNvSpPr/>
          <p:nvPr/>
        </p:nvSpPr>
        <p:spPr>
          <a:xfrm>
            <a:off x="3556001" y="2205335"/>
            <a:ext cx="4910666"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Arial" panose="020B0604020202020204"/>
                <a:ea typeface="+mn-ea"/>
                <a:cs typeface="+mn-cs"/>
              </a:rPr>
              <a:t>Dr Kate Jackson, Director, OPMH Policy </a:t>
            </a:r>
            <a:r>
              <a:rPr kumimoji="0" lang="en-US" sz="2400" b="0" i="0" u="none" strike="noStrike" kern="1200" cap="none" spc="0" normalizeH="0" baseline="0" noProof="0" dirty="0">
                <a:ln>
                  <a:noFill/>
                </a:ln>
                <a:solidFill>
                  <a:srgbClr val="0D75B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Kate.Jackson@health.nsw.gov.au</a:t>
            </a:r>
            <a:endParaRPr kumimoji="0" lang="en-US" sz="2400" b="0" i="0" u="none" strike="noStrike" kern="1200" cap="none" spc="0" normalizeH="0" baseline="0" noProof="0" dirty="0">
              <a:ln>
                <a:noFill/>
              </a:ln>
              <a:solidFill>
                <a:srgbClr val="0D75BF"/>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626"/>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262626"/>
                </a:solidFill>
                <a:effectLst/>
                <a:uLnTx/>
                <a:uFillTx/>
                <a:latin typeface="Arial" panose="020B0604020202020204"/>
                <a:ea typeface="+mn-ea"/>
                <a:cs typeface="+mn-cs"/>
              </a:rPr>
              <a:t>John Stevens, Policy Officer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D75B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John.Stevens@health.nsw.gov.au</a:t>
            </a:r>
            <a:endParaRPr kumimoji="0" lang="en-AU" sz="2400" b="0" i="0" u="none" strike="noStrike" kern="1200" cap="none" spc="0" normalizeH="0" baseline="0" noProof="0" dirty="0">
              <a:ln>
                <a:noFill/>
              </a:ln>
              <a:solidFill>
                <a:srgbClr val="0D75BF"/>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62626"/>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262626"/>
                </a:solidFill>
                <a:effectLst/>
                <a:uLnTx/>
                <a:uFillTx/>
                <a:latin typeface="Arial" panose="020B0604020202020204"/>
                <a:ea typeface="+mn-ea"/>
                <a:cs typeface="+mn-cs"/>
              </a:rPr>
              <a:t>Mental Health Branch, NSW Ministry of Health</a:t>
            </a:r>
          </a:p>
        </p:txBody>
      </p:sp>
    </p:spTree>
    <p:extLst>
      <p:ext uri="{BB962C8B-B14F-4D97-AF65-F5344CB8AC3E}">
        <p14:creationId xmlns:p14="http://schemas.microsoft.com/office/powerpoint/2010/main" val="30719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2B23-0B35-4B8F-B913-0257DE5DE85F}"/>
              </a:ext>
            </a:extLst>
          </p:cNvPr>
          <p:cNvSpPr>
            <a:spLocks noGrp="1"/>
          </p:cNvSpPr>
          <p:nvPr>
            <p:ph type="ctrTitle"/>
          </p:nvPr>
        </p:nvSpPr>
        <p:spPr>
          <a:xfrm>
            <a:off x="457200" y="880533"/>
            <a:ext cx="7416800" cy="2929467"/>
          </a:xfrm>
        </p:spPr>
        <p:txBody>
          <a:bodyPr>
            <a:normAutofit/>
          </a:bodyPr>
          <a:lstStyle/>
          <a:p>
            <a:pPr>
              <a:lnSpc>
                <a:spcPct val="100000"/>
              </a:lnSpc>
              <a:spcAft>
                <a:spcPts val="1200"/>
              </a:spcAft>
            </a:pPr>
            <a:r>
              <a:rPr lang="en-US" sz="4000" dirty="0"/>
              <a:t>Leadership and Collaboration:</a:t>
            </a:r>
            <a:br>
              <a:rPr lang="en-US" sz="4000" dirty="0"/>
            </a:br>
            <a:br>
              <a:rPr lang="en-US" sz="4000" dirty="0"/>
            </a:br>
            <a:r>
              <a:rPr lang="en-US" sz="3600" dirty="0"/>
              <a:t>NSW Older People’s Mental Health (OPMH) Physical Health Practice improvement Project</a:t>
            </a:r>
            <a:endParaRPr lang="en-AU" sz="3600" dirty="0"/>
          </a:p>
        </p:txBody>
      </p:sp>
      <p:sp>
        <p:nvSpPr>
          <p:cNvPr id="3" name="Subtitle 2">
            <a:extLst>
              <a:ext uri="{FF2B5EF4-FFF2-40B4-BE49-F238E27FC236}">
                <a16:creationId xmlns:a16="http://schemas.microsoft.com/office/drawing/2014/main" id="{A50B411E-588F-444F-9E88-7CB67C3C6795}"/>
              </a:ext>
            </a:extLst>
          </p:cNvPr>
          <p:cNvSpPr>
            <a:spLocks noGrp="1"/>
          </p:cNvSpPr>
          <p:nvPr>
            <p:ph type="subTitle" idx="1"/>
          </p:nvPr>
        </p:nvSpPr>
        <p:spPr>
          <a:xfrm>
            <a:off x="1612938" y="4521200"/>
            <a:ext cx="5556212" cy="1998134"/>
          </a:xfrm>
        </p:spPr>
        <p:txBody>
          <a:bodyPr/>
          <a:lstStyle/>
          <a:p>
            <a:r>
              <a:rPr lang="en-US" dirty="0"/>
              <a:t>Dr Rod McKay, OPMH Clinical Adviser</a:t>
            </a:r>
          </a:p>
          <a:p>
            <a:r>
              <a:rPr lang="en-US" dirty="0"/>
              <a:t>Dr Kate Jackson, Director, OPMH Policy</a:t>
            </a:r>
          </a:p>
          <a:p>
            <a:r>
              <a:rPr lang="en-AU" dirty="0"/>
              <a:t>John Stevens, Policy Officer</a:t>
            </a:r>
          </a:p>
          <a:p>
            <a:r>
              <a:rPr lang="en-AU" dirty="0"/>
              <a:t>Mental Health Branch, NSW Ministry of Health</a:t>
            </a:r>
          </a:p>
          <a:p>
            <a:endParaRPr lang="en-AU" dirty="0"/>
          </a:p>
          <a:p>
            <a:r>
              <a:rPr lang="en-AU" sz="1600" dirty="0"/>
              <a:t>April 2022</a:t>
            </a:r>
          </a:p>
        </p:txBody>
      </p:sp>
    </p:spTree>
    <p:extLst>
      <p:ext uri="{BB962C8B-B14F-4D97-AF65-F5344CB8AC3E}">
        <p14:creationId xmlns:p14="http://schemas.microsoft.com/office/powerpoint/2010/main" val="67086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0" y="1941823"/>
            <a:ext cx="4707467" cy="2546076"/>
          </a:xfrm>
          <a:custGeom>
            <a:avLst/>
            <a:gdLst>
              <a:gd name="connsiteX0" fmla="*/ 0 w 4400550"/>
              <a:gd name="connsiteY0" fmla="*/ 0 h 2546076"/>
              <a:gd name="connsiteX1" fmla="*/ 4400550 w 4400550"/>
              <a:gd name="connsiteY1" fmla="*/ 0 h 2546076"/>
              <a:gd name="connsiteX2" fmla="*/ 3718331 w 4400550"/>
              <a:gd name="connsiteY2" fmla="*/ 2546076 h 2546076"/>
              <a:gd name="connsiteX3" fmla="*/ 0 w 4400550"/>
              <a:gd name="connsiteY3" fmla="*/ 2546076 h 2546076"/>
            </a:gdLst>
            <a:ahLst/>
            <a:cxnLst>
              <a:cxn ang="0">
                <a:pos x="connsiteX0" y="connsiteY0"/>
              </a:cxn>
              <a:cxn ang="0">
                <a:pos x="connsiteX1" y="connsiteY1"/>
              </a:cxn>
              <a:cxn ang="0">
                <a:pos x="connsiteX2" y="connsiteY2"/>
              </a:cxn>
              <a:cxn ang="0">
                <a:pos x="connsiteX3" y="connsiteY3"/>
              </a:cxn>
            </a:cxnLst>
            <a:rect l="l" t="t" r="r" b="b"/>
            <a:pathLst>
              <a:path w="4400550" h="2546076">
                <a:moveTo>
                  <a:pt x="0" y="0"/>
                </a:moveTo>
                <a:lnTo>
                  <a:pt x="4400550" y="0"/>
                </a:lnTo>
                <a:lnTo>
                  <a:pt x="3718331" y="2546076"/>
                </a:lnTo>
                <a:lnTo>
                  <a:pt x="0" y="25460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panose="020B0604020202020204" pitchFamily="34" charset="0"/>
              </a:rPr>
              <a:t>“Overall, the number and scope of truly </a:t>
            </a:r>
          </a:p>
          <a:p>
            <a:pPr algn="ctr"/>
            <a:r>
              <a:rPr lang="en-AU" sz="1600" dirty="0">
                <a:latin typeface="Arial" panose="020B0604020202020204" pitchFamily="34" charset="0"/>
              </a:rPr>
              <a:t>tested interventions remain limited, and </a:t>
            </a:r>
          </a:p>
          <a:p>
            <a:pPr algn="ctr"/>
            <a:r>
              <a:rPr lang="en-AU" sz="1600" dirty="0">
                <a:latin typeface="Arial" panose="020B0604020202020204" pitchFamily="34" charset="0"/>
              </a:rPr>
              <a:t>strategies for implementation and scaling up </a:t>
            </a:r>
          </a:p>
          <a:p>
            <a:pPr algn="ctr"/>
            <a:r>
              <a:rPr lang="en-AU" sz="1600" dirty="0">
                <a:latin typeface="Arial" panose="020B0604020202020204" pitchFamily="34" charset="0"/>
              </a:rPr>
              <a:t>of programmes with a strong evidence</a:t>
            </a:r>
          </a:p>
          <a:p>
            <a:pPr algn="ctr"/>
            <a:r>
              <a:rPr lang="en-AU" sz="1600" dirty="0">
                <a:latin typeface="Arial" panose="020B0604020202020204" pitchFamily="34" charset="0"/>
              </a:rPr>
              <a:t>base are scarce. ”</a:t>
            </a:r>
          </a:p>
          <a:p>
            <a:pPr algn="ctr"/>
            <a:r>
              <a:rPr lang="en-AU" sz="1600" dirty="0">
                <a:latin typeface="Arial" panose="020B0604020202020204" pitchFamily="34" charset="0"/>
              </a:rPr>
              <a:t>Liu et al (2017)</a:t>
            </a:r>
          </a:p>
        </p:txBody>
      </p:sp>
      <p:sp>
        <p:nvSpPr>
          <p:cNvPr id="2" name="Title 1"/>
          <p:cNvSpPr>
            <a:spLocks noGrp="1" noSelect="1" noRot="1" noMove="1" noResize="1"/>
          </p:cNvSpPr>
          <p:nvPr>
            <p:ph type="title"/>
            <p:custDataLst>
              <p:tags r:id="rId1"/>
            </p:custDataLst>
          </p:nvPr>
        </p:nvSpPr>
        <p:spPr/>
        <p:txBody>
          <a:bodyPr/>
          <a:lstStyle/>
          <a:p>
            <a:r>
              <a:rPr lang="en-AU" dirty="0">
                <a:solidFill>
                  <a:schemeClr val="accent2"/>
                </a:solidFill>
              </a:rPr>
              <a:t>Background</a:t>
            </a:r>
          </a:p>
        </p:txBody>
      </p:sp>
      <p:sp>
        <p:nvSpPr>
          <p:cNvPr id="7" name="Content Placeholder 2"/>
          <p:cNvSpPr txBox="1">
            <a:spLocks noGrp="1" noSelect="1" noRot="1" noMove="1" noResize="1"/>
          </p:cNvSpPr>
          <p:nvPr>
            <p:custDataLst>
              <p:tags r:id="rId2"/>
            </p:custDataLst>
          </p:nvPr>
        </p:nvSpPr>
        <p:spPr>
          <a:xfrm>
            <a:off x="442913" y="1606253"/>
            <a:ext cx="3062287" cy="2265032"/>
          </a:xfrm>
          <a:prstGeom prst="rect">
            <a:avLst/>
          </a:prstGeom>
        </p:spPr>
        <p:txBody>
          <a:bodyPr vert="horz" lIns="0" tIns="0" rIns="0" bIns="0" rtlCol="0" anchor="ctr">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endParaRPr lang="en-AU" sz="1600" b="1" dirty="0">
              <a:solidFill>
                <a:schemeClr val="bg1"/>
              </a:solidFill>
            </a:endParaRPr>
          </a:p>
        </p:txBody>
      </p:sp>
      <p:sp>
        <p:nvSpPr>
          <p:cNvPr id="9" name="Content Placeholder 4"/>
          <p:cNvSpPr txBox="1">
            <a:spLocks noGrp="1" noSelect="1" noRot="1" noMove="1" noResize="1"/>
          </p:cNvSpPr>
          <p:nvPr>
            <p:custDataLst>
              <p:tags r:id="rId3"/>
            </p:custDataLst>
          </p:nvPr>
        </p:nvSpPr>
        <p:spPr>
          <a:xfrm>
            <a:off x="6184900" y="1084730"/>
            <a:ext cx="2689225" cy="5344350"/>
          </a:xfrm>
          <a:prstGeom prst="rect">
            <a:avLst/>
          </a:prstGeom>
        </p:spPr>
        <p:txBody>
          <a:bodyPr vert="horz" lIns="0" tIns="0" rIns="0" bIns="0" rtlCol="0">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endParaRPr lang="en-AU" sz="1000" dirty="0"/>
          </a:p>
        </p:txBody>
      </p:sp>
      <p:sp>
        <p:nvSpPr>
          <p:cNvPr id="10" name="Content Placeholder 4"/>
          <p:cNvSpPr txBox="1">
            <a:spLocks noGrp="1" noSelect="1" noRot="1" noMove="1" noResize="1"/>
          </p:cNvSpPr>
          <p:nvPr>
            <p:custDataLst>
              <p:tags r:id="rId4"/>
            </p:custDataLst>
          </p:nvPr>
        </p:nvSpPr>
        <p:spPr>
          <a:xfrm>
            <a:off x="9055100" y="1084730"/>
            <a:ext cx="2698750" cy="5344350"/>
          </a:xfrm>
          <a:prstGeom prst="rect">
            <a:avLst/>
          </a:prstGeom>
        </p:spPr>
        <p:txBody>
          <a:bodyPr vert="horz" lIns="0" tIns="0" rIns="0" bIns="0" rtlCol="0">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endParaRPr lang="en-AU" sz="1000" dirty="0"/>
          </a:p>
        </p:txBody>
      </p:sp>
      <p:graphicFrame>
        <p:nvGraphicFramePr>
          <p:cNvPr id="8" name="Content Placeholder 4">
            <a:extLst>
              <a:ext uri="{FF2B5EF4-FFF2-40B4-BE49-F238E27FC236}">
                <a16:creationId xmlns:a16="http://schemas.microsoft.com/office/drawing/2014/main" id="{E30AB962-A906-43C4-B4FC-1192CE6E97AD}"/>
              </a:ext>
            </a:extLst>
          </p:cNvPr>
          <p:cNvGraphicFramePr>
            <a:graphicFrameLocks noGrp="1"/>
          </p:cNvGraphicFramePr>
          <p:nvPr>
            <p:ph idx="1"/>
            <p:extLst>
              <p:ext uri="{D42A27DB-BD31-4B8C-83A1-F6EECF244321}">
                <p14:modId xmlns:p14="http://schemas.microsoft.com/office/powerpoint/2010/main" val="2117659677"/>
              </p:ext>
            </p:extLst>
          </p:nvPr>
        </p:nvGraphicFramePr>
        <p:xfrm>
          <a:off x="4707467" y="632178"/>
          <a:ext cx="7041620" cy="57969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9349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AU" dirty="0"/>
              <a:t>Project a</a:t>
            </a:r>
            <a:r>
              <a:rPr lang="en-AU" dirty="0">
                <a:solidFill>
                  <a:schemeClr val="accent2"/>
                </a:solidFill>
              </a:rPr>
              <a:t>pproach – built on leadership and collaboration</a:t>
            </a:r>
          </a:p>
        </p:txBody>
      </p:sp>
      <p:sp>
        <p:nvSpPr>
          <p:cNvPr id="5" name="Content Placeholder 4"/>
          <p:cNvSpPr>
            <a:spLocks noGrp="1" noRot="1" noMove="1" noResize="1"/>
          </p:cNvSpPr>
          <p:nvPr>
            <p:ph idx="4294967295"/>
            <p:custDataLst>
              <p:tags r:id="rId2"/>
            </p:custDataLst>
          </p:nvPr>
        </p:nvSpPr>
        <p:spPr>
          <a:xfrm>
            <a:off x="442913" y="1084729"/>
            <a:ext cx="5564187" cy="5092234"/>
          </a:xfrm>
        </p:spPr>
        <p:txBody>
          <a:bodyPr/>
          <a:lstStyle/>
          <a:p>
            <a:endParaRPr lang="en-AU" dirty="0"/>
          </a:p>
          <a:p>
            <a:pPr marL="0" indent="0">
              <a:buNone/>
            </a:pPr>
            <a:endParaRPr lang="en-AU" dirty="0"/>
          </a:p>
        </p:txBody>
      </p:sp>
      <p:sp>
        <p:nvSpPr>
          <p:cNvPr id="9" name="TextBox 8">
            <a:extLst>
              <a:ext uri="{FF2B5EF4-FFF2-40B4-BE49-F238E27FC236}">
                <a16:creationId xmlns:a16="http://schemas.microsoft.com/office/drawing/2014/main" id="{43060949-FF52-4352-86A8-F62E08B5DD50}"/>
              </a:ext>
            </a:extLst>
          </p:cNvPr>
          <p:cNvSpPr txBox="1"/>
          <p:nvPr/>
        </p:nvSpPr>
        <p:spPr>
          <a:xfrm>
            <a:off x="1168400" y="5833036"/>
            <a:ext cx="9144000" cy="523220"/>
          </a:xfrm>
          <a:prstGeom prst="rect">
            <a:avLst/>
          </a:prstGeom>
          <a:noFill/>
        </p:spPr>
        <p:txBody>
          <a:bodyPr wrap="square" rtlCol="0">
            <a:spAutoFit/>
          </a:bodyPr>
          <a:lstStyle/>
          <a:p>
            <a:pPr>
              <a:spcAft>
                <a:spcPts val="600"/>
              </a:spcAft>
            </a:pPr>
            <a:r>
              <a:rPr lang="en-US" sz="1400" dirty="0"/>
              <a:t>McKay Roderick, Jackson Kate, Stevens John (2021) Implementing recovery-oriented practice in older people’s mental health services: the NSW experience. Australian Health Review. https://doi.org/10.1071/AH21155</a:t>
            </a:r>
          </a:p>
        </p:txBody>
      </p:sp>
      <p:sp>
        <p:nvSpPr>
          <p:cNvPr id="2" name="TextBox 1">
            <a:extLst>
              <a:ext uri="{FF2B5EF4-FFF2-40B4-BE49-F238E27FC236}">
                <a16:creationId xmlns:a16="http://schemas.microsoft.com/office/drawing/2014/main" id="{DE68F6A0-9403-4925-84EC-C4206AC3CE84}"/>
              </a:ext>
            </a:extLst>
          </p:cNvPr>
          <p:cNvSpPr txBox="1"/>
          <p:nvPr/>
        </p:nvSpPr>
        <p:spPr>
          <a:xfrm>
            <a:off x="718673" y="1178857"/>
            <a:ext cx="10932458" cy="4474885"/>
          </a:xfrm>
          <a:prstGeom prst="rect">
            <a:avLst/>
          </a:prstGeom>
          <a:noFill/>
        </p:spPr>
        <p:txBody>
          <a:bodyPr wrap="square" lIns="0" tIns="0" rIns="0" bIns="0" rtlCol="0">
            <a:noAutofit/>
          </a:bodyPr>
          <a:lstStyle/>
          <a:p>
            <a:pPr marL="285750" indent="-285750">
              <a:spcBef>
                <a:spcPts val="600"/>
              </a:spcBef>
              <a:spcAft>
                <a:spcPts val="600"/>
              </a:spcAft>
              <a:buClr>
                <a:schemeClr val="accent2"/>
              </a:buClr>
              <a:buFont typeface="Wingdings" panose="05000000000000000000" pitchFamily="2" charset="2"/>
              <a:buChar char="ü"/>
            </a:pPr>
            <a:r>
              <a:rPr lang="en-AU" sz="2000" dirty="0"/>
              <a:t>Builds on previous work using a similar approach</a:t>
            </a:r>
          </a:p>
          <a:p>
            <a:pPr marL="285750" indent="-285750">
              <a:spcBef>
                <a:spcPts val="600"/>
              </a:spcBef>
              <a:spcAft>
                <a:spcPts val="600"/>
              </a:spcAft>
              <a:buClr>
                <a:schemeClr val="accent2"/>
              </a:buClr>
              <a:buFont typeface="Wingdings" panose="05000000000000000000" pitchFamily="2" charset="2"/>
              <a:buChar char="ü"/>
            </a:pPr>
            <a:r>
              <a:rPr lang="en-AU" sz="2000" dirty="0"/>
              <a:t>Aims to promote practice improvement within OPMH services and through OPMH service collaboration with consumers, carers and service partners</a:t>
            </a:r>
          </a:p>
          <a:p>
            <a:pPr marL="285750" indent="-285750">
              <a:spcBef>
                <a:spcPts val="600"/>
              </a:spcBef>
              <a:spcAft>
                <a:spcPts val="600"/>
              </a:spcAft>
              <a:buClr>
                <a:schemeClr val="accent2"/>
              </a:buClr>
              <a:buFont typeface="Wingdings" panose="05000000000000000000" pitchFamily="2" charset="2"/>
              <a:buChar char="ü"/>
            </a:pPr>
            <a:r>
              <a:rPr lang="en-AU" sz="2000" dirty="0"/>
              <a:t>Undertaken within existing resources using an opt-in, ‘start where you can’ approach</a:t>
            </a:r>
          </a:p>
          <a:p>
            <a:pPr marL="285750" indent="-285750">
              <a:spcBef>
                <a:spcPts val="600"/>
              </a:spcBef>
              <a:spcAft>
                <a:spcPts val="600"/>
              </a:spcAft>
              <a:buClr>
                <a:schemeClr val="accent2"/>
              </a:buClr>
              <a:buFont typeface="Wingdings" panose="05000000000000000000" pitchFamily="2" charset="2"/>
              <a:buChar char="ü"/>
            </a:pPr>
            <a:r>
              <a:rPr lang="en-AU" sz="2000" dirty="0"/>
              <a:t>State-level leadership from project team and steering group to guide and support projects across NSW</a:t>
            </a:r>
          </a:p>
          <a:p>
            <a:pPr marL="285750" indent="-285750">
              <a:spcBef>
                <a:spcPts val="600"/>
              </a:spcBef>
              <a:spcAft>
                <a:spcPts val="600"/>
              </a:spcAft>
              <a:buClr>
                <a:schemeClr val="accent2"/>
              </a:buClr>
              <a:buFont typeface="Wingdings" panose="05000000000000000000" pitchFamily="2" charset="2"/>
              <a:buChar char="ü"/>
            </a:pPr>
            <a:r>
              <a:rPr lang="en-AU" sz="2000" dirty="0"/>
              <a:t>Local leadership from project champions and supporting managers, and CMO project leads</a:t>
            </a:r>
          </a:p>
          <a:p>
            <a:pPr marL="285750" indent="-285750">
              <a:spcBef>
                <a:spcPts val="600"/>
              </a:spcBef>
              <a:spcAft>
                <a:spcPts val="600"/>
              </a:spcAft>
              <a:buClr>
                <a:schemeClr val="accent2"/>
              </a:buClr>
              <a:buFont typeface="Wingdings" panose="05000000000000000000" pitchFamily="2" charset="2"/>
              <a:buChar char="ü"/>
            </a:pPr>
            <a:r>
              <a:rPr lang="en-AU" sz="2000" dirty="0"/>
              <a:t>Collaboration at state and local levels, leveraging strengths of consumers, carers, key stakeholders and project partners</a:t>
            </a:r>
          </a:p>
          <a:p>
            <a:pPr marL="285750" indent="-285750">
              <a:spcBef>
                <a:spcPts val="600"/>
              </a:spcBef>
              <a:spcAft>
                <a:spcPts val="600"/>
              </a:spcAft>
              <a:buClr>
                <a:schemeClr val="accent2"/>
              </a:buClr>
              <a:buFont typeface="Wingdings" panose="05000000000000000000" pitchFamily="2" charset="2"/>
              <a:buChar char="ü"/>
            </a:pPr>
            <a:r>
              <a:rPr lang="en-AU" sz="2000" dirty="0">
                <a:latin typeface="Arial" panose="020B0604020202020204" pitchFamily="34" charset="0"/>
              </a:rPr>
              <a:t>Encourages consumer consultation and collaboration, and ideally co-design</a:t>
            </a:r>
          </a:p>
          <a:p>
            <a:pPr marL="285750" indent="-285750">
              <a:spcBef>
                <a:spcPts val="600"/>
              </a:spcBef>
              <a:spcAft>
                <a:spcPts val="600"/>
              </a:spcAft>
              <a:buClr>
                <a:schemeClr val="accent2"/>
              </a:buClr>
              <a:buFont typeface="Wingdings" panose="05000000000000000000" pitchFamily="2" charset="2"/>
              <a:buChar char="ü"/>
            </a:pPr>
            <a:r>
              <a:rPr lang="en-AU" sz="2000" dirty="0"/>
              <a:t>Encourages evaluation through research collaboration</a:t>
            </a:r>
          </a:p>
          <a:p>
            <a:pPr marL="285750" indent="-285750">
              <a:spcBef>
                <a:spcPts val="600"/>
              </a:spcBef>
              <a:spcAft>
                <a:spcPts val="600"/>
              </a:spcAft>
              <a:buClr>
                <a:schemeClr val="accent2"/>
              </a:buClr>
              <a:buFont typeface="Wingdings" panose="05000000000000000000" pitchFamily="2" charset="2"/>
              <a:buChar char="ü"/>
            </a:pPr>
            <a:endParaRPr lang="en-AU" sz="2000" dirty="0"/>
          </a:p>
        </p:txBody>
      </p:sp>
    </p:spTree>
    <p:extLst>
      <p:ext uri="{BB962C8B-B14F-4D97-AF65-F5344CB8AC3E}">
        <p14:creationId xmlns:p14="http://schemas.microsoft.com/office/powerpoint/2010/main" val="415409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p:cNvSpPr>
          <p:nvPr>
            <p:ph type="title"/>
            <p:custDataLst>
              <p:tags r:id="rId1"/>
            </p:custDataLst>
          </p:nvPr>
        </p:nvSpPr>
        <p:spPr/>
        <p:txBody>
          <a:bodyPr/>
          <a:lstStyle/>
          <a:p>
            <a:r>
              <a:rPr lang="en-AU" dirty="0"/>
              <a:t>A staged approach to implementation</a:t>
            </a:r>
            <a:br>
              <a:rPr lang="en-AU" dirty="0"/>
            </a:br>
            <a:endParaRPr lang="en-AU" dirty="0">
              <a:solidFill>
                <a:schemeClr val="accent2"/>
              </a:solidFill>
            </a:endParaRPr>
          </a:p>
        </p:txBody>
      </p:sp>
      <p:sp>
        <p:nvSpPr>
          <p:cNvPr id="7" name="Content Placeholder 2"/>
          <p:cNvSpPr txBox="1">
            <a:spLocks noGrp="1" noSelect="1" noRot="1" noMove="1" noResize="1"/>
          </p:cNvSpPr>
          <p:nvPr>
            <p:custDataLst>
              <p:tags r:id="rId2"/>
            </p:custDataLst>
          </p:nvPr>
        </p:nvSpPr>
        <p:spPr>
          <a:xfrm>
            <a:off x="442913" y="1606253"/>
            <a:ext cx="3062287" cy="2265032"/>
          </a:xfrm>
          <a:prstGeom prst="rect">
            <a:avLst/>
          </a:prstGeom>
        </p:spPr>
        <p:txBody>
          <a:bodyPr vert="horz" lIns="0" tIns="0" rIns="0" bIns="0" rtlCol="0" anchor="ctr">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AU" sz="1600" b="1" dirty="0">
                <a:solidFill>
                  <a:schemeClr val="bg1"/>
                </a:solidFill>
              </a:rPr>
              <a:t>……</a:t>
            </a:r>
          </a:p>
        </p:txBody>
      </p:sp>
      <p:sp>
        <p:nvSpPr>
          <p:cNvPr id="9" name="Content Placeholder 4"/>
          <p:cNvSpPr txBox="1">
            <a:spLocks noGrp="1" noSelect="1" noRot="1" noMove="1" noResize="1"/>
          </p:cNvSpPr>
          <p:nvPr>
            <p:custDataLst>
              <p:tags r:id="rId3"/>
            </p:custDataLst>
          </p:nvPr>
        </p:nvSpPr>
        <p:spPr>
          <a:xfrm>
            <a:off x="6184900" y="1084730"/>
            <a:ext cx="2689225" cy="5344350"/>
          </a:xfrm>
          <a:prstGeom prst="rect">
            <a:avLst/>
          </a:prstGeom>
        </p:spPr>
        <p:txBody>
          <a:bodyPr vert="horz" lIns="0" tIns="0" rIns="0" bIns="0" rtlCol="0">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endParaRPr lang="en-AU" sz="1000" dirty="0"/>
          </a:p>
        </p:txBody>
      </p:sp>
      <p:sp>
        <p:nvSpPr>
          <p:cNvPr id="10" name="Content Placeholder 4"/>
          <p:cNvSpPr txBox="1">
            <a:spLocks noGrp="1" noSelect="1" noRot="1" noMove="1" noResize="1"/>
          </p:cNvSpPr>
          <p:nvPr>
            <p:custDataLst>
              <p:tags r:id="rId4"/>
            </p:custDataLst>
          </p:nvPr>
        </p:nvSpPr>
        <p:spPr>
          <a:xfrm>
            <a:off x="9055100" y="1084730"/>
            <a:ext cx="2698750" cy="5344350"/>
          </a:xfrm>
          <a:prstGeom prst="rect">
            <a:avLst/>
          </a:prstGeom>
        </p:spPr>
        <p:txBody>
          <a:bodyPr vert="horz" lIns="0" tIns="0" rIns="0" bIns="0" rtlCol="0">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endParaRPr lang="en-AU" sz="1000" dirty="0"/>
          </a:p>
        </p:txBody>
      </p:sp>
      <p:pic>
        <p:nvPicPr>
          <p:cNvPr id="11" name="Content Placeholder 4" descr="Graphical user interface, website&#10;&#10;Description automatically generated">
            <a:extLst>
              <a:ext uri="{FF2B5EF4-FFF2-40B4-BE49-F238E27FC236}">
                <a16:creationId xmlns:a16="http://schemas.microsoft.com/office/drawing/2014/main" id="{9D9E0CFB-512C-4E36-974B-66B01F83C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0780" y="1210236"/>
            <a:ext cx="8713695" cy="5571051"/>
          </a:xfrm>
          <a:prstGeom prst="rect">
            <a:avLst/>
          </a:prstGeom>
        </p:spPr>
      </p:pic>
    </p:spTree>
    <p:extLst>
      <p:ext uri="{BB962C8B-B14F-4D97-AF65-F5344CB8AC3E}">
        <p14:creationId xmlns:p14="http://schemas.microsoft.com/office/powerpoint/2010/main" val="15416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AU" dirty="0">
                <a:solidFill>
                  <a:schemeClr val="accent2"/>
                </a:solidFill>
              </a:rPr>
              <a:t>Implementation</a:t>
            </a:r>
          </a:p>
        </p:txBody>
      </p:sp>
      <p:pic>
        <p:nvPicPr>
          <p:cNvPr id="3" name="Content Placeholder 2" descr="Text&#10;&#10;Description automatically generated">
            <a:extLst>
              <a:ext uri="{FF2B5EF4-FFF2-40B4-BE49-F238E27FC236}">
                <a16:creationId xmlns:a16="http://schemas.microsoft.com/office/drawing/2014/main" id="{BBFB73E2-0558-4753-AFB8-01DAF6F297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2913" y="922606"/>
            <a:ext cx="6267169" cy="5132416"/>
          </a:xfrm>
        </p:spPr>
      </p:pic>
      <p:pic>
        <p:nvPicPr>
          <p:cNvPr id="6" name="Picture Placeholder 5"/>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9164" r="19164"/>
          <a:stretch/>
        </p:blipFill>
        <p:spPr>
          <a:xfrm>
            <a:off x="6306670" y="0"/>
            <a:ext cx="5885329" cy="6858000"/>
          </a:xfrm>
        </p:spPr>
      </p:pic>
    </p:spTree>
    <p:extLst>
      <p:ext uri="{BB962C8B-B14F-4D97-AF65-F5344CB8AC3E}">
        <p14:creationId xmlns:p14="http://schemas.microsoft.com/office/powerpoint/2010/main" val="211109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283D07-F3D1-4BF3-A915-DF27ACCBD6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07799" y="805829"/>
            <a:ext cx="5446725" cy="6073098"/>
          </a:xfrm>
          <a:prstGeom prst="rect">
            <a:avLst/>
          </a:prstGeom>
        </p:spPr>
      </p:pic>
      <p:pic>
        <p:nvPicPr>
          <p:cNvPr id="6" name="Picture 5" descr="Map&#10;&#10;Description automatically generated">
            <a:extLst>
              <a:ext uri="{FF2B5EF4-FFF2-40B4-BE49-F238E27FC236}">
                <a16:creationId xmlns:a16="http://schemas.microsoft.com/office/drawing/2014/main" id="{310ACD3F-E2EC-49F3-8C9E-F66471162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20" y="415016"/>
            <a:ext cx="6333949" cy="6128096"/>
          </a:xfrm>
          <a:prstGeom prst="rect">
            <a:avLst/>
          </a:prstGeom>
        </p:spPr>
      </p:pic>
      <p:sp>
        <p:nvSpPr>
          <p:cNvPr id="2" name="Title 1"/>
          <p:cNvSpPr>
            <a:spLocks noGrp="1" noRot="1" noMove="1" noResize="1"/>
          </p:cNvSpPr>
          <p:nvPr>
            <p:ph type="title"/>
            <p:custDataLst>
              <p:tags r:id="rId1"/>
            </p:custDataLst>
          </p:nvPr>
        </p:nvSpPr>
        <p:spPr/>
        <p:txBody>
          <a:bodyPr/>
          <a:lstStyle/>
          <a:p>
            <a:r>
              <a:rPr lang="en-AU" dirty="0">
                <a:solidFill>
                  <a:schemeClr val="accent2"/>
                </a:solidFill>
              </a:rPr>
              <a:t>Participating teams across NSW</a:t>
            </a:r>
          </a:p>
        </p:txBody>
      </p:sp>
      <p:grpSp>
        <p:nvGrpSpPr>
          <p:cNvPr id="1918" name="Group 1917"/>
          <p:cNvGrpSpPr>
            <a:grpSpLocks noChangeAspect="1"/>
          </p:cNvGrpSpPr>
          <p:nvPr/>
        </p:nvGrpSpPr>
        <p:grpSpPr>
          <a:xfrm>
            <a:off x="3539397" y="2683445"/>
            <a:ext cx="510244" cy="720000"/>
            <a:chOff x="7686078" y="2908848"/>
            <a:chExt cx="785798" cy="1108832"/>
          </a:xfrm>
        </p:grpSpPr>
        <p:sp>
          <p:nvSpPr>
            <p:cNvPr id="1915" name="Freeform 5"/>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1916" name="Freeform 6"/>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20" name="Group 319">
            <a:extLst>
              <a:ext uri="{FF2B5EF4-FFF2-40B4-BE49-F238E27FC236}">
                <a16:creationId xmlns:a16="http://schemas.microsoft.com/office/drawing/2014/main" id="{F1DC57B4-FA48-4E8B-BAAE-755E8B339F06}"/>
              </a:ext>
            </a:extLst>
          </p:cNvPr>
          <p:cNvGrpSpPr>
            <a:grpSpLocks noChangeAspect="1"/>
          </p:cNvGrpSpPr>
          <p:nvPr/>
        </p:nvGrpSpPr>
        <p:grpSpPr>
          <a:xfrm>
            <a:off x="4605393" y="2124314"/>
            <a:ext cx="510244" cy="720000"/>
            <a:chOff x="7686078" y="2908848"/>
            <a:chExt cx="785798" cy="1108832"/>
          </a:xfrm>
        </p:grpSpPr>
        <p:sp>
          <p:nvSpPr>
            <p:cNvPr id="321" name="Freeform 5">
              <a:extLst>
                <a:ext uri="{FF2B5EF4-FFF2-40B4-BE49-F238E27FC236}">
                  <a16:creationId xmlns:a16="http://schemas.microsoft.com/office/drawing/2014/main" id="{769DBC1C-7EEF-4089-9B0F-5744BD31EF0D}"/>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22" name="Freeform 6">
              <a:extLst>
                <a:ext uri="{FF2B5EF4-FFF2-40B4-BE49-F238E27FC236}">
                  <a16:creationId xmlns:a16="http://schemas.microsoft.com/office/drawing/2014/main" id="{9016A1B2-1289-4B94-8212-18414089AED3}"/>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23" name="Group 322">
            <a:extLst>
              <a:ext uri="{FF2B5EF4-FFF2-40B4-BE49-F238E27FC236}">
                <a16:creationId xmlns:a16="http://schemas.microsoft.com/office/drawing/2014/main" id="{6F59B93B-EDE0-4905-B215-845724218DE8}"/>
              </a:ext>
            </a:extLst>
          </p:cNvPr>
          <p:cNvGrpSpPr>
            <a:grpSpLocks noChangeAspect="1"/>
          </p:cNvGrpSpPr>
          <p:nvPr/>
        </p:nvGrpSpPr>
        <p:grpSpPr>
          <a:xfrm>
            <a:off x="5462918" y="401802"/>
            <a:ext cx="510244" cy="720000"/>
            <a:chOff x="7686078" y="2908848"/>
            <a:chExt cx="785798" cy="1108832"/>
          </a:xfrm>
        </p:grpSpPr>
        <p:sp>
          <p:nvSpPr>
            <p:cNvPr id="324" name="Freeform 5">
              <a:extLst>
                <a:ext uri="{FF2B5EF4-FFF2-40B4-BE49-F238E27FC236}">
                  <a16:creationId xmlns:a16="http://schemas.microsoft.com/office/drawing/2014/main" id="{AC35DD85-7110-4058-9DD8-9663B0C2309F}"/>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25" name="Freeform 6">
              <a:extLst>
                <a:ext uri="{FF2B5EF4-FFF2-40B4-BE49-F238E27FC236}">
                  <a16:creationId xmlns:a16="http://schemas.microsoft.com/office/drawing/2014/main" id="{FCB76B0C-62BC-44C2-97D2-5AC12E4A113F}"/>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26" name="Group 325">
            <a:extLst>
              <a:ext uri="{FF2B5EF4-FFF2-40B4-BE49-F238E27FC236}">
                <a16:creationId xmlns:a16="http://schemas.microsoft.com/office/drawing/2014/main" id="{4F4203C5-467E-41E0-9F28-D0F1642921FA}"/>
              </a:ext>
            </a:extLst>
          </p:cNvPr>
          <p:cNvGrpSpPr>
            <a:grpSpLocks noChangeAspect="1"/>
          </p:cNvGrpSpPr>
          <p:nvPr/>
        </p:nvGrpSpPr>
        <p:grpSpPr>
          <a:xfrm>
            <a:off x="3943852" y="4107632"/>
            <a:ext cx="510244" cy="720000"/>
            <a:chOff x="7686078" y="2908848"/>
            <a:chExt cx="785798" cy="1108832"/>
          </a:xfrm>
        </p:grpSpPr>
        <p:sp>
          <p:nvSpPr>
            <p:cNvPr id="327" name="Freeform 5">
              <a:extLst>
                <a:ext uri="{FF2B5EF4-FFF2-40B4-BE49-F238E27FC236}">
                  <a16:creationId xmlns:a16="http://schemas.microsoft.com/office/drawing/2014/main" id="{76648FEC-9CFA-4895-83C0-141229D40B0B}"/>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28" name="Freeform 6">
              <a:extLst>
                <a:ext uri="{FF2B5EF4-FFF2-40B4-BE49-F238E27FC236}">
                  <a16:creationId xmlns:a16="http://schemas.microsoft.com/office/drawing/2014/main" id="{5F599772-DE2A-4D46-9F21-BCB4B659CE76}"/>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29" name="Group 328">
            <a:extLst>
              <a:ext uri="{FF2B5EF4-FFF2-40B4-BE49-F238E27FC236}">
                <a16:creationId xmlns:a16="http://schemas.microsoft.com/office/drawing/2014/main" id="{8BEEEB1D-CC90-4B5D-A515-5E0AD273B5CD}"/>
              </a:ext>
            </a:extLst>
          </p:cNvPr>
          <p:cNvGrpSpPr>
            <a:grpSpLocks noChangeAspect="1"/>
          </p:cNvGrpSpPr>
          <p:nvPr/>
        </p:nvGrpSpPr>
        <p:grpSpPr>
          <a:xfrm>
            <a:off x="2751767" y="3747632"/>
            <a:ext cx="510244" cy="720000"/>
            <a:chOff x="7686078" y="2908848"/>
            <a:chExt cx="785798" cy="1108832"/>
          </a:xfrm>
        </p:grpSpPr>
        <p:sp>
          <p:nvSpPr>
            <p:cNvPr id="330" name="Freeform 5">
              <a:extLst>
                <a:ext uri="{FF2B5EF4-FFF2-40B4-BE49-F238E27FC236}">
                  <a16:creationId xmlns:a16="http://schemas.microsoft.com/office/drawing/2014/main" id="{C7D9CA3F-4981-44E4-BFC6-989D038DD1F1}"/>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31" name="Freeform 6">
              <a:extLst>
                <a:ext uri="{FF2B5EF4-FFF2-40B4-BE49-F238E27FC236}">
                  <a16:creationId xmlns:a16="http://schemas.microsoft.com/office/drawing/2014/main" id="{F8F4B844-0894-4A37-9C66-AF122F703550}"/>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32" name="Group 331">
            <a:extLst>
              <a:ext uri="{FF2B5EF4-FFF2-40B4-BE49-F238E27FC236}">
                <a16:creationId xmlns:a16="http://schemas.microsoft.com/office/drawing/2014/main" id="{684B1CC0-5C2C-4272-B513-5FEAA6CDB58A}"/>
              </a:ext>
            </a:extLst>
          </p:cNvPr>
          <p:cNvGrpSpPr>
            <a:grpSpLocks noChangeAspect="1"/>
          </p:cNvGrpSpPr>
          <p:nvPr/>
        </p:nvGrpSpPr>
        <p:grpSpPr>
          <a:xfrm>
            <a:off x="5219723" y="1340198"/>
            <a:ext cx="510244" cy="720000"/>
            <a:chOff x="7686078" y="2908848"/>
            <a:chExt cx="785798" cy="1108832"/>
          </a:xfrm>
        </p:grpSpPr>
        <p:sp>
          <p:nvSpPr>
            <p:cNvPr id="333" name="Freeform 5">
              <a:extLst>
                <a:ext uri="{FF2B5EF4-FFF2-40B4-BE49-F238E27FC236}">
                  <a16:creationId xmlns:a16="http://schemas.microsoft.com/office/drawing/2014/main" id="{045CDB07-97CE-420B-85D6-7C8B786052D9}"/>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34" name="Freeform 6">
              <a:extLst>
                <a:ext uri="{FF2B5EF4-FFF2-40B4-BE49-F238E27FC236}">
                  <a16:creationId xmlns:a16="http://schemas.microsoft.com/office/drawing/2014/main" id="{58B22F04-E53B-46E6-82E3-950012624F72}"/>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35" name="Group 334">
            <a:extLst>
              <a:ext uri="{FF2B5EF4-FFF2-40B4-BE49-F238E27FC236}">
                <a16:creationId xmlns:a16="http://schemas.microsoft.com/office/drawing/2014/main" id="{97C03D91-A926-4D9E-98B3-2A0125F6AB50}"/>
              </a:ext>
            </a:extLst>
          </p:cNvPr>
          <p:cNvGrpSpPr>
            <a:grpSpLocks noChangeAspect="1"/>
          </p:cNvGrpSpPr>
          <p:nvPr/>
        </p:nvGrpSpPr>
        <p:grpSpPr>
          <a:xfrm>
            <a:off x="9062686" y="4341915"/>
            <a:ext cx="510244" cy="720000"/>
            <a:chOff x="7686078" y="2908848"/>
            <a:chExt cx="785798" cy="1108832"/>
          </a:xfrm>
        </p:grpSpPr>
        <p:sp>
          <p:nvSpPr>
            <p:cNvPr id="336" name="Freeform 5">
              <a:extLst>
                <a:ext uri="{FF2B5EF4-FFF2-40B4-BE49-F238E27FC236}">
                  <a16:creationId xmlns:a16="http://schemas.microsoft.com/office/drawing/2014/main" id="{10CCF8FC-D596-487A-AFE7-EC563BF721A1}"/>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37" name="Freeform 6">
              <a:extLst>
                <a:ext uri="{FF2B5EF4-FFF2-40B4-BE49-F238E27FC236}">
                  <a16:creationId xmlns:a16="http://schemas.microsoft.com/office/drawing/2014/main" id="{6E6B965F-B92C-4EF0-978B-0A2553A10B16}"/>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38" name="Group 337">
            <a:extLst>
              <a:ext uri="{FF2B5EF4-FFF2-40B4-BE49-F238E27FC236}">
                <a16:creationId xmlns:a16="http://schemas.microsoft.com/office/drawing/2014/main" id="{4FB8863A-D398-4FB3-9C68-C9FC85B3F186}"/>
              </a:ext>
            </a:extLst>
          </p:cNvPr>
          <p:cNvGrpSpPr>
            <a:grpSpLocks noChangeAspect="1"/>
          </p:cNvGrpSpPr>
          <p:nvPr/>
        </p:nvGrpSpPr>
        <p:grpSpPr>
          <a:xfrm>
            <a:off x="8964095" y="2887164"/>
            <a:ext cx="510244" cy="720000"/>
            <a:chOff x="7686078" y="2908848"/>
            <a:chExt cx="785798" cy="1108832"/>
          </a:xfrm>
        </p:grpSpPr>
        <p:sp>
          <p:nvSpPr>
            <p:cNvPr id="339" name="Freeform 5">
              <a:extLst>
                <a:ext uri="{FF2B5EF4-FFF2-40B4-BE49-F238E27FC236}">
                  <a16:creationId xmlns:a16="http://schemas.microsoft.com/office/drawing/2014/main" id="{FD9597CE-FB58-477C-BA83-63DCE4D5B44E}"/>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40" name="Freeform 6">
              <a:extLst>
                <a:ext uri="{FF2B5EF4-FFF2-40B4-BE49-F238E27FC236}">
                  <a16:creationId xmlns:a16="http://schemas.microsoft.com/office/drawing/2014/main" id="{B324AF24-861B-4CFD-A8C3-33E57F11B175}"/>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41" name="Group 340">
            <a:extLst>
              <a:ext uri="{FF2B5EF4-FFF2-40B4-BE49-F238E27FC236}">
                <a16:creationId xmlns:a16="http://schemas.microsoft.com/office/drawing/2014/main" id="{014D9065-134F-42D0-B951-2F5FD09D8A97}"/>
              </a:ext>
            </a:extLst>
          </p:cNvPr>
          <p:cNvGrpSpPr>
            <a:grpSpLocks noChangeAspect="1"/>
          </p:cNvGrpSpPr>
          <p:nvPr/>
        </p:nvGrpSpPr>
        <p:grpSpPr>
          <a:xfrm>
            <a:off x="8581412" y="1176300"/>
            <a:ext cx="510244" cy="720000"/>
            <a:chOff x="7686078" y="2908848"/>
            <a:chExt cx="785798" cy="1108832"/>
          </a:xfrm>
        </p:grpSpPr>
        <p:sp>
          <p:nvSpPr>
            <p:cNvPr id="342" name="Freeform 5">
              <a:extLst>
                <a:ext uri="{FF2B5EF4-FFF2-40B4-BE49-F238E27FC236}">
                  <a16:creationId xmlns:a16="http://schemas.microsoft.com/office/drawing/2014/main" id="{EC18A5AA-66FD-4E40-AE0C-12DF1879DF6C}"/>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43" name="Freeform 6">
              <a:extLst>
                <a:ext uri="{FF2B5EF4-FFF2-40B4-BE49-F238E27FC236}">
                  <a16:creationId xmlns:a16="http://schemas.microsoft.com/office/drawing/2014/main" id="{9BF01204-5A05-48A7-B0D7-5EFFFAC97CC4}"/>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44" name="Group 343">
            <a:extLst>
              <a:ext uri="{FF2B5EF4-FFF2-40B4-BE49-F238E27FC236}">
                <a16:creationId xmlns:a16="http://schemas.microsoft.com/office/drawing/2014/main" id="{7A455847-A1D9-4D5C-87E1-50F30CE4059A}"/>
              </a:ext>
            </a:extLst>
          </p:cNvPr>
          <p:cNvGrpSpPr>
            <a:grpSpLocks noChangeAspect="1"/>
          </p:cNvGrpSpPr>
          <p:nvPr/>
        </p:nvGrpSpPr>
        <p:grpSpPr>
          <a:xfrm>
            <a:off x="9851604" y="1896300"/>
            <a:ext cx="510244" cy="720000"/>
            <a:chOff x="7686078" y="2908848"/>
            <a:chExt cx="785798" cy="1108832"/>
          </a:xfrm>
        </p:grpSpPr>
        <p:sp>
          <p:nvSpPr>
            <p:cNvPr id="345" name="Freeform 5">
              <a:extLst>
                <a:ext uri="{FF2B5EF4-FFF2-40B4-BE49-F238E27FC236}">
                  <a16:creationId xmlns:a16="http://schemas.microsoft.com/office/drawing/2014/main" id="{AA057C25-D2A9-4859-9F55-9AA46E9E5196}"/>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46" name="Freeform 6">
              <a:extLst>
                <a:ext uri="{FF2B5EF4-FFF2-40B4-BE49-F238E27FC236}">
                  <a16:creationId xmlns:a16="http://schemas.microsoft.com/office/drawing/2014/main" id="{A8A17AC1-9D41-443C-A5CC-AE910A69F76D}"/>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47" name="Group 346">
            <a:extLst>
              <a:ext uri="{FF2B5EF4-FFF2-40B4-BE49-F238E27FC236}">
                <a16:creationId xmlns:a16="http://schemas.microsoft.com/office/drawing/2014/main" id="{D625EB08-602B-499F-874D-86B02A558975}"/>
              </a:ext>
            </a:extLst>
          </p:cNvPr>
          <p:cNvGrpSpPr>
            <a:grpSpLocks noChangeAspect="1"/>
          </p:cNvGrpSpPr>
          <p:nvPr/>
        </p:nvGrpSpPr>
        <p:grpSpPr>
          <a:xfrm>
            <a:off x="10616970" y="1246534"/>
            <a:ext cx="510244" cy="720000"/>
            <a:chOff x="7686078" y="2908848"/>
            <a:chExt cx="785798" cy="1108832"/>
          </a:xfrm>
        </p:grpSpPr>
        <p:sp>
          <p:nvSpPr>
            <p:cNvPr id="348" name="Freeform 5">
              <a:extLst>
                <a:ext uri="{FF2B5EF4-FFF2-40B4-BE49-F238E27FC236}">
                  <a16:creationId xmlns:a16="http://schemas.microsoft.com/office/drawing/2014/main" id="{37120687-8166-4FE7-9A3B-B69E93C798AD}"/>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49" name="Freeform 6">
              <a:extLst>
                <a:ext uri="{FF2B5EF4-FFF2-40B4-BE49-F238E27FC236}">
                  <a16:creationId xmlns:a16="http://schemas.microsoft.com/office/drawing/2014/main" id="{E772281E-7A0A-4D7C-8588-64E2608C8240}"/>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56" name="Group 355">
            <a:extLst>
              <a:ext uri="{FF2B5EF4-FFF2-40B4-BE49-F238E27FC236}">
                <a16:creationId xmlns:a16="http://schemas.microsoft.com/office/drawing/2014/main" id="{28D39CDD-D90A-4B0F-A64E-BA771297B0CA}"/>
              </a:ext>
            </a:extLst>
          </p:cNvPr>
          <p:cNvGrpSpPr>
            <a:grpSpLocks noChangeAspect="1"/>
          </p:cNvGrpSpPr>
          <p:nvPr/>
        </p:nvGrpSpPr>
        <p:grpSpPr>
          <a:xfrm>
            <a:off x="9906467" y="2812181"/>
            <a:ext cx="510244" cy="720000"/>
            <a:chOff x="7686078" y="2908848"/>
            <a:chExt cx="785798" cy="1108832"/>
          </a:xfrm>
        </p:grpSpPr>
        <p:sp>
          <p:nvSpPr>
            <p:cNvPr id="357" name="Freeform 5">
              <a:extLst>
                <a:ext uri="{FF2B5EF4-FFF2-40B4-BE49-F238E27FC236}">
                  <a16:creationId xmlns:a16="http://schemas.microsoft.com/office/drawing/2014/main" id="{BF3B054E-9BD4-4207-BFED-DC8591F5211C}"/>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58" name="Freeform 6">
              <a:extLst>
                <a:ext uri="{FF2B5EF4-FFF2-40B4-BE49-F238E27FC236}">
                  <a16:creationId xmlns:a16="http://schemas.microsoft.com/office/drawing/2014/main" id="{8CB4AB87-9AB6-47D1-A945-F16E8414CF5B}"/>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59" name="Group 358">
            <a:extLst>
              <a:ext uri="{FF2B5EF4-FFF2-40B4-BE49-F238E27FC236}">
                <a16:creationId xmlns:a16="http://schemas.microsoft.com/office/drawing/2014/main" id="{6CE4D9E6-8D94-4905-9C07-E03B1E486BFD}"/>
              </a:ext>
            </a:extLst>
          </p:cNvPr>
          <p:cNvGrpSpPr>
            <a:grpSpLocks noChangeAspect="1"/>
          </p:cNvGrpSpPr>
          <p:nvPr/>
        </p:nvGrpSpPr>
        <p:grpSpPr>
          <a:xfrm>
            <a:off x="10234287" y="1966534"/>
            <a:ext cx="510244" cy="720000"/>
            <a:chOff x="7686078" y="2908848"/>
            <a:chExt cx="785798" cy="1108832"/>
          </a:xfrm>
        </p:grpSpPr>
        <p:sp>
          <p:nvSpPr>
            <p:cNvPr id="360" name="Freeform 5">
              <a:extLst>
                <a:ext uri="{FF2B5EF4-FFF2-40B4-BE49-F238E27FC236}">
                  <a16:creationId xmlns:a16="http://schemas.microsoft.com/office/drawing/2014/main" id="{5BF5993A-7B05-4BFF-92EE-D302540F725B}"/>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61" name="Freeform 6">
              <a:extLst>
                <a:ext uri="{FF2B5EF4-FFF2-40B4-BE49-F238E27FC236}">
                  <a16:creationId xmlns:a16="http://schemas.microsoft.com/office/drawing/2014/main" id="{8E2EA4B4-F7A5-46DD-8EC2-587ACD6E04AD}"/>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grpSp>
        <p:nvGrpSpPr>
          <p:cNvPr id="362" name="Group 361">
            <a:extLst>
              <a:ext uri="{FF2B5EF4-FFF2-40B4-BE49-F238E27FC236}">
                <a16:creationId xmlns:a16="http://schemas.microsoft.com/office/drawing/2014/main" id="{8FA3350D-7E1B-4A71-84D7-85F5418302E5}"/>
              </a:ext>
            </a:extLst>
          </p:cNvPr>
          <p:cNvGrpSpPr>
            <a:grpSpLocks noChangeAspect="1"/>
          </p:cNvGrpSpPr>
          <p:nvPr/>
        </p:nvGrpSpPr>
        <p:grpSpPr>
          <a:xfrm>
            <a:off x="10073766" y="2407237"/>
            <a:ext cx="510244" cy="720000"/>
            <a:chOff x="7686078" y="2908848"/>
            <a:chExt cx="785798" cy="1108832"/>
          </a:xfrm>
        </p:grpSpPr>
        <p:sp>
          <p:nvSpPr>
            <p:cNvPr id="363" name="Freeform 5">
              <a:extLst>
                <a:ext uri="{FF2B5EF4-FFF2-40B4-BE49-F238E27FC236}">
                  <a16:creationId xmlns:a16="http://schemas.microsoft.com/office/drawing/2014/main" id="{EDD0D385-7A95-4303-BD85-FA45A45F5220}"/>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sp>
          <p:nvSpPr>
            <p:cNvPr id="364" name="Freeform 6">
              <a:extLst>
                <a:ext uri="{FF2B5EF4-FFF2-40B4-BE49-F238E27FC236}">
                  <a16:creationId xmlns:a16="http://schemas.microsoft.com/office/drawing/2014/main" id="{6C2F5C3C-353A-49E9-91D1-C5999DA3D45C}"/>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latin typeface="Arial" panose="020B0604020202020204" pitchFamily="34" charset="0"/>
              </a:endParaRPr>
            </a:p>
          </p:txBody>
        </p:sp>
      </p:grpSp>
    </p:spTree>
    <p:extLst>
      <p:ext uri="{BB962C8B-B14F-4D97-AF65-F5344CB8AC3E}">
        <p14:creationId xmlns:p14="http://schemas.microsoft.com/office/powerpoint/2010/main" val="239169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C342B-74DB-4F0B-9BB0-C2838C3B02D0}"/>
              </a:ext>
            </a:extLst>
          </p:cNvPr>
          <p:cNvPicPr>
            <a:picLocks noChangeAspect="1"/>
          </p:cNvPicPr>
          <p:nvPr/>
        </p:nvPicPr>
        <p:blipFill>
          <a:blip r:embed="rId5">
            <a:extLst>
              <a:ext uri="{28A0092B-C50C-407E-A947-70E740481C1C}">
                <a14:useLocalDpi xmlns:a14="http://schemas.microsoft.com/office/drawing/2010/main" val="0"/>
              </a:ext>
            </a:extLst>
          </a:blip>
          <a:srcRect l="20875" r="20875"/>
          <a:stretch/>
        </p:blipFill>
        <p:spPr>
          <a:xfrm>
            <a:off x="0" y="0"/>
            <a:ext cx="6007100" cy="6858000"/>
          </a:xfrm>
          <a:custGeom>
            <a:avLst/>
            <a:gdLst>
              <a:gd name="connsiteX0" fmla="*/ 0 w 6007100"/>
              <a:gd name="connsiteY0" fmla="*/ 0 h 6830556"/>
              <a:gd name="connsiteX1" fmla="*/ 892422 w 6007100"/>
              <a:gd name="connsiteY1" fmla="*/ 0 h 6830556"/>
              <a:gd name="connsiteX2" fmla="*/ 1430867 w 6007100"/>
              <a:gd name="connsiteY2" fmla="*/ 0 h 6830556"/>
              <a:gd name="connsiteX3" fmla="*/ 1792333 w 6007100"/>
              <a:gd name="connsiteY3" fmla="*/ 0 h 6830556"/>
              <a:gd name="connsiteX4" fmla="*/ 3962400 w 6007100"/>
              <a:gd name="connsiteY4" fmla="*/ 0 h 6830556"/>
              <a:gd name="connsiteX5" fmla="*/ 5107189 w 6007100"/>
              <a:gd name="connsiteY5" fmla="*/ 0 h 6830556"/>
              <a:gd name="connsiteX6" fmla="*/ 5468655 w 6007100"/>
              <a:gd name="connsiteY6" fmla="*/ 0 h 6830556"/>
              <a:gd name="connsiteX7" fmla="*/ 6007100 w 6007100"/>
              <a:gd name="connsiteY7" fmla="*/ 0 h 6830556"/>
              <a:gd name="connsiteX8" fmla="*/ 4176858 w 6007100"/>
              <a:gd name="connsiteY8" fmla="*/ 6830556 h 6830556"/>
              <a:gd name="connsiteX9" fmla="*/ 0 w 6007100"/>
              <a:gd name="connsiteY9" fmla="*/ 6830556 h 6830556"/>
              <a:gd name="connsiteX10" fmla="*/ 0 w 6007100"/>
              <a:gd name="connsiteY10" fmla="*/ 3330563 h 683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7100" h="6830556">
                <a:moveTo>
                  <a:pt x="0" y="0"/>
                </a:moveTo>
                <a:lnTo>
                  <a:pt x="892422" y="0"/>
                </a:lnTo>
                <a:lnTo>
                  <a:pt x="1430867" y="0"/>
                </a:lnTo>
                <a:lnTo>
                  <a:pt x="1792333" y="0"/>
                </a:lnTo>
                <a:lnTo>
                  <a:pt x="3962400" y="0"/>
                </a:lnTo>
                <a:lnTo>
                  <a:pt x="5107189" y="0"/>
                </a:lnTo>
                <a:lnTo>
                  <a:pt x="5468655" y="0"/>
                </a:lnTo>
                <a:lnTo>
                  <a:pt x="6007100" y="0"/>
                </a:lnTo>
                <a:lnTo>
                  <a:pt x="4176858" y="6830556"/>
                </a:lnTo>
                <a:lnTo>
                  <a:pt x="0" y="6830556"/>
                </a:lnTo>
                <a:lnTo>
                  <a:pt x="0" y="3330563"/>
                </a:lnTo>
                <a:close/>
              </a:path>
            </a:pathLst>
          </a:custGeom>
        </p:spPr>
      </p:pic>
      <p:sp>
        <p:nvSpPr>
          <p:cNvPr id="4" name="Title 3"/>
          <p:cNvSpPr>
            <a:spLocks noGrp="1" noRot="1" noMove="1" noResize="1"/>
          </p:cNvSpPr>
          <p:nvPr>
            <p:ph type="title"/>
            <p:custDataLst>
              <p:tags r:id="rId1"/>
            </p:custDataLst>
          </p:nvPr>
        </p:nvSpPr>
        <p:spPr>
          <a:xfrm>
            <a:off x="6184899" y="365126"/>
            <a:ext cx="5564187" cy="540310"/>
          </a:xfrm>
        </p:spPr>
        <p:txBody>
          <a:bodyPr/>
          <a:lstStyle/>
          <a:p>
            <a:pPr algn="r"/>
            <a:r>
              <a:rPr lang="en-AU" dirty="0">
                <a:solidFill>
                  <a:schemeClr val="accent2"/>
                </a:solidFill>
              </a:rPr>
              <a:t>COVID-19 impacts</a:t>
            </a:r>
          </a:p>
        </p:txBody>
      </p:sp>
      <p:sp>
        <p:nvSpPr>
          <p:cNvPr id="5" name="Content Placeholder 4"/>
          <p:cNvSpPr>
            <a:spLocks noGrp="1" noRot="1" noMove="1" noResize="1"/>
          </p:cNvSpPr>
          <p:nvPr>
            <p:ph idx="4294967295"/>
            <p:custDataLst>
              <p:tags r:id="rId2"/>
            </p:custDataLst>
          </p:nvPr>
        </p:nvSpPr>
        <p:spPr>
          <a:xfrm>
            <a:off x="6184899" y="1084729"/>
            <a:ext cx="5564187" cy="5092234"/>
          </a:xfrm>
        </p:spPr>
        <p:txBody>
          <a:bodyPr/>
          <a:lstStyle/>
          <a:p>
            <a:pPr>
              <a:spcAft>
                <a:spcPts val="600"/>
              </a:spcAft>
            </a:pPr>
            <a:r>
              <a:rPr lang="en-US" sz="2000" dirty="0"/>
              <a:t>Rapid shift in priorities of OPMH services and project partners</a:t>
            </a:r>
          </a:p>
          <a:p>
            <a:pPr>
              <a:spcAft>
                <a:spcPts val="600"/>
              </a:spcAft>
            </a:pPr>
            <a:r>
              <a:rPr lang="en-US" sz="2000" dirty="0"/>
              <a:t>Workforce changes and challenges, reducing staff resources</a:t>
            </a:r>
          </a:p>
          <a:p>
            <a:pPr>
              <a:spcAft>
                <a:spcPts val="600"/>
              </a:spcAft>
            </a:pPr>
            <a:r>
              <a:rPr lang="en-US" sz="2000" dirty="0"/>
              <a:t>LHD project champions redeployed into new roles, disrupting local leadership and collaboration</a:t>
            </a:r>
          </a:p>
          <a:p>
            <a:pPr>
              <a:spcAft>
                <a:spcPts val="600"/>
              </a:spcAft>
            </a:pPr>
            <a:r>
              <a:rPr lang="en-AU" sz="2000" dirty="0"/>
              <a:t>Lockdowns and restrictions affected how services/project teams could engage with consumers of services</a:t>
            </a:r>
          </a:p>
          <a:p>
            <a:pPr>
              <a:spcAft>
                <a:spcPts val="600"/>
              </a:spcAft>
            </a:pPr>
            <a:r>
              <a:rPr lang="en-AU" sz="2000" dirty="0"/>
              <a:t>Timeframes for the project had to be extended</a:t>
            </a:r>
          </a:p>
          <a:p>
            <a:pPr>
              <a:spcAft>
                <a:spcPts val="600"/>
              </a:spcAft>
            </a:pPr>
            <a:r>
              <a:rPr lang="en-AU" sz="2000" dirty="0"/>
              <a:t>COVID disrupted project processes, increasing the complexity of leadership and collaboration</a:t>
            </a:r>
          </a:p>
        </p:txBody>
      </p:sp>
      <p:grpSp>
        <p:nvGrpSpPr>
          <p:cNvPr id="6" name="Group 5">
            <a:extLst>
              <a:ext uri="{FF2B5EF4-FFF2-40B4-BE49-F238E27FC236}">
                <a16:creationId xmlns:a16="http://schemas.microsoft.com/office/drawing/2014/main" id="{3D5DCD33-07BC-4255-86B8-A330545238AB}"/>
              </a:ext>
            </a:extLst>
          </p:cNvPr>
          <p:cNvGrpSpPr/>
          <p:nvPr/>
        </p:nvGrpSpPr>
        <p:grpSpPr>
          <a:xfrm>
            <a:off x="423115" y="5831540"/>
            <a:ext cx="713777" cy="769667"/>
            <a:chOff x="335733" y="5831540"/>
            <a:chExt cx="713777" cy="769667"/>
          </a:xfrm>
          <a:solidFill>
            <a:schemeClr val="bg1"/>
          </a:solidFill>
        </p:grpSpPr>
        <p:sp>
          <p:nvSpPr>
            <p:cNvPr id="8" name="Freeform: Shape 7">
              <a:extLst>
                <a:ext uri="{FF2B5EF4-FFF2-40B4-BE49-F238E27FC236}">
                  <a16:creationId xmlns:a16="http://schemas.microsoft.com/office/drawing/2014/main" id="{DCBF69B5-0823-4096-BCE0-95077072E725}"/>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942FB169-57E7-4956-A440-35EB2380EFB4}"/>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20F5A868-086C-4C4B-81CC-A01CFABFB6F8}"/>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36113BDE-BC6E-4301-B109-BF1D47D4A2A7}"/>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EF9BA6BE-022F-413F-B873-93809065E7D5}"/>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D4AA6B4C-4B26-4939-B1B7-710FCBBB181C}"/>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DB646B60-4359-4F3D-8C36-547B6F497536}"/>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0D931D67-5F30-4A9D-B618-52A7B5C2DE98}"/>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3AC4236-5032-4615-BB20-FFD8D65A3020}"/>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E80489D-4123-4292-93A3-9D70CB17F5C6}"/>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12135310-35AF-4B4A-A2A9-27BACE59AF6A}"/>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7277FD99-53FF-4B6E-A05D-B36030CE027F}"/>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5182C02-F37B-4D56-8723-C61B3F0F82ED}"/>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49B276D1-3D7D-4982-A8BF-C057E2B72EB4}"/>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64192C2B-D261-44A0-B7C2-549EF7A27B38}"/>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2561DDBB-8F60-47B2-9486-F0A0821A31CE}"/>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E742B6BF-7787-4F78-AFDF-3835FDD9018E}"/>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C84E6FF5-2727-4256-8BDA-A5D95193CC40}"/>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C4A2CC46-2768-4F1D-BE1E-509F5D27B283}"/>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D60682CD-26E1-416F-9473-0D0360730655}"/>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BD479A3F-3CE7-4806-B30A-5C00B6B8DAD7}"/>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92D7ADF3-A42F-43AC-BC8E-F718263F5D99}"/>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FDF949F-48B2-44C3-B7A5-F1A7F60AE55C}"/>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8D82A5A4-CDF3-4796-8609-3E1E4EBF743C}"/>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3FA3CBC6-61FD-46BB-B0C0-BC3C64D7C153}"/>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endParaRPr lang="en-AU"/>
            </a:p>
          </p:txBody>
        </p:sp>
      </p:grpSp>
    </p:spTree>
    <p:extLst>
      <p:ext uri="{BB962C8B-B14F-4D97-AF65-F5344CB8AC3E}">
        <p14:creationId xmlns:p14="http://schemas.microsoft.com/office/powerpoint/2010/main" val="298550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2913" y="365126"/>
            <a:ext cx="11306174" cy="540310"/>
          </a:xfrm>
        </p:spPr>
        <p:txBody>
          <a:bodyPr/>
          <a:lstStyle/>
          <a:p>
            <a:r>
              <a:rPr lang="en-US" dirty="0"/>
              <a:t>Where we are now?</a:t>
            </a:r>
            <a:endParaRPr lang="en-AU" dirty="0"/>
          </a:p>
        </p:txBody>
      </p:sp>
      <p:sp>
        <p:nvSpPr>
          <p:cNvPr id="6" name="Freeform: Shape 18"/>
          <p:cNvSpPr/>
          <p:nvPr/>
        </p:nvSpPr>
        <p:spPr>
          <a:xfrm>
            <a:off x="0" y="1494759"/>
            <a:ext cx="4400550" cy="4045716"/>
          </a:xfrm>
          <a:custGeom>
            <a:avLst/>
            <a:gdLst>
              <a:gd name="connsiteX0" fmla="*/ 0 w 4400550"/>
              <a:gd name="connsiteY0" fmla="*/ 0 h 2546076"/>
              <a:gd name="connsiteX1" fmla="*/ 4400550 w 4400550"/>
              <a:gd name="connsiteY1" fmla="*/ 0 h 2546076"/>
              <a:gd name="connsiteX2" fmla="*/ 3718331 w 4400550"/>
              <a:gd name="connsiteY2" fmla="*/ 2546076 h 2546076"/>
              <a:gd name="connsiteX3" fmla="*/ 0 w 4400550"/>
              <a:gd name="connsiteY3" fmla="*/ 2546076 h 2546076"/>
            </a:gdLst>
            <a:ahLst/>
            <a:cxnLst>
              <a:cxn ang="0">
                <a:pos x="connsiteX0" y="connsiteY0"/>
              </a:cxn>
              <a:cxn ang="0">
                <a:pos x="connsiteX1" y="connsiteY1"/>
              </a:cxn>
              <a:cxn ang="0">
                <a:pos x="connsiteX2" y="connsiteY2"/>
              </a:cxn>
              <a:cxn ang="0">
                <a:pos x="connsiteX3" y="connsiteY3"/>
              </a:cxn>
            </a:cxnLst>
            <a:rect l="l" t="t" r="r" b="b"/>
            <a:pathLst>
              <a:path w="4400550" h="2546076">
                <a:moveTo>
                  <a:pt x="0" y="0"/>
                </a:moveTo>
                <a:lnTo>
                  <a:pt x="4400550" y="0"/>
                </a:lnTo>
                <a:lnTo>
                  <a:pt x="3718331" y="2546076"/>
                </a:lnTo>
                <a:lnTo>
                  <a:pt x="0" y="25460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TextBox 6"/>
          <p:cNvSpPr txBox="1"/>
          <p:nvPr/>
        </p:nvSpPr>
        <p:spPr>
          <a:xfrm>
            <a:off x="442913" y="1731750"/>
            <a:ext cx="3256632" cy="3808725"/>
          </a:xfrm>
          <a:prstGeom prst="rect">
            <a:avLst/>
          </a:prstGeom>
          <a:noFill/>
        </p:spPr>
        <p:txBody>
          <a:bodyPr wrap="square" lIns="0" tIns="0" rIns="0" bIns="0" rtlCol="0">
            <a:noAutofit/>
          </a:bodyPr>
          <a:lstStyle/>
          <a:p>
            <a:pPr algn="l">
              <a:spcBef>
                <a:spcPts val="600"/>
              </a:spcBef>
            </a:pPr>
            <a:r>
              <a:rPr lang="en-US" sz="1600" b="1" dirty="0">
                <a:solidFill>
                  <a:schemeClr val="bg1"/>
                </a:solidFill>
              </a:rPr>
              <a:t>Many projects underwent a redesign</a:t>
            </a:r>
          </a:p>
          <a:p>
            <a:pPr algn="l">
              <a:spcBef>
                <a:spcPts val="600"/>
              </a:spcBef>
            </a:pPr>
            <a:endParaRPr lang="en-US" sz="1600" b="1" dirty="0">
              <a:solidFill>
                <a:schemeClr val="bg1"/>
              </a:solidFill>
            </a:endParaRPr>
          </a:p>
          <a:p>
            <a:pPr algn="l">
              <a:spcBef>
                <a:spcPts val="600"/>
              </a:spcBef>
            </a:pPr>
            <a:r>
              <a:rPr lang="en-US" sz="1600" b="1" dirty="0">
                <a:solidFill>
                  <a:schemeClr val="bg1"/>
                </a:solidFill>
              </a:rPr>
              <a:t>Several projects joined the NEAMI </a:t>
            </a:r>
            <a:r>
              <a:rPr lang="en-US" sz="1600" b="1" dirty="0" err="1">
                <a:solidFill>
                  <a:schemeClr val="bg1"/>
                </a:solidFill>
              </a:rPr>
              <a:t>multl</a:t>
            </a:r>
            <a:r>
              <a:rPr lang="en-US" sz="1600" b="1" dirty="0">
                <a:solidFill>
                  <a:schemeClr val="bg1"/>
                </a:solidFill>
              </a:rPr>
              <a:t>-site trial due to workforce impacts of COVID</a:t>
            </a:r>
          </a:p>
          <a:p>
            <a:pPr algn="l">
              <a:spcBef>
                <a:spcPts val="600"/>
              </a:spcBef>
            </a:pPr>
            <a:endParaRPr lang="en-US" sz="1600" b="1" dirty="0">
              <a:solidFill>
                <a:schemeClr val="bg1"/>
              </a:solidFill>
            </a:endParaRPr>
          </a:p>
          <a:p>
            <a:pPr algn="l">
              <a:spcBef>
                <a:spcPts val="600"/>
              </a:spcBef>
            </a:pPr>
            <a:r>
              <a:rPr lang="en-US" sz="1600" b="1" dirty="0">
                <a:solidFill>
                  <a:schemeClr val="bg1"/>
                </a:solidFill>
              </a:rPr>
              <a:t>Retained all participating LHDs by shifting from 15 projects to 9 projects that are all on track for completion by mid 2022</a:t>
            </a:r>
          </a:p>
          <a:p>
            <a:pPr algn="l">
              <a:spcBef>
                <a:spcPts val="600"/>
              </a:spcBef>
            </a:pPr>
            <a:endParaRPr lang="en-US" sz="1600" b="1" dirty="0">
              <a:solidFill>
                <a:schemeClr val="bg1"/>
              </a:solidFill>
            </a:endParaRPr>
          </a:p>
          <a:p>
            <a:pPr algn="l">
              <a:spcBef>
                <a:spcPts val="600"/>
              </a:spcBef>
            </a:pPr>
            <a:r>
              <a:rPr lang="en-US" sz="1600" b="1" dirty="0">
                <a:solidFill>
                  <a:schemeClr val="bg1"/>
                </a:solidFill>
              </a:rPr>
              <a:t>Two projects completed</a:t>
            </a:r>
            <a:endParaRPr lang="en-AU" sz="1600" b="1" dirty="0" err="1">
              <a:solidFill>
                <a:schemeClr val="bg1"/>
              </a:solidFill>
            </a:endParaRPr>
          </a:p>
        </p:txBody>
      </p:sp>
      <p:graphicFrame>
        <p:nvGraphicFramePr>
          <p:cNvPr id="12" name="Content Placeholder 4">
            <a:extLst>
              <a:ext uri="{FF2B5EF4-FFF2-40B4-BE49-F238E27FC236}">
                <a16:creationId xmlns:a16="http://schemas.microsoft.com/office/drawing/2014/main" id="{413B1574-7D57-4DA7-9F8D-F333BA0F80D4}"/>
              </a:ext>
            </a:extLst>
          </p:cNvPr>
          <p:cNvGraphicFramePr>
            <a:graphicFrameLocks/>
          </p:cNvGraphicFramePr>
          <p:nvPr>
            <p:extLst>
              <p:ext uri="{D42A27DB-BD31-4B8C-83A1-F6EECF244321}">
                <p14:modId xmlns:p14="http://schemas.microsoft.com/office/powerpoint/2010/main" val="1076068611"/>
              </p:ext>
            </p:extLst>
          </p:nvPr>
        </p:nvGraphicFramePr>
        <p:xfrm>
          <a:off x="4547035" y="1317525"/>
          <a:ext cx="7644965" cy="4481913"/>
        </p:xfrm>
        <a:graphic>
          <a:graphicData uri="http://schemas.openxmlformats.org/drawingml/2006/table">
            <a:tbl>
              <a:tblPr bandRow="1">
                <a:tableStyleId>{ED083AE6-46FA-4A59-8FB0-9F97EB10719F}</a:tableStyleId>
              </a:tblPr>
              <a:tblGrid>
                <a:gridCol w="2968046">
                  <a:extLst>
                    <a:ext uri="{9D8B030D-6E8A-4147-A177-3AD203B41FA5}">
                      <a16:colId xmlns:a16="http://schemas.microsoft.com/office/drawing/2014/main" val="20000"/>
                    </a:ext>
                  </a:extLst>
                </a:gridCol>
                <a:gridCol w="4676919">
                  <a:extLst>
                    <a:ext uri="{9D8B030D-6E8A-4147-A177-3AD203B41FA5}">
                      <a16:colId xmlns:a16="http://schemas.microsoft.com/office/drawing/2014/main" val="20001"/>
                    </a:ext>
                  </a:extLst>
                </a:gridCol>
              </a:tblGrid>
              <a:tr h="565314">
                <a:tc>
                  <a:txBody>
                    <a:bodyPr/>
                    <a:lstStyle/>
                    <a:p>
                      <a:pPr algn="ctr"/>
                      <a:r>
                        <a:rPr lang="en-AU" sz="1100" dirty="0"/>
                        <a:t>SVHN, Murrumbidgee, Mid-North</a:t>
                      </a:r>
                      <a:r>
                        <a:rPr lang="en-AU" sz="1100" baseline="0" dirty="0"/>
                        <a:t> Coast</a:t>
                      </a:r>
                      <a:r>
                        <a:rPr lang="en-AU" sz="1100" dirty="0"/>
                        <a:t>, Northern NSW, South</a:t>
                      </a:r>
                      <a:r>
                        <a:rPr lang="en-AU" sz="1100" baseline="0" dirty="0"/>
                        <a:t> Eastern Sydney</a:t>
                      </a:r>
                      <a:r>
                        <a:rPr lang="en-AU" sz="1100" dirty="0"/>
                        <a:t>, Southern NSW</a:t>
                      </a:r>
                      <a:r>
                        <a:rPr lang="en-AU" sz="1100" baseline="0" dirty="0"/>
                        <a:t> and </a:t>
                      </a:r>
                      <a:r>
                        <a:rPr lang="en-AU" sz="1100" dirty="0"/>
                        <a:t>Sydney LHDs</a:t>
                      </a:r>
                    </a:p>
                  </a:txBody>
                  <a:tcPr marL="62813" marR="62813" marT="31406" marB="31406" anchor="ctr"/>
                </a:tc>
                <a:tc>
                  <a:txBody>
                    <a:bodyPr/>
                    <a:lstStyle/>
                    <a:p>
                      <a:pPr algn="l"/>
                      <a:r>
                        <a:rPr lang="en-AU" sz="1100" dirty="0"/>
                        <a:t>NEAMI physical health prompt</a:t>
                      </a:r>
                    </a:p>
                  </a:txBody>
                  <a:tcPr marL="62813" marR="62813" marT="31406" marB="31406" anchor="ctr"/>
                </a:tc>
                <a:extLst>
                  <a:ext uri="{0D108BD9-81ED-4DB2-BD59-A6C34878D82A}">
                    <a16:rowId xmlns:a16="http://schemas.microsoft.com/office/drawing/2014/main" val="10000"/>
                  </a:ext>
                </a:extLst>
              </a:tr>
              <a:tr h="486674">
                <a:tc>
                  <a:txBody>
                    <a:bodyPr/>
                    <a:lstStyle/>
                    <a:p>
                      <a:pPr algn="ctr" fontAlgn="ctr"/>
                      <a:r>
                        <a:rPr lang="en-AU" sz="1100" u="none" strike="noStrike" dirty="0">
                          <a:effectLst/>
                        </a:rPr>
                        <a:t>Nepean</a:t>
                      </a:r>
                      <a:r>
                        <a:rPr lang="en-AU" sz="1100" u="none" strike="noStrike" baseline="0" dirty="0">
                          <a:effectLst/>
                        </a:rPr>
                        <a:t> Blue Mountains</a:t>
                      </a:r>
                      <a:r>
                        <a:rPr lang="en-AU" sz="1100" u="none" strike="noStrike" dirty="0">
                          <a:effectLst/>
                        </a:rPr>
                        <a:t> LHD</a:t>
                      </a:r>
                      <a:endParaRPr lang="en-AU" sz="1100" b="0" i="0" u="none" strike="noStrike" dirty="0">
                        <a:solidFill>
                          <a:srgbClr val="ED7D31"/>
                        </a:solidFill>
                        <a:effectLst/>
                        <a:latin typeface="Calibri" panose="020F0502020204030204" pitchFamily="34" charset="0"/>
                      </a:endParaRPr>
                    </a:p>
                  </a:txBody>
                  <a:tcPr marL="6543" marR="6543" marT="6543" marB="0" anchor="ctr"/>
                </a:tc>
                <a:tc>
                  <a:txBody>
                    <a:bodyPr/>
                    <a:lstStyle/>
                    <a:p>
                      <a:pPr algn="l" fontAlgn="ctr"/>
                      <a:r>
                        <a:rPr lang="en-AU" sz="1100" u="none" strike="noStrike" dirty="0">
                          <a:effectLst/>
                        </a:rPr>
                        <a:t>Flourish physical health prompt</a:t>
                      </a:r>
                      <a:endParaRPr lang="en-AU" sz="1100" b="0" i="0" u="none" strike="noStrike" dirty="0">
                        <a:solidFill>
                          <a:srgbClr val="000000"/>
                        </a:solidFill>
                        <a:effectLst/>
                        <a:latin typeface="Calibri" panose="020F0502020204030204" pitchFamily="34" charset="0"/>
                      </a:endParaRPr>
                    </a:p>
                  </a:txBody>
                  <a:tcPr marL="6543" marR="6543" marT="6543" marB="0" anchor="ctr"/>
                </a:tc>
                <a:extLst>
                  <a:ext uri="{0D108BD9-81ED-4DB2-BD59-A6C34878D82A}">
                    <a16:rowId xmlns:a16="http://schemas.microsoft.com/office/drawing/2014/main" val="10001"/>
                  </a:ext>
                </a:extLst>
              </a:tr>
              <a:tr h="486674">
                <a:tc>
                  <a:txBody>
                    <a:bodyPr/>
                    <a:lstStyle/>
                    <a:p>
                      <a:pPr algn="ctr" fontAlgn="ctr"/>
                      <a:r>
                        <a:rPr lang="en-AU" sz="1100" u="none" strike="noStrike" dirty="0">
                          <a:effectLst/>
                        </a:rPr>
                        <a:t>South</a:t>
                      </a:r>
                      <a:r>
                        <a:rPr lang="en-AU" sz="1100" u="none" strike="noStrike" baseline="0" dirty="0">
                          <a:effectLst/>
                        </a:rPr>
                        <a:t> Western Sydney</a:t>
                      </a:r>
                      <a:r>
                        <a:rPr lang="en-AU" sz="1100" u="none" strike="noStrike" dirty="0">
                          <a:effectLst/>
                        </a:rPr>
                        <a:t> LHD</a:t>
                      </a:r>
                      <a:endParaRPr lang="en-AU" sz="1100" b="0" i="0" u="none" strike="noStrike" dirty="0">
                        <a:solidFill>
                          <a:srgbClr val="70AD47"/>
                        </a:solidFill>
                        <a:effectLst/>
                        <a:latin typeface="Calibri" panose="020F0502020204030204" pitchFamily="34" charset="0"/>
                      </a:endParaRPr>
                    </a:p>
                  </a:txBody>
                  <a:tcPr marL="6543" marR="6543" marT="6543" marB="0" anchor="ctr"/>
                </a:tc>
                <a:tc>
                  <a:txBody>
                    <a:bodyPr/>
                    <a:lstStyle/>
                    <a:p>
                      <a:pPr algn="l" fontAlgn="ctr"/>
                      <a:r>
                        <a:rPr lang="en-AU" sz="1100" u="none" strike="noStrike" dirty="0">
                          <a:effectLst/>
                        </a:rPr>
                        <a:t>The ‘Fountain of Health’ approach to older people’s physical, social and mental health</a:t>
                      </a:r>
                      <a:endParaRPr lang="en-AU" sz="1100" b="0" i="0" u="none" strike="noStrike" dirty="0">
                        <a:solidFill>
                          <a:srgbClr val="000000"/>
                        </a:solidFill>
                        <a:effectLst/>
                        <a:latin typeface="Calibri" panose="020F0502020204030204" pitchFamily="34" charset="0"/>
                      </a:endParaRPr>
                    </a:p>
                  </a:txBody>
                  <a:tcPr marL="6543" marR="6543" marT="6543" marB="0" anchor="ctr"/>
                </a:tc>
                <a:extLst>
                  <a:ext uri="{0D108BD9-81ED-4DB2-BD59-A6C34878D82A}">
                    <a16:rowId xmlns:a16="http://schemas.microsoft.com/office/drawing/2014/main" val="10002"/>
                  </a:ext>
                </a:extLst>
              </a:tr>
              <a:tr h="486674">
                <a:tc>
                  <a:txBody>
                    <a:bodyPr/>
                    <a:lstStyle/>
                    <a:p>
                      <a:pPr algn="ctr" fontAlgn="ctr"/>
                      <a:r>
                        <a:rPr lang="en-AU" sz="1100" b="1" u="none" strike="noStrike" dirty="0">
                          <a:effectLst/>
                        </a:rPr>
                        <a:t>Western</a:t>
                      </a:r>
                      <a:r>
                        <a:rPr lang="en-AU" sz="1100" b="1" u="none" strike="noStrike" baseline="0" dirty="0">
                          <a:effectLst/>
                        </a:rPr>
                        <a:t> NSW </a:t>
                      </a:r>
                      <a:r>
                        <a:rPr lang="en-AU" sz="1100" b="1" u="none" strike="noStrike" dirty="0">
                          <a:effectLst/>
                        </a:rPr>
                        <a:t>LHD</a:t>
                      </a:r>
                      <a:endParaRPr lang="en-AU" sz="1100" b="1" i="0" u="none" strike="noStrike" dirty="0">
                        <a:solidFill>
                          <a:srgbClr val="4472C4"/>
                        </a:solidFill>
                        <a:effectLst/>
                        <a:latin typeface="Calibri" panose="020F0502020204030204" pitchFamily="34" charset="0"/>
                      </a:endParaRPr>
                    </a:p>
                  </a:txBody>
                  <a:tcPr marL="6543" marR="6543" marT="6543" marB="0" anchor="ctr"/>
                </a:tc>
                <a:tc>
                  <a:txBody>
                    <a:bodyPr/>
                    <a:lstStyle/>
                    <a:p>
                      <a:pPr algn="l" fontAlgn="ctr"/>
                      <a:r>
                        <a:rPr lang="en-AU" sz="1100" b="1" u="none" strike="noStrike" dirty="0">
                          <a:effectLst/>
                        </a:rPr>
                        <a:t>Fit for your Life: Redefining Mental Health Treatment in rural Australia</a:t>
                      </a:r>
                      <a:endParaRPr lang="en-AU" sz="1100" b="1" i="0" u="none" strike="noStrike" dirty="0">
                        <a:solidFill>
                          <a:srgbClr val="000000"/>
                        </a:solidFill>
                        <a:effectLst/>
                        <a:latin typeface="Calibri" panose="020F0502020204030204" pitchFamily="34" charset="0"/>
                      </a:endParaRPr>
                    </a:p>
                  </a:txBody>
                  <a:tcPr marL="6543" marR="6543" marT="6543" marB="0" anchor="ctr"/>
                </a:tc>
                <a:extLst>
                  <a:ext uri="{0D108BD9-81ED-4DB2-BD59-A6C34878D82A}">
                    <a16:rowId xmlns:a16="http://schemas.microsoft.com/office/drawing/2014/main" val="10003"/>
                  </a:ext>
                </a:extLst>
              </a:tr>
              <a:tr h="486674">
                <a:tc>
                  <a:txBody>
                    <a:bodyPr/>
                    <a:lstStyle/>
                    <a:p>
                      <a:pPr algn="ctr" fontAlgn="ctr"/>
                      <a:r>
                        <a:rPr lang="en-AU" sz="1100" b="1" u="none" strike="noStrike" dirty="0">
                          <a:effectLst/>
                        </a:rPr>
                        <a:t>Northern</a:t>
                      </a:r>
                      <a:r>
                        <a:rPr lang="en-AU" sz="1100" b="1" u="none" strike="noStrike" baseline="0" dirty="0">
                          <a:effectLst/>
                        </a:rPr>
                        <a:t> Sydney</a:t>
                      </a:r>
                      <a:r>
                        <a:rPr lang="en-AU" sz="1100" b="1" u="none" strike="noStrike" dirty="0">
                          <a:effectLst/>
                        </a:rPr>
                        <a:t> LHD</a:t>
                      </a:r>
                      <a:endParaRPr lang="en-AU" sz="1100" b="1" i="0" u="none" strike="noStrike" dirty="0">
                        <a:solidFill>
                          <a:srgbClr val="4472C4"/>
                        </a:solidFill>
                        <a:effectLst/>
                        <a:latin typeface="Calibri" panose="020F0502020204030204" pitchFamily="34" charset="0"/>
                      </a:endParaRPr>
                    </a:p>
                  </a:txBody>
                  <a:tcPr marL="6543" marR="6543" marT="6543" marB="0" anchor="ctr"/>
                </a:tc>
                <a:tc>
                  <a:txBody>
                    <a:bodyPr/>
                    <a:lstStyle/>
                    <a:p>
                      <a:pPr algn="l" fontAlgn="ctr"/>
                      <a:r>
                        <a:rPr lang="en-AU" sz="1100" b="1" u="none" strike="noStrike" dirty="0">
                          <a:effectLst/>
                        </a:rPr>
                        <a:t>Screening of comorbidity in the older mental health consumer</a:t>
                      </a:r>
                      <a:endParaRPr lang="en-AU" sz="1100" b="1" i="0" u="none" strike="noStrike" dirty="0">
                        <a:solidFill>
                          <a:srgbClr val="000000"/>
                        </a:solidFill>
                        <a:effectLst/>
                        <a:latin typeface="Calibri" panose="020F0502020204030204" pitchFamily="34" charset="0"/>
                      </a:endParaRPr>
                    </a:p>
                  </a:txBody>
                  <a:tcPr marL="6543" marR="6543" marT="6543" marB="0" anchor="ctr"/>
                </a:tc>
                <a:extLst>
                  <a:ext uri="{0D108BD9-81ED-4DB2-BD59-A6C34878D82A}">
                    <a16:rowId xmlns:a16="http://schemas.microsoft.com/office/drawing/2014/main" val="10004"/>
                  </a:ext>
                </a:extLst>
              </a:tr>
              <a:tr h="509045">
                <a:tc>
                  <a:txBody>
                    <a:bodyPr/>
                    <a:lstStyle/>
                    <a:p>
                      <a:pPr algn="ctr" fontAlgn="ctr"/>
                      <a:r>
                        <a:rPr lang="en-AU" sz="1100" u="none" strike="noStrike" dirty="0">
                          <a:effectLst/>
                        </a:rPr>
                        <a:t>Central</a:t>
                      </a:r>
                      <a:r>
                        <a:rPr lang="en-AU" sz="1100" u="none" strike="noStrike" baseline="0" dirty="0">
                          <a:effectLst/>
                        </a:rPr>
                        <a:t> Coast</a:t>
                      </a:r>
                      <a:r>
                        <a:rPr lang="en-AU" sz="1100" u="none" strike="noStrike" dirty="0">
                          <a:effectLst/>
                        </a:rPr>
                        <a:t> LHD</a:t>
                      </a:r>
                      <a:endParaRPr lang="en-AU" sz="1100" b="0" i="0" u="none" strike="noStrike" dirty="0">
                        <a:solidFill>
                          <a:srgbClr val="ED7D31"/>
                        </a:solidFill>
                        <a:effectLst/>
                        <a:latin typeface="Calibri" panose="020F0502020204030204" pitchFamily="34" charset="0"/>
                      </a:endParaRPr>
                    </a:p>
                  </a:txBody>
                  <a:tcPr marL="6543" marR="6543" marT="6543" marB="0" anchor="ctr"/>
                </a:tc>
                <a:tc>
                  <a:txBody>
                    <a:bodyPr/>
                    <a:lstStyle/>
                    <a:p>
                      <a:pPr algn="l" fontAlgn="ctr"/>
                      <a:r>
                        <a:rPr lang="en-AU" sz="1100" u="none" strike="noStrike" dirty="0">
                          <a:effectLst/>
                        </a:rPr>
                        <a:t>Motivating factors and barriers towards exercise as a treatment for mental illness and physical co-morbidities in an older persons mental health acute inpatient unit</a:t>
                      </a:r>
                      <a:endParaRPr lang="en-AU" sz="1100" b="0" i="0" u="none" strike="noStrike" dirty="0">
                        <a:solidFill>
                          <a:srgbClr val="000000"/>
                        </a:solidFill>
                        <a:effectLst/>
                        <a:latin typeface="Calibri" panose="020F0502020204030204" pitchFamily="34" charset="0"/>
                      </a:endParaRPr>
                    </a:p>
                  </a:txBody>
                  <a:tcPr marL="6543" marR="6543" marT="6543" marB="0" anchor="ctr"/>
                </a:tc>
                <a:extLst>
                  <a:ext uri="{0D108BD9-81ED-4DB2-BD59-A6C34878D82A}">
                    <a16:rowId xmlns:a16="http://schemas.microsoft.com/office/drawing/2014/main" val="10005"/>
                  </a:ext>
                </a:extLst>
              </a:tr>
              <a:tr h="486674">
                <a:tc>
                  <a:txBody>
                    <a:bodyPr/>
                    <a:lstStyle/>
                    <a:p>
                      <a:pPr algn="ctr" fontAlgn="ctr"/>
                      <a:r>
                        <a:rPr lang="en-AU" sz="1100" u="none" strike="noStrike" dirty="0">
                          <a:effectLst/>
                        </a:rPr>
                        <a:t>Western</a:t>
                      </a:r>
                      <a:r>
                        <a:rPr lang="en-AU" sz="1100" u="none" strike="noStrike" baseline="0" dirty="0">
                          <a:effectLst/>
                        </a:rPr>
                        <a:t> Sydney</a:t>
                      </a:r>
                      <a:r>
                        <a:rPr lang="en-AU" sz="1100" u="none" strike="noStrike" dirty="0">
                          <a:effectLst/>
                        </a:rPr>
                        <a:t> LHD</a:t>
                      </a:r>
                      <a:endParaRPr lang="en-AU" sz="1100" b="0" i="0" u="none" strike="noStrike" dirty="0">
                        <a:solidFill>
                          <a:srgbClr val="70AD47"/>
                        </a:solidFill>
                        <a:effectLst/>
                        <a:latin typeface="Calibri" panose="020F0502020204030204" pitchFamily="34" charset="0"/>
                      </a:endParaRPr>
                    </a:p>
                  </a:txBody>
                  <a:tcPr marL="6543" marR="6543" marT="6543" marB="0" anchor="ctr"/>
                </a:tc>
                <a:tc>
                  <a:txBody>
                    <a:bodyPr/>
                    <a:lstStyle/>
                    <a:p>
                      <a:pPr algn="l" fontAlgn="ctr"/>
                      <a:r>
                        <a:rPr lang="en-AU" sz="1100" u="none" strike="noStrike" dirty="0">
                          <a:effectLst/>
                        </a:rPr>
                        <a:t>Exercise a key determinants of holistic health improvement program pilot testing initiative</a:t>
                      </a:r>
                      <a:endParaRPr lang="en-AU" sz="1100" b="0" i="0" u="none" strike="noStrike" dirty="0">
                        <a:solidFill>
                          <a:srgbClr val="000000"/>
                        </a:solidFill>
                        <a:effectLst/>
                        <a:latin typeface="Calibri" panose="020F0502020204030204" pitchFamily="34" charset="0"/>
                      </a:endParaRPr>
                    </a:p>
                  </a:txBody>
                  <a:tcPr marL="6543" marR="6543" marT="6543" marB="0" anchor="ctr"/>
                </a:tc>
                <a:extLst>
                  <a:ext uri="{0D108BD9-81ED-4DB2-BD59-A6C34878D82A}">
                    <a16:rowId xmlns:a16="http://schemas.microsoft.com/office/drawing/2014/main" val="10006"/>
                  </a:ext>
                </a:extLst>
              </a:tr>
              <a:tr h="486674">
                <a:tc>
                  <a:txBody>
                    <a:bodyPr/>
                    <a:lstStyle/>
                    <a:p>
                      <a:pPr algn="ctr" fontAlgn="ctr"/>
                      <a:r>
                        <a:rPr lang="en-AU" sz="1100" u="none" strike="noStrike" dirty="0">
                          <a:effectLst/>
                        </a:rPr>
                        <a:t>South</a:t>
                      </a:r>
                      <a:r>
                        <a:rPr lang="en-AU" sz="1100" u="none" strike="noStrike" baseline="0" dirty="0">
                          <a:effectLst/>
                        </a:rPr>
                        <a:t> Eastern Sydney</a:t>
                      </a:r>
                      <a:r>
                        <a:rPr lang="en-AU" sz="1100" u="none" strike="noStrike" dirty="0">
                          <a:effectLst/>
                        </a:rPr>
                        <a:t> LHD</a:t>
                      </a:r>
                      <a:endParaRPr lang="en-AU" sz="1100" b="0" i="0" u="none" strike="noStrike" dirty="0">
                        <a:solidFill>
                          <a:srgbClr val="ED7D31"/>
                        </a:solidFill>
                        <a:effectLst/>
                        <a:latin typeface="Calibri" panose="020F0502020204030204" pitchFamily="34" charset="0"/>
                      </a:endParaRPr>
                    </a:p>
                  </a:txBody>
                  <a:tcPr marL="6543" marR="6543" marT="6543" marB="0" anchor="ctr"/>
                </a:tc>
                <a:tc>
                  <a:txBody>
                    <a:bodyPr/>
                    <a:lstStyle/>
                    <a:p>
                      <a:pPr algn="l" fontAlgn="ctr"/>
                      <a:r>
                        <a:rPr lang="en-AU" sz="1100" u="none" strike="noStrike" dirty="0" err="1">
                          <a:effectLst/>
                        </a:rPr>
                        <a:t>OPtiMHise</a:t>
                      </a:r>
                      <a:r>
                        <a:rPr lang="en-AU" sz="1100" u="none" strike="noStrike" dirty="0">
                          <a:effectLst/>
                        </a:rPr>
                        <a:t>:  Optimising the health and lifestyle factors of consumers accessing the Older People’s Mental Health Service</a:t>
                      </a:r>
                      <a:endParaRPr lang="en-AU" sz="1100" b="0" i="0" u="none" strike="noStrike" dirty="0">
                        <a:solidFill>
                          <a:srgbClr val="000000"/>
                        </a:solidFill>
                        <a:effectLst/>
                        <a:latin typeface="Calibri" panose="020F0502020204030204" pitchFamily="34" charset="0"/>
                      </a:endParaRPr>
                    </a:p>
                  </a:txBody>
                  <a:tcPr marL="6543" marR="6543" marT="6543" marB="0" anchor="ctr"/>
                </a:tc>
                <a:extLst>
                  <a:ext uri="{0D108BD9-81ED-4DB2-BD59-A6C34878D82A}">
                    <a16:rowId xmlns:a16="http://schemas.microsoft.com/office/drawing/2014/main" val="10007"/>
                  </a:ext>
                </a:extLst>
              </a:tr>
              <a:tr h="486674">
                <a:tc>
                  <a:txBody>
                    <a:bodyPr/>
                    <a:lstStyle/>
                    <a:p>
                      <a:pPr algn="ctr" fontAlgn="ctr"/>
                      <a:r>
                        <a:rPr lang="en-AU" sz="1100" u="none" strike="noStrike" dirty="0">
                          <a:effectLst/>
                        </a:rPr>
                        <a:t>Illawarra</a:t>
                      </a:r>
                      <a:r>
                        <a:rPr lang="en-AU" sz="1100" u="none" strike="noStrike" baseline="0" dirty="0">
                          <a:effectLst/>
                        </a:rPr>
                        <a:t> Shoalhaven</a:t>
                      </a:r>
                      <a:r>
                        <a:rPr lang="en-AU" sz="1100" u="none" strike="noStrike" dirty="0">
                          <a:effectLst/>
                        </a:rPr>
                        <a:t> LHD </a:t>
                      </a:r>
                      <a:endParaRPr lang="en-AU" sz="1100" b="0" i="0" u="none" strike="noStrike" dirty="0">
                        <a:solidFill>
                          <a:srgbClr val="00B050"/>
                        </a:solidFill>
                        <a:effectLst/>
                        <a:latin typeface="Calibri" panose="020F0502020204030204" pitchFamily="34" charset="0"/>
                      </a:endParaRPr>
                    </a:p>
                  </a:txBody>
                  <a:tcPr marL="6543" marR="6543" marT="6543" marB="0" anchor="ctr"/>
                </a:tc>
                <a:tc>
                  <a:txBody>
                    <a:bodyPr/>
                    <a:lstStyle/>
                    <a:p>
                      <a:pPr algn="l" fontAlgn="ctr"/>
                      <a:r>
                        <a:rPr lang="en-AU" sz="1100" u="none" strike="noStrike" dirty="0">
                          <a:effectLst/>
                        </a:rPr>
                        <a:t>Manage My Health: a coaching approach to assist older mental health consumers to better manage their own physical health needs</a:t>
                      </a:r>
                      <a:endParaRPr lang="en-AU" sz="1100" b="0" i="0" u="none" strike="noStrike" dirty="0">
                        <a:solidFill>
                          <a:srgbClr val="000000"/>
                        </a:solidFill>
                        <a:effectLst/>
                        <a:latin typeface="Calibri" panose="020F0502020204030204" pitchFamily="34" charset="0"/>
                      </a:endParaRPr>
                    </a:p>
                  </a:txBody>
                  <a:tcPr marL="6543" marR="6543" marT="6543"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8121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02021965ac9cd385cee362383dbe7d356cfcb27"/>
</p:tagLst>
</file>

<file path=ppt/tags/tag10.xml><?xml version="1.0" encoding="utf-8"?>
<p:tagLst xmlns:a="http://schemas.openxmlformats.org/drawingml/2006/main" xmlns:r="http://schemas.openxmlformats.org/officeDocument/2006/relationships" xmlns:p="http://schemas.openxmlformats.org/presentationml/2006/main">
  <p:tag name="SHAPE_LOCKS" val="31"/>
</p:tagLst>
</file>

<file path=ppt/tags/tag11.xml><?xml version="1.0" encoding="utf-8"?>
<p:tagLst xmlns:a="http://schemas.openxmlformats.org/drawingml/2006/main" xmlns:r="http://schemas.openxmlformats.org/officeDocument/2006/relationships" xmlns:p="http://schemas.openxmlformats.org/presentationml/2006/main">
  <p:tag name="SHAPE_LOCKS" val="31"/>
</p:tagLst>
</file>

<file path=ppt/tags/tag12.xml><?xml version="1.0" encoding="utf-8"?>
<p:tagLst xmlns:a="http://schemas.openxmlformats.org/drawingml/2006/main" xmlns:r="http://schemas.openxmlformats.org/officeDocument/2006/relationships" xmlns:p="http://schemas.openxmlformats.org/presentationml/2006/main">
  <p:tag name="SHAPE_LOCKS" val="15"/>
</p:tagLst>
</file>

<file path=ppt/tags/tag13.xml><?xml version="1.0" encoding="utf-8"?>
<p:tagLst xmlns:a="http://schemas.openxmlformats.org/drawingml/2006/main" xmlns:r="http://schemas.openxmlformats.org/officeDocument/2006/relationships" xmlns:p="http://schemas.openxmlformats.org/presentationml/2006/main">
  <p:tag name="SHAPE_LOCKS" val="15"/>
</p:tagLst>
</file>

<file path=ppt/tags/tag14.xml><?xml version="1.0" encoding="utf-8"?>
<p:tagLst xmlns:a="http://schemas.openxmlformats.org/drawingml/2006/main" xmlns:r="http://schemas.openxmlformats.org/officeDocument/2006/relationships" xmlns:p="http://schemas.openxmlformats.org/presentationml/2006/main">
  <p:tag name="SHAPE_LOCKS" val="15"/>
</p:tagLst>
</file>

<file path=ppt/tags/tag15.xml><?xml version="1.0" encoding="utf-8"?>
<p:tagLst xmlns:a="http://schemas.openxmlformats.org/drawingml/2006/main" xmlns:r="http://schemas.openxmlformats.org/officeDocument/2006/relationships" xmlns:p="http://schemas.openxmlformats.org/presentationml/2006/main">
  <p:tag name="SHAPE_LOCKS" val="15"/>
</p:tagLst>
</file>

<file path=ppt/tags/tag16.xml><?xml version="1.0" encoding="utf-8"?>
<p:tagLst xmlns:a="http://schemas.openxmlformats.org/drawingml/2006/main" xmlns:r="http://schemas.openxmlformats.org/officeDocument/2006/relationships" xmlns:p="http://schemas.openxmlformats.org/presentationml/2006/main">
  <p:tag name="SHAPE_LOCKS" val="15"/>
</p:tagLst>
</file>

<file path=ppt/tags/tag17.xml><?xml version="1.0" encoding="utf-8"?>
<p:tagLst xmlns:a="http://schemas.openxmlformats.org/drawingml/2006/main" xmlns:r="http://schemas.openxmlformats.org/officeDocument/2006/relationships" xmlns:p="http://schemas.openxmlformats.org/presentationml/2006/main">
  <p:tag name="SHAPE_LOCKS" val="15"/>
</p:tagLst>
</file>

<file path=ppt/tags/tag18.xml><?xml version="1.0" encoding="utf-8"?>
<p:tagLst xmlns:a="http://schemas.openxmlformats.org/drawingml/2006/main" xmlns:r="http://schemas.openxmlformats.org/officeDocument/2006/relationships" xmlns:p="http://schemas.openxmlformats.org/presentationml/2006/main">
  <p:tag name="SHAPE_LOCKS" val="15"/>
</p:tagLst>
</file>

<file path=ppt/tags/tag19.xml><?xml version="1.0" encoding="utf-8"?>
<p:tagLst xmlns:a="http://schemas.openxmlformats.org/drawingml/2006/main" xmlns:r="http://schemas.openxmlformats.org/officeDocument/2006/relationships" xmlns:p="http://schemas.openxmlformats.org/presentationml/2006/main">
  <p:tag name="SHAPE_LOCKS" val="15"/>
</p:tagLst>
</file>

<file path=ppt/tags/tag2.xml><?xml version="1.0" encoding="utf-8"?>
<p:tagLst xmlns:a="http://schemas.openxmlformats.org/drawingml/2006/main" xmlns:r="http://schemas.openxmlformats.org/officeDocument/2006/relationships" xmlns:p="http://schemas.openxmlformats.org/presentationml/2006/main">
  <p:tag name="SHAPE_LOCKS" val="31"/>
</p:tagLst>
</file>

<file path=ppt/tags/tag20.xml><?xml version="1.0" encoding="utf-8"?>
<p:tagLst xmlns:a="http://schemas.openxmlformats.org/drawingml/2006/main" xmlns:r="http://schemas.openxmlformats.org/officeDocument/2006/relationships" xmlns:p="http://schemas.openxmlformats.org/presentationml/2006/main">
  <p:tag name="SHAPE_LOCKS" val="15"/>
</p:tagLst>
</file>

<file path=ppt/tags/tag21.xml><?xml version="1.0" encoding="utf-8"?>
<p:tagLst xmlns:a="http://schemas.openxmlformats.org/drawingml/2006/main" xmlns:r="http://schemas.openxmlformats.org/officeDocument/2006/relationships" xmlns:p="http://schemas.openxmlformats.org/presentationml/2006/main">
  <p:tag name="SHAPE_LOCKS" val="15"/>
</p:tagLst>
</file>

<file path=ppt/tags/tag3.xml><?xml version="1.0" encoding="utf-8"?>
<p:tagLst xmlns:a="http://schemas.openxmlformats.org/drawingml/2006/main" xmlns:r="http://schemas.openxmlformats.org/officeDocument/2006/relationships" xmlns:p="http://schemas.openxmlformats.org/presentationml/2006/main">
  <p:tag name="SHAPE_LOCKS" val="31"/>
</p:tagLst>
</file>

<file path=ppt/tags/tag4.xml><?xml version="1.0" encoding="utf-8"?>
<p:tagLst xmlns:a="http://schemas.openxmlformats.org/drawingml/2006/main" xmlns:r="http://schemas.openxmlformats.org/officeDocument/2006/relationships" xmlns:p="http://schemas.openxmlformats.org/presentationml/2006/main">
  <p:tag name="SHAPE_LOCKS" val="31"/>
</p:tagLst>
</file>

<file path=ppt/tags/tag5.xml><?xml version="1.0" encoding="utf-8"?>
<p:tagLst xmlns:a="http://schemas.openxmlformats.org/drawingml/2006/main" xmlns:r="http://schemas.openxmlformats.org/officeDocument/2006/relationships" xmlns:p="http://schemas.openxmlformats.org/presentationml/2006/main">
  <p:tag name="SHAPE_LOCKS" val="31"/>
</p:tagLst>
</file>

<file path=ppt/tags/tag6.xml><?xml version="1.0" encoding="utf-8"?>
<p:tagLst xmlns:a="http://schemas.openxmlformats.org/drawingml/2006/main" xmlns:r="http://schemas.openxmlformats.org/officeDocument/2006/relationships" xmlns:p="http://schemas.openxmlformats.org/presentationml/2006/main">
  <p:tag name="SHAPE_LOCKS" val="15"/>
</p:tagLst>
</file>

<file path=ppt/tags/tag7.xml><?xml version="1.0" encoding="utf-8"?>
<p:tagLst xmlns:a="http://schemas.openxmlformats.org/drawingml/2006/main" xmlns:r="http://schemas.openxmlformats.org/officeDocument/2006/relationships" xmlns:p="http://schemas.openxmlformats.org/presentationml/2006/main">
  <p:tag name="SHAPE_LOCKS" val="15"/>
</p:tagLst>
</file>

<file path=ppt/tags/tag8.xml><?xml version="1.0" encoding="utf-8"?>
<p:tagLst xmlns:a="http://schemas.openxmlformats.org/drawingml/2006/main" xmlns:r="http://schemas.openxmlformats.org/officeDocument/2006/relationships" xmlns:p="http://schemas.openxmlformats.org/presentationml/2006/main">
  <p:tag name="SHAPE_LOCKS" val="31"/>
</p:tagLst>
</file>

<file path=ppt/tags/tag9.xml><?xml version="1.0" encoding="utf-8"?>
<p:tagLst xmlns:a="http://schemas.openxmlformats.org/drawingml/2006/main" xmlns:r="http://schemas.openxmlformats.org/officeDocument/2006/relationships" xmlns:p="http://schemas.openxmlformats.org/presentationml/2006/main">
  <p:tag name="SHAPE_LOCKS" val="31"/>
</p:tagLst>
</file>

<file path=ppt/theme/theme1.xml><?xml version="1.0" encoding="utf-8"?>
<a:theme xmlns:a="http://schemas.openxmlformats.org/drawingml/2006/main" name="NSW Internal Theme">
  <a:themeElements>
    <a:clrScheme name="NSW Health Colour Palette">
      <a:dk1>
        <a:srgbClr val="262626"/>
      </a:dk1>
      <a:lt1>
        <a:sysClr val="window" lastClr="FFFFFF"/>
      </a:lt1>
      <a:dk2>
        <a:srgbClr val="7F7F7F"/>
      </a:dk2>
      <a:lt2>
        <a:srgbClr val="E7E6E6"/>
      </a:lt2>
      <a:accent1>
        <a:srgbClr val="002664"/>
      </a:accent1>
      <a:accent2>
        <a:srgbClr val="D7153A"/>
      </a:accent2>
      <a:accent3>
        <a:srgbClr val="00ABE6"/>
      </a:accent3>
      <a:accent4>
        <a:srgbClr val="0A7CB9"/>
      </a:accent4>
      <a:accent5>
        <a:srgbClr val="4F4F4F"/>
      </a:accent5>
      <a:accent6>
        <a:srgbClr val="000000"/>
      </a:accent6>
      <a:hlink>
        <a:srgbClr val="EC008C"/>
      </a:hlink>
      <a:folHlink>
        <a:srgbClr val="0028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oh_Branch xmlns="63692d22-9298-493d-aa2f-61b827075d22">Strategic Communications and Engagement</moh_Branch>
    <moh_Division xmlns="63692d22-9298-493d-aa2f-61b827075d22">People, Culture and Governance</moh_Division>
    <moh_TemplateCategory xmlns="63692d22-9298-493d-aa2f-61b827075d22">Corporate Stationery</moh_TemplateCategory>
  </documentManagement>
</p:properti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Template" ma:contentTypeID="0x010100C9F0DE0FF11F47A6AE50EC9AADC76F83006942542B6873E143A31679EA5A50B1B7" ma:contentTypeVersion="27" ma:contentTypeDescription="Pre-set format that serves as a basis or guide for developing similar documents." ma:contentTypeScope="" ma:versionID="3c148ce7b3602da8722b06c8bd069c78">
  <xsd:schema xmlns:xsd="http://www.w3.org/2001/XMLSchema" xmlns:xs="http://www.w3.org/2001/XMLSchema" xmlns:p="http://schemas.microsoft.com/office/2006/metadata/properties" xmlns:ns2="63692d22-9298-493d-aa2f-61b827075d22" targetNamespace="http://schemas.microsoft.com/office/2006/metadata/properties" ma:root="true" ma:fieldsID="1f55e324d4f9fd8ce964673a185ea2b5" ns2:_="">
    <xsd:import namespace="63692d22-9298-493d-aa2f-61b827075d22"/>
    <xsd:element name="properties">
      <xsd:complexType>
        <xsd:sequence>
          <xsd:element name="documentManagement">
            <xsd:complexType>
              <xsd:all>
                <xsd:element ref="ns2:moh_TemplateCategory"/>
                <xsd:element ref="ns2:moh_Division" minOccurs="0"/>
                <xsd:element ref="ns2:moh_Branch"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92d22-9298-493d-aa2f-61b827075d22" elementFormDefault="qualified">
    <xsd:import namespace="http://schemas.microsoft.com/office/2006/documentManagement/types"/>
    <xsd:import namespace="http://schemas.microsoft.com/office/infopath/2007/PartnerControls"/>
    <xsd:element name="moh_TemplateCategory" ma:index="2" ma:displayName="Template Category" ma:format="RadioButtons" ma:internalName="moh_TemplateCategory" ma:readOnly="false">
      <xsd:simpleType>
        <xsd:restriction base="dms:Choice">
          <xsd:enumeration value="Building &amp; Facilities"/>
          <xsd:enumeration value="Communications &amp; Marketing"/>
          <xsd:enumeration value="Corporate Stationery"/>
          <xsd:enumeration value="Finance"/>
          <xsd:enumeration value="Human Resources"/>
          <xsd:enumeration value="Information &amp; Records Management"/>
          <xsd:enumeration value="Information Technology"/>
          <xsd:enumeration value="Learning &amp; Development"/>
          <xsd:enumeration value="Media"/>
          <xsd:enumeration value="Ministerials &amp; Briefings"/>
          <xsd:enumeration value="Policy Distribution System"/>
          <xsd:enumeration value="Procurement &amp; Purchasing"/>
          <xsd:enumeration value="Publishing"/>
          <xsd:enumeration value="Transport &amp; Travel"/>
          <xsd:enumeration value="Web &amp; Mintranet"/>
        </xsd:restriction>
      </xsd:simpleType>
    </xsd:element>
    <xsd:element name="moh_Division" ma:index="3" nillable="true" ma:displayName="Division" ma:format="Dropdown" ma:internalName="moh_Division">
      <xsd:simpleType>
        <xsd:restriction base="dms:Choice">
          <xsd:enumeration value="People, Culture and Governance"/>
          <xsd:enumeration value="Population and Public Health"/>
          <xsd:enumeration value="Secretary"/>
          <xsd:enumeration value="Strategy and Resources"/>
          <xsd:enumeration value="System Purchasing and Performance"/>
        </xsd:restriction>
      </xsd:simpleType>
    </xsd:element>
    <xsd:element name="moh_Branch" ma:index="4" nillable="true" ma:displayName="Branch" ma:format="Dropdown" ma:internalName="moh_Branch">
      <xsd:simpleType>
        <xsd:restriction base="dms:Choice">
          <xsd:enumeration value="Activity Based Management"/>
          <xsd:enumeration value="Asset and Property Services"/>
          <xsd:enumeration value="Business Services"/>
          <xsd:enumeration value="Centre for Aboriginal Health"/>
          <xsd:enumeration value="Centre for Epidemiology and Evidence"/>
          <xsd:enumeration value="Centre for Oral Health Strategy"/>
          <xsd:enumeration value="Centre for Population Health"/>
          <xsd:enumeration value="Executive and Ministerial Services"/>
          <xsd:enumeration value="Finance"/>
          <xsd:enumeration value="Government Relations"/>
          <xsd:enumeration value="Health and Social Policy"/>
          <xsd:enumeration value="Health Protection NSW"/>
          <xsd:enumeration value="Heath System Information &amp; Performance Reporting"/>
          <xsd:enumeration value="Health System Planning and Investment"/>
          <xsd:enumeration value="Internal Audit"/>
          <xsd:enumeration value="Legal and Regulatory Services"/>
          <xsd:enumeration value="Mental Health"/>
          <xsd:enumeration value="Nursing and Midwifery"/>
          <xsd:enumeration value="Office for Health and Medical Research"/>
          <xsd:enumeration value="Office of the Chief Health Officer"/>
          <xsd:enumeration value="Office of the Secretary"/>
          <xsd:enumeration value="Program Management Office"/>
          <xsd:enumeration value="Public Affairs"/>
          <xsd:enumeration value="Strategic Communications and Engagement"/>
          <xsd:enumeration value="System Management"/>
          <xsd:enumeration value="System Performance Support"/>
          <xsd:enumeration value="System Purchasing"/>
          <xsd:enumeration value="Workforce Planning and Development"/>
          <xsd:enumeration value="Workplace Relations"/>
        </xsd:restriction>
      </xsd:simpleType>
    </xsd:element>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1C14D1-7787-42B4-AF41-CD3D2B77C809}">
  <ds:schemaRefs>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63692d22-9298-493d-aa2f-61b827075d22"/>
    <ds:schemaRef ds:uri="http://www.w3.org/XML/1998/namespace"/>
    <ds:schemaRef ds:uri="http://purl.org/dc/dcmitype/"/>
  </ds:schemaRefs>
</ds:datastoreItem>
</file>

<file path=customXml/itemProps2.xml><?xml version="1.0" encoding="utf-8"?>
<ds:datastoreItem xmlns:ds="http://schemas.openxmlformats.org/officeDocument/2006/customXml" ds:itemID="{A374365B-3896-4AAA-A0CE-C75F030A9494}">
  <ds:schemaRefs>
    <ds:schemaRef ds:uri="http://schemas.microsoft.com/sharepoint/events"/>
  </ds:schemaRefs>
</ds:datastoreItem>
</file>

<file path=customXml/itemProps3.xml><?xml version="1.0" encoding="utf-8"?>
<ds:datastoreItem xmlns:ds="http://schemas.openxmlformats.org/officeDocument/2006/customXml" ds:itemID="{38910A21-A895-4B8D-AA78-933788077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692d22-9298-493d-aa2f-61b827075d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F4DDCAC-BE19-47EC-96F1-422488E0C6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2895</TotalTime>
  <Words>3075</Words>
  <Application>Microsoft Office PowerPoint</Application>
  <PresentationFormat>Widescreen</PresentationFormat>
  <Paragraphs>230</Paragraphs>
  <Slides>17</Slides>
  <Notes>17</Notes>
  <HiddenSlides>0</HiddenSlides>
  <MMClips>3</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NSW Internal Theme</vt:lpstr>
      <vt:lpstr>PowerPoint Presentation</vt:lpstr>
      <vt:lpstr>Leadership and Collaboration:  NSW Older People’s Mental Health (OPMH) Physical Health Practice improvement Project</vt:lpstr>
      <vt:lpstr>Background</vt:lpstr>
      <vt:lpstr>Project approach – built on leadership and collaboration</vt:lpstr>
      <vt:lpstr>A staged approach to implementation </vt:lpstr>
      <vt:lpstr>Implementation</vt:lpstr>
      <vt:lpstr>Participating teams across NSW</vt:lpstr>
      <vt:lpstr>COVID-19 impacts</vt:lpstr>
      <vt:lpstr>Where we are now?</vt:lpstr>
      <vt:lpstr>Project reflections: statewide project manager perspective</vt:lpstr>
      <vt:lpstr>Project reflections: statewide project manager perspective</vt:lpstr>
      <vt:lpstr>Project reflections: statewide policy lead perspective</vt:lpstr>
      <vt:lpstr>Project reflections: statewide clinical lead perspective  Adjunct A/Prof Rod McKay – Clinical Advisor OPMH Policy Unit</vt:lpstr>
      <vt:lpstr>Project reflections: research partner perspective  Marcelle Droulers – Charles Sturt University</vt:lpstr>
      <vt:lpstr>Project reflections: local project lead perspective  Michelle Johnson – Nepean Blue Mountains LHD</vt:lpstr>
      <vt:lpstr>Next steps</vt:lpstr>
      <vt:lpstr>Questions?</vt:lpstr>
    </vt:vector>
  </TitlesOfParts>
  <Company>Synapsis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Widescreen 16x9 PowerPoint template - for external audiences (NSW Gov logo)</dc:title>
  <dc:creator>Synapsis Creative</dc:creator>
  <dc:description>D1 - SC - 08/01</dc:description>
  <cp:lastModifiedBy>Cobb, Lee</cp:lastModifiedBy>
  <cp:revision>223</cp:revision>
  <dcterms:created xsi:type="dcterms:W3CDTF">2016-10-19T23:36:03Z</dcterms:created>
  <dcterms:modified xsi:type="dcterms:W3CDTF">2022-05-18T05:28:16Z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rName">
    <vt:lpwstr>Alice Chu</vt:lpwstr>
  </property>
  <property fmtid="{D5CDD505-2E9C-101B-9397-08002B2CF9AE}" pid="3" name="ComputerName">
    <vt:lpwstr>LAPTOP-UDL3N84V</vt:lpwstr>
  </property>
  <property fmtid="{D5CDD505-2E9C-101B-9397-08002B2CF9AE}" pid="4" name="ContentTypeId">
    <vt:lpwstr>0x010100C9F0DE0FF11F47A6AE50EC9AADC76F83006942542B6873E143A31679EA5A50B1B7</vt:lpwstr>
  </property>
  <property fmtid="{D5CDD505-2E9C-101B-9397-08002B2CF9AE}" pid="5" name="Audience1">
    <vt:lpwstr>16;#All Users|3657b3fb-1c2b-4370-8213-5e0963bce5d9</vt:lpwstr>
  </property>
  <property fmtid="{D5CDD505-2E9C-101B-9397-08002B2CF9AE}" pid="6" name="TaxKeyword">
    <vt:lpwstr/>
  </property>
  <property fmtid="{D5CDD505-2E9C-101B-9397-08002B2CF9AE}" pid="7" name="Venues">
    <vt:lpwstr/>
  </property>
  <property fmtid="{D5CDD505-2E9C-101B-9397-08002B2CF9AE}" pid="8" name="Region">
    <vt:lpwstr/>
  </property>
  <property fmtid="{D5CDD505-2E9C-101B-9397-08002B2CF9AE}" pid="9" name="OOS_Type">
    <vt:lpwstr>12;#Template|5bed4472-366f-4bf0-b84f-9abf89309d91</vt:lpwstr>
  </property>
  <property fmtid="{D5CDD505-2E9C-101B-9397-08002B2CF9AE}" pid="10" name="OOSDocStatus">
    <vt:lpwstr>43;#Published|1526afc4-5150-4684-94c3-78422dfa07b1</vt:lpwstr>
  </property>
  <property fmtid="{D5CDD505-2E9C-101B-9397-08002B2CF9AE}" pid="11" name="OOS_Classification">
    <vt:lpwstr>15;#Unclassified|b24bbe3f-2d2d-4346-b6a0-8cffe4513138</vt:lpwstr>
  </property>
  <property fmtid="{D5CDD505-2E9C-101B-9397-08002B2CF9AE}" pid="12" name="System">
    <vt:lpwstr/>
  </property>
  <property fmtid="{D5CDD505-2E9C-101B-9397-08002B2CF9AE}" pid="13" name="Group1">
    <vt:lpwstr>84;#Communications|a6d0d277-bece-428f-aebd-47e61f401bad</vt:lpwstr>
  </property>
  <property fmtid="{D5CDD505-2E9C-101B-9397-08002B2CF9AE}" pid="14" name="moh_TemplateCategory">
    <vt:lpwstr>Corporate Stationery</vt:lpwstr>
  </property>
</Properties>
</file>